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media/image31.svg" ContentType="image/svg+xml"/>
  <Override PartName="/ppt/media/image33.svg" ContentType="image/svg+xml"/>
  <Override PartName="/ppt/media/image35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5"/>
  </p:notesMasterIdLst>
  <p:sldIdLst>
    <p:sldId id="1462" r:id="rId3"/>
    <p:sldId id="256" r:id="rId4"/>
    <p:sldId id="1460" r:id="rId5"/>
    <p:sldId id="1558" r:id="rId6"/>
    <p:sldId id="1559" r:id="rId7"/>
    <p:sldId id="1410" r:id="rId8"/>
    <p:sldId id="264" r:id="rId9"/>
    <p:sldId id="1411" r:id="rId10"/>
    <p:sldId id="1463" r:id="rId11"/>
    <p:sldId id="1585" r:id="rId12"/>
    <p:sldId id="1586" r:id="rId13"/>
    <p:sldId id="1587" r:id="rId14"/>
    <p:sldId id="1588" r:id="rId15"/>
    <p:sldId id="1589" r:id="rId16"/>
    <p:sldId id="1570" r:id="rId17"/>
    <p:sldId id="1590" r:id="rId18"/>
    <p:sldId id="1572" r:id="rId19"/>
    <p:sldId id="1592" r:id="rId20"/>
    <p:sldId id="1591" r:id="rId21"/>
    <p:sldId id="1593" r:id="rId22"/>
    <p:sldId id="1594" r:id="rId23"/>
    <p:sldId id="1530" r:id="rId24"/>
    <p:sldId id="1529" r:id="rId25"/>
    <p:sldId id="1433" r:id="rId26"/>
    <p:sldId id="1432" r:id="rId27"/>
    <p:sldId id="1394" r:id="rId28"/>
    <p:sldId id="1554" r:id="rId29"/>
    <p:sldId id="1584" r:id="rId30"/>
    <p:sldId id="1583" r:id="rId31"/>
    <p:sldId id="1490" r:id="rId32"/>
    <p:sldId id="1491" r:id="rId33"/>
    <p:sldId id="1492" r:id="rId34"/>
    <p:sldId id="301" r:id="rId35"/>
    <p:sldId id="1533" r:id="rId36"/>
    <p:sldId id="1557" r:id="rId37"/>
    <p:sldId id="1519" r:id="rId38"/>
    <p:sldId id="1494" r:id="rId39"/>
    <p:sldId id="1495" r:id="rId40"/>
    <p:sldId id="1496" r:id="rId41"/>
    <p:sldId id="1497" r:id="rId42"/>
    <p:sldId id="1498" r:id="rId43"/>
    <p:sldId id="1499" r:id="rId44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9"/>
    </p:embeddedFont>
    <p:embeddedFont>
      <p:font typeface="楷体" panose="02010609060101010101" pitchFamily="49" charset="-122"/>
      <p:regular r:id="rId50"/>
    </p:embeddedFont>
    <p:embeddedFont>
      <p:font typeface="等线" panose="02010600030101010101" charset="-122"/>
      <p:regular r:id="rId51"/>
    </p:embeddedFont>
    <p:embeddedFont>
      <p:font typeface="Calibri" panose="020F0502020204030204" charset="0"/>
      <p:regular r:id="rId52"/>
      <p:bold r:id="rId53"/>
      <p:italic r:id="rId54"/>
      <p:boldItalic r:id="rId55"/>
    </p:embeddedFont>
    <p:embeddedFont>
      <p:font typeface="幼圆" panose="02010509060101010101" pitchFamily="49" charset="-122"/>
      <p:regular r:id="rId56"/>
    </p:embeddedFont>
    <p:embeddedFont>
      <p:font typeface="仿宋" panose="02010609060101010101" charset="-122"/>
      <p:regular r:id="rId57"/>
    </p:embeddedFont>
  </p:embeddedFontLst>
  <p:custDataLst>
    <p:tags r:id="rId5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556"/>
    <a:srgbClr val="0000FF"/>
    <a:srgbClr val="F6F6F6"/>
    <a:srgbClr val="FAC508"/>
    <a:srgbClr val="DBF1FE"/>
    <a:srgbClr val="C68D41"/>
    <a:srgbClr val="4A2021"/>
    <a:srgbClr val="33CCFF"/>
    <a:srgbClr val="FFC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227" autoAdjust="0"/>
  </p:normalViewPr>
  <p:slideViewPr>
    <p:cSldViewPr snapToGrid="0" showGuides="1">
      <p:cViewPr>
        <p:scale>
          <a:sx n="90" d="100"/>
          <a:sy n="90" d="100"/>
        </p:scale>
        <p:origin x="-978" y="-5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8" Type="http://schemas.openxmlformats.org/officeDocument/2006/relationships/tags" Target="tags/tag1.xml"/><Relationship Id="rId57" Type="http://schemas.openxmlformats.org/officeDocument/2006/relationships/font" Target="fonts/font9.fntdata"/><Relationship Id="rId56" Type="http://schemas.openxmlformats.org/officeDocument/2006/relationships/font" Target="fonts/font8.fntdata"/><Relationship Id="rId55" Type="http://schemas.openxmlformats.org/officeDocument/2006/relationships/font" Target="fonts/font7.fntdata"/><Relationship Id="rId54" Type="http://schemas.openxmlformats.org/officeDocument/2006/relationships/font" Target="fonts/font6.fntdata"/><Relationship Id="rId53" Type="http://schemas.openxmlformats.org/officeDocument/2006/relationships/font" Target="fonts/font5.fntdata"/><Relationship Id="rId52" Type="http://schemas.openxmlformats.org/officeDocument/2006/relationships/font" Target="fonts/font4.fntdata"/><Relationship Id="rId51" Type="http://schemas.openxmlformats.org/officeDocument/2006/relationships/font" Target="fonts/font3.fntdata"/><Relationship Id="rId50" Type="http://schemas.openxmlformats.org/officeDocument/2006/relationships/font" Target="fonts/font2.fntdata"/><Relationship Id="rId5" Type="http://schemas.openxmlformats.org/officeDocument/2006/relationships/slide" Target="slides/slide3.xml"/><Relationship Id="rId49" Type="http://schemas.openxmlformats.org/officeDocument/2006/relationships/font" Target="fonts/font1.fntdata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notesMaster" Target="notesMasters/notesMaster1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搜集</a:t>
          </a:r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/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写作素材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6AA79B07-8DCF-4666-B7AA-9607D9D11EB3}" cxnId="{1C6FB4D7-5161-4007-B6F5-3E7D85E4841D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1C6FB4D7-5161-4007-B6F5-3E7D85E4841D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作者搜集了蕲艾的相关资料，内容涉及到蕲艾的生长环境要求、枝叶茎的形状颜色、它的药用价值等。</a:t>
          </a:r>
        </a:p>
      </dgm:t>
    </dgm:pt>
    <dgm:pt modelId="{4C0FA46B-1E05-4484-8BCB-372BE7AA836D}" cxnId="{087A8BC7-DDAE-4A6A-890B-8FA1C900F94F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087A8BC7-DDAE-4A6A-890B-8FA1C900F94F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</a:t>
          </a:r>
          <a:r>
            <a:rPr lang="en-US" b="1" dirty="0" smtClean="0">
              <a:latin typeface="宋体" panose="02010600030101010101" pitchFamily="2" charset="-122"/>
              <a:ea typeface="宋体" panose="02010600030101010101" pitchFamily="2" charset="-122"/>
            </a:rPr>
            <a:t>.</a:t>
          </a:r>
          <a:r>
            <a:rPr lang="zh-CN" b="1" dirty="0" smtClean="0">
              <a:latin typeface="宋体" panose="02010600030101010101" pitchFamily="2" charset="-122"/>
              <a:ea typeface="宋体" panose="02010600030101010101" pitchFamily="2" charset="-122"/>
            </a:rPr>
            <a:t>确定</a:t>
          </a:r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/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介绍重点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0AEE3A71-DFD5-4174-8A5E-763CE3959276}" cxnId="{4E351FF5-5036-4F02-8A4C-2EC8CD56DE2E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4E351FF5-5036-4F02-8A4C-2EC8CD56DE2E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文中着重从四个方面来介绍蕲艾：生长环境、外形特点、驱蚊消毒及其他药用价值。文章一段一个意思，分层介绍，思路清晰。</a:t>
          </a:r>
        </a:p>
      </dgm:t>
    </dgm:pt>
    <dgm:pt modelId="{7D5AD6D1-CC13-40F4-A12F-E3E9A2ACA22A}" cxnId="{3ECFD4BD-0D93-4BAF-80ED-7F976AED67B8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3ECFD4BD-0D93-4BAF-80ED-7F976AED67B8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使用</a:t>
          </a:r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/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说明方法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CD1680B1-B15D-4EEC-BFD5-330871771A40}" cxnId="{DEAFFD2E-5AC6-4D06-961E-CF6F7EAEF1A1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DEAFFD2E-5AC6-4D06-961E-CF6F7EAEF1A1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文中运用了举例子、列数字说明方法。“比如在我们家乡蕲春县……”这是举例子；“蕲艾株高大约</a:t>
          </a:r>
          <a:r>
            <a:rPr lang="en-US" dirty="0">
              <a:latin typeface="宋体" panose="02010600030101010101" pitchFamily="2" charset="-122"/>
              <a:ea typeface="宋体" panose="02010600030101010101" pitchFamily="2" charset="-122"/>
            </a:rPr>
            <a:t>80</a:t>
          </a: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厘米”这是列数字。</a:t>
          </a:r>
        </a:p>
      </dgm:t>
    </dgm:pt>
    <dgm:pt modelId="{0359B205-1EE2-4D05-9169-50D5006AFB1F}" cxnId="{AA54A4AA-C456-455B-BE65-4B42503FEC34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AA54A4AA-C456-455B-BE65-4B42503FEC34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1C6FB4D7-5161-4007-B6F5-3E7D85E4841D}" srcId="{AFFE6D6E-ADF5-450C-9BCC-D2576740C9A4}" destId="{1560B475-A0C2-406B-8717-4124CF567C75}" srcOrd="0" destOrd="0" parTransId="{6AA79B07-8DCF-4666-B7AA-9607D9D11EB3}" sibTransId="{36DD91FA-BCF8-44FF-99CA-7CD17EBE2EE6}"/>
    <dgm:cxn modelId="{3ECFD4BD-0D93-4BAF-80ED-7F976AED67B8}" srcId="{D11035C4-D766-4981-8DC9-525B8C329EEB}" destId="{D3F23B3E-58D8-4900-917E-3E861012725D}" srcOrd="0" destOrd="0" parTransId="{7D5AD6D1-CC13-40F4-A12F-E3E9A2ACA22A}" sibTransId="{266BB35F-4276-4469-A7A2-0AB3140E52BA}"/>
    <dgm:cxn modelId="{20AADB58-9D39-440F-A8FA-AAD0FDCC0777}" type="presOf" srcId="{36DD91FA-BCF8-44FF-99CA-7CD17EBE2EE6}" destId="{0F8F3A15-1EC2-4C49-BE49-D5B03F7FCE5F}" srcOrd="0" destOrd="0" presId="urn:microsoft.com/office/officeart/2005/8/layout/bList2#1"/>
    <dgm:cxn modelId="{720BF256-4849-4D11-8E83-5E202A539C6A}" type="presOf" srcId="{D11035C4-D766-4981-8DC9-525B8C329EEB}" destId="{B23690B9-877B-4CD3-B8BC-066CB4773D8A}" srcOrd="0" destOrd="0" presId="urn:microsoft.com/office/officeart/2005/8/layout/bList2#1"/>
    <dgm:cxn modelId="{F07F07F3-749B-435B-8EBB-35BD7D09F99D}" type="presOf" srcId="{B1A6FDA0-46F5-4A09-B26C-F6A7744CBA5A}" destId="{2C992BED-A3F7-473A-9B4E-ED31C6BFC31A}" srcOrd="0" destOrd="0" presId="urn:microsoft.com/office/officeart/2005/8/layout/bList2#1"/>
    <dgm:cxn modelId="{AC0AA3F5-DA59-4708-8CE3-21944CD0C193}" type="presOf" srcId="{D3F23B3E-58D8-4900-917E-3E861012725D}" destId="{11DFC98E-E12C-447B-948B-25DB3CD24C49}" srcOrd="0" destOrd="0" presId="urn:microsoft.com/office/officeart/2005/8/layout/bList2#1"/>
    <dgm:cxn modelId="{AA54A4AA-C456-455B-BE65-4B42503FEC34}" srcId="{654A359A-ABE7-480A-8405-CEF50AF12D7F}" destId="{F1BD1735-E7D8-4BA9-B88D-3CE99986C56E}" srcOrd="0" destOrd="0" parTransId="{0359B205-1EE2-4D05-9169-50D5006AFB1F}" sibTransId="{88DB79A2-DF7D-48FD-9D3B-F5837F07850E}"/>
    <dgm:cxn modelId="{8C381A9B-2F62-4B16-BADB-92EE960DB132}" type="presOf" srcId="{1560B475-A0C2-406B-8717-4124CF567C75}" destId="{3586A600-8DDB-4B46-A376-5C5045D0AA7A}" srcOrd="0" destOrd="0" presId="urn:microsoft.com/office/officeart/2005/8/layout/bList2#1"/>
    <dgm:cxn modelId="{AF9DD20D-A3FE-4938-A142-D82533633060}" type="presOf" srcId="{1560B475-A0C2-406B-8717-4124CF567C75}" destId="{1F1B8A9D-7321-4239-AD51-FEB84BC76224}" srcOrd="1" destOrd="0" presId="urn:microsoft.com/office/officeart/2005/8/layout/bList2#1"/>
    <dgm:cxn modelId="{96BD0702-3F4D-4BE9-9C48-54BDB3D3585F}" type="presOf" srcId="{F1BD1735-E7D8-4BA9-B88D-3CE99986C56E}" destId="{81CA3962-1DFE-422C-9862-437F9B0002F7}" srcOrd="0" destOrd="0" presId="urn:microsoft.com/office/officeart/2005/8/layout/bList2#1"/>
    <dgm:cxn modelId="{4E351FF5-5036-4F02-8A4C-2EC8CD56DE2E}" srcId="{AFFE6D6E-ADF5-450C-9BCC-D2576740C9A4}" destId="{D11035C4-D766-4981-8DC9-525B8C329EEB}" srcOrd="1" destOrd="0" parTransId="{0AEE3A71-DFD5-4174-8A5E-763CE3959276}" sibTransId="{B1A6FDA0-46F5-4A09-B26C-F6A7744CBA5A}"/>
    <dgm:cxn modelId="{087A8BC7-DDAE-4A6A-890B-8FA1C900F94F}" srcId="{1560B475-A0C2-406B-8717-4124CF567C75}" destId="{9C233FAD-076B-4BAC-A383-9B9176905253}" srcOrd="0" destOrd="0" parTransId="{4C0FA46B-1E05-4484-8BCB-372BE7AA836D}" sibTransId="{3BC728F3-395B-4C43-9E87-52812D1D6015}"/>
    <dgm:cxn modelId="{8DDE1758-813E-49B3-B85A-7ADD44391458}" type="presOf" srcId="{9C233FAD-076B-4BAC-A383-9B9176905253}" destId="{39500EAF-69D8-4D72-B2AA-67133E3A04ED}" srcOrd="0" destOrd="0" presId="urn:microsoft.com/office/officeart/2005/8/layout/bList2#1"/>
    <dgm:cxn modelId="{69E9A59B-A9B9-4DDB-A3DD-F6A15A90F4C7}" type="presOf" srcId="{AFFE6D6E-ADF5-450C-9BCC-D2576740C9A4}" destId="{FADB183D-A3F4-4CB9-A133-A49FF8045717}" srcOrd="0" destOrd="0" presId="urn:microsoft.com/office/officeart/2005/8/layout/bList2#1"/>
    <dgm:cxn modelId="{696922B0-5819-4D25-A740-E84A0F694CBC}" type="presOf" srcId="{D11035C4-D766-4981-8DC9-525B8C329EEB}" destId="{2FFBD13C-C1B2-439F-995D-463FBDC68A3B}" srcOrd="1" destOrd="0" presId="urn:microsoft.com/office/officeart/2005/8/layout/bList2#1"/>
    <dgm:cxn modelId="{DEAFFD2E-5AC6-4D06-961E-CF6F7EAEF1A1}" srcId="{AFFE6D6E-ADF5-450C-9BCC-D2576740C9A4}" destId="{654A359A-ABE7-480A-8405-CEF50AF12D7F}" srcOrd="2" destOrd="0" parTransId="{CD1680B1-B15D-4EEC-BFD5-330871771A40}" sibTransId="{12684EAF-7DCA-4E96-BCBC-BF4A3F1113EC}"/>
    <dgm:cxn modelId="{354B6655-2BAD-48B5-B43B-F80AF95F209F}" type="presOf" srcId="{654A359A-ABE7-480A-8405-CEF50AF12D7F}" destId="{747792FF-6DB6-4DAF-9816-54ECF397FE43}" srcOrd="0" destOrd="0" presId="urn:microsoft.com/office/officeart/2005/8/layout/bList2#1"/>
    <dgm:cxn modelId="{4B2F415C-A499-461C-82CE-3F4611D830A7}" type="presOf" srcId="{654A359A-ABE7-480A-8405-CEF50AF12D7F}" destId="{289E8C87-DCA9-4A89-84FE-DEC559AA794B}" srcOrd="1" destOrd="0" presId="urn:microsoft.com/office/officeart/2005/8/layout/bList2#1"/>
    <dgm:cxn modelId="{74B75B87-6FC9-47AC-9A17-69ADCBFAC92D}" type="presParOf" srcId="{FADB183D-A3F4-4CB9-A133-A49FF8045717}" destId="{35638AC9-6869-4180-8F60-D96C8CE533F6}" srcOrd="0" destOrd="0" presId="urn:microsoft.com/office/officeart/2005/8/layout/bList2#1"/>
    <dgm:cxn modelId="{DBF604CA-B5EB-4880-A349-EBE3AF78077E}" type="presParOf" srcId="{35638AC9-6869-4180-8F60-D96C8CE533F6}" destId="{39500EAF-69D8-4D72-B2AA-67133E3A04ED}" srcOrd="0" destOrd="0" presId="urn:microsoft.com/office/officeart/2005/8/layout/bList2#1"/>
    <dgm:cxn modelId="{E275EE69-DAF0-416F-BECF-E9901D702408}" type="presParOf" srcId="{35638AC9-6869-4180-8F60-D96C8CE533F6}" destId="{3586A600-8DDB-4B46-A376-5C5045D0AA7A}" srcOrd="1" destOrd="0" presId="urn:microsoft.com/office/officeart/2005/8/layout/bList2#1"/>
    <dgm:cxn modelId="{3C64E5C9-84D0-43FC-9C8B-DA8DDB9551F5}" type="presParOf" srcId="{35638AC9-6869-4180-8F60-D96C8CE533F6}" destId="{1F1B8A9D-7321-4239-AD51-FEB84BC76224}" srcOrd="2" destOrd="0" presId="urn:microsoft.com/office/officeart/2005/8/layout/bList2#1"/>
    <dgm:cxn modelId="{AC52346F-32AE-42A9-9255-C23A94C26711}" type="presParOf" srcId="{35638AC9-6869-4180-8F60-D96C8CE533F6}" destId="{03F38066-A1ED-4D59-8465-830F02F69D80}" srcOrd="3" destOrd="0" presId="urn:microsoft.com/office/officeart/2005/8/layout/bList2#1"/>
    <dgm:cxn modelId="{97313438-3C34-47CD-88DB-87DAFCD1297C}" type="presParOf" srcId="{FADB183D-A3F4-4CB9-A133-A49FF8045717}" destId="{0F8F3A15-1EC2-4C49-BE49-D5B03F7FCE5F}" srcOrd="1" destOrd="0" presId="urn:microsoft.com/office/officeart/2005/8/layout/bList2#1"/>
    <dgm:cxn modelId="{7AC3C26B-7FD3-4B43-BE51-298547B9EF7A}" type="presParOf" srcId="{FADB183D-A3F4-4CB9-A133-A49FF8045717}" destId="{3DF8D8B5-E62F-4C06-AD97-FCBE45801E6C}" srcOrd="2" destOrd="0" presId="urn:microsoft.com/office/officeart/2005/8/layout/bList2#1"/>
    <dgm:cxn modelId="{F02198C2-6767-4C86-9E6C-B2F1DC5DB92E}" type="presParOf" srcId="{3DF8D8B5-E62F-4C06-AD97-FCBE45801E6C}" destId="{11DFC98E-E12C-447B-948B-25DB3CD24C49}" srcOrd="0" destOrd="0" presId="urn:microsoft.com/office/officeart/2005/8/layout/bList2#1"/>
    <dgm:cxn modelId="{3EBA7A66-B5C4-4D05-86B9-06BB79B14E8A}" type="presParOf" srcId="{3DF8D8B5-E62F-4C06-AD97-FCBE45801E6C}" destId="{B23690B9-877B-4CD3-B8BC-066CB4773D8A}" srcOrd="1" destOrd="0" presId="urn:microsoft.com/office/officeart/2005/8/layout/bList2#1"/>
    <dgm:cxn modelId="{872DC231-89B7-4551-8C0B-B290F50A62C2}" type="presParOf" srcId="{3DF8D8B5-E62F-4C06-AD97-FCBE45801E6C}" destId="{2FFBD13C-C1B2-439F-995D-463FBDC68A3B}" srcOrd="2" destOrd="0" presId="urn:microsoft.com/office/officeart/2005/8/layout/bList2#1"/>
    <dgm:cxn modelId="{448EDEFA-2B3A-4D06-A36F-C0A321F0C885}" type="presParOf" srcId="{3DF8D8B5-E62F-4C06-AD97-FCBE45801E6C}" destId="{81B136B9-D847-4D29-B6D4-5A0179C465FE}" srcOrd="3" destOrd="0" presId="urn:microsoft.com/office/officeart/2005/8/layout/bList2#1"/>
    <dgm:cxn modelId="{B7CAA93C-4326-4FFF-BA9C-8B9F325C8E54}" type="presParOf" srcId="{FADB183D-A3F4-4CB9-A133-A49FF8045717}" destId="{2C992BED-A3F7-473A-9B4E-ED31C6BFC31A}" srcOrd="3" destOrd="0" presId="urn:microsoft.com/office/officeart/2005/8/layout/bList2#1"/>
    <dgm:cxn modelId="{AB162205-CB7F-4331-A256-C45157FB0059}" type="presParOf" srcId="{FADB183D-A3F4-4CB9-A133-A49FF8045717}" destId="{86ACBA5E-F861-463A-8488-8EA88F80234C}" srcOrd="4" destOrd="0" presId="urn:microsoft.com/office/officeart/2005/8/layout/bList2#1"/>
    <dgm:cxn modelId="{507664BC-68B8-4A66-8505-260507689FDB}" type="presParOf" srcId="{86ACBA5E-F861-463A-8488-8EA88F80234C}" destId="{81CA3962-1DFE-422C-9862-437F9B0002F7}" srcOrd="0" destOrd="0" presId="urn:microsoft.com/office/officeart/2005/8/layout/bList2#1"/>
    <dgm:cxn modelId="{9009BA03-7FFC-4371-8B3F-FCAD9DABEC1C}" type="presParOf" srcId="{86ACBA5E-F861-463A-8488-8EA88F80234C}" destId="{747792FF-6DB6-4DAF-9816-54ECF397FE43}" srcOrd="1" destOrd="0" presId="urn:microsoft.com/office/officeart/2005/8/layout/bList2#1"/>
    <dgm:cxn modelId="{67BACEF1-017D-4010-B5E7-236715F32276}" type="presParOf" srcId="{86ACBA5E-F861-463A-8488-8EA88F80234C}" destId="{289E8C87-DCA9-4A89-84FE-DEC559AA794B}" srcOrd="2" destOrd="0" presId="urn:microsoft.com/office/officeart/2005/8/layout/bList2#1"/>
    <dgm:cxn modelId="{FB6A234A-16B2-4F7A-8192-D4BDD64D30B5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作者搜集了蕲艾的相关资料，内容涉及到蕲艾的生长环境要求、枝叶茎的形状颜色、它的药用价值等。</a:t>
          </a:r>
          <a:endParaRPr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搜集</a:t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写作素材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文中着重从四个方面来介绍蕲艾：生长环境、外形特点、驱蚊消毒及其他药用价值。文章一段一个意思，分层介绍，思路清晰。</a:t>
          </a:r>
          <a:endParaRPr>
            <a:solidFill>
              <a:schemeClr val="dk1"/>
            </a:solidFill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</a:t>
          </a:r>
          <a:r>
            <a:rPr lang="en-US" b="1" dirty="0" smtClean="0">
              <a:latin typeface="宋体" panose="02010600030101010101" pitchFamily="2" charset="-122"/>
              <a:ea typeface="宋体" panose="02010600030101010101" pitchFamily="2" charset="-122"/>
            </a:rPr>
            <a:t>.</a:t>
          </a:r>
          <a:r>
            <a:rPr lang="zh-CN" b="1" dirty="0" smtClean="0">
              <a:latin typeface="宋体" panose="02010600030101010101" pitchFamily="2" charset="-122"/>
              <a:ea typeface="宋体" panose="02010600030101010101" pitchFamily="2" charset="-122"/>
            </a:rPr>
            <a:t>确定</a:t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介绍重点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文中运用了举例子、列数字说明方法。“比如在我们家乡蕲春县……”这是举例子；“蕲艾株高大约</a:t>
          </a:r>
          <a:r>
            <a:rPr lang="en-US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80</a:t>
          </a: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厘米”这是列数字。</a:t>
          </a:r>
          <a:endParaRPr>
            <a:solidFill>
              <a:schemeClr val="dk1"/>
            </a:solidFill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使用</a:t>
          </a:r>
          <a:b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</a:b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说明方法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jpeg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FAC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习作：介绍一种事物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图片包含 游戏机, 画&#10;&#10;描述已自动生成"/>
          <p:cNvPicPr>
            <a:picLocks noChangeAspect="1"/>
          </p:cNvPicPr>
          <p:nvPr userDrawn="1"/>
        </p:nvPicPr>
        <p:blipFill rotWithShape="1">
          <a:blip r:embed="rId6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52" b="5363"/>
          <a:stretch>
            <a:fillRect/>
          </a:stretch>
        </p:blipFill>
        <p:spPr>
          <a:xfrm>
            <a:off x="-35496" y="4168780"/>
            <a:ext cx="1347481" cy="1071052"/>
          </a:xfrm>
          <a:prstGeom prst="rect">
            <a:avLst/>
          </a:prstGeom>
        </p:spPr>
      </p:pic>
      <p:pic>
        <p:nvPicPr>
          <p:cNvPr id="7" name="图片 6" descr="桌子上放着电脑&#10;&#10;描述已自动生成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235" y="3945835"/>
            <a:ext cx="1268261" cy="11976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32.xml"/><Relationship Id="rId3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20.wdp"/><Relationship Id="rId3" Type="http://schemas.openxmlformats.org/officeDocument/2006/relationships/image" Target="../media/image19.png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5163;&#26426;&#30340;&#31192;&#23494;.pptx" TargetMode="External"/><Relationship Id="rId3" Type="http://schemas.microsoft.com/office/2007/relationships/hdphoto" Target="../media/image29.wdp"/><Relationship Id="rId2" Type="http://schemas.openxmlformats.org/officeDocument/2006/relationships/image" Target="../media/image28.png"/><Relationship Id="rId1" Type="http://schemas.openxmlformats.org/officeDocument/2006/relationships/hyperlink" Target="&#33539;&#25991;1&#65306;&#23478;&#20065;&#32654;&#39135;&#8212;&#8212;&#37221;&#31958;.pptx" TargetMode="External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7"/>
          <p:cNvSpPr txBox="1"/>
          <p:nvPr/>
        </p:nvSpPr>
        <p:spPr>
          <a:xfrm>
            <a:off x="1559213" y="1325380"/>
            <a:ext cx="6025570" cy="1200329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介绍一种事物</a:t>
            </a:r>
            <a:endParaRPr lang="zh-CN" altLang="en-US" sz="7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 flipH="1">
            <a:off x="0" y="111933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"/>
          <p:cNvSpPr txBox="1"/>
          <p:nvPr/>
        </p:nvSpPr>
        <p:spPr>
          <a:xfrm>
            <a:off x="197793" y="63109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五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3995064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4337102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文本框 15">
            <a:hlinkClick r:id="rId3" action="ppaction://hlinksldjump"/>
          </p:cNvPr>
          <p:cNvSpPr txBox="1"/>
          <p:nvPr/>
        </p:nvSpPr>
        <p:spPr>
          <a:xfrm>
            <a:off x="7204030" y="3979643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文本框 14">
            <a:hlinkClick r:id="rId4" action="ppaction://hlinksldjump"/>
          </p:cNvPr>
          <p:cNvSpPr txBox="1"/>
          <p:nvPr/>
        </p:nvSpPr>
        <p:spPr>
          <a:xfrm>
            <a:off x="7214905" y="4329050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05516" y="607572"/>
            <a:ext cx="2715260" cy="487045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69684" y="573037"/>
            <a:ext cx="494589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按所属范围选择：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80674" y="2139947"/>
            <a:ext cx="206784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个人物品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3848520" y="1190102"/>
            <a:ext cx="351692" cy="2820424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336569" y="1108895"/>
            <a:ext cx="1529454" cy="310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文具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玩具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宠物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手机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工艺品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电脑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69684" y="573037"/>
            <a:ext cx="2715260" cy="487045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69684" y="573037"/>
            <a:ext cx="494589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按所属范围选择：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84947" y="2295525"/>
            <a:ext cx="196357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集体物品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3848519" y="1298881"/>
            <a:ext cx="391885" cy="2703623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40404" y="1411406"/>
            <a:ext cx="3146984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我们的校园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教室里的黑板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我们的校徽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我们的市花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我们的特色美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食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69684" y="573037"/>
            <a:ext cx="2715260" cy="487045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69684" y="573037"/>
            <a:ext cx="494589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按所属范围选择：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27315" y="2111042"/>
            <a:ext cx="20808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国家物品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3848519" y="1227221"/>
            <a:ext cx="391885" cy="2299411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40404" y="1036005"/>
            <a:ext cx="2721869" cy="310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历史博物馆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天安门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国旗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中国结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民间手艺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旅游风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景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69684" y="573036"/>
            <a:ext cx="2715260" cy="487045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69684" y="573036"/>
            <a:ext cx="494589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按所属范围选择：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60884" y="2295525"/>
            <a:ext cx="198763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自然事物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3848519" y="1587640"/>
            <a:ext cx="391885" cy="1938992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40404" y="1419543"/>
            <a:ext cx="2622619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风雨雷电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山川河流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宇宙星辰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美丽风景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动物植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物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0223" y="574617"/>
            <a:ext cx="6935972" cy="407759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6186" y="977440"/>
            <a:ext cx="37245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大家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的思路真是宽广，不过老师建议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选一个你最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感兴趣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的事物来写。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你该如何介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绍呢？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3"/>
          <p:cNvGraphicFramePr>
            <a:graphicFrameLocks noGrp="1"/>
          </p:cNvGraphicFramePr>
          <p:nvPr/>
        </p:nvGraphicFramePr>
        <p:xfrm>
          <a:off x="711759" y="1269613"/>
          <a:ext cx="7720482" cy="2725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73494"/>
                <a:gridCol w="2573494"/>
                <a:gridCol w="2573494"/>
              </a:tblGrid>
              <a:tr h="6749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从哪几个方面</a:t>
                      </a:r>
                      <a:endParaRPr lang="zh-CN" altLang="en-US" sz="20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使用什么说明方法</a:t>
                      </a:r>
                      <a:endParaRPr lang="zh-CN" altLang="en-US" sz="20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需要哪些观察和</a:t>
                      </a:r>
                      <a:br>
                        <a:rPr lang="en-US" altLang="zh-CN" sz="20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</a:br>
                      <a:r>
                        <a:rPr lang="zh-CN" altLang="en-US" sz="200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资</a:t>
                      </a:r>
                      <a:r>
                        <a:rPr lang="zh-CN" altLang="en-US" sz="200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料</a:t>
                      </a:r>
                      <a:endParaRPr lang="zh-CN" altLang="en-US" sz="20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67496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风信子的叶子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摹状貌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搜索图片观察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67496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风信子的花朵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列数字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搜索图片观察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67496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名字的由来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引用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搜索百科资料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381458" y="523146"/>
            <a:ext cx="481316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说明对象：风信子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41541" y="4285552"/>
            <a:ext cx="571751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介绍事物特点时，要分几个方面。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3"/>
          <p:cNvGraphicFramePr>
            <a:graphicFrameLocks noGrp="1"/>
          </p:cNvGraphicFramePr>
          <p:nvPr/>
        </p:nvGraphicFramePr>
        <p:xfrm>
          <a:off x="711759" y="1199201"/>
          <a:ext cx="7720482" cy="2725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73494"/>
                <a:gridCol w="2573494"/>
                <a:gridCol w="2573494"/>
              </a:tblGrid>
              <a:tr h="6749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分几个步骤</a:t>
                      </a:r>
                      <a:endParaRPr lang="zh-CN" altLang="en-US" sz="20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使用什么说明方法</a:t>
                      </a:r>
                      <a:endParaRPr lang="zh-CN" altLang="en-US" sz="20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需要哪些观察和</a:t>
                      </a:r>
                      <a:br>
                        <a:rPr lang="en-US" altLang="zh-CN" sz="20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</a:br>
                      <a:r>
                        <a:rPr lang="zh-CN" altLang="en-US" sz="200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资</a:t>
                      </a:r>
                      <a:r>
                        <a:rPr lang="zh-CN" altLang="en-US" sz="200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料</a:t>
                      </a:r>
                      <a:endParaRPr lang="zh-CN" altLang="en-US" sz="20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67496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制胎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作比较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搜索百科资料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67496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掐丝 点蓝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举例子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观看相关视频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674960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烧制 打磨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打比方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搜索百科资料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381458" y="452734"/>
            <a:ext cx="481316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说明对象：泰蓝制作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97688" y="4195543"/>
            <a:ext cx="571751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介绍某种做法时，要分几个步骤。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5108" y="1275606"/>
            <a:ext cx="4713418" cy="2162130"/>
          </a:xfrm>
          <a:prstGeom prst="rect">
            <a:avLst/>
          </a:prstGeom>
          <a:solidFill>
            <a:schemeClr val="accent5">
              <a:lumMod val="60000"/>
              <a:lumOff val="40000"/>
              <a:alpha val="54000"/>
            </a:schemeClr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总结一下：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endParaRPr lang="en-US" altLang="zh-CN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事物性</a:t>
            </a:r>
            <a:r>
              <a:rPr lang="zh-CN" altLang="en-US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质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方面</a:t>
            </a:r>
            <a:endParaRPr lang="en-US" altLang="zh-CN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形成制</a:t>
            </a:r>
            <a:r>
              <a:rPr lang="zh-CN" altLang="en-US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步骤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0400" y="601580"/>
            <a:ext cx="6999261" cy="41148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6186" y="1274219"/>
            <a:ext cx="3948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就是如何使用恰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当的说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明方法说明事物了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，我们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可以向课文学习。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4013" y="1140589"/>
            <a:ext cx="7475974" cy="286232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松鼠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是一种漂亮的小动物，乖巧，驯良，很讨人喜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欢</a:t>
            </a:r>
            <a:r>
              <a:rPr lang="zh-CN" altLang="en-US" sz="2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0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们面容清秀，眼睛闪闪发光，身体矫健，四肢轻快，非常</a:t>
            </a:r>
            <a:r>
              <a:rPr lang="zh-CN" altLang="en-US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敏</a:t>
            </a:r>
            <a:r>
              <a:rPr lang="zh-CN" altLang="en-US" sz="20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捷 ，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非常机警。玲珑的小面孔，衬上一条帽缨形的美丽尾巴，显得格外漂</a:t>
            </a:r>
            <a:r>
              <a:rPr lang="zh-CN" altLang="en-US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亮</a:t>
            </a:r>
            <a:r>
              <a:rPr lang="zh-CN" altLang="en-US" sz="20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。它们的尾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巴老是翘起来，一直翘到头上，自己就躲在尾巴底下歇凉。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它们常常直竖着身子坐着，像人们用手一样，用前爪往嘴里送东西吃。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可以说，松鼠最不像四足兽了。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对话气泡: 圆角矩形 2"/>
          <p:cNvSpPr/>
          <p:nvPr/>
        </p:nvSpPr>
        <p:spPr>
          <a:xfrm>
            <a:off x="2024740" y="479154"/>
            <a:ext cx="2396533" cy="367830"/>
          </a:xfrm>
          <a:prstGeom prst="wedgeRoundRectCallout">
            <a:avLst>
              <a:gd name="adj1" fmla="val 29734"/>
              <a:gd name="adj2" fmla="val 12479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整体写出松鼠特征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对话气泡: 圆角矩形 3"/>
          <p:cNvSpPr/>
          <p:nvPr/>
        </p:nvSpPr>
        <p:spPr>
          <a:xfrm>
            <a:off x="155746" y="3137422"/>
            <a:ext cx="597879" cy="967564"/>
          </a:xfrm>
          <a:prstGeom prst="wedgeRoundRectCallout">
            <a:avLst>
              <a:gd name="adj1" fmla="val 80057"/>
              <a:gd name="adj2" fmla="val 991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打比方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对话气泡: 圆角矩形 4"/>
          <p:cNvSpPr/>
          <p:nvPr/>
        </p:nvSpPr>
        <p:spPr>
          <a:xfrm>
            <a:off x="8309987" y="1909187"/>
            <a:ext cx="597879" cy="967564"/>
          </a:xfrm>
          <a:prstGeom prst="wedgeRoundRectCallout">
            <a:avLst>
              <a:gd name="adj1" fmla="val -88010"/>
              <a:gd name="adj2" fmla="val 3500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摹状貌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787983" y="1710645"/>
            <a:ext cx="7323630" cy="1331134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对什么事物最了解或者最喜</a:t>
            </a:r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欢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给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大家介绍一下吧！</a:t>
            </a:r>
            <a:endParaRPr lang="zh-CN" altLang="en-US" sz="4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836" y="1207009"/>
            <a:ext cx="1907381" cy="4822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38364" y="1536339"/>
            <a:ext cx="5713193" cy="1569660"/>
          </a:xfrm>
          <a:prstGeom prst="rect">
            <a:avLst/>
          </a:prstGeom>
          <a:solidFill>
            <a:schemeClr val="accent5">
              <a:lumMod val="60000"/>
              <a:lumOff val="40000"/>
              <a:alpha val="56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作者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采用总分的结构，使用多种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说</a:t>
            </a: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明方法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，将松鼠的特点写得形象生动。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0053" y="1234642"/>
            <a:ext cx="718959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b="1" dirty="0" smtClean="0"/>
              <a:t> 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的头圆而大，尾巴比较短。躯干和尾巴是白色，两耳、眼睛和四肢是全黑色。我栖息在海拔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1400-3500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米的高山竹林内。平时喜欢一个人在竹林中散步，常在竹林内卧睡，平时单独活动，行动缓慢，故得雅号“竹林隐士”。你看我胖胖的，有人说我是“食肉”动物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可是我不是“食肉”动物哟，我可是货真价实的“素食”动物，喜欢吃竹子或者野果。别看我身体肥肥的，爬树可是数一数二的，连猴子都敬我三分。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26644" y="772977"/>
            <a:ext cx="61948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我们来模仿课文写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4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写国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宝大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熊</a:t>
            </a:r>
            <a:r>
              <a:rPr lang="zh-CN" altLang="en-US" sz="24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猫吧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7566" y="1613073"/>
            <a:ext cx="4627740" cy="11772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对于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这次习作，你还有什么要说的吗？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8" y="134779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我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会选择我最熟悉的事物来写，这样写得才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能更丰富，更真实。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2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844774"/>
            <a:ext cx="8224167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为了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让更多人感兴趣，我想写一个最前沿的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事物，引起他们的阅读兴趣。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772765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写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说明文一定要查找资料，从图书或网络上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查找，但是资料不能全信，要辨别一下。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7495" y="280737"/>
            <a:ext cx="7282212" cy="428114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79096" y="908509"/>
            <a:ext cx="383985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想好自己的作文内容了吗？不要急于下笔，先好好构思，编写好写作提纲。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96204" y="1704420"/>
            <a:ext cx="4899861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你打算写什么事物？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这个事物有哪些特点？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或者你想写什么事物的制作或形成过程？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在写作中你打算用什么说明手法？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你打算拟什么样的题目？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1455" y="267494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65905" y="1012343"/>
            <a:ext cx="5753498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选自己最感兴趣的事物，写一篇说明文。</a:t>
            </a:r>
            <a:endParaRPr lang="zh-CN" altLang="en-US" sz="11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74118" y="1292585"/>
            <a:ext cx="630513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家乡的蕲艾 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52" y="1983683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73019" y="3704209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469981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介绍蕲艾的生长环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境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2036367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介绍蕲艾的的外形，从高度、茎叶再到根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3843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表达对蕲艾的赞美之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情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一步步引出介绍对象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家乡的蕲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艾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477038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介绍日常使用功效</a:t>
            </a: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驱蚊消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毒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TextBox 21"/>
          <p:cNvSpPr txBox="1"/>
          <p:nvPr/>
        </p:nvSpPr>
        <p:spPr>
          <a:xfrm>
            <a:off x="3331024" y="2923459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进一步介绍蕲艾的药用价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值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63345" y="1126907"/>
            <a:ext cx="630513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家乡美食酥糖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50177" y="1838950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50177" y="3732242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320891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430333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介绍其独特的味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道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1996719"/>
            <a:ext cx="4010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介绍其悠久的历史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5218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扩展知识，写出美食中的文化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引出美食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酥糖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625328"/>
            <a:ext cx="3276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介绍美食相关的习俗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82077" y="1099574"/>
            <a:ext cx="630513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手机的秘密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62028" y="1838950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62028" y="3764008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430333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介绍手机的种类和主要作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1996719"/>
            <a:ext cx="4010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按照时间顺序介绍手机发展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史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4796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总结全文，照应开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头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总写手机的重要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性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460113"/>
            <a:ext cx="3276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举例介绍手机的好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处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TextBox 21"/>
          <p:cNvSpPr txBox="1"/>
          <p:nvPr/>
        </p:nvSpPr>
        <p:spPr>
          <a:xfrm>
            <a:off x="3312251" y="2860223"/>
            <a:ext cx="3276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举例介绍手机的危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害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imgsa.baidu.com/timg?image&amp;quality=80&amp;size=b9999_10000&amp;sec=1586834896112&amp;di=5b5a2bf950291e631030395137827e35&amp;imgtype=0&amp;src=http%3A%2F%2Fpic1.win4000.com%2Fwallpaper%2F2%2F543e2eb616578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62" y="610466"/>
            <a:ext cx="3620886" cy="226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imgsa.baidu.com/timg?image&amp;quality=80&amp;size=b9999_10000&amp;sec=1586834946376&amp;di=58877ea78c82ca384b6d1124ed6e2a15&amp;imgtype=0&amp;src=http%3A%2F%2Fpic1.win4000.com%2Fwallpaper%2Fd%2F573fd558b19b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757" y="2205732"/>
            <a:ext cx="3880421" cy="218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6582" y="3770259"/>
            <a:ext cx="7758290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写好之后，和同位交换一下，看看谁写的最好。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sp>
        <p:nvSpPr>
          <p:cNvPr id="8" name="箭头: V 形 7"/>
          <p:cNvSpPr/>
          <p:nvPr/>
        </p:nvSpPr>
        <p:spPr>
          <a:xfrm>
            <a:off x="1475121" y="589573"/>
            <a:ext cx="172925" cy="219284"/>
          </a:xfrm>
          <a:prstGeom prst="chevron">
            <a:avLst>
              <a:gd name="adj" fmla="val 44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13" y="431869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/>
          <p:cNvSpPr txBox="1"/>
          <p:nvPr/>
        </p:nvSpPr>
        <p:spPr>
          <a:xfrm>
            <a:off x="121423" y="416448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 smtClean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97963" y="1169112"/>
            <a:ext cx="6575548" cy="38087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的家乡在湖北蕲春，也是著名医圣李时珍的故乡。家乡有四宝：蕲龟、蕲艾、蕲竹和蕲蛇。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在这四宝中，我最熟悉的、最喜爱的是蕲艾</a:t>
            </a:r>
            <a:r>
              <a:rPr lang="zh-CN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。蕲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艾又名大叶艾、祁艾等，因产于蕲州而得名。</a:t>
            </a:r>
            <a:endParaRPr lang="zh-CN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蕲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艾极易繁衍生长，对气候和土壤的适应性较强，耐寒耐旱。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正因为它对生长环境要求不高，所以它的生命力顽强，易栽种，易存活，而且以野生居多。在田边、地头、山坡、荒地均可选择为种植地。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比如在我们家乡蕲春县，无论是在田间地头，还是湖畔山边，都能见到蕲艾的身影。</a:t>
            </a:r>
            <a:endParaRPr lang="zh-CN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88040" y="638197"/>
            <a:ext cx="2264081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家乡的蕲艾</a:t>
            </a:r>
            <a:r>
              <a:rPr lang="zh-CN" altLang="en-US" sz="3000" b="1" dirty="0"/>
              <a:t> </a:t>
            </a:r>
            <a:endParaRPr lang="zh-CN" altLang="en-US" sz="3000" b="1" dirty="0"/>
          </a:p>
        </p:txBody>
      </p:sp>
      <p:sp>
        <p:nvSpPr>
          <p:cNvPr id="5" name="文本框 14"/>
          <p:cNvSpPr txBox="1"/>
          <p:nvPr/>
        </p:nvSpPr>
        <p:spPr>
          <a:xfrm>
            <a:off x="702635" y="352397"/>
            <a:ext cx="214737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4" y="742295"/>
            <a:ext cx="171817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一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步步引出介绍对象</a:t>
            </a:r>
            <a:r>
              <a:rPr lang="en-US" altLang="zh-CN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——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家乡的蕲艾。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介绍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蕲艾的生长环境。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这里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运用了举例子说明方法。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00" y="408359"/>
            <a:ext cx="417735" cy="4338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9961" y="790979"/>
            <a:ext cx="6575548" cy="42498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ts val="29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蕲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艾株高大约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80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厘米，茎直立，圆形有棱，柔软的叶片是披针形，上面被灰白色短柔毛，并有白色腺点与小凹点，背面密被灰白色蛛丝状密绒毛；叶片上的细毛呈白色，密密麻麻，摸上去毛茸茸的。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植株有浓烈香气，常有横卧地下根状茎及营养枝。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ts val="29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蕲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艾还可以驱蚊消毒。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将整株的蕲艾放在房间里，一会儿满屋都是淡淡的香味。端午这一天，人们喜欢用干蕲艾与昌蒲一起点燃熏室，这样能灭杀和控制空气中的许多细菌和病毒，对蚊蝇有明显的杀伤力，很多蚊香中的主要成分里就含有蕲艾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625260"/>
            <a:ext cx="171817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介绍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蕲艾的的外形，从高度、茎叶再到根部， 从上到下有序介绍。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介绍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日常使用功效</a:t>
            </a:r>
            <a:r>
              <a:rPr lang="en-US" altLang="zh-CN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——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驱蚊消毒，并与端午风俗联接起来写。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9961" y="790979"/>
            <a:ext cx="6575548" cy="36086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蕲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艾的茎和叶都可以入药。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味苦而辛，有理气血、逐寒湿、调经安胎、温经止血、清热止咳消痰等功效。内服可做止血剂，捣汁服，止伤血，杀蛔虫，治带下，止霍乱转筋，痢后寒热。用蕲艾配方，亦能治老年人慢性支气管炎、哮喘、肠胃炎及痢疾等症。外用可治皮肤瘙痒、阴痒湿疹及疥癣等。以艾搓手洗污或煎水浴身，可防治皮肤病。对于产妇和婴儿，洗用艾叶可以消毒强身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842161"/>
            <a:ext cx="17181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进一步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介绍蕲艾的药用价值。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267968" y="3300087"/>
            <a:ext cx="1872479" cy="896547"/>
            <a:chOff x="1879787" y="4876800"/>
            <a:chExt cx="2338645" cy="1165575"/>
          </a:xfrm>
        </p:grpSpPr>
        <p:sp>
          <p:nvSpPr>
            <p:cNvPr id="10" name="矩形: 圆角 9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572000" y="3300087"/>
            <a:ext cx="1872479" cy="896547"/>
            <a:chOff x="1879787" y="4876800"/>
            <a:chExt cx="2338645" cy="1165575"/>
          </a:xfrm>
        </p:grpSpPr>
        <p:sp>
          <p:nvSpPr>
            <p:cNvPr id="15" name="矩形: 圆角 14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674561" y="1125131"/>
            <a:ext cx="61344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04190"/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家乡的蕲艾，你真了不起！</a:t>
            </a:r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91513" y="1125131"/>
            <a:ext cx="17036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结尾表达对蕲艾的赞美之情。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4803" y="501181"/>
            <a:ext cx="7229072" cy="424990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08755" y="934283"/>
            <a:ext cx="36583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</a:t>
            </a:r>
            <a:r>
              <a:rPr lang="zh-CN" altLang="en-US" sz="24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4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4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4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使用作文评改符号，最后得出总分，并写出评价。</a:t>
            </a:r>
            <a:endParaRPr lang="en-US" altLang="zh-CN" sz="24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763732"/>
            <a:ext cx="5439642" cy="3616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抓住了事物的特点。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使用了恰当的说明方法。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能从几个方面或步骤介绍。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内容丰富，表达准确。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59875" y="763732"/>
            <a:ext cx="399394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 评   价   标   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586835016404&amp;di=90366b85f28bf67be15082333fe42448&amp;imgtype=0&amp;src=http%3A%2F%2Fimg1.imgtn.bdimg.com%2Fit%2Fu%3D2006912101%2C3566494175%26fm%3D214%26gp%3D0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00" y="463164"/>
            <a:ext cx="3865222" cy="257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s1.bdstatic.com/70cFuXSh_Q1YnxGkpoWK1HF6hhy/it/u=2012901073,2163984268&amp;fm=26&amp;gp=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666" y="1751571"/>
            <a:ext cx="3788056" cy="250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1404" y="1148468"/>
            <a:ext cx="80411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别看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它在未开花时形如大蒜，很普通的样子。可是花朵一旦开放，它可就成为“百变女神”啦，色彩纷呈，美丽照人。在早春时节，风信子就开放了，在春风中飘着芳香，在每年的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月份开得最为艳丽。风信子花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香有稳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定情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绪、消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除疲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劳的作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用。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563693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492370"/>
            <a:ext cx="6777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下面是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风信子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评改前的段落，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读一读，看看有什么</a:t>
            </a:r>
            <a:r>
              <a:rPr lang="zh-CN" altLang="en-US" sz="1600" b="1">
                <a:latin typeface="黑体" panose="02010609060101010101" pitchFamily="49" charset="-122"/>
                <a:ea typeface="黑体" panose="02010609060101010101" pitchFamily="49" charset="-122"/>
              </a:rPr>
              <a:t>问</a:t>
            </a:r>
            <a:r>
              <a:rPr lang="zh-CN" altLang="en-US" sz="1600" b="1" smtClean="0">
                <a:latin typeface="黑体" panose="02010609060101010101" pitchFamily="49" charset="-122"/>
                <a:ea typeface="黑体" panose="02010609060101010101" pitchFamily="49" charset="-122"/>
              </a:rPr>
              <a:t>题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5852" y="3023709"/>
            <a:ext cx="1361552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问题分析</a:t>
            </a:r>
            <a:endParaRPr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15851" y="3465836"/>
            <a:ext cx="6989685" cy="101566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开头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缺少一句中心句引导，“色彩纷呈”过于笼统，应该列出有哪些颜色。此外“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月份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最为艳丽”表述错误。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2286" y="2337969"/>
            <a:ext cx="7794359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风信子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的花朵可美丽了！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别看它在未开花时形如大蒜，很普通的样子。可是花朵一旦开放，它可就成为“百变女神”啦，色彩纷呈，美丽照人。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看，蓝色、粉红色、白色、鹅黄色、紫色、黄色、绯红色、红色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简直是大自然天然的调色板。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在早春时节，风信子就开放了，在春风中飘着芳香，在每年的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到</a:t>
            </a: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月份开得最为艳丽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。风信子花</a:t>
            </a:r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香有稳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定情</a:t>
            </a:r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绪、消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除疲</a:t>
            </a:r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劳的作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用。</a:t>
            </a:r>
            <a:endParaRPr lang="zh-CN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492370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1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400949"/>
            <a:ext cx="6546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这是修改后的段落，和原段落对比一下，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说说为什么这么修改。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818" y="985724"/>
            <a:ext cx="7909295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别看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它在未开花时形如大蒜，很普通的样子。可是花朵一旦开放，它可就成为“百变女神”啦，色彩纷呈，美丽照人。在早春时节，风信子就开放了，在春风中飘着芳香，在每年的</a:t>
            </a:r>
            <a:r>
              <a:rPr lang="en-US" altLang="zh-CN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en-US" altLang="zh-CN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月份开得最为艳丽。风信子花</a:t>
            </a:r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香有稳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定情</a:t>
            </a:r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绪、消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除疲</a:t>
            </a:r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劳的作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用。</a:t>
            </a:r>
            <a:endParaRPr lang="zh-CN" alt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3029" y="967711"/>
            <a:ext cx="399394" cy="1218341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2892" y="2337969"/>
            <a:ext cx="399394" cy="1477328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评改后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53533" y="4163205"/>
            <a:ext cx="641336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加入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中心句，让中心更明确；列出了颜色，让内容更可信；“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月”改成“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到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月”，这样表意更明确。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02854" y="882013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技巧总结</a:t>
            </a:r>
            <a:endParaRPr lang="zh-CN" altLang="en-US" sz="32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4132" y="1528449"/>
            <a:ext cx="5892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抓住特点，分几个方面介绍。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步骤明确，写出事物制作或形成过程。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要使用说明手法，突显说明文特点。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掌握大量材料，挑选最精彩的内容。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timgsa.baidu.com/timg?image&amp;quality=80&amp;size=b9999_10000&amp;sec=1586835432762&amp;di=42275d354da0fa30753b9287df526c21&amp;imgtype=0&amp;src=http%3A%2F%2Fwww.canyin88.com%2Fuploads%2Fimage%2F2016%2F12%2F21%2F1482302938393518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94" y="619625"/>
            <a:ext cx="3520245" cy="245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timgsa.baidu.com/timg?image&amp;quality=80&amp;size=b9999_10000&amp;sec=1586835508244&amp;di=372893c1ad14c11c053402b02ea6a5a3&amp;imgtype=0&amp;src=http%3A%2F%2Fwww.hspp.cn%2Fuploadfile%2F2017%2F0420%2F201704200220068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937" y="1552073"/>
            <a:ext cx="4209214" cy="274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72" y="425696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5"/>
          <p:cNvSpPr txBox="1"/>
          <p:nvPr/>
        </p:nvSpPr>
        <p:spPr>
          <a:xfrm>
            <a:off x="137482" y="410275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6531" y="660383"/>
            <a:ext cx="4320997" cy="33239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如果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选择一种你了解并感兴趣的事物介绍给别人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你打算介绍什么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下面表格中的提示和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题目对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你是否有启发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844298"/>
            <a:ext cx="4366584" cy="24622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可以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选择表格中的题目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也可以自拟题目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介绍一种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事物。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之前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细致观察要写的事物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并搜集相关资料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进一步了解这个事物想清楚从哪几方面来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介绍。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的时候注意以下几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点：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清楚事物的主要特点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试着用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上恰当的说明方法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分段介绍事物的各个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方面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好后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与同学交流分享。如果别人对你介绍的事物产生了兴趣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获得了相关知识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你就完成了一次成功的习作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66531" y="1733209"/>
          <a:ext cx="4269635" cy="2076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218"/>
                <a:gridCol w="3062417"/>
              </a:tblGrid>
              <a:tr h="197963">
                <a:tc>
                  <a:txBody>
                    <a:bodyPr/>
                    <a:lstStyle/>
                    <a:p>
                      <a:r>
                        <a:rPr lang="zh-CN" altLang="en-US" b="0" dirty="0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与动物有关 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b="0" dirty="0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恐龙  袋鼠的自述  动物的尾巴</a:t>
                      </a:r>
                      <a:endParaRPr lang="en-US" altLang="zh-CN" b="0" dirty="0" smtClean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</a:tr>
              <a:tr h="443060">
                <a:tc>
                  <a:txBody>
                    <a:bodyPr/>
                    <a:lstStyle/>
                    <a:p>
                      <a:r>
                        <a:rPr lang="zh-CN" altLang="en-US" b="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与植物有关</a:t>
                      </a:r>
                      <a:endParaRPr lang="zh-CN" altLang="en-US" b="0" dirty="0"/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菊花  热带植物大观园  种子的旅行</a:t>
                      </a:r>
                      <a:endParaRPr lang="en-US" altLang="zh-CN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</a:tr>
              <a:tr h="367645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与物品有关 </a:t>
                      </a:r>
                      <a:endParaRPr lang="zh-CN" altLang="en-US" dirty="0"/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灯  扫地机器人  溜溜球的玩法</a:t>
                      </a:r>
                      <a:endParaRPr lang="en-US" altLang="zh-CN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</a:tr>
              <a:tr h="443060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与美食有关 </a:t>
                      </a:r>
                      <a:endParaRPr lang="zh-CN" altLang="en-US" dirty="0"/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涮羊肉  怎样泡酸菜  我的美食地图</a:t>
                      </a:r>
                      <a:endParaRPr lang="en-US" altLang="zh-CN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</a:tr>
              <a:tr h="48911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其他感兴趣的内容</a:t>
                      </a:r>
                      <a:endParaRPr lang="zh-CN" altLang="en-US" dirty="0"/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火星的秘密  草原旅游指南  中国传统吉祥物</a:t>
                      </a:r>
                      <a:endParaRPr lang="zh-CN" altLang="en-US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5" name="矩形 14"/>
          <p:cNvSpPr/>
          <p:nvPr/>
        </p:nvSpPr>
        <p:spPr>
          <a:xfrm>
            <a:off x="166531" y="1657442"/>
            <a:ext cx="4158547" cy="21575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对话气泡: 圆角矩形 19"/>
          <p:cNvSpPr/>
          <p:nvPr/>
        </p:nvSpPr>
        <p:spPr>
          <a:xfrm>
            <a:off x="2245805" y="4505666"/>
            <a:ext cx="1306897" cy="367830"/>
          </a:xfrm>
          <a:prstGeom prst="wedgeRoundRectCallout">
            <a:avLst>
              <a:gd name="adj1" fmla="val -20937"/>
              <a:gd name="adj2" fmla="val -15384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选材范围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491613" y="1306287"/>
            <a:ext cx="4491612" cy="447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对话气泡: 圆角矩形 16"/>
          <p:cNvSpPr/>
          <p:nvPr/>
        </p:nvSpPr>
        <p:spPr>
          <a:xfrm>
            <a:off x="4491613" y="476468"/>
            <a:ext cx="1306897" cy="367830"/>
          </a:xfrm>
          <a:prstGeom prst="wedgeRoundRectCallout">
            <a:avLst>
              <a:gd name="adj1" fmla="val -30932"/>
              <a:gd name="adj2" fmla="val 12206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写作准备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29320" y="1960775"/>
            <a:ext cx="4491612" cy="6436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对话气泡: 圆角矩形 23"/>
          <p:cNvSpPr/>
          <p:nvPr/>
        </p:nvSpPr>
        <p:spPr>
          <a:xfrm>
            <a:off x="4572000" y="3868170"/>
            <a:ext cx="1306897" cy="367830"/>
          </a:xfrm>
          <a:prstGeom prst="wedgeRoundRectCallout">
            <a:avLst>
              <a:gd name="adj1" fmla="val -22577"/>
              <a:gd name="adj2" fmla="val -34923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写作要求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238365" y="2208711"/>
            <a:ext cx="86001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445233" y="2424845"/>
            <a:ext cx="8322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499903" y="2639506"/>
            <a:ext cx="7579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16" grpId="0" animBg="1"/>
      <p:bldP spid="17" grpId="0" animBg="1"/>
      <p:bldP spid="22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4355" y="398151"/>
            <a:ext cx="6996909" cy="411341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630776" y="1081713"/>
            <a:ext cx="36523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这是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篇说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明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文写作，</a:t>
            </a:r>
            <a:r>
              <a:rPr lang="zh-CN" altLang="en-US" sz="2800" b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我们要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确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定写作对象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。你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想写什么呢？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23311" y="763955"/>
            <a:ext cx="494589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按类别进行选择：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123311" y="1309003"/>
          <a:ext cx="5618090" cy="2810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8487"/>
                <a:gridCol w="4029603"/>
              </a:tblGrid>
              <a:tr h="412497">
                <a:tc>
                  <a:txBody>
                    <a:bodyPr/>
                    <a:lstStyle/>
                    <a:p>
                      <a:r>
                        <a:rPr lang="zh-CN" altLang="en-US" sz="1800" b="0" dirty="0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与动物有关 </a:t>
                      </a:r>
                      <a:endParaRPr lang="zh-CN" alt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0" dirty="0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恐龙  袋鼠的自述  动物的尾巴</a:t>
                      </a:r>
                      <a:endParaRPr lang="en-US" altLang="zh-CN" sz="1800" b="0" dirty="0" smtClean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</a:tr>
              <a:tr h="599610">
                <a:tc>
                  <a:txBody>
                    <a:bodyPr/>
                    <a:lstStyle/>
                    <a:p>
                      <a:r>
                        <a:rPr lang="zh-CN" altLang="en-US" sz="1800" b="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与植物有关</a:t>
                      </a:r>
                      <a:endParaRPr lang="zh-CN" altLang="en-US" sz="1800" b="0" dirty="0"/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菊花  热带植物大观园  种子的旅行</a:t>
                      </a:r>
                      <a:endParaRPr lang="en-US" altLang="zh-CN" sz="1800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</a:tr>
              <a:tr h="497548">
                <a:tc>
                  <a:txBody>
                    <a:bodyPr/>
                    <a:lstStyle/>
                    <a:p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与物品有关 </a:t>
                      </a:r>
                      <a:endParaRPr lang="zh-CN" altLang="en-US" sz="1800" dirty="0"/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灯  扫地机器人  溜溜球的玩法</a:t>
                      </a:r>
                      <a:endParaRPr lang="en-US" altLang="zh-CN" sz="1800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</a:tr>
              <a:tr h="599610">
                <a:tc>
                  <a:txBody>
                    <a:bodyPr/>
                    <a:lstStyle/>
                    <a:p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与美食有关 </a:t>
                      </a:r>
                      <a:endParaRPr lang="zh-CN" altLang="en-US" sz="1800" dirty="0"/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涮羊肉  怎样泡酸菜  我的美食地图</a:t>
                      </a:r>
                      <a:endParaRPr lang="en-US" altLang="zh-CN" sz="1800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</a:tr>
              <a:tr h="701246">
                <a:tc>
                  <a:txBody>
                    <a:bodyPr/>
                    <a:lstStyle/>
                    <a:p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其他感兴趣的内容</a:t>
                      </a:r>
                      <a:endParaRPr lang="zh-CN" altLang="en-US" sz="1800" dirty="0"/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火星的秘密  草原旅游指南  中国传统吉祥物</a:t>
                      </a:r>
                      <a:endParaRPr lang="zh-CN" altLang="en-US" sz="1800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rgbClr val="B6D556">
                        <a:alpha val="79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PP_MARK_KEY" val="96b6fa30-85a6-42e0-88b4-97098f781da4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algn="l">
          <a:defRPr sz="2400" b="1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3664</Words>
  <Application>WPS 演示</Application>
  <PresentationFormat>全屏显示(16:9)</PresentationFormat>
  <Paragraphs>410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8" baseType="lpstr">
      <vt:lpstr>Arial</vt:lpstr>
      <vt:lpstr>宋体</vt:lpstr>
      <vt:lpstr>Wingdings</vt:lpstr>
      <vt:lpstr>黑体</vt:lpstr>
      <vt:lpstr>楷体</vt:lpstr>
      <vt:lpstr>微软雅黑</vt:lpstr>
      <vt:lpstr>等线</vt:lpstr>
      <vt:lpstr>Calibri</vt:lpstr>
      <vt:lpstr>Arial Unicode MS</vt:lpstr>
      <vt:lpstr>Times New Roman</vt:lpstr>
      <vt:lpstr>幼圆</vt:lpstr>
      <vt:lpstr>仿宋</vt:lpstr>
      <vt:lpstr>华文楷体</vt:lpstr>
      <vt:lpstr>Xingkai SC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255</cp:revision>
  <dcterms:created xsi:type="dcterms:W3CDTF">2020-01-30T03:27:00Z</dcterms:created>
  <dcterms:modified xsi:type="dcterms:W3CDTF">2022-12-17T04:58:42Z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CAF1D92EAB024D34981DAA3CBE414A12</vt:lpwstr>
  </property>
  <property fmtid="{D5CDD505-2E9C-101B-9397-08002B2CF9AE}" pid="3" name="KSOProductBuildVer">
    <vt:lpwstr>2052-11.1.0.12980</vt:lpwstr>
  </property>
</Properties>
</file>