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emf" ContentType="image/x-em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62"/>
  </p:handoutMasterIdLst>
  <p:sldIdLst>
    <p:sldId id="523" r:id="rId3"/>
    <p:sldId id="323" r:id="rId5"/>
    <p:sldId id="1191" r:id="rId6"/>
    <p:sldId id="1177" r:id="rId7"/>
    <p:sldId id="1012" r:id="rId8"/>
    <p:sldId id="1153" r:id="rId9"/>
    <p:sldId id="1181" r:id="rId10"/>
    <p:sldId id="1154" r:id="rId11"/>
    <p:sldId id="1157" r:id="rId12"/>
    <p:sldId id="1077" r:id="rId13"/>
    <p:sldId id="748" r:id="rId14"/>
    <p:sldId id="1182" r:id="rId15"/>
    <p:sldId id="1011" r:id="rId16"/>
    <p:sldId id="996" r:id="rId17"/>
    <p:sldId id="1006" r:id="rId18"/>
    <p:sldId id="1080" r:id="rId19"/>
    <p:sldId id="991" r:id="rId20"/>
    <p:sldId id="1161" r:id="rId21"/>
    <p:sldId id="1162" r:id="rId22"/>
    <p:sldId id="1192" r:id="rId23"/>
    <p:sldId id="1187" r:id="rId24"/>
    <p:sldId id="1019" r:id="rId25"/>
    <p:sldId id="1020" r:id="rId26"/>
    <p:sldId id="1018" r:id="rId27"/>
    <p:sldId id="1188" r:id="rId28"/>
    <p:sldId id="941" r:id="rId29"/>
    <p:sldId id="1163" r:id="rId30"/>
    <p:sldId id="1089" r:id="rId31"/>
    <p:sldId id="1164" r:id="rId32"/>
    <p:sldId id="1197" r:id="rId33"/>
    <p:sldId id="1165" r:id="rId34"/>
    <p:sldId id="1194" r:id="rId35"/>
    <p:sldId id="1196" r:id="rId36"/>
    <p:sldId id="1138" r:id="rId37"/>
    <p:sldId id="1094" r:id="rId38"/>
    <p:sldId id="1093" r:id="rId39"/>
    <p:sldId id="1095" r:id="rId40"/>
    <p:sldId id="1090" r:id="rId41"/>
    <p:sldId id="1097" r:id="rId42"/>
    <p:sldId id="1098" r:id="rId43"/>
    <p:sldId id="1147" r:id="rId44"/>
    <p:sldId id="1148" r:id="rId45"/>
    <p:sldId id="1099" r:id="rId46"/>
    <p:sldId id="1193" r:id="rId47"/>
    <p:sldId id="1184" r:id="rId48"/>
    <p:sldId id="1100" r:id="rId49"/>
    <p:sldId id="1101" r:id="rId50"/>
    <p:sldId id="1102" r:id="rId51"/>
    <p:sldId id="1195" r:id="rId52"/>
    <p:sldId id="1104" r:id="rId53"/>
    <p:sldId id="1103" r:id="rId54"/>
    <p:sldId id="1175" r:id="rId55"/>
    <p:sldId id="1145" r:id="rId56"/>
    <p:sldId id="1109" r:id="rId57"/>
    <p:sldId id="1199" r:id="rId58"/>
    <p:sldId id="1198" r:id="rId59"/>
    <p:sldId id="1112" r:id="rId60"/>
    <p:sldId id="1179" r:id="rId61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66"/>
    </p:embeddedFont>
    <p:embeddedFont>
      <p:font typeface="黑体" panose="02010609060101010101" pitchFamily="49" charset="-122"/>
      <p:regular r:id="rId67"/>
    </p:embeddedFont>
    <p:embeddedFont>
      <p:font typeface="汉语拼音" panose="000B0604020202020204" pitchFamily="34" charset="0"/>
      <p:regular r:id="rId68"/>
    </p:embeddedFont>
    <p:embeddedFont>
      <p:font typeface="汉语拼音" panose="000B0604020202020204"/>
      <p:regular r:id="rId69"/>
    </p:embeddedFont>
    <p:embeddedFont>
      <p:font typeface="微软雅黑" panose="020B0503020204020204" charset="-122"/>
      <p:regular r:id="rId70"/>
    </p:embeddedFont>
    <p:embeddedFont>
      <p:font typeface="Calibri" panose="020F0502020204030204" charset="0"/>
      <p:regular r:id="rId71"/>
      <p:bold r:id="rId72"/>
      <p:italic r:id="rId73"/>
      <p:boldItalic r:id="rId74"/>
    </p:embeddedFont>
  </p:embeddedFontLst>
  <p:custDataLst>
    <p:tags r:id="rId7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pos="57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FFE1FF"/>
    <a:srgbClr val="FFCCFF"/>
    <a:srgbClr val="FFFF99"/>
    <a:srgbClr val="FFF6E7"/>
    <a:srgbClr val="0066FF"/>
    <a:srgbClr val="FFFFFF"/>
    <a:srgbClr val="FF0000"/>
    <a:srgbClr val="0000FF"/>
    <a:srgbClr val="FEFC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43" autoAdjust="0"/>
    <p:restoredTop sz="94815" autoAdjust="0"/>
  </p:normalViewPr>
  <p:slideViewPr>
    <p:cSldViewPr>
      <p:cViewPr>
        <p:scale>
          <a:sx n="60" d="100"/>
          <a:sy n="60" d="100"/>
        </p:scale>
        <p:origin x="-138" y="-876"/>
      </p:cViewPr>
      <p:guideLst>
        <p:guide orient="horz" pos="3239"/>
        <p:guide pos="5738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40"/>
        <p:guide pos="22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5" Type="http://schemas.openxmlformats.org/officeDocument/2006/relationships/tags" Target="tags/tag1.xml"/><Relationship Id="rId74" Type="http://schemas.openxmlformats.org/officeDocument/2006/relationships/font" Target="fonts/font9.fntdata"/><Relationship Id="rId73" Type="http://schemas.openxmlformats.org/officeDocument/2006/relationships/font" Target="fonts/font8.fntdata"/><Relationship Id="rId72" Type="http://schemas.openxmlformats.org/officeDocument/2006/relationships/font" Target="fonts/font7.fntdata"/><Relationship Id="rId71" Type="http://schemas.openxmlformats.org/officeDocument/2006/relationships/font" Target="fonts/font6.fntdata"/><Relationship Id="rId70" Type="http://schemas.openxmlformats.org/officeDocument/2006/relationships/font" Target="fonts/font5.fntdata"/><Relationship Id="rId7" Type="http://schemas.openxmlformats.org/officeDocument/2006/relationships/slide" Target="slides/slide4.xml"/><Relationship Id="rId69" Type="http://schemas.openxmlformats.org/officeDocument/2006/relationships/font" Target="fonts/font4.fntdata"/><Relationship Id="rId68" Type="http://schemas.openxmlformats.org/officeDocument/2006/relationships/font" Target="fonts/font3.fntdata"/><Relationship Id="rId67" Type="http://schemas.openxmlformats.org/officeDocument/2006/relationships/font" Target="fonts/font2.fntdata"/><Relationship Id="rId66" Type="http://schemas.openxmlformats.org/officeDocument/2006/relationships/font" Target="fonts/font1.fntdata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handoutMaster" Target="handoutMasters/handoutMaster1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59582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slide" Target="slide26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7.png"/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hyperlink" Target="&#36164;&#26009;&#38142;&#25509;/&#38899;&#39057;/&#19971;&#24425;-&#35838;&#25991;&#26391;&#35835;-&#20116;&#19978;-18%20&#24904;&#27597;&#24773;&#28145;.mp3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0.GIF"/><Relationship Id="rId3" Type="http://schemas.openxmlformats.org/officeDocument/2006/relationships/image" Target="../media/image9.png"/><Relationship Id="rId2" Type="http://schemas.openxmlformats.org/officeDocument/2006/relationships/hyperlink" Target="&#36164;&#26009;&#38142;&#25509;/&#35270;&#39057;/&#19971;&#24425;-&#35838;&#25991;&#26391;&#35835;-&#20116;&#19978;-18%20&#24904;&#27597;&#24773;&#28145;.mp4" TargetMode="External"/><Relationship Id="rId1" Type="http://schemas.openxmlformats.org/officeDocument/2006/relationships/image" Target="../media/image8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6800;.mp4" TargetMode="External"/><Relationship Id="rId8" Type="http://schemas.openxmlformats.org/officeDocument/2006/relationships/hyperlink" Target="&#36164;&#26009;&#38142;&#25509;/&#35270;&#39057;/&#24525;.mp4" TargetMode="External"/><Relationship Id="rId7" Type="http://schemas.openxmlformats.org/officeDocument/2006/relationships/hyperlink" Target="&#36164;&#26009;&#38142;&#25509;/&#35270;&#39057;/&#21703;.mp4" TargetMode="External"/><Relationship Id="rId6" Type="http://schemas.openxmlformats.org/officeDocument/2006/relationships/hyperlink" Target="&#36164;&#26009;&#38142;&#25509;/&#35270;&#39057;/&#32617;.mp4" TargetMode="External"/><Relationship Id="rId5" Type="http://schemas.openxmlformats.org/officeDocument/2006/relationships/hyperlink" Target="&#36164;&#26009;&#38142;&#25509;/&#35270;&#39057;/&#31455;.mp4" TargetMode="External"/><Relationship Id="rId4" Type="http://schemas.openxmlformats.org/officeDocument/2006/relationships/hyperlink" Target="&#36164;&#26009;&#38142;&#25509;/&#35270;&#39057;/&#25233;.mp4" TargetMode="External"/><Relationship Id="rId3" Type="http://schemas.openxmlformats.org/officeDocument/2006/relationships/hyperlink" Target="&#36164;&#26009;&#38142;&#25509;/&#35270;&#39057;/&#30860;.mp4" TargetMode="External"/><Relationship Id="rId2" Type="http://schemas.openxmlformats.org/officeDocument/2006/relationships/image" Target="../media/image12.png"/><Relationship Id="rId19" Type="http://schemas.openxmlformats.org/officeDocument/2006/relationships/notesSlide" Target="../notesSlides/notesSlide5.xml"/><Relationship Id="rId18" Type="http://schemas.openxmlformats.org/officeDocument/2006/relationships/slideLayout" Target="../slideLayouts/slideLayout3.xml"/><Relationship Id="rId17" Type="http://schemas.openxmlformats.org/officeDocument/2006/relationships/image" Target="../media/image13.png"/><Relationship Id="rId16" Type="http://schemas.openxmlformats.org/officeDocument/2006/relationships/hyperlink" Target="&#36164;&#26009;&#38142;&#25509;/&#35270;&#39057;/&#33034;.mp4" TargetMode="External"/><Relationship Id="rId15" Type="http://schemas.openxmlformats.org/officeDocument/2006/relationships/hyperlink" Target="&#36164;&#26009;&#38142;&#25509;/&#35270;&#39057;/&#22122;.mp4" TargetMode="External"/><Relationship Id="rId14" Type="http://schemas.openxmlformats.org/officeDocument/2006/relationships/hyperlink" Target="&#36164;&#26009;&#38142;&#25509;/&#35270;&#39057;/&#37239;.mp4" TargetMode="External"/><Relationship Id="rId13" Type="http://schemas.openxmlformats.org/officeDocument/2006/relationships/hyperlink" Target="&#36164;&#26009;&#38142;&#25509;/&#35270;&#39057;/&#26257;.mp4" TargetMode="External"/><Relationship Id="rId12" Type="http://schemas.openxmlformats.org/officeDocument/2006/relationships/hyperlink" Target="&#36164;&#26009;&#38142;&#25509;/&#35270;&#39057;/&#21514;.mp4" TargetMode="External"/><Relationship Id="rId11" Type="http://schemas.openxmlformats.org/officeDocument/2006/relationships/hyperlink" Target="&#36164;&#26009;&#38142;&#25509;/&#35270;&#39057;/&#26435;.mp4" TargetMode="External"/><Relationship Id="rId10" Type="http://schemas.openxmlformats.org/officeDocument/2006/relationships/hyperlink" Target="&#36164;&#26009;&#38142;&#25509;/&#35270;&#39057;/&#37240;.mp4" TargetMode="External"/><Relationship Id="rId1" Type="http://schemas.openxmlformats.org/officeDocument/2006/relationships/hyperlink" Target="&#36164;&#26009;&#38142;&#25509;/&#35270;&#39057;/&#36766;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7"/>
          <p:cNvSpPr txBox="1"/>
          <p:nvPr/>
        </p:nvSpPr>
        <p:spPr>
          <a:xfrm>
            <a:off x="1681842" y="734432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effectLst>
                  <a:glow rad="1104900">
                    <a:schemeClr val="bg1">
                      <a:alpha val="46000"/>
                    </a:schemeClr>
                  </a:glow>
                  <a:outerShdw dist="38100" dir="2700000" algn="tl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慈母情深</a:t>
            </a:r>
            <a:endParaRPr lang="zh-CN" altLang="en-US" sz="7200" b="1" dirty="0">
              <a:effectLst>
                <a:glow rad="1104900">
                  <a:schemeClr val="bg1">
                    <a:alpha val="46000"/>
                  </a:schemeClr>
                </a:glow>
                <a:outerShdw dist="38100" dir="2700000" algn="tl" rotWithShape="0">
                  <a:schemeClr val="bg1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1520" y="813994"/>
            <a:ext cx="1253702" cy="1253700"/>
            <a:chOff x="1144507" y="876657"/>
            <a:chExt cx="1514395" cy="151439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4507" y="876657"/>
              <a:ext cx="1514395" cy="1514395"/>
            </a:xfrm>
            <a:prstGeom prst="rect">
              <a:avLst/>
            </a:prstGeom>
          </p:spPr>
        </p:pic>
        <p:sp>
          <p:nvSpPr>
            <p:cNvPr id="16" name="文本框 6"/>
            <p:cNvSpPr txBox="1"/>
            <p:nvPr/>
          </p:nvSpPr>
          <p:spPr>
            <a:xfrm>
              <a:off x="1248980" y="912369"/>
              <a:ext cx="1160248" cy="13383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6600" b="1" spc="-300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endParaRPr kumimoji="1" lang="zh-CN" altLang="en-US" sz="7200" b="1" spc="-300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文本框 15">
            <a:hlinkClick r:id="rId3" action="ppaction://hlinksldjump"/>
          </p:cNvPr>
          <p:cNvSpPr txBox="1"/>
          <p:nvPr/>
        </p:nvSpPr>
        <p:spPr>
          <a:xfrm>
            <a:off x="6003706" y="3539620"/>
            <a:ext cx="2739695" cy="715089"/>
          </a:xfrm>
          <a:prstGeom prst="flowChartAlternateProcess">
            <a:avLst/>
          </a:prstGeom>
          <a:solidFill>
            <a:schemeClr val="bg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>
            <a:off x="8460432" y="373147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 rot="10800000">
            <a:off x="6003708" y="373147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文本框 15">
            <a:hlinkClick r:id="rId4" action="ppaction://hlinksldjump"/>
          </p:cNvPr>
          <p:cNvSpPr txBox="1"/>
          <p:nvPr/>
        </p:nvSpPr>
        <p:spPr>
          <a:xfrm>
            <a:off x="6003706" y="4301683"/>
            <a:ext cx="2739695" cy="715089"/>
          </a:xfrm>
          <a:prstGeom prst="flowChartAlternateProcess">
            <a:avLst/>
          </a:prstGeom>
          <a:solidFill>
            <a:schemeClr val="bg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iconfont-1191-870150"/>
          <p:cNvSpPr>
            <a:spLocks noChangeAspect="1"/>
          </p:cNvSpPr>
          <p:nvPr/>
        </p:nvSpPr>
        <p:spPr bwMode="auto">
          <a:xfrm>
            <a:off x="8460432" y="445155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3" name="iconfont-1191-870150"/>
          <p:cNvSpPr>
            <a:spLocks noChangeAspect="1"/>
          </p:cNvSpPr>
          <p:nvPr/>
        </p:nvSpPr>
        <p:spPr bwMode="auto">
          <a:xfrm rot="10800000">
            <a:off x="6003708" y="445155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9" name="TextBox 20"/>
          <p:cNvSpPr txBox="1"/>
          <p:nvPr/>
        </p:nvSpPr>
        <p:spPr>
          <a:xfrm>
            <a:off x="179512" y="161757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342900" indent="1143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685800" indent="2286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028700" indent="3429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371600" indent="4572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</a:t>
            </a: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1268844" y="1483062"/>
            <a:ext cx="6606312" cy="159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8096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听</a:t>
            </a:r>
            <a:r>
              <a:rPr lang="zh-CN" altLang="en-US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读课文，想一想：课文写了一件什么事？</a:t>
            </a:r>
            <a:endParaRPr lang="zh-CN" altLang="en-US" sz="3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1347999" y="3506837"/>
            <a:ext cx="7355834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课文讲了“我”向母亲要钱买书的事。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50" y="2392777"/>
            <a:ext cx="609550" cy="609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913205" y="1491630"/>
            <a:ext cx="7331203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想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一想：课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文可以分成几个部分？每一部分讲了什么内容？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46192" y="469328"/>
            <a:ext cx="8883752" cy="4392000"/>
            <a:chOff x="146192" y="469328"/>
            <a:chExt cx="8883752" cy="4392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192" y="469328"/>
              <a:ext cx="3101893" cy="4392000"/>
            </a:xfrm>
            <a:prstGeom prst="rect">
              <a:avLst/>
            </a:prstGeom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0469" y="487328"/>
              <a:ext cx="3073626" cy="43560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33"/>
            <a:stretch>
              <a:fillRect/>
            </a:stretch>
          </p:blipFill>
          <p:spPr bwMode="auto">
            <a:xfrm>
              <a:off x="6040735" y="487328"/>
              <a:ext cx="2989209" cy="43560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1959567" y="2859782"/>
            <a:ext cx="140715" cy="211169"/>
            <a:chOff x="2970501" y="104484"/>
            <a:chExt cx="187291" cy="255515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2970501" y="104484"/>
              <a:ext cx="115283" cy="25551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3042509" y="104484"/>
              <a:ext cx="115283" cy="25551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7696028" y="3507854"/>
            <a:ext cx="140715" cy="211169"/>
            <a:chOff x="2970501" y="104484"/>
            <a:chExt cx="187291" cy="255515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2970501" y="104484"/>
              <a:ext cx="115283" cy="25551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3042509" y="104484"/>
              <a:ext cx="115283" cy="25551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7862986" y="4613109"/>
            <a:ext cx="140715" cy="211169"/>
            <a:chOff x="2970501" y="104484"/>
            <a:chExt cx="187291" cy="255515"/>
          </a:xfrm>
        </p:grpSpPr>
        <p:cxnSp>
          <p:nvCxnSpPr>
            <p:cNvPr id="18" name="直接连接符 17"/>
            <p:cNvCxnSpPr/>
            <p:nvPr/>
          </p:nvCxnSpPr>
          <p:spPr>
            <a:xfrm flipH="1">
              <a:off x="2970501" y="104484"/>
              <a:ext cx="115283" cy="25551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3042509" y="104484"/>
              <a:ext cx="115283" cy="25551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圆角矩形 6"/>
          <p:cNvSpPr/>
          <p:nvPr/>
        </p:nvSpPr>
        <p:spPr>
          <a:xfrm>
            <a:off x="613629" y="2028253"/>
            <a:ext cx="2480345" cy="666075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7" tIns="53052" rIns="53052" bIns="53053" numCol="1" spcCol="1270" anchor="ctr" anchorCtr="0">
            <a:noAutofit/>
          </a:bodyPr>
          <a:lstStyle/>
          <a:p>
            <a:r>
              <a:rPr lang="zh-CN" altLang="en-US" sz="2000" dirty="0" smtClean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       为什么</a:t>
            </a:r>
            <a:r>
              <a:rPr lang="zh-CN" altLang="en-US" sz="20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要钱，在什么情况下要钱。</a:t>
            </a:r>
            <a:endParaRPr lang="zh-CN" altLang="en-US" sz="20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440936" y="1820480"/>
            <a:ext cx="2436395" cy="45493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7" tIns="53052" rIns="53052" bIns="53053" numCol="1" spcCol="1270" anchor="ctr" anchorCtr="0">
            <a:noAutofit/>
          </a:bodyPr>
          <a:lstStyle/>
          <a:p>
            <a:r>
              <a:rPr lang="zh-CN" altLang="en-US" sz="2000" dirty="0"/>
              <a:t>向母亲要钱的经过。</a:t>
            </a:r>
            <a:endParaRPr lang="zh-CN" altLang="en-US" sz="20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4847212" y="3846686"/>
            <a:ext cx="1315293" cy="719643"/>
          </a:xfrm>
          <a:custGeom>
            <a:avLst/>
            <a:gdLst>
              <a:gd name="connsiteX0" fmla="*/ 0 w 719643"/>
              <a:gd name="connsiteY0" fmla="*/ 359822 h 719643"/>
              <a:gd name="connsiteX1" fmla="*/ 359822 w 719643"/>
              <a:gd name="connsiteY1" fmla="*/ 0 h 719643"/>
              <a:gd name="connsiteX2" fmla="*/ 719644 w 719643"/>
              <a:gd name="connsiteY2" fmla="*/ 359822 h 719643"/>
              <a:gd name="connsiteX3" fmla="*/ 359822 w 719643"/>
              <a:gd name="connsiteY3" fmla="*/ 719644 h 719643"/>
              <a:gd name="connsiteX4" fmla="*/ 0 w 719643"/>
              <a:gd name="connsiteY4" fmla="*/ 359822 h 719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643" h="719643">
                <a:moveTo>
                  <a:pt x="0" y="359822"/>
                </a:moveTo>
                <a:cubicBezTo>
                  <a:pt x="0" y="161098"/>
                  <a:pt x="161098" y="0"/>
                  <a:pt x="359822" y="0"/>
                </a:cubicBezTo>
                <a:cubicBezTo>
                  <a:pt x="558546" y="0"/>
                  <a:pt x="719644" y="161098"/>
                  <a:pt x="719644" y="359822"/>
                </a:cubicBezTo>
                <a:cubicBezTo>
                  <a:pt x="719644" y="558546"/>
                  <a:pt x="558546" y="719644"/>
                  <a:pt x="359822" y="719644"/>
                </a:cubicBezTo>
                <a:cubicBezTo>
                  <a:pt x="161098" y="719644"/>
                  <a:pt x="0" y="558546"/>
                  <a:pt x="0" y="359822"/>
                </a:cubicBezTo>
                <a:close/>
              </a:path>
            </a:pathLst>
          </a:custGeom>
          <a:solidFill>
            <a:srgbClr val="FFFF99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46029" tIns="146029" rIns="146029" bIns="146029" numCol="1" spcCol="1270" anchor="ctr" anchorCtr="0">
            <a:noAutofit/>
          </a:bodyPr>
          <a:lstStyle/>
          <a:p>
            <a:pPr lvl="0" algn="ctr" defTabSz="1422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b="1" kern="1200" dirty="0" smtClean="0"/>
              <a:t>结果</a:t>
            </a:r>
            <a:endParaRPr lang="zh-CN" altLang="en-US" sz="3200" b="1" kern="1200" dirty="0"/>
          </a:p>
        </p:txBody>
      </p:sp>
      <p:sp>
        <p:nvSpPr>
          <p:cNvPr id="2" name="TextBox 1"/>
          <p:cNvSpPr txBox="1"/>
          <p:nvPr/>
        </p:nvSpPr>
        <p:spPr>
          <a:xfrm>
            <a:off x="202956" y="1327869"/>
            <a:ext cx="336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2956" y="1491630"/>
            <a:ext cx="336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2956" y="1880392"/>
            <a:ext cx="336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2956" y="2047949"/>
            <a:ext cx="336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2956" y="2427734"/>
            <a:ext cx="336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4029" y="2975322"/>
            <a:ext cx="336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4029" y="3194074"/>
            <a:ext cx="336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2956" y="4083918"/>
            <a:ext cx="336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2956" y="4303025"/>
            <a:ext cx="336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9512" y="4483213"/>
            <a:ext cx="456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10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361137" y="887007"/>
            <a:ext cx="393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11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361137" y="1046898"/>
            <a:ext cx="393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12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361137" y="1223343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13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46332" y="1353130"/>
            <a:ext cx="4335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14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32861" y="1481757"/>
            <a:ext cx="4399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15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332861" y="1635646"/>
            <a:ext cx="4214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16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357567" y="2193211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17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357567" y="2361291"/>
            <a:ext cx="390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18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67299" y="2489700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19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84168" y="411510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20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084168" y="566559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21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084168" y="740316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22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084168" y="915566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23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84168" y="1040895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24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084168" y="1203632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25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84168" y="1347614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26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084168" y="1519684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27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084168" y="1660907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28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84168" y="1799406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29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084168" y="1946971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30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104719" y="2571749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31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104340" y="2871947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32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104719" y="3148946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33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104719" y="3467205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34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104719" y="3628811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35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104719" y="3767309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36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156176" y="4083918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37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156176" y="4566329"/>
            <a:ext cx="33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38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248136" y="3774194"/>
            <a:ext cx="2526738" cy="77879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7" tIns="53052" rIns="53052" bIns="53053" numCol="1" spcCol="1270" anchor="ctr" anchorCtr="0">
            <a:noAutofit/>
          </a:bodyPr>
          <a:lstStyle/>
          <a:p>
            <a:r>
              <a:rPr lang="zh-CN" altLang="en-US" sz="2000" dirty="0" smtClean="0"/>
              <a:t>      “我”最终</a:t>
            </a:r>
            <a:r>
              <a:rPr lang="zh-CN" altLang="en-US" sz="2000" dirty="0"/>
              <a:t>拥有了想要的书。</a:t>
            </a:r>
            <a:endParaRPr lang="zh-CN" altLang="en-US" sz="2000" dirty="0"/>
          </a:p>
        </p:txBody>
      </p:sp>
      <p:sp>
        <p:nvSpPr>
          <p:cNvPr id="35" name="任意多边形 34"/>
          <p:cNvSpPr/>
          <p:nvPr/>
        </p:nvSpPr>
        <p:spPr>
          <a:xfrm>
            <a:off x="5056932" y="1774145"/>
            <a:ext cx="1315293" cy="719643"/>
          </a:xfrm>
          <a:custGeom>
            <a:avLst/>
            <a:gdLst>
              <a:gd name="connsiteX0" fmla="*/ 0 w 719643"/>
              <a:gd name="connsiteY0" fmla="*/ 359822 h 719643"/>
              <a:gd name="connsiteX1" fmla="*/ 359822 w 719643"/>
              <a:gd name="connsiteY1" fmla="*/ 0 h 719643"/>
              <a:gd name="connsiteX2" fmla="*/ 719644 w 719643"/>
              <a:gd name="connsiteY2" fmla="*/ 359822 h 719643"/>
              <a:gd name="connsiteX3" fmla="*/ 359822 w 719643"/>
              <a:gd name="connsiteY3" fmla="*/ 719644 h 719643"/>
              <a:gd name="connsiteX4" fmla="*/ 0 w 719643"/>
              <a:gd name="connsiteY4" fmla="*/ 359822 h 719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643" h="719643">
                <a:moveTo>
                  <a:pt x="0" y="359822"/>
                </a:moveTo>
                <a:cubicBezTo>
                  <a:pt x="0" y="161098"/>
                  <a:pt x="161098" y="0"/>
                  <a:pt x="359822" y="0"/>
                </a:cubicBezTo>
                <a:cubicBezTo>
                  <a:pt x="558546" y="0"/>
                  <a:pt x="719644" y="161098"/>
                  <a:pt x="719644" y="359822"/>
                </a:cubicBezTo>
                <a:cubicBezTo>
                  <a:pt x="719644" y="558546"/>
                  <a:pt x="558546" y="719644"/>
                  <a:pt x="359822" y="719644"/>
                </a:cubicBezTo>
                <a:cubicBezTo>
                  <a:pt x="161098" y="719644"/>
                  <a:pt x="0" y="558546"/>
                  <a:pt x="0" y="359822"/>
                </a:cubicBezTo>
                <a:close/>
              </a:path>
            </a:pathLst>
          </a:custGeom>
          <a:solidFill>
            <a:srgbClr val="FFFF99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46029" tIns="146029" rIns="146029" bIns="146029" numCol="1" spcCol="1270" anchor="ctr" anchorCtr="0">
            <a:noAutofit/>
          </a:bodyPr>
          <a:lstStyle/>
          <a:p>
            <a:pPr lvl="0" algn="ctr" defTabSz="1422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b="1" kern="1200" dirty="0" smtClean="0"/>
              <a:t>经过</a:t>
            </a:r>
            <a:endParaRPr lang="zh-CN" altLang="en-US" sz="3200" b="1" kern="1200" dirty="0"/>
          </a:p>
        </p:txBody>
      </p:sp>
      <p:sp>
        <p:nvSpPr>
          <p:cNvPr id="29" name="任意多边形 28"/>
          <p:cNvSpPr/>
          <p:nvPr/>
        </p:nvSpPr>
        <p:spPr>
          <a:xfrm>
            <a:off x="3513897" y="1971888"/>
            <a:ext cx="1315293" cy="719643"/>
          </a:xfrm>
          <a:custGeom>
            <a:avLst/>
            <a:gdLst>
              <a:gd name="connsiteX0" fmla="*/ 0 w 719643"/>
              <a:gd name="connsiteY0" fmla="*/ 359822 h 719643"/>
              <a:gd name="connsiteX1" fmla="*/ 359822 w 719643"/>
              <a:gd name="connsiteY1" fmla="*/ 0 h 719643"/>
              <a:gd name="connsiteX2" fmla="*/ 719644 w 719643"/>
              <a:gd name="connsiteY2" fmla="*/ 359822 h 719643"/>
              <a:gd name="connsiteX3" fmla="*/ 359822 w 719643"/>
              <a:gd name="connsiteY3" fmla="*/ 719644 h 719643"/>
              <a:gd name="connsiteX4" fmla="*/ 0 w 719643"/>
              <a:gd name="connsiteY4" fmla="*/ 359822 h 719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643" h="719643">
                <a:moveTo>
                  <a:pt x="0" y="359822"/>
                </a:moveTo>
                <a:cubicBezTo>
                  <a:pt x="0" y="161098"/>
                  <a:pt x="161098" y="0"/>
                  <a:pt x="359822" y="0"/>
                </a:cubicBezTo>
                <a:cubicBezTo>
                  <a:pt x="558546" y="0"/>
                  <a:pt x="719644" y="161098"/>
                  <a:pt x="719644" y="359822"/>
                </a:cubicBezTo>
                <a:cubicBezTo>
                  <a:pt x="719644" y="558546"/>
                  <a:pt x="558546" y="719644"/>
                  <a:pt x="359822" y="719644"/>
                </a:cubicBezTo>
                <a:cubicBezTo>
                  <a:pt x="161098" y="719644"/>
                  <a:pt x="0" y="558546"/>
                  <a:pt x="0" y="359822"/>
                </a:cubicBezTo>
                <a:close/>
              </a:path>
            </a:pathLst>
          </a:custGeom>
          <a:solidFill>
            <a:srgbClr val="FFFF99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46029" tIns="146029" rIns="146029" bIns="146029" numCol="1" spcCol="1270" anchor="ctr" anchorCtr="0">
            <a:noAutofit/>
          </a:bodyPr>
          <a:lstStyle/>
          <a:p>
            <a:pPr lvl="0" algn="ctr" defTabSz="1422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b="1" kern="1200" dirty="0" smtClean="0"/>
              <a:t>起因</a:t>
            </a:r>
            <a:endParaRPr lang="zh-CN" altLang="en-US" sz="3200" kern="12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2210301" y="272578"/>
            <a:ext cx="5715798" cy="1385605"/>
            <a:chOff x="2190979" y="98408"/>
            <a:chExt cx="5715798" cy="1385605"/>
          </a:xfrm>
        </p:grpSpPr>
        <p:sp>
          <p:nvSpPr>
            <p:cNvPr id="9" name="云形 8"/>
            <p:cNvSpPr/>
            <p:nvPr/>
          </p:nvSpPr>
          <p:spPr>
            <a:xfrm>
              <a:off x="2190979" y="98408"/>
              <a:ext cx="5715798" cy="1385605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4693 w 43200"/>
                <a:gd name="connsiteY0-2" fmla="*/ 26177 h 43200"/>
                <a:gd name="connsiteX1-3" fmla="*/ 2160 w 43200"/>
                <a:gd name="connsiteY1-4" fmla="*/ 25380 h 43200"/>
                <a:gd name="connsiteX2-5" fmla="*/ 6928 w 43200"/>
                <a:gd name="connsiteY2-6" fmla="*/ 34899 h 43200"/>
                <a:gd name="connsiteX3-7" fmla="*/ 5820 w 43200"/>
                <a:gd name="connsiteY3-8" fmla="*/ 35280 h 43200"/>
                <a:gd name="connsiteX4-9" fmla="*/ 16478 w 43200"/>
                <a:gd name="connsiteY4-10" fmla="*/ 39090 h 43200"/>
                <a:gd name="connsiteX5-11" fmla="*/ 15810 w 43200"/>
                <a:gd name="connsiteY5-12" fmla="*/ 37350 h 43200"/>
                <a:gd name="connsiteX6-13" fmla="*/ 28827 w 43200"/>
                <a:gd name="connsiteY6-14" fmla="*/ 34751 h 43200"/>
                <a:gd name="connsiteX7-15" fmla="*/ 28560 w 43200"/>
                <a:gd name="connsiteY7-16" fmla="*/ 36660 h 43200"/>
                <a:gd name="connsiteX8-17" fmla="*/ 34129 w 43200"/>
                <a:gd name="connsiteY8-18" fmla="*/ 22954 h 43200"/>
                <a:gd name="connsiteX9-19" fmla="*/ 37380 w 43200"/>
                <a:gd name="connsiteY9-20" fmla="*/ 30090 h 43200"/>
                <a:gd name="connsiteX10-21" fmla="*/ 41798 w 43200"/>
                <a:gd name="connsiteY10-22" fmla="*/ 15354 h 43200"/>
                <a:gd name="connsiteX11-23" fmla="*/ 40350 w 43200"/>
                <a:gd name="connsiteY11-24" fmla="*/ 18030 h 43200"/>
                <a:gd name="connsiteX12-25" fmla="*/ 38324 w 43200"/>
                <a:gd name="connsiteY12-26" fmla="*/ 5426 h 43200"/>
                <a:gd name="connsiteX13-27" fmla="*/ 38400 w 43200"/>
                <a:gd name="connsiteY13-28" fmla="*/ 6690 h 43200"/>
                <a:gd name="connsiteX14-29" fmla="*/ 29078 w 43200"/>
                <a:gd name="connsiteY14-30" fmla="*/ 3952 h 43200"/>
                <a:gd name="connsiteX15-31" fmla="*/ 29820 w 43200"/>
                <a:gd name="connsiteY15-32" fmla="*/ 2340 h 43200"/>
                <a:gd name="connsiteX16-33" fmla="*/ 22141 w 43200"/>
                <a:gd name="connsiteY16-34" fmla="*/ 4720 h 43200"/>
                <a:gd name="connsiteX17-35" fmla="*/ 22500 w 43200"/>
                <a:gd name="connsiteY17-36" fmla="*/ 3330 h 43200"/>
                <a:gd name="connsiteX18-37" fmla="*/ 14000 w 43200"/>
                <a:gd name="connsiteY18-38" fmla="*/ 5192 h 43200"/>
                <a:gd name="connsiteX19-39" fmla="*/ 15300 w 43200"/>
                <a:gd name="connsiteY19-40" fmla="*/ 6540 h 43200"/>
                <a:gd name="connsiteX20-41" fmla="*/ 4127 w 43200"/>
                <a:gd name="connsiteY20-42" fmla="*/ 15789 h 43200"/>
                <a:gd name="connsiteX21-43" fmla="*/ 3900 w 43200"/>
                <a:gd name="connsiteY21-44" fmla="*/ 14370 h 43200"/>
                <a:gd name="connsiteX0-45" fmla="*/ 3936 w 43256"/>
                <a:gd name="connsiteY0-46" fmla="*/ 14229 h 43219"/>
                <a:gd name="connsiteX1-47" fmla="*/ 5659 w 43256"/>
                <a:gd name="connsiteY1-48" fmla="*/ 6766 h 43219"/>
                <a:gd name="connsiteX2-49" fmla="*/ 14041 w 43256"/>
                <a:gd name="connsiteY2-50" fmla="*/ 5061 h 43219"/>
                <a:gd name="connsiteX3-51" fmla="*/ 22492 w 43256"/>
                <a:gd name="connsiteY3-52" fmla="*/ 3291 h 43219"/>
                <a:gd name="connsiteX4-53" fmla="*/ 25785 w 43256"/>
                <a:gd name="connsiteY4-54" fmla="*/ 59 h 43219"/>
                <a:gd name="connsiteX5-55" fmla="*/ 29869 w 43256"/>
                <a:gd name="connsiteY5-56" fmla="*/ 2340 h 43219"/>
                <a:gd name="connsiteX6-57" fmla="*/ 35499 w 43256"/>
                <a:gd name="connsiteY6-58" fmla="*/ 549 h 43219"/>
                <a:gd name="connsiteX7-59" fmla="*/ 38354 w 43256"/>
                <a:gd name="connsiteY7-60" fmla="*/ 5435 h 43219"/>
                <a:gd name="connsiteX8-61" fmla="*/ 42018 w 43256"/>
                <a:gd name="connsiteY8-62" fmla="*/ 10177 h 43219"/>
                <a:gd name="connsiteX9-63" fmla="*/ 41854 w 43256"/>
                <a:gd name="connsiteY9-64" fmla="*/ 15319 h 43219"/>
                <a:gd name="connsiteX10-65" fmla="*/ 43052 w 43256"/>
                <a:gd name="connsiteY10-66" fmla="*/ 23181 h 43219"/>
                <a:gd name="connsiteX11-67" fmla="*/ 37440 w 43256"/>
                <a:gd name="connsiteY11-68" fmla="*/ 30063 h 43219"/>
                <a:gd name="connsiteX12-69" fmla="*/ 35431 w 43256"/>
                <a:gd name="connsiteY12-70" fmla="*/ 35960 h 43219"/>
                <a:gd name="connsiteX13-71" fmla="*/ 28591 w 43256"/>
                <a:gd name="connsiteY13-72" fmla="*/ 36674 h 43219"/>
                <a:gd name="connsiteX14-73" fmla="*/ 23703 w 43256"/>
                <a:gd name="connsiteY14-74" fmla="*/ 42965 h 43219"/>
                <a:gd name="connsiteX15-75" fmla="*/ 16516 w 43256"/>
                <a:gd name="connsiteY15-76" fmla="*/ 39125 h 43219"/>
                <a:gd name="connsiteX16-77" fmla="*/ 5840 w 43256"/>
                <a:gd name="connsiteY16-78" fmla="*/ 35331 h 43219"/>
                <a:gd name="connsiteX17-79" fmla="*/ 1146 w 43256"/>
                <a:gd name="connsiteY17-80" fmla="*/ 31109 h 43219"/>
                <a:gd name="connsiteX18-81" fmla="*/ 2149 w 43256"/>
                <a:gd name="connsiteY18-82" fmla="*/ 25410 h 43219"/>
                <a:gd name="connsiteX19-83" fmla="*/ 31 w 43256"/>
                <a:gd name="connsiteY19-84" fmla="*/ 19563 h 43219"/>
                <a:gd name="connsiteX20-85" fmla="*/ 3899 w 43256"/>
                <a:gd name="connsiteY20-86" fmla="*/ 14366 h 43219"/>
                <a:gd name="connsiteX21-87" fmla="*/ 3936 w 43256"/>
                <a:gd name="connsiteY21-88" fmla="*/ 14229 h 43219"/>
                <a:gd name="connsiteX0-89" fmla="*/ 4729 w 43256"/>
                <a:gd name="connsiteY0-90" fmla="*/ 26036 h 43219"/>
                <a:gd name="connsiteX1-91" fmla="*/ 2196 w 43256"/>
                <a:gd name="connsiteY1-92" fmla="*/ 25239 h 43219"/>
                <a:gd name="connsiteX2-93" fmla="*/ 6964 w 43256"/>
                <a:gd name="connsiteY2-94" fmla="*/ 34758 h 43219"/>
                <a:gd name="connsiteX3-95" fmla="*/ 5856 w 43256"/>
                <a:gd name="connsiteY3-96" fmla="*/ 35139 h 43219"/>
                <a:gd name="connsiteX4-97" fmla="*/ 16514 w 43256"/>
                <a:gd name="connsiteY4-98" fmla="*/ 38949 h 43219"/>
                <a:gd name="connsiteX5-99" fmla="*/ 15846 w 43256"/>
                <a:gd name="connsiteY5-100" fmla="*/ 37209 h 43219"/>
                <a:gd name="connsiteX6-101" fmla="*/ 28863 w 43256"/>
                <a:gd name="connsiteY6-102" fmla="*/ 34610 h 43219"/>
                <a:gd name="connsiteX7-103" fmla="*/ 28596 w 43256"/>
                <a:gd name="connsiteY7-104" fmla="*/ 36519 h 43219"/>
                <a:gd name="connsiteX8-105" fmla="*/ 41834 w 43256"/>
                <a:gd name="connsiteY8-106" fmla="*/ 15213 h 43219"/>
                <a:gd name="connsiteX9-107" fmla="*/ 40386 w 43256"/>
                <a:gd name="connsiteY9-108" fmla="*/ 17889 h 43219"/>
                <a:gd name="connsiteX10-109" fmla="*/ 38360 w 43256"/>
                <a:gd name="connsiteY10-110" fmla="*/ 5285 h 43219"/>
                <a:gd name="connsiteX11-111" fmla="*/ 38436 w 43256"/>
                <a:gd name="connsiteY11-112" fmla="*/ 6549 h 43219"/>
                <a:gd name="connsiteX12-113" fmla="*/ 29114 w 43256"/>
                <a:gd name="connsiteY12-114" fmla="*/ 3811 h 43219"/>
                <a:gd name="connsiteX13-115" fmla="*/ 29856 w 43256"/>
                <a:gd name="connsiteY13-116" fmla="*/ 2199 h 43219"/>
                <a:gd name="connsiteX14-117" fmla="*/ 22177 w 43256"/>
                <a:gd name="connsiteY14-118" fmla="*/ 4579 h 43219"/>
                <a:gd name="connsiteX15-119" fmla="*/ 22536 w 43256"/>
                <a:gd name="connsiteY15-120" fmla="*/ 3189 h 43219"/>
                <a:gd name="connsiteX16-121" fmla="*/ 14036 w 43256"/>
                <a:gd name="connsiteY16-122" fmla="*/ 5051 h 43219"/>
                <a:gd name="connsiteX17-123" fmla="*/ 15336 w 43256"/>
                <a:gd name="connsiteY17-124" fmla="*/ 6399 h 43219"/>
                <a:gd name="connsiteX18-125" fmla="*/ 4163 w 43256"/>
                <a:gd name="connsiteY18-126" fmla="*/ 15648 h 43219"/>
                <a:gd name="connsiteX19-127" fmla="*/ 3936 w 43256"/>
                <a:gd name="connsiteY19-128" fmla="*/ 14229 h 43219"/>
                <a:gd name="connsiteX0-129" fmla="*/ 3936 w 43256"/>
                <a:gd name="connsiteY0-130" fmla="*/ 14229 h 43219"/>
                <a:gd name="connsiteX1-131" fmla="*/ 5659 w 43256"/>
                <a:gd name="connsiteY1-132" fmla="*/ 6766 h 43219"/>
                <a:gd name="connsiteX2-133" fmla="*/ 14041 w 43256"/>
                <a:gd name="connsiteY2-134" fmla="*/ 5061 h 43219"/>
                <a:gd name="connsiteX3-135" fmla="*/ 22492 w 43256"/>
                <a:gd name="connsiteY3-136" fmla="*/ 3291 h 43219"/>
                <a:gd name="connsiteX4-137" fmla="*/ 25785 w 43256"/>
                <a:gd name="connsiteY4-138" fmla="*/ 59 h 43219"/>
                <a:gd name="connsiteX5-139" fmla="*/ 29869 w 43256"/>
                <a:gd name="connsiteY5-140" fmla="*/ 2340 h 43219"/>
                <a:gd name="connsiteX6-141" fmla="*/ 35499 w 43256"/>
                <a:gd name="connsiteY6-142" fmla="*/ 549 h 43219"/>
                <a:gd name="connsiteX7-143" fmla="*/ 38354 w 43256"/>
                <a:gd name="connsiteY7-144" fmla="*/ 5435 h 43219"/>
                <a:gd name="connsiteX8-145" fmla="*/ 42018 w 43256"/>
                <a:gd name="connsiteY8-146" fmla="*/ 10177 h 43219"/>
                <a:gd name="connsiteX9-147" fmla="*/ 41854 w 43256"/>
                <a:gd name="connsiteY9-148" fmla="*/ 15319 h 43219"/>
                <a:gd name="connsiteX10-149" fmla="*/ 43052 w 43256"/>
                <a:gd name="connsiteY10-150" fmla="*/ 23181 h 43219"/>
                <a:gd name="connsiteX11-151" fmla="*/ 37440 w 43256"/>
                <a:gd name="connsiteY11-152" fmla="*/ 30063 h 43219"/>
                <a:gd name="connsiteX12-153" fmla="*/ 35431 w 43256"/>
                <a:gd name="connsiteY12-154" fmla="*/ 35960 h 43219"/>
                <a:gd name="connsiteX13-155" fmla="*/ 28591 w 43256"/>
                <a:gd name="connsiteY13-156" fmla="*/ 36674 h 43219"/>
                <a:gd name="connsiteX14-157" fmla="*/ 23703 w 43256"/>
                <a:gd name="connsiteY14-158" fmla="*/ 42965 h 43219"/>
                <a:gd name="connsiteX15-159" fmla="*/ 16516 w 43256"/>
                <a:gd name="connsiteY15-160" fmla="*/ 39125 h 43219"/>
                <a:gd name="connsiteX16-161" fmla="*/ 5840 w 43256"/>
                <a:gd name="connsiteY16-162" fmla="*/ 35331 h 43219"/>
                <a:gd name="connsiteX17-163" fmla="*/ 1146 w 43256"/>
                <a:gd name="connsiteY17-164" fmla="*/ 31109 h 43219"/>
                <a:gd name="connsiteX18-165" fmla="*/ 2149 w 43256"/>
                <a:gd name="connsiteY18-166" fmla="*/ 25410 h 43219"/>
                <a:gd name="connsiteX19-167" fmla="*/ 31 w 43256"/>
                <a:gd name="connsiteY19-168" fmla="*/ 19563 h 43219"/>
                <a:gd name="connsiteX20-169" fmla="*/ 3899 w 43256"/>
                <a:gd name="connsiteY20-170" fmla="*/ 14366 h 43219"/>
                <a:gd name="connsiteX21-171" fmla="*/ 3936 w 43256"/>
                <a:gd name="connsiteY21-172" fmla="*/ 14229 h 43219"/>
                <a:gd name="connsiteX0-173" fmla="*/ 6964 w 43256"/>
                <a:gd name="connsiteY0-174" fmla="*/ 34758 h 43219"/>
                <a:gd name="connsiteX1-175" fmla="*/ 5856 w 43256"/>
                <a:gd name="connsiteY1-176" fmla="*/ 35139 h 43219"/>
                <a:gd name="connsiteX2-177" fmla="*/ 16514 w 43256"/>
                <a:gd name="connsiteY2-178" fmla="*/ 38949 h 43219"/>
                <a:gd name="connsiteX3-179" fmla="*/ 15846 w 43256"/>
                <a:gd name="connsiteY3-180" fmla="*/ 37209 h 43219"/>
                <a:gd name="connsiteX4-181" fmla="*/ 28863 w 43256"/>
                <a:gd name="connsiteY4-182" fmla="*/ 34610 h 43219"/>
                <a:gd name="connsiteX5-183" fmla="*/ 28596 w 43256"/>
                <a:gd name="connsiteY5-184" fmla="*/ 36519 h 43219"/>
                <a:gd name="connsiteX6-185" fmla="*/ 41834 w 43256"/>
                <a:gd name="connsiteY6-186" fmla="*/ 15213 h 43219"/>
                <a:gd name="connsiteX7-187" fmla="*/ 40386 w 43256"/>
                <a:gd name="connsiteY7-188" fmla="*/ 17889 h 43219"/>
                <a:gd name="connsiteX8-189" fmla="*/ 38360 w 43256"/>
                <a:gd name="connsiteY8-190" fmla="*/ 5285 h 43219"/>
                <a:gd name="connsiteX9-191" fmla="*/ 38436 w 43256"/>
                <a:gd name="connsiteY9-192" fmla="*/ 6549 h 43219"/>
                <a:gd name="connsiteX10-193" fmla="*/ 29114 w 43256"/>
                <a:gd name="connsiteY10-194" fmla="*/ 3811 h 43219"/>
                <a:gd name="connsiteX11-195" fmla="*/ 29856 w 43256"/>
                <a:gd name="connsiteY11-196" fmla="*/ 2199 h 43219"/>
                <a:gd name="connsiteX12-197" fmla="*/ 22177 w 43256"/>
                <a:gd name="connsiteY12-198" fmla="*/ 4579 h 43219"/>
                <a:gd name="connsiteX13-199" fmla="*/ 22536 w 43256"/>
                <a:gd name="connsiteY13-200" fmla="*/ 3189 h 43219"/>
                <a:gd name="connsiteX14-201" fmla="*/ 14036 w 43256"/>
                <a:gd name="connsiteY14-202" fmla="*/ 5051 h 43219"/>
                <a:gd name="connsiteX15-203" fmla="*/ 15336 w 43256"/>
                <a:gd name="connsiteY15-204" fmla="*/ 6399 h 43219"/>
                <a:gd name="connsiteX16-205" fmla="*/ 4163 w 43256"/>
                <a:gd name="connsiteY16-206" fmla="*/ 15648 h 43219"/>
                <a:gd name="connsiteX17-207" fmla="*/ 3936 w 43256"/>
                <a:gd name="connsiteY17-208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</a:cxnLst>
              <a:rect l="l" t="t" r="r" b="b"/>
              <a:pathLst>
                <a:path w="43256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43256" h="43219" fill="none" extrusionOk="0">
                  <a:moveTo>
                    <a:pt x="6964" y="34758"/>
                  </a:moveTo>
                  <a:cubicBezTo>
                    <a:pt x="6609" y="3495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023" y="37820"/>
                    <a:pt x="15846" y="37209"/>
                  </a:cubicBezTo>
                  <a:moveTo>
                    <a:pt x="28863" y="34610"/>
                  </a:moveTo>
                  <a:cubicBezTo>
                    <a:pt x="28824" y="35257"/>
                    <a:pt x="28734" y="35897"/>
                    <a:pt x="28596" y="36519"/>
                  </a:cubicBezTo>
                  <a:moveTo>
                    <a:pt x="41834" y="15213"/>
                  </a:moveTo>
                  <a:cubicBezTo>
                    <a:pt x="41509" y="16245"/>
                    <a:pt x="41014" y="17161"/>
                    <a:pt x="40386" y="17889"/>
                  </a:cubicBezTo>
                  <a:moveTo>
                    <a:pt x="38360" y="5285"/>
                  </a:moveTo>
                  <a:cubicBezTo>
                    <a:pt x="38415" y="5702"/>
                    <a:pt x="38441" y="6125"/>
                    <a:pt x="38436" y="6549"/>
                  </a:cubicBezTo>
                  <a:moveTo>
                    <a:pt x="29114" y="3811"/>
                  </a:moveTo>
                  <a:cubicBezTo>
                    <a:pt x="29303" y="3228"/>
                    <a:pt x="29552" y="2685"/>
                    <a:pt x="29856" y="2199"/>
                  </a:cubicBezTo>
                  <a:moveTo>
                    <a:pt x="22177" y="4579"/>
                  </a:moveTo>
                  <a:cubicBezTo>
                    <a:pt x="22254" y="4097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4944" y="5880"/>
                    <a:pt x="15336" y="6399"/>
                  </a:cubicBezTo>
                  <a:moveTo>
                    <a:pt x="4163" y="15648"/>
                  </a:moveTo>
                  <a:cubicBezTo>
                    <a:pt x="4060" y="15184"/>
                    <a:pt x="3984" y="14710"/>
                    <a:pt x="3936" y="14229"/>
                  </a:cubicBezTo>
                </a:path>
              </a:pathLst>
            </a:custGeom>
            <a:ln w="3175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785754" y="272750"/>
              <a:ext cx="454878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为什么</a:t>
              </a:r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会这样给课文划分层次？你的根据是什么？</a:t>
              </a:r>
              <a:endPara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36" grpId="0" animBg="1"/>
      <p:bldP spid="22" grpId="0" animBg="1"/>
      <p:bldP spid="35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445991" y="642050"/>
            <a:ext cx="824729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根据划分的层次，试着概括课文的主要内容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40" name="文本框 50"/>
          <p:cNvSpPr txBox="1"/>
          <p:nvPr/>
        </p:nvSpPr>
        <p:spPr>
          <a:xfrm rot="20439237">
            <a:off x="8087883" y="5314428"/>
            <a:ext cx="264160" cy="12954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161116" y="2211710"/>
            <a:ext cx="6912768" cy="1868567"/>
          </a:xfrm>
          <a:prstGeom prst="roundRect">
            <a:avLst>
              <a:gd name="adj" fmla="val 5399"/>
            </a:avLst>
          </a:prstGeom>
          <a:solidFill>
            <a:srgbClr val="FFF6E7"/>
          </a:solidFill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家境贫寒的“我”非常想买一本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青年近卫军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，就到母亲工作的厂房向她要钱。辛苦忙碌的母亲毫不犹豫地把钱给了“我”，“我”买到了书。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27584" y="858072"/>
            <a:ext cx="7431338" cy="3315850"/>
            <a:chOff x="827584" y="858072"/>
            <a:chExt cx="7431338" cy="3315850"/>
          </a:xfrm>
          <a:noFill/>
        </p:grpSpPr>
        <p:sp>
          <p:nvSpPr>
            <p:cNvPr id="3" name="思想气泡: 云 2"/>
            <p:cNvSpPr/>
            <p:nvPr/>
          </p:nvSpPr>
          <p:spPr>
            <a:xfrm>
              <a:off x="827584" y="858072"/>
              <a:ext cx="7416824" cy="3315850"/>
            </a:xfrm>
            <a:prstGeom prst="roundRect">
              <a:avLst>
                <a:gd name="adj" fmla="val 61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/>
              <a:endParaRPr lang="zh-CN" altLang="en-US" sz="3200" b="1" dirty="0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99592" y="1506144"/>
              <a:ext cx="7359330" cy="24554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可以根据事情的起因、经过、结果来给课文划分层次，进而整体把握课文的主要内容。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928620" y="947496"/>
              <a:ext cx="2268252" cy="64633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lvl="0" defTabSz="914400"/>
              <a:r>
                <a:rPr lang="zh-CN" altLang="en-US" sz="3600" b="1" dirty="0"/>
                <a:t>归纳方法：</a:t>
              </a:r>
              <a:endParaRPr lang="zh-CN" altLang="en-US" sz="36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96975" y="1214860"/>
            <a:ext cx="6950051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默读课文第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1—5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自然段，想一想：为什么“我”想买一本一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元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多钱的书，要钱时会那么犹豫、不忍心？你是从课文中的哪些地方看出来的？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57046" y="757466"/>
            <a:ext cx="765937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母亲还从来没有一次给过我这么多钱。我也从来没有向母亲一次要过这么多钱。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547664" y="2715766"/>
            <a:ext cx="6336704" cy="646986"/>
          </a:xfrm>
          <a:prstGeom prst="roundRect">
            <a:avLst/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元多钱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是一家人几天的生活费。</a:t>
            </a:r>
            <a:endParaRPr lang="zh-CN" altLang="en-US" sz="16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6458160" y="1463032"/>
            <a:ext cx="1800200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026674" y="2195545"/>
            <a:ext cx="1800200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2123728" y="3724964"/>
            <a:ext cx="4760859" cy="646986"/>
          </a:xfrm>
          <a:prstGeom prst="roundRect">
            <a:avLst/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“我”是个懂事的孩子。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475656" y="339502"/>
            <a:ext cx="2921691" cy="2274100"/>
            <a:chOff x="5220072" y="339502"/>
            <a:chExt cx="2921691" cy="2274100"/>
          </a:xfrm>
        </p:grpSpPr>
        <p:sp>
          <p:nvSpPr>
            <p:cNvPr id="8" name="任意多边形 7"/>
            <p:cNvSpPr/>
            <p:nvPr/>
          </p:nvSpPr>
          <p:spPr>
            <a:xfrm rot="16200000">
              <a:off x="6122226" y="2393375"/>
              <a:ext cx="440454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440454" y="0"/>
                  </a:lnTo>
                </a:path>
              </a:pathLst>
            </a:cu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pic>
          <p:nvPicPr>
            <p:cNvPr id="2050" name="Picture 2" descr="https://timgsa.baidu.com/timg?image&amp;quality=80&amp;size=b9999_10000&amp;sec=1598433099590&amp;di=d46146447453ec08a2ff1f55a3401837&amp;imgtype=0&amp;src=http%3A%2F%2Fwww.51yuansu.com%2Fpic2%2Fcover%2F00%2F55%2F59%2F582143eb26220_610.jp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339502"/>
              <a:ext cx="2253290" cy="217019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7164288" y="1020673"/>
              <a:ext cx="977475" cy="83099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15</a:t>
              </a:r>
              <a:r>
                <a:rPr lang="zh-CN" altLang="en-US" sz="2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斤大米 </a:t>
              </a:r>
              <a:endParaRPr lang="zh-CN" altLang="en-US" sz="2400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16016" y="411510"/>
            <a:ext cx="4294364" cy="1817653"/>
            <a:chOff x="2107599" y="43853"/>
            <a:chExt cx="5715798" cy="1817653"/>
          </a:xfrm>
        </p:grpSpPr>
        <p:sp>
          <p:nvSpPr>
            <p:cNvPr id="21" name="云形 8"/>
            <p:cNvSpPr/>
            <p:nvPr/>
          </p:nvSpPr>
          <p:spPr>
            <a:xfrm>
              <a:off x="2107599" y="43853"/>
              <a:ext cx="5715798" cy="1817653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4693 w 43200"/>
                <a:gd name="connsiteY0-2" fmla="*/ 26177 h 43200"/>
                <a:gd name="connsiteX1-3" fmla="*/ 2160 w 43200"/>
                <a:gd name="connsiteY1-4" fmla="*/ 25380 h 43200"/>
                <a:gd name="connsiteX2-5" fmla="*/ 6928 w 43200"/>
                <a:gd name="connsiteY2-6" fmla="*/ 34899 h 43200"/>
                <a:gd name="connsiteX3-7" fmla="*/ 5820 w 43200"/>
                <a:gd name="connsiteY3-8" fmla="*/ 35280 h 43200"/>
                <a:gd name="connsiteX4-9" fmla="*/ 16478 w 43200"/>
                <a:gd name="connsiteY4-10" fmla="*/ 39090 h 43200"/>
                <a:gd name="connsiteX5-11" fmla="*/ 15810 w 43200"/>
                <a:gd name="connsiteY5-12" fmla="*/ 37350 h 43200"/>
                <a:gd name="connsiteX6-13" fmla="*/ 28827 w 43200"/>
                <a:gd name="connsiteY6-14" fmla="*/ 34751 h 43200"/>
                <a:gd name="connsiteX7-15" fmla="*/ 28560 w 43200"/>
                <a:gd name="connsiteY7-16" fmla="*/ 36660 h 43200"/>
                <a:gd name="connsiteX8-17" fmla="*/ 34129 w 43200"/>
                <a:gd name="connsiteY8-18" fmla="*/ 22954 h 43200"/>
                <a:gd name="connsiteX9-19" fmla="*/ 37380 w 43200"/>
                <a:gd name="connsiteY9-20" fmla="*/ 30090 h 43200"/>
                <a:gd name="connsiteX10-21" fmla="*/ 41798 w 43200"/>
                <a:gd name="connsiteY10-22" fmla="*/ 15354 h 43200"/>
                <a:gd name="connsiteX11-23" fmla="*/ 40350 w 43200"/>
                <a:gd name="connsiteY11-24" fmla="*/ 18030 h 43200"/>
                <a:gd name="connsiteX12-25" fmla="*/ 38324 w 43200"/>
                <a:gd name="connsiteY12-26" fmla="*/ 5426 h 43200"/>
                <a:gd name="connsiteX13-27" fmla="*/ 38400 w 43200"/>
                <a:gd name="connsiteY13-28" fmla="*/ 6690 h 43200"/>
                <a:gd name="connsiteX14-29" fmla="*/ 29078 w 43200"/>
                <a:gd name="connsiteY14-30" fmla="*/ 3952 h 43200"/>
                <a:gd name="connsiteX15-31" fmla="*/ 29820 w 43200"/>
                <a:gd name="connsiteY15-32" fmla="*/ 2340 h 43200"/>
                <a:gd name="connsiteX16-33" fmla="*/ 22141 w 43200"/>
                <a:gd name="connsiteY16-34" fmla="*/ 4720 h 43200"/>
                <a:gd name="connsiteX17-35" fmla="*/ 22500 w 43200"/>
                <a:gd name="connsiteY17-36" fmla="*/ 3330 h 43200"/>
                <a:gd name="connsiteX18-37" fmla="*/ 14000 w 43200"/>
                <a:gd name="connsiteY18-38" fmla="*/ 5192 h 43200"/>
                <a:gd name="connsiteX19-39" fmla="*/ 15300 w 43200"/>
                <a:gd name="connsiteY19-40" fmla="*/ 6540 h 43200"/>
                <a:gd name="connsiteX20-41" fmla="*/ 4127 w 43200"/>
                <a:gd name="connsiteY20-42" fmla="*/ 15789 h 43200"/>
                <a:gd name="connsiteX21-43" fmla="*/ 3900 w 43200"/>
                <a:gd name="connsiteY21-44" fmla="*/ 14370 h 43200"/>
                <a:gd name="connsiteX0-45" fmla="*/ 3936 w 43256"/>
                <a:gd name="connsiteY0-46" fmla="*/ 14229 h 43219"/>
                <a:gd name="connsiteX1-47" fmla="*/ 5659 w 43256"/>
                <a:gd name="connsiteY1-48" fmla="*/ 6766 h 43219"/>
                <a:gd name="connsiteX2-49" fmla="*/ 14041 w 43256"/>
                <a:gd name="connsiteY2-50" fmla="*/ 5061 h 43219"/>
                <a:gd name="connsiteX3-51" fmla="*/ 22492 w 43256"/>
                <a:gd name="connsiteY3-52" fmla="*/ 3291 h 43219"/>
                <a:gd name="connsiteX4-53" fmla="*/ 25785 w 43256"/>
                <a:gd name="connsiteY4-54" fmla="*/ 59 h 43219"/>
                <a:gd name="connsiteX5-55" fmla="*/ 29869 w 43256"/>
                <a:gd name="connsiteY5-56" fmla="*/ 2340 h 43219"/>
                <a:gd name="connsiteX6-57" fmla="*/ 35499 w 43256"/>
                <a:gd name="connsiteY6-58" fmla="*/ 549 h 43219"/>
                <a:gd name="connsiteX7-59" fmla="*/ 38354 w 43256"/>
                <a:gd name="connsiteY7-60" fmla="*/ 5435 h 43219"/>
                <a:gd name="connsiteX8-61" fmla="*/ 42018 w 43256"/>
                <a:gd name="connsiteY8-62" fmla="*/ 10177 h 43219"/>
                <a:gd name="connsiteX9-63" fmla="*/ 41854 w 43256"/>
                <a:gd name="connsiteY9-64" fmla="*/ 15319 h 43219"/>
                <a:gd name="connsiteX10-65" fmla="*/ 43052 w 43256"/>
                <a:gd name="connsiteY10-66" fmla="*/ 23181 h 43219"/>
                <a:gd name="connsiteX11-67" fmla="*/ 37440 w 43256"/>
                <a:gd name="connsiteY11-68" fmla="*/ 30063 h 43219"/>
                <a:gd name="connsiteX12-69" fmla="*/ 35431 w 43256"/>
                <a:gd name="connsiteY12-70" fmla="*/ 35960 h 43219"/>
                <a:gd name="connsiteX13-71" fmla="*/ 28591 w 43256"/>
                <a:gd name="connsiteY13-72" fmla="*/ 36674 h 43219"/>
                <a:gd name="connsiteX14-73" fmla="*/ 23703 w 43256"/>
                <a:gd name="connsiteY14-74" fmla="*/ 42965 h 43219"/>
                <a:gd name="connsiteX15-75" fmla="*/ 16516 w 43256"/>
                <a:gd name="connsiteY15-76" fmla="*/ 39125 h 43219"/>
                <a:gd name="connsiteX16-77" fmla="*/ 5840 w 43256"/>
                <a:gd name="connsiteY16-78" fmla="*/ 35331 h 43219"/>
                <a:gd name="connsiteX17-79" fmla="*/ 1146 w 43256"/>
                <a:gd name="connsiteY17-80" fmla="*/ 31109 h 43219"/>
                <a:gd name="connsiteX18-81" fmla="*/ 2149 w 43256"/>
                <a:gd name="connsiteY18-82" fmla="*/ 25410 h 43219"/>
                <a:gd name="connsiteX19-83" fmla="*/ 31 w 43256"/>
                <a:gd name="connsiteY19-84" fmla="*/ 19563 h 43219"/>
                <a:gd name="connsiteX20-85" fmla="*/ 3899 w 43256"/>
                <a:gd name="connsiteY20-86" fmla="*/ 14366 h 43219"/>
                <a:gd name="connsiteX21-87" fmla="*/ 3936 w 43256"/>
                <a:gd name="connsiteY21-88" fmla="*/ 14229 h 43219"/>
                <a:gd name="connsiteX0-89" fmla="*/ 4729 w 43256"/>
                <a:gd name="connsiteY0-90" fmla="*/ 26036 h 43219"/>
                <a:gd name="connsiteX1-91" fmla="*/ 2196 w 43256"/>
                <a:gd name="connsiteY1-92" fmla="*/ 25239 h 43219"/>
                <a:gd name="connsiteX2-93" fmla="*/ 6964 w 43256"/>
                <a:gd name="connsiteY2-94" fmla="*/ 34758 h 43219"/>
                <a:gd name="connsiteX3-95" fmla="*/ 5856 w 43256"/>
                <a:gd name="connsiteY3-96" fmla="*/ 35139 h 43219"/>
                <a:gd name="connsiteX4-97" fmla="*/ 16514 w 43256"/>
                <a:gd name="connsiteY4-98" fmla="*/ 38949 h 43219"/>
                <a:gd name="connsiteX5-99" fmla="*/ 15846 w 43256"/>
                <a:gd name="connsiteY5-100" fmla="*/ 37209 h 43219"/>
                <a:gd name="connsiteX6-101" fmla="*/ 28863 w 43256"/>
                <a:gd name="connsiteY6-102" fmla="*/ 34610 h 43219"/>
                <a:gd name="connsiteX7-103" fmla="*/ 28596 w 43256"/>
                <a:gd name="connsiteY7-104" fmla="*/ 36519 h 43219"/>
                <a:gd name="connsiteX8-105" fmla="*/ 41834 w 43256"/>
                <a:gd name="connsiteY8-106" fmla="*/ 15213 h 43219"/>
                <a:gd name="connsiteX9-107" fmla="*/ 40386 w 43256"/>
                <a:gd name="connsiteY9-108" fmla="*/ 17889 h 43219"/>
                <a:gd name="connsiteX10-109" fmla="*/ 38360 w 43256"/>
                <a:gd name="connsiteY10-110" fmla="*/ 5285 h 43219"/>
                <a:gd name="connsiteX11-111" fmla="*/ 38436 w 43256"/>
                <a:gd name="connsiteY11-112" fmla="*/ 6549 h 43219"/>
                <a:gd name="connsiteX12-113" fmla="*/ 29114 w 43256"/>
                <a:gd name="connsiteY12-114" fmla="*/ 3811 h 43219"/>
                <a:gd name="connsiteX13-115" fmla="*/ 29856 w 43256"/>
                <a:gd name="connsiteY13-116" fmla="*/ 2199 h 43219"/>
                <a:gd name="connsiteX14-117" fmla="*/ 22177 w 43256"/>
                <a:gd name="connsiteY14-118" fmla="*/ 4579 h 43219"/>
                <a:gd name="connsiteX15-119" fmla="*/ 22536 w 43256"/>
                <a:gd name="connsiteY15-120" fmla="*/ 3189 h 43219"/>
                <a:gd name="connsiteX16-121" fmla="*/ 14036 w 43256"/>
                <a:gd name="connsiteY16-122" fmla="*/ 5051 h 43219"/>
                <a:gd name="connsiteX17-123" fmla="*/ 15336 w 43256"/>
                <a:gd name="connsiteY17-124" fmla="*/ 6399 h 43219"/>
                <a:gd name="connsiteX18-125" fmla="*/ 4163 w 43256"/>
                <a:gd name="connsiteY18-126" fmla="*/ 15648 h 43219"/>
                <a:gd name="connsiteX19-127" fmla="*/ 3936 w 43256"/>
                <a:gd name="connsiteY19-128" fmla="*/ 14229 h 43219"/>
                <a:gd name="connsiteX0-129" fmla="*/ 3936 w 43256"/>
                <a:gd name="connsiteY0-130" fmla="*/ 14229 h 43219"/>
                <a:gd name="connsiteX1-131" fmla="*/ 5659 w 43256"/>
                <a:gd name="connsiteY1-132" fmla="*/ 6766 h 43219"/>
                <a:gd name="connsiteX2-133" fmla="*/ 14041 w 43256"/>
                <a:gd name="connsiteY2-134" fmla="*/ 5061 h 43219"/>
                <a:gd name="connsiteX3-135" fmla="*/ 22492 w 43256"/>
                <a:gd name="connsiteY3-136" fmla="*/ 3291 h 43219"/>
                <a:gd name="connsiteX4-137" fmla="*/ 25785 w 43256"/>
                <a:gd name="connsiteY4-138" fmla="*/ 59 h 43219"/>
                <a:gd name="connsiteX5-139" fmla="*/ 29869 w 43256"/>
                <a:gd name="connsiteY5-140" fmla="*/ 2340 h 43219"/>
                <a:gd name="connsiteX6-141" fmla="*/ 35499 w 43256"/>
                <a:gd name="connsiteY6-142" fmla="*/ 549 h 43219"/>
                <a:gd name="connsiteX7-143" fmla="*/ 38354 w 43256"/>
                <a:gd name="connsiteY7-144" fmla="*/ 5435 h 43219"/>
                <a:gd name="connsiteX8-145" fmla="*/ 42018 w 43256"/>
                <a:gd name="connsiteY8-146" fmla="*/ 10177 h 43219"/>
                <a:gd name="connsiteX9-147" fmla="*/ 41854 w 43256"/>
                <a:gd name="connsiteY9-148" fmla="*/ 15319 h 43219"/>
                <a:gd name="connsiteX10-149" fmla="*/ 43052 w 43256"/>
                <a:gd name="connsiteY10-150" fmla="*/ 23181 h 43219"/>
                <a:gd name="connsiteX11-151" fmla="*/ 37440 w 43256"/>
                <a:gd name="connsiteY11-152" fmla="*/ 30063 h 43219"/>
                <a:gd name="connsiteX12-153" fmla="*/ 35431 w 43256"/>
                <a:gd name="connsiteY12-154" fmla="*/ 35960 h 43219"/>
                <a:gd name="connsiteX13-155" fmla="*/ 28591 w 43256"/>
                <a:gd name="connsiteY13-156" fmla="*/ 36674 h 43219"/>
                <a:gd name="connsiteX14-157" fmla="*/ 23703 w 43256"/>
                <a:gd name="connsiteY14-158" fmla="*/ 42965 h 43219"/>
                <a:gd name="connsiteX15-159" fmla="*/ 16516 w 43256"/>
                <a:gd name="connsiteY15-160" fmla="*/ 39125 h 43219"/>
                <a:gd name="connsiteX16-161" fmla="*/ 5840 w 43256"/>
                <a:gd name="connsiteY16-162" fmla="*/ 35331 h 43219"/>
                <a:gd name="connsiteX17-163" fmla="*/ 1146 w 43256"/>
                <a:gd name="connsiteY17-164" fmla="*/ 31109 h 43219"/>
                <a:gd name="connsiteX18-165" fmla="*/ 2149 w 43256"/>
                <a:gd name="connsiteY18-166" fmla="*/ 25410 h 43219"/>
                <a:gd name="connsiteX19-167" fmla="*/ 31 w 43256"/>
                <a:gd name="connsiteY19-168" fmla="*/ 19563 h 43219"/>
                <a:gd name="connsiteX20-169" fmla="*/ 3899 w 43256"/>
                <a:gd name="connsiteY20-170" fmla="*/ 14366 h 43219"/>
                <a:gd name="connsiteX21-171" fmla="*/ 3936 w 43256"/>
                <a:gd name="connsiteY21-172" fmla="*/ 14229 h 43219"/>
                <a:gd name="connsiteX0-173" fmla="*/ 6964 w 43256"/>
                <a:gd name="connsiteY0-174" fmla="*/ 34758 h 43219"/>
                <a:gd name="connsiteX1-175" fmla="*/ 5856 w 43256"/>
                <a:gd name="connsiteY1-176" fmla="*/ 35139 h 43219"/>
                <a:gd name="connsiteX2-177" fmla="*/ 16514 w 43256"/>
                <a:gd name="connsiteY2-178" fmla="*/ 38949 h 43219"/>
                <a:gd name="connsiteX3-179" fmla="*/ 15846 w 43256"/>
                <a:gd name="connsiteY3-180" fmla="*/ 37209 h 43219"/>
                <a:gd name="connsiteX4-181" fmla="*/ 28863 w 43256"/>
                <a:gd name="connsiteY4-182" fmla="*/ 34610 h 43219"/>
                <a:gd name="connsiteX5-183" fmla="*/ 28596 w 43256"/>
                <a:gd name="connsiteY5-184" fmla="*/ 36519 h 43219"/>
                <a:gd name="connsiteX6-185" fmla="*/ 41834 w 43256"/>
                <a:gd name="connsiteY6-186" fmla="*/ 15213 h 43219"/>
                <a:gd name="connsiteX7-187" fmla="*/ 40386 w 43256"/>
                <a:gd name="connsiteY7-188" fmla="*/ 17889 h 43219"/>
                <a:gd name="connsiteX8-189" fmla="*/ 38360 w 43256"/>
                <a:gd name="connsiteY8-190" fmla="*/ 5285 h 43219"/>
                <a:gd name="connsiteX9-191" fmla="*/ 38436 w 43256"/>
                <a:gd name="connsiteY9-192" fmla="*/ 6549 h 43219"/>
                <a:gd name="connsiteX10-193" fmla="*/ 29114 w 43256"/>
                <a:gd name="connsiteY10-194" fmla="*/ 3811 h 43219"/>
                <a:gd name="connsiteX11-195" fmla="*/ 29856 w 43256"/>
                <a:gd name="connsiteY11-196" fmla="*/ 2199 h 43219"/>
                <a:gd name="connsiteX12-197" fmla="*/ 22177 w 43256"/>
                <a:gd name="connsiteY12-198" fmla="*/ 4579 h 43219"/>
                <a:gd name="connsiteX13-199" fmla="*/ 22536 w 43256"/>
                <a:gd name="connsiteY13-200" fmla="*/ 3189 h 43219"/>
                <a:gd name="connsiteX14-201" fmla="*/ 14036 w 43256"/>
                <a:gd name="connsiteY14-202" fmla="*/ 5051 h 43219"/>
                <a:gd name="connsiteX15-203" fmla="*/ 15336 w 43256"/>
                <a:gd name="connsiteY15-204" fmla="*/ 6399 h 43219"/>
                <a:gd name="connsiteX16-205" fmla="*/ 4163 w 43256"/>
                <a:gd name="connsiteY16-206" fmla="*/ 15648 h 43219"/>
                <a:gd name="connsiteX17-207" fmla="*/ 3936 w 43256"/>
                <a:gd name="connsiteY17-208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</a:cxnLst>
              <a:rect l="l" t="t" r="r" b="b"/>
              <a:pathLst>
                <a:path w="43256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43256" h="43219" fill="none" extrusionOk="0">
                  <a:moveTo>
                    <a:pt x="6964" y="34758"/>
                  </a:moveTo>
                  <a:cubicBezTo>
                    <a:pt x="6609" y="3495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023" y="37820"/>
                    <a:pt x="15846" y="37209"/>
                  </a:cubicBezTo>
                  <a:moveTo>
                    <a:pt x="28863" y="34610"/>
                  </a:moveTo>
                  <a:cubicBezTo>
                    <a:pt x="28824" y="35257"/>
                    <a:pt x="28734" y="35897"/>
                    <a:pt x="28596" y="36519"/>
                  </a:cubicBezTo>
                  <a:moveTo>
                    <a:pt x="41834" y="15213"/>
                  </a:moveTo>
                  <a:cubicBezTo>
                    <a:pt x="41509" y="16245"/>
                    <a:pt x="41014" y="17161"/>
                    <a:pt x="40386" y="17889"/>
                  </a:cubicBezTo>
                  <a:moveTo>
                    <a:pt x="38360" y="5285"/>
                  </a:moveTo>
                  <a:cubicBezTo>
                    <a:pt x="38415" y="5702"/>
                    <a:pt x="38441" y="6125"/>
                    <a:pt x="38436" y="6549"/>
                  </a:cubicBezTo>
                  <a:moveTo>
                    <a:pt x="29114" y="3811"/>
                  </a:moveTo>
                  <a:cubicBezTo>
                    <a:pt x="29303" y="3228"/>
                    <a:pt x="29552" y="2685"/>
                    <a:pt x="29856" y="2199"/>
                  </a:cubicBezTo>
                  <a:moveTo>
                    <a:pt x="22177" y="4579"/>
                  </a:moveTo>
                  <a:cubicBezTo>
                    <a:pt x="22254" y="4097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4944" y="5880"/>
                    <a:pt x="15336" y="6399"/>
                  </a:cubicBezTo>
                  <a:moveTo>
                    <a:pt x="4163" y="15648"/>
                  </a:moveTo>
                  <a:cubicBezTo>
                    <a:pt x="4060" y="15184"/>
                    <a:pt x="3984" y="14710"/>
                    <a:pt x="3936" y="14229"/>
                  </a:cubicBezTo>
                </a:path>
              </a:pathLst>
            </a:custGeom>
            <a:ln w="3175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2785754" y="272750"/>
              <a:ext cx="454878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“一元多钱”</a:t>
              </a:r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在上世纪六十年代能买什么？做什么？</a:t>
              </a:r>
              <a:endPara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任意多边形 6"/>
          <p:cNvSpPr/>
          <p:nvPr/>
        </p:nvSpPr>
        <p:spPr>
          <a:xfrm>
            <a:off x="1547664" y="2499742"/>
            <a:ext cx="1910393" cy="627912"/>
          </a:xfrm>
          <a:custGeom>
            <a:avLst/>
            <a:gdLst>
              <a:gd name="connsiteX0" fmla="*/ 0 w 627912"/>
              <a:gd name="connsiteY0" fmla="*/ 104654 h 627912"/>
              <a:gd name="connsiteX1" fmla="*/ 104654 w 627912"/>
              <a:gd name="connsiteY1" fmla="*/ 0 h 627912"/>
              <a:gd name="connsiteX2" fmla="*/ 523258 w 627912"/>
              <a:gd name="connsiteY2" fmla="*/ 0 h 627912"/>
              <a:gd name="connsiteX3" fmla="*/ 627912 w 627912"/>
              <a:gd name="connsiteY3" fmla="*/ 104654 h 627912"/>
              <a:gd name="connsiteX4" fmla="*/ 627912 w 627912"/>
              <a:gd name="connsiteY4" fmla="*/ 523258 h 627912"/>
              <a:gd name="connsiteX5" fmla="*/ 523258 w 627912"/>
              <a:gd name="connsiteY5" fmla="*/ 627912 h 627912"/>
              <a:gd name="connsiteX6" fmla="*/ 104654 w 627912"/>
              <a:gd name="connsiteY6" fmla="*/ 627912 h 627912"/>
              <a:gd name="connsiteX7" fmla="*/ 0 w 627912"/>
              <a:gd name="connsiteY7" fmla="*/ 523258 h 627912"/>
              <a:gd name="connsiteX8" fmla="*/ 0 w 627912"/>
              <a:gd name="connsiteY8" fmla="*/ 104654 h 62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7912" h="627912">
                <a:moveTo>
                  <a:pt x="0" y="104654"/>
                </a:moveTo>
                <a:cubicBezTo>
                  <a:pt x="0" y="46855"/>
                  <a:pt x="46855" y="0"/>
                  <a:pt x="104654" y="0"/>
                </a:cubicBezTo>
                <a:lnTo>
                  <a:pt x="523258" y="0"/>
                </a:lnTo>
                <a:cubicBezTo>
                  <a:pt x="581057" y="0"/>
                  <a:pt x="627912" y="46855"/>
                  <a:pt x="627912" y="104654"/>
                </a:cubicBezTo>
                <a:lnTo>
                  <a:pt x="627912" y="523258"/>
                </a:lnTo>
                <a:cubicBezTo>
                  <a:pt x="627912" y="581057"/>
                  <a:pt x="581057" y="627912"/>
                  <a:pt x="523258" y="627912"/>
                </a:cubicBezTo>
                <a:lnTo>
                  <a:pt x="104654" y="627912"/>
                </a:lnTo>
                <a:cubicBezTo>
                  <a:pt x="46855" y="627912"/>
                  <a:pt x="0" y="581057"/>
                  <a:pt x="0" y="523258"/>
                </a:cubicBezTo>
                <a:lnTo>
                  <a:pt x="0" y="10465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1132" tIns="61132" rIns="61132" bIns="61132" numCol="1" spcCol="1270" anchor="ctr" anchorCtr="0">
            <a:noAutofit/>
          </a:bodyPr>
          <a:lstStyle/>
          <a:p>
            <a:pPr lvl="0" algn="ctr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3200" b="1" kern="1200" dirty="0" smtClean="0"/>
              <a:t>一</a:t>
            </a:r>
            <a:r>
              <a:rPr lang="zh-CN" altLang="en-US" sz="3200" b="1" kern="1200" dirty="0" smtClean="0"/>
              <a:t>元</a:t>
            </a:r>
            <a:r>
              <a:rPr lang="zh-CN" sz="3200" b="1" kern="1200" dirty="0" smtClean="0"/>
              <a:t>多钱</a:t>
            </a:r>
            <a:endParaRPr lang="zh-CN" sz="3200" b="1" kern="12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66935" y="2931790"/>
            <a:ext cx="2272817" cy="2198340"/>
            <a:chOff x="3407292" y="2898553"/>
            <a:chExt cx="2272817" cy="2198340"/>
          </a:xfrm>
        </p:grpSpPr>
        <p:pic>
          <p:nvPicPr>
            <p:cNvPr id="2052" name="Picture 4" descr="https://timgsa.baidu.com/timg?image&amp;quality=80&amp;size=b9999_10000&amp;sec=1598433178531&amp;di=889a11ecb4059cfe93cd2141ebd8ffcb&amp;imgtype=0&amp;src=http%3A%2F%2Fwww.taojiangyin.com%2Fuploadfiles%2Fnewspic%2F1440552758930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9913" y="2926696"/>
              <a:ext cx="2170196" cy="217019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任意多边形 11"/>
            <p:cNvSpPr/>
            <p:nvPr/>
          </p:nvSpPr>
          <p:spPr>
            <a:xfrm rot="9000000">
              <a:off x="5196001" y="3129986"/>
              <a:ext cx="359343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359343" y="0"/>
                  </a:lnTo>
                </a:path>
              </a:pathLst>
            </a:cu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矩形 14"/>
            <p:cNvSpPr/>
            <p:nvPr/>
          </p:nvSpPr>
          <p:spPr>
            <a:xfrm>
              <a:off x="3407292" y="2898553"/>
              <a:ext cx="1048681" cy="83099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1.5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斤</a:t>
              </a:r>
              <a:endPara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猪肉 </a:t>
              </a:r>
              <a:endPara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27784" y="2931789"/>
            <a:ext cx="2432968" cy="2044915"/>
            <a:chOff x="6775559" y="2931789"/>
            <a:chExt cx="2432968" cy="2044915"/>
          </a:xfrm>
        </p:grpSpPr>
        <p:sp>
          <p:nvSpPr>
            <p:cNvPr id="10" name="任意多边形 9"/>
            <p:cNvSpPr/>
            <p:nvPr/>
          </p:nvSpPr>
          <p:spPr>
            <a:xfrm rot="1800000">
              <a:off x="7068209" y="3093634"/>
              <a:ext cx="359343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359343" y="0"/>
                  </a:lnTo>
                </a:path>
              </a:pathLst>
            </a:cu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pic>
          <p:nvPicPr>
            <p:cNvPr id="2054" name="Picture 6" descr="https://ss1.bdstatic.com/70cFuXSh_Q1YnxGkpoWK1HF6hhy/it/u=286606005,1447605866&amp;fm=26&amp;gp=0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5559" y="3003798"/>
              <a:ext cx="1972905" cy="197290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8142092" y="2931789"/>
              <a:ext cx="1066435" cy="83099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20</a:t>
              </a:r>
              <a:r>
                <a:rPr lang="zh-CN" altLang="en-US" sz="2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个</a:t>
              </a:r>
              <a:endPara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烧饼</a:t>
              </a:r>
              <a:endPara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519756" y="2381568"/>
            <a:ext cx="3444732" cy="2376264"/>
          </a:xfrm>
          <a:prstGeom prst="rect">
            <a:avLst/>
          </a:prstGeom>
        </p:spPr>
        <p:txBody>
          <a:bodyPr/>
          <a:lstStyle/>
          <a:p>
            <a:pPr lvl="0" rtl="0"/>
            <a:r>
              <a:rPr lang="zh-CN" sz="2800" b="1" dirty="0" smtClean="0"/>
              <a:t>小学学费</a:t>
            </a:r>
            <a:endParaRPr lang="en-US" sz="2800" b="1" dirty="0" smtClean="0"/>
          </a:p>
          <a:p>
            <a:pPr lvl="0" rtl="0"/>
            <a:endParaRPr lang="en-US" altLang="zh-CN" sz="2800" b="1" dirty="0" smtClean="0"/>
          </a:p>
          <a:p>
            <a:pPr lvl="0" rtl="0"/>
            <a:endParaRPr lang="en-US" altLang="zh-CN" sz="2800" b="1" dirty="0"/>
          </a:p>
          <a:p>
            <a:pPr lvl="0" rtl="0"/>
            <a:r>
              <a:rPr lang="zh-CN" sz="2800" b="1" dirty="0" smtClean="0"/>
              <a:t>一双中档皮鞋</a:t>
            </a:r>
            <a:endParaRPr lang="zh-CN" sz="2800" dirty="0"/>
          </a:p>
        </p:txBody>
      </p:sp>
      <p:sp>
        <p:nvSpPr>
          <p:cNvPr id="26" name="矩形 25"/>
          <p:cNvSpPr/>
          <p:nvPr/>
        </p:nvSpPr>
        <p:spPr>
          <a:xfrm>
            <a:off x="6167828" y="4254936"/>
            <a:ext cx="228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七块六毛八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173586" y="3003798"/>
            <a:ext cx="1290386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4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六块钱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4" grpId="0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11560" y="306834"/>
            <a:ext cx="7659370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母亲那一年被铁路工厂辞退了，为了每月二十七元的收入，又在一个加工棉胶鞋帮的街道小厂上班。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44368" y="843558"/>
            <a:ext cx="923786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55618" y="1491630"/>
            <a:ext cx="3858888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2190600" y="3867894"/>
            <a:ext cx="4613648" cy="646986"/>
          </a:xfrm>
          <a:prstGeom prst="roundRect">
            <a:avLst/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母亲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挣钱、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攒钱不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容易。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560" y="2240134"/>
            <a:ext cx="765937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母亲掏衣兜，掏出一卷揉得皱皱的毛票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用皲裂的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手指数着。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694838" y="2802288"/>
            <a:ext cx="3508080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83568" y="3421332"/>
            <a:ext cx="646432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1560" y="843558"/>
            <a:ext cx="765937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但我想有一本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青年近卫军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，想得整天失魂落魄。            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27584" y="2874952"/>
            <a:ext cx="7560840" cy="646986"/>
          </a:xfrm>
          <a:prstGeom prst="roundRect">
            <a:avLst/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“我”非常想拥有一本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青年近卫军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62696" y="1556768"/>
            <a:ext cx="923786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41104" y="2269204"/>
            <a:ext cx="2764254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" b="1412"/>
          <a:stretch>
            <a:fillRect/>
          </a:stretch>
        </p:blipFill>
        <p:spPr>
          <a:xfrm>
            <a:off x="-1960" y="-1103"/>
            <a:ext cx="9145960" cy="514460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987608" y="195486"/>
            <a:ext cx="2739911" cy="715089"/>
            <a:chOff x="2987608" y="195486"/>
            <a:chExt cx="2739911" cy="715089"/>
          </a:xfrm>
        </p:grpSpPr>
        <p:sp>
          <p:nvSpPr>
            <p:cNvPr id="7" name="文本框 15"/>
            <p:cNvSpPr txBox="1"/>
            <p:nvPr/>
          </p:nvSpPr>
          <p:spPr>
            <a:xfrm>
              <a:off x="2987824" y="195486"/>
              <a:ext cx="2739695" cy="715089"/>
            </a:xfrm>
            <a:prstGeom prst="flowChartAlternateProcess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iconfont-1191-870150"/>
            <p:cNvSpPr>
              <a:spLocks noChangeAspect="1"/>
            </p:cNvSpPr>
            <p:nvPr/>
          </p:nvSpPr>
          <p:spPr bwMode="auto">
            <a:xfrm>
              <a:off x="5444332" y="340803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9" name="iconfont-1191-870150"/>
            <p:cNvSpPr>
              <a:spLocks noChangeAspect="1"/>
            </p:cNvSpPr>
            <p:nvPr/>
          </p:nvSpPr>
          <p:spPr bwMode="auto">
            <a:xfrm rot="10800000">
              <a:off x="2987608" y="34080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t="8431" b="8431"/>
          <a:stretch>
            <a:fillRect/>
          </a:stretch>
        </p:blipFill>
        <p:spPr bwMode="auto">
          <a:xfrm>
            <a:off x="-12493" y="-1103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60" y="-5869"/>
            <a:ext cx="9144000" cy="5154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891558" y="1059582"/>
            <a:ext cx="5360885" cy="3092690"/>
          </a:xfrm>
          <a:prstGeom prst="roundRect">
            <a:avLst>
              <a:gd name="adj" fmla="val 8695"/>
            </a:avLst>
          </a:prstGeom>
          <a:solidFill>
            <a:srgbClr val="FFFFFF">
              <a:alpha val="80000"/>
            </a:srgbClr>
          </a:solidFill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游 子 吟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唐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孟 郊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慈母手中线，游子身上衣。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临行密密缝，意恐迟迟归。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谁言寸草心，报得三春晖。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9082" y="1779662"/>
            <a:ext cx="66272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有感情地朗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读课文，体会“我”矛盾的内心和买书的强烈渴望。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55526"/>
            <a:ext cx="2268000" cy="692577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811218" y="525259"/>
            <a:ext cx="224861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933832" y="1801813"/>
            <a:ext cx="7526600" cy="1922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学习了课文的生字词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了解了课文讲了一件什么事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知道了“我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们”一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家生活的困窘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946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437455" y="2091703"/>
            <a:ext cx="8166993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536575" indent="-536575"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失魂落魄”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魄”读</a:t>
            </a:r>
            <a:r>
              <a:rPr lang="en-US" altLang="zh-CN" sz="3200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pò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，还可以组词“魂魄”。                  （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　）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36575" indent="-536575">
              <a:lnSpc>
                <a:spcPct val="120000"/>
              </a:lnSpc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.“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纫”和“忍”的读音一样，读</a:t>
            </a:r>
            <a:r>
              <a:rPr lang="en-US" altLang="zh-CN" sz="320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rěn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36575" indent="-536575" algn="r"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　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08304" y="2715766"/>
            <a:ext cx="550472" cy="5616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80312" y="3894476"/>
            <a:ext cx="550472" cy="5616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7" y="1419622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判断对错。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86686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76686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42048"/>
            <a:ext cx="760088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将下列搭配恰当的词语用线连起来。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734660" y="1814672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噪声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734660" y="2511193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脊背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734660" y="3207713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眼神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047428" y="1814672"/>
            <a:ext cx="1897439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疲惫劳累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047428" y="2511193"/>
            <a:ext cx="1825431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震耳欲聋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047428" y="3207713"/>
            <a:ext cx="1825431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弯曲瘦弱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682130" y="2144763"/>
            <a:ext cx="2376263" cy="13929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667616" y="2846120"/>
            <a:ext cx="2365298" cy="69168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659271" y="2136143"/>
            <a:ext cx="2475649" cy="7330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1722952"/>
            <a:ext cx="8455025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“我”最终买到书了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吗？（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　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买到了     　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没有买到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只买了罐头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72200" y="1722952"/>
            <a:ext cx="3709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6290" y="699542"/>
            <a:ext cx="265649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三、选择题。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  <p:sp>
        <p:nvSpPr>
          <p:cNvPr id="7" name="文本框 3"/>
          <p:cNvSpPr txBox="1"/>
          <p:nvPr/>
        </p:nvSpPr>
        <p:spPr>
          <a:xfrm>
            <a:off x="883562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95636" y="1247437"/>
            <a:ext cx="6552728" cy="30239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 fontAlgn="auto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默读课文，边读边想象课文中的场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景，找出让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你感受到了“慈母情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深”的地方，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在感受最深的地方作批注。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02152" y="123478"/>
            <a:ext cx="2739696" cy="715089"/>
            <a:chOff x="3202152" y="267494"/>
            <a:chExt cx="2739696" cy="715089"/>
          </a:xfrm>
        </p:grpSpPr>
        <p:sp>
          <p:nvSpPr>
            <p:cNvPr id="4" name="文本框 15"/>
            <p:cNvSpPr txBox="1"/>
            <p:nvPr/>
          </p:nvSpPr>
          <p:spPr>
            <a:xfrm>
              <a:off x="3202152" y="267494"/>
              <a:ext cx="2739695" cy="715089"/>
            </a:xfrm>
            <a:prstGeom prst="flowChartAlternateProcess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iconfont-1191-870150"/>
            <p:cNvSpPr>
              <a:spLocks noChangeAspect="1"/>
            </p:cNvSpPr>
            <p:nvPr/>
          </p:nvSpPr>
          <p:spPr bwMode="auto">
            <a:xfrm>
              <a:off x="5658878" y="417363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6" name="iconfont-1191-870150"/>
            <p:cNvSpPr>
              <a:spLocks noChangeAspect="1"/>
            </p:cNvSpPr>
            <p:nvPr/>
          </p:nvSpPr>
          <p:spPr bwMode="auto">
            <a:xfrm rot="10800000">
              <a:off x="3202154" y="417362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6" y="555526"/>
            <a:ext cx="7704856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 fontAlgn="auto">
              <a:lnSpc>
                <a:spcPct val="10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小组交流阅读感受：最触动你的场景、细节有哪些？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7624" y="2155272"/>
            <a:ext cx="676875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可以围绕以下两个大场景交流：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1187624" y="3219822"/>
            <a:ext cx="2790872" cy="636367"/>
          </a:xfrm>
          <a:custGeom>
            <a:avLst/>
            <a:gdLst>
              <a:gd name="connsiteX0" fmla="*/ 0 w 1839709"/>
              <a:gd name="connsiteY0" fmla="*/ 139268 h 1392678"/>
              <a:gd name="connsiteX1" fmla="*/ 139268 w 1839709"/>
              <a:gd name="connsiteY1" fmla="*/ 0 h 1392678"/>
              <a:gd name="connsiteX2" fmla="*/ 1700441 w 1839709"/>
              <a:gd name="connsiteY2" fmla="*/ 0 h 1392678"/>
              <a:gd name="connsiteX3" fmla="*/ 1839709 w 1839709"/>
              <a:gd name="connsiteY3" fmla="*/ 139268 h 1392678"/>
              <a:gd name="connsiteX4" fmla="*/ 1839709 w 1839709"/>
              <a:gd name="connsiteY4" fmla="*/ 1253410 h 1392678"/>
              <a:gd name="connsiteX5" fmla="*/ 1700441 w 1839709"/>
              <a:gd name="connsiteY5" fmla="*/ 1392678 h 1392678"/>
              <a:gd name="connsiteX6" fmla="*/ 139268 w 1839709"/>
              <a:gd name="connsiteY6" fmla="*/ 1392678 h 1392678"/>
              <a:gd name="connsiteX7" fmla="*/ 0 w 1839709"/>
              <a:gd name="connsiteY7" fmla="*/ 1253410 h 1392678"/>
              <a:gd name="connsiteX8" fmla="*/ 0 w 1839709"/>
              <a:gd name="connsiteY8" fmla="*/ 139268 h 139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39709" h="1392678">
                <a:moveTo>
                  <a:pt x="0" y="139268"/>
                </a:moveTo>
                <a:cubicBezTo>
                  <a:pt x="0" y="62352"/>
                  <a:pt x="62352" y="0"/>
                  <a:pt x="139268" y="0"/>
                </a:cubicBezTo>
                <a:lnTo>
                  <a:pt x="1700441" y="0"/>
                </a:lnTo>
                <a:cubicBezTo>
                  <a:pt x="1777357" y="0"/>
                  <a:pt x="1839709" y="62352"/>
                  <a:pt x="1839709" y="139268"/>
                </a:cubicBezTo>
                <a:lnTo>
                  <a:pt x="1839709" y="1253410"/>
                </a:lnTo>
                <a:cubicBezTo>
                  <a:pt x="1839709" y="1330326"/>
                  <a:pt x="1777357" y="1392678"/>
                  <a:pt x="1700441" y="1392678"/>
                </a:cubicBezTo>
                <a:lnTo>
                  <a:pt x="139268" y="1392678"/>
                </a:lnTo>
                <a:cubicBezTo>
                  <a:pt x="62352" y="1392678"/>
                  <a:pt x="0" y="1330326"/>
                  <a:pt x="0" y="1253410"/>
                </a:cubicBezTo>
                <a:lnTo>
                  <a:pt x="0" y="139268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47470" tIns="147470" rIns="147470" bIns="147470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/>
              <a:t>在工厂找母亲</a:t>
            </a:r>
            <a:endParaRPr lang="zh-CN" altLang="en-US" sz="2800" b="1" dirty="0"/>
          </a:p>
        </p:txBody>
      </p:sp>
      <p:sp>
        <p:nvSpPr>
          <p:cNvPr id="20" name="任意多边形 19"/>
          <p:cNvSpPr/>
          <p:nvPr/>
        </p:nvSpPr>
        <p:spPr>
          <a:xfrm>
            <a:off x="4932040" y="3232367"/>
            <a:ext cx="3600400" cy="623821"/>
          </a:xfrm>
          <a:custGeom>
            <a:avLst/>
            <a:gdLst>
              <a:gd name="connsiteX0" fmla="*/ 0 w 1839709"/>
              <a:gd name="connsiteY0" fmla="*/ 139268 h 1392678"/>
              <a:gd name="connsiteX1" fmla="*/ 139268 w 1839709"/>
              <a:gd name="connsiteY1" fmla="*/ 0 h 1392678"/>
              <a:gd name="connsiteX2" fmla="*/ 1700441 w 1839709"/>
              <a:gd name="connsiteY2" fmla="*/ 0 h 1392678"/>
              <a:gd name="connsiteX3" fmla="*/ 1839709 w 1839709"/>
              <a:gd name="connsiteY3" fmla="*/ 139268 h 1392678"/>
              <a:gd name="connsiteX4" fmla="*/ 1839709 w 1839709"/>
              <a:gd name="connsiteY4" fmla="*/ 1253410 h 1392678"/>
              <a:gd name="connsiteX5" fmla="*/ 1700441 w 1839709"/>
              <a:gd name="connsiteY5" fmla="*/ 1392678 h 1392678"/>
              <a:gd name="connsiteX6" fmla="*/ 139268 w 1839709"/>
              <a:gd name="connsiteY6" fmla="*/ 1392678 h 1392678"/>
              <a:gd name="connsiteX7" fmla="*/ 0 w 1839709"/>
              <a:gd name="connsiteY7" fmla="*/ 1253410 h 1392678"/>
              <a:gd name="connsiteX8" fmla="*/ 0 w 1839709"/>
              <a:gd name="connsiteY8" fmla="*/ 139268 h 139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39709" h="1392678">
                <a:moveTo>
                  <a:pt x="0" y="139268"/>
                </a:moveTo>
                <a:cubicBezTo>
                  <a:pt x="0" y="62352"/>
                  <a:pt x="62352" y="0"/>
                  <a:pt x="139268" y="0"/>
                </a:cubicBezTo>
                <a:lnTo>
                  <a:pt x="1700441" y="0"/>
                </a:lnTo>
                <a:cubicBezTo>
                  <a:pt x="1777357" y="0"/>
                  <a:pt x="1839709" y="62352"/>
                  <a:pt x="1839709" y="139268"/>
                </a:cubicBezTo>
                <a:lnTo>
                  <a:pt x="1839709" y="1253410"/>
                </a:lnTo>
                <a:cubicBezTo>
                  <a:pt x="1839709" y="1330326"/>
                  <a:pt x="1777357" y="1392678"/>
                  <a:pt x="1700441" y="1392678"/>
                </a:cubicBezTo>
                <a:lnTo>
                  <a:pt x="139268" y="1392678"/>
                </a:lnTo>
                <a:cubicBezTo>
                  <a:pt x="62352" y="1392678"/>
                  <a:pt x="0" y="1330326"/>
                  <a:pt x="0" y="1253410"/>
                </a:cubicBezTo>
                <a:lnTo>
                  <a:pt x="0" y="139268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47470" tIns="147470" rIns="147470" bIns="147470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/>
              <a:t>母</a:t>
            </a:r>
            <a:r>
              <a:rPr lang="zh-CN" altLang="en-US" sz="2800" b="1" dirty="0" smtClean="0"/>
              <a:t>亲给钱买书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626074" y="1563638"/>
            <a:ext cx="7818662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默读第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6—19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自然段，想一想：第一次来到这样的工厂，“我”的心情会是怎样的？谈谈你的感受。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3139969" y="555526"/>
            <a:ext cx="2790872" cy="636367"/>
          </a:xfrm>
          <a:custGeom>
            <a:avLst/>
            <a:gdLst>
              <a:gd name="connsiteX0" fmla="*/ 0 w 1839709"/>
              <a:gd name="connsiteY0" fmla="*/ 139268 h 1392678"/>
              <a:gd name="connsiteX1" fmla="*/ 139268 w 1839709"/>
              <a:gd name="connsiteY1" fmla="*/ 0 h 1392678"/>
              <a:gd name="connsiteX2" fmla="*/ 1700441 w 1839709"/>
              <a:gd name="connsiteY2" fmla="*/ 0 h 1392678"/>
              <a:gd name="connsiteX3" fmla="*/ 1839709 w 1839709"/>
              <a:gd name="connsiteY3" fmla="*/ 139268 h 1392678"/>
              <a:gd name="connsiteX4" fmla="*/ 1839709 w 1839709"/>
              <a:gd name="connsiteY4" fmla="*/ 1253410 h 1392678"/>
              <a:gd name="connsiteX5" fmla="*/ 1700441 w 1839709"/>
              <a:gd name="connsiteY5" fmla="*/ 1392678 h 1392678"/>
              <a:gd name="connsiteX6" fmla="*/ 139268 w 1839709"/>
              <a:gd name="connsiteY6" fmla="*/ 1392678 h 1392678"/>
              <a:gd name="connsiteX7" fmla="*/ 0 w 1839709"/>
              <a:gd name="connsiteY7" fmla="*/ 1253410 h 1392678"/>
              <a:gd name="connsiteX8" fmla="*/ 0 w 1839709"/>
              <a:gd name="connsiteY8" fmla="*/ 139268 h 139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39709" h="1392678">
                <a:moveTo>
                  <a:pt x="0" y="139268"/>
                </a:moveTo>
                <a:cubicBezTo>
                  <a:pt x="0" y="62352"/>
                  <a:pt x="62352" y="0"/>
                  <a:pt x="139268" y="0"/>
                </a:cubicBezTo>
                <a:lnTo>
                  <a:pt x="1700441" y="0"/>
                </a:lnTo>
                <a:cubicBezTo>
                  <a:pt x="1777357" y="0"/>
                  <a:pt x="1839709" y="62352"/>
                  <a:pt x="1839709" y="139268"/>
                </a:cubicBezTo>
                <a:lnTo>
                  <a:pt x="1839709" y="1253410"/>
                </a:lnTo>
                <a:cubicBezTo>
                  <a:pt x="1839709" y="1330326"/>
                  <a:pt x="1777357" y="1392678"/>
                  <a:pt x="1700441" y="1392678"/>
                </a:cubicBezTo>
                <a:lnTo>
                  <a:pt x="139268" y="1392678"/>
                </a:lnTo>
                <a:cubicBezTo>
                  <a:pt x="62352" y="1392678"/>
                  <a:pt x="0" y="1330326"/>
                  <a:pt x="0" y="1253410"/>
                </a:cubicBezTo>
                <a:lnTo>
                  <a:pt x="0" y="139268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47470" tIns="147470" rIns="147470" bIns="147470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/>
              <a:t>在工厂找母亲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971600" y="4114782"/>
            <a:ext cx="7533390" cy="646986"/>
          </a:xfrm>
          <a:prstGeom prst="roundRect">
            <a:avLst/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厂房狭小、拥挤、潮湿、有噪声、闷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639010" y="555635"/>
            <a:ext cx="8215370" cy="329320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空间非常低矮，低矮得使人感到压抑。不足二百平米的厂房，四壁潮湿颓败。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因为光线阴暗，每个女人的头上方都吊着一只灯泡。正是酷暑炎夏，窗不能开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使我感到犹如身在蒸笼。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213159" y="1165239"/>
            <a:ext cx="785818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781886" y="1762671"/>
            <a:ext cx="2342634" cy="741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463078" y="2443369"/>
            <a:ext cx="1785950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105470" y="3073427"/>
            <a:ext cx="1818629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455396" y="3698907"/>
            <a:ext cx="263159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2544" y="1563638"/>
            <a:ext cx="745909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梁晓声，小说家，出生于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1949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1968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年去黑龙江生产建设兵团劳动。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1977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年毕业于复旦大学，先后在北京电影制片厂、北京儿童电影制片厂工作。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主要作品有：短篇小说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父亲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，中篇小说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今夜有暴风雪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，长篇小说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雪城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年轮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2545" y="843558"/>
            <a:ext cx="1944216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463078" y="3115366"/>
            <a:ext cx="7141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为了突出某个意思、强调某种感情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特意重复某个词语或句子的修辞手法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3648" y="3946363"/>
            <a:ext cx="6990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具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有突出思想、强调感情、分清层次、加强结构感的作用。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4691" y="3264923"/>
            <a:ext cx="5027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反复</a:t>
            </a:r>
            <a:endParaRPr lang="zh-CN" altLang="en-US" dirty="0"/>
          </a:p>
        </p:txBody>
      </p:sp>
      <p:sp>
        <p:nvSpPr>
          <p:cNvPr id="16" name="TextBox 1"/>
          <p:cNvSpPr txBox="1"/>
          <p:nvPr/>
        </p:nvSpPr>
        <p:spPr>
          <a:xfrm>
            <a:off x="467544" y="411510"/>
            <a:ext cx="8215370" cy="2677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八十台破缝纫机一行行排列着，七八十个都不算年轻的女人忙碌在自己的缝纫机旁。因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为光线阴暗，每个女人的头上方都吊着一只灯泡。正是酷暑炎夏，窗不能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开，七八十个女人的身体和七八十只灯泡所散发的热量，使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我感到犹如身在蒸笼。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051720" y="915566"/>
            <a:ext cx="108012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314424" y="915566"/>
            <a:ext cx="108012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493703" y="2427734"/>
            <a:ext cx="108012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11560" y="2931790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142854" y="2469367"/>
            <a:ext cx="25169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251520" y="843558"/>
            <a:ext cx="8215370" cy="6417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七八十台破缝纫机发出的噪声震耳欲聋。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632159" y="1486500"/>
            <a:ext cx="2593199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4947396" y="2936656"/>
            <a:ext cx="3277961" cy="646986"/>
          </a:xfrm>
          <a:prstGeom prst="roundRect">
            <a:avLst/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工作环境：嘈杂。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" t="1892" r="2299" b="4492"/>
          <a:stretch>
            <a:fillRect/>
          </a:stretch>
        </p:blipFill>
        <p:spPr>
          <a:xfrm>
            <a:off x="827584" y="1980430"/>
            <a:ext cx="3092524" cy="2609851"/>
          </a:xfrm>
          <a:prstGeom prst="roundRect">
            <a:avLst/>
          </a:prstGeom>
        </p:spPr>
      </p:pic>
      <p:pic>
        <p:nvPicPr>
          <p:cNvPr id="6" name="缝纫机工作时的声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59205" y="398068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26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84948" y="1419622"/>
            <a:ext cx="5974104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找出文中其他运用反复修辞的句子，读一读，体会其用法。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2139702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直起来了，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我的母亲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。转过身来了，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我的母亲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。褐色的口罩上方，一双眼神疲惫的眼睛吃惊地望着我，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我的母亲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的眼睛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……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611560" y="483518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“大姐，别给！没你这么当妈的！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供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他们吃，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供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他们穿，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供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他们上学，还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供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他们看闲书哇！”接着又对我喊：“你看你妈这是在怎么挣钱？你忍心朝你妈要钱买书哇？”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3488737"/>
            <a:ext cx="7704856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母亲说完，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立刻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又坐了下去，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立刻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又弯曲了背，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立刻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又将头俯在缝纫机板上，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立刻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又陷入了手脚并用的机械忙碌状态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19531" y="1203598"/>
            <a:ext cx="71049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默读第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16—19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自然段，想象“我”从发现母亲到最终确认是自己母亲的场景。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"/>
          <p:cNvSpPr txBox="1"/>
          <p:nvPr/>
        </p:nvSpPr>
        <p:spPr>
          <a:xfrm>
            <a:off x="610998" y="1174908"/>
            <a:ext cx="5942807" cy="225350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我穿过一排排缝纫机，走到那个角落，看见一个极其瘦弱的脊背弯曲着，头凑到缝纫机板上。周围几只灯泡烤着我的脸。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88612" y="65984"/>
            <a:ext cx="6195756" cy="1007767"/>
            <a:chOff x="1658940" y="151703"/>
            <a:chExt cx="8246550" cy="1219398"/>
          </a:xfrm>
        </p:grpSpPr>
        <p:sp>
          <p:nvSpPr>
            <p:cNvPr id="6" name="云形 8"/>
            <p:cNvSpPr/>
            <p:nvPr/>
          </p:nvSpPr>
          <p:spPr>
            <a:xfrm>
              <a:off x="1658940" y="151703"/>
              <a:ext cx="8246550" cy="1219398"/>
            </a:xfrm>
            <a:prstGeom prst="wedgeRoundRectCallout">
              <a:avLst>
                <a:gd name="adj1" fmla="val -1472"/>
                <a:gd name="adj2" fmla="val 68649"/>
                <a:gd name="adj3" fmla="val 16667"/>
              </a:avLst>
            </a:prstGeom>
            <a:ln w="3175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8" name="矩形 7"/>
            <p:cNvSpPr/>
            <p:nvPr/>
          </p:nvSpPr>
          <p:spPr>
            <a:xfrm>
              <a:off x="1741129" y="267316"/>
              <a:ext cx="8164361" cy="10055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4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这</a:t>
              </a:r>
              <a:r>
                <a:rPr lang="zh-CN" altLang="en-US" sz="24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句话为什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么</a:t>
              </a:r>
              <a:r>
                <a:rPr lang="zh-CN" altLang="en-US" sz="24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说</a:t>
              </a:r>
              <a:r>
                <a:rPr lang="zh-CN" altLang="en-US" sz="24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“看见我的母亲弯曲着瘦弱的脊背，头凑到缝纫机板上”？</a:t>
              </a:r>
              <a:endPara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705630" y="2269551"/>
            <a:ext cx="4796072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5710" y="2845268"/>
            <a:ext cx="376478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55576" y="3705875"/>
            <a:ext cx="7861872" cy="1055608"/>
          </a:xfrm>
          <a:prstGeom prst="roundRect">
            <a:avLst/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2800" dirty="0"/>
              <a:t>    作者详细描述了自己看见的和感受到的，</a:t>
            </a:r>
            <a:r>
              <a:rPr lang="zh-CN" altLang="en-US" sz="2800" dirty="0" smtClean="0"/>
              <a:t>让读者更能感</a:t>
            </a:r>
            <a:r>
              <a:rPr lang="zh-CN" altLang="en-US" sz="2800" dirty="0"/>
              <a:t>受</a:t>
            </a:r>
            <a:r>
              <a:rPr lang="zh-CN" altLang="en-US" sz="2800" dirty="0" smtClean="0"/>
              <a:t>到母</a:t>
            </a:r>
            <a:r>
              <a:rPr lang="zh-CN" altLang="en-US" sz="2800" dirty="0"/>
              <a:t>亲工</a:t>
            </a:r>
            <a:r>
              <a:rPr lang="zh-CN" altLang="en-US" sz="2800" dirty="0" smtClean="0"/>
              <a:t>作环境的恶劣。</a:t>
            </a:r>
            <a:endParaRPr lang="zh-CN" altLang="en-US" sz="28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174909"/>
            <a:ext cx="2047892" cy="211692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57596" y="481463"/>
            <a:ext cx="337128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64620" y="627534"/>
            <a:ext cx="5040560" cy="1421929"/>
            <a:chOff x="1166075" y="306805"/>
            <a:chExt cx="6708985" cy="1469756"/>
          </a:xfrm>
        </p:grpSpPr>
        <p:sp>
          <p:nvSpPr>
            <p:cNvPr id="6" name="云形 8"/>
            <p:cNvSpPr/>
            <p:nvPr/>
          </p:nvSpPr>
          <p:spPr>
            <a:xfrm>
              <a:off x="1166075" y="306805"/>
              <a:ext cx="6708985" cy="1469756"/>
            </a:xfrm>
            <a:prstGeom prst="cloudCallout">
              <a:avLst>
                <a:gd name="adj1" fmla="val -63810"/>
                <a:gd name="adj2" fmla="val -23015"/>
              </a:avLst>
            </a:prstGeom>
            <a:ln w="3175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780154" y="626184"/>
              <a:ext cx="555887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4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为什么</a:t>
              </a:r>
              <a:r>
                <a:rPr lang="zh-CN" altLang="en-US" sz="24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要重复连写两声“妈</a:t>
              </a:r>
              <a:r>
                <a:rPr lang="en-US" altLang="zh-CN" sz="24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——”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？</a:t>
              </a:r>
              <a:endPara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672220" y="3592056"/>
            <a:ext cx="3384376" cy="1055608"/>
          </a:xfrm>
          <a:prstGeom prst="roundRect">
            <a:avLst/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indent="711200"/>
            <a:r>
              <a:rPr lang="zh-CN" altLang="en-US" sz="2800" dirty="0"/>
              <a:t>语气</a:t>
            </a:r>
            <a:r>
              <a:rPr lang="zh-CN" altLang="en-US" sz="2800" dirty="0" smtClean="0"/>
              <a:t>中应带有</a:t>
            </a:r>
            <a:r>
              <a:rPr lang="zh-CN" altLang="en-US" sz="2800" dirty="0" smtClean="0">
                <a:solidFill>
                  <a:srgbClr val="FF0000"/>
                </a:solidFill>
              </a:rPr>
              <a:t>疑惑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427984" y="2622765"/>
            <a:ext cx="4477196" cy="2009061"/>
          </a:xfrm>
          <a:prstGeom prst="roundRect">
            <a:avLst/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2800" dirty="0"/>
              <a:t>    </a:t>
            </a:r>
            <a:r>
              <a:rPr lang="zh-CN" altLang="en-US" sz="2800" dirty="0" smtClean="0"/>
              <a:t>“我”在狭小嘈杂、周遭昏暗而唯有灯泡刺眼的环境中寻找母亲，因此要不断地辨认。</a:t>
            </a:r>
            <a:endParaRPr lang="zh-CN" altLang="en-US" sz="2800" dirty="0"/>
          </a:p>
        </p:txBody>
      </p:sp>
      <p:grpSp>
        <p:nvGrpSpPr>
          <p:cNvPr id="3" name="组合 2"/>
          <p:cNvGrpSpPr/>
          <p:nvPr/>
        </p:nvGrpSpPr>
        <p:grpSpPr>
          <a:xfrm>
            <a:off x="198041" y="2049463"/>
            <a:ext cx="4154636" cy="1421929"/>
            <a:chOff x="521668" y="1905819"/>
            <a:chExt cx="4154636" cy="1421929"/>
          </a:xfrm>
        </p:grpSpPr>
        <p:sp>
          <p:nvSpPr>
            <p:cNvPr id="11" name="云形 8"/>
            <p:cNvSpPr/>
            <p:nvPr/>
          </p:nvSpPr>
          <p:spPr>
            <a:xfrm>
              <a:off x="521668" y="1905819"/>
              <a:ext cx="4154636" cy="1421929"/>
            </a:xfrm>
            <a:prstGeom prst="cloudCallout">
              <a:avLst>
                <a:gd name="adj1" fmla="val -6680"/>
                <a:gd name="adj2" fmla="val -88662"/>
              </a:avLst>
            </a:prstGeom>
            <a:ln w="3175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849412" y="2247780"/>
              <a:ext cx="365058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想象“我”喊母亲的时候，语气是什么样的？</a:t>
              </a:r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259632" y="1275606"/>
            <a:ext cx="6971443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结合第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16—19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自然段，说一说：“我”看到工作中的母亲是什么样子的？从反复出现的“我的母亲”，你能感受到“我”怎样的心情？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213142" y="699542"/>
            <a:ext cx="6735122" cy="17727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背直起来了，我的母亲。转过身来了，我的母亲。褐色的口罩上方，一双眼神疲惫的眼睛吃惊地望着我，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……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005230" y="1246578"/>
            <a:ext cx="1918809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893662" y="1246578"/>
            <a:ext cx="1918809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877438" y="2355726"/>
            <a:ext cx="108311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701313" y="2643758"/>
            <a:ext cx="1638439" cy="1017342"/>
          </a:xfrm>
          <a:custGeom>
            <a:avLst/>
            <a:gdLst>
              <a:gd name="connsiteX0" fmla="*/ 0 w 1489490"/>
              <a:gd name="connsiteY0" fmla="*/ 744745 h 1489490"/>
              <a:gd name="connsiteX1" fmla="*/ 744745 w 1489490"/>
              <a:gd name="connsiteY1" fmla="*/ 0 h 1489490"/>
              <a:gd name="connsiteX2" fmla="*/ 1489490 w 1489490"/>
              <a:gd name="connsiteY2" fmla="*/ 744745 h 1489490"/>
              <a:gd name="connsiteX3" fmla="*/ 744745 w 1489490"/>
              <a:gd name="connsiteY3" fmla="*/ 1489490 h 1489490"/>
              <a:gd name="connsiteX4" fmla="*/ 0 w 1489490"/>
              <a:gd name="connsiteY4" fmla="*/ 744745 h 1489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9490" h="1489490">
                <a:moveTo>
                  <a:pt x="0" y="744745"/>
                </a:moveTo>
                <a:cubicBezTo>
                  <a:pt x="0" y="333434"/>
                  <a:pt x="333434" y="0"/>
                  <a:pt x="744745" y="0"/>
                </a:cubicBezTo>
                <a:cubicBezTo>
                  <a:pt x="1156056" y="0"/>
                  <a:pt x="1489490" y="333434"/>
                  <a:pt x="1489490" y="744745"/>
                </a:cubicBezTo>
                <a:cubicBezTo>
                  <a:pt x="1489490" y="1156056"/>
                  <a:pt x="1156056" y="1489490"/>
                  <a:pt x="744745" y="1489490"/>
                </a:cubicBezTo>
                <a:cubicBezTo>
                  <a:pt x="333434" y="1489490"/>
                  <a:pt x="0" y="1156056"/>
                  <a:pt x="0" y="744745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611" tIns="248611" rIns="248611" bIns="248611" numCol="1" spcCol="1270" anchor="ctr" anchorCtr="0">
            <a:noAutofit/>
          </a:bodyPr>
          <a:lstStyle/>
          <a:p>
            <a:pPr lvl="0" algn="ctr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kern="1200" dirty="0" smtClean="0"/>
              <a:t>震惊</a:t>
            </a:r>
            <a:endParaRPr lang="zh-CN" sz="2800" b="1" kern="1200" dirty="0"/>
          </a:p>
        </p:txBody>
      </p:sp>
      <p:grpSp>
        <p:nvGrpSpPr>
          <p:cNvPr id="3" name="组合 2"/>
          <p:cNvGrpSpPr/>
          <p:nvPr/>
        </p:nvGrpSpPr>
        <p:grpSpPr>
          <a:xfrm>
            <a:off x="3867560" y="2536436"/>
            <a:ext cx="4376848" cy="1979530"/>
            <a:chOff x="3867560" y="2608444"/>
            <a:chExt cx="4376848" cy="1979530"/>
          </a:xfrm>
        </p:grpSpPr>
        <p:sp>
          <p:nvSpPr>
            <p:cNvPr id="12" name="TextBox 11"/>
            <p:cNvSpPr txBox="1"/>
            <p:nvPr/>
          </p:nvSpPr>
          <p:spPr>
            <a:xfrm>
              <a:off x="4644008" y="3055640"/>
              <a:ext cx="3600400" cy="1532334"/>
            </a:xfrm>
            <a:prstGeom prst="roundRect">
              <a:avLst/>
            </a:prstGeom>
            <a:ln w="3175"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zh-CN" altLang="en-US" sz="2800" dirty="0"/>
                <a:t>母亲长时间俯身工作，身体已经麻木僵硬的状态。</a:t>
              </a:r>
              <a:endParaRPr lang="zh-CN" altLang="en-US" sz="2800" dirty="0"/>
            </a:p>
          </p:txBody>
        </p:sp>
        <p:sp>
          <p:nvSpPr>
            <p:cNvPr id="15" name="Freeform 9"/>
            <p:cNvSpPr/>
            <p:nvPr/>
          </p:nvSpPr>
          <p:spPr bwMode="gray">
            <a:xfrm rot="1922074" flipH="1">
              <a:off x="3867560" y="2608444"/>
              <a:ext cx="845954" cy="573327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tint val="66000"/>
                    <a:satMod val="160000"/>
                  </a:schemeClr>
                </a:gs>
                <a:gs pos="50000">
                  <a:schemeClr val="accent2">
                    <a:tint val="44500"/>
                    <a:satMod val="160000"/>
                  </a:schemeClr>
                </a:gs>
                <a:gs pos="100000">
                  <a:schemeClr val="accent2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2052887" y="3498624"/>
            <a:ext cx="1638439" cy="1017342"/>
          </a:xfrm>
          <a:custGeom>
            <a:avLst/>
            <a:gdLst>
              <a:gd name="connsiteX0" fmla="*/ 0 w 1489490"/>
              <a:gd name="connsiteY0" fmla="*/ 744745 h 1489490"/>
              <a:gd name="connsiteX1" fmla="*/ 744745 w 1489490"/>
              <a:gd name="connsiteY1" fmla="*/ 0 h 1489490"/>
              <a:gd name="connsiteX2" fmla="*/ 1489490 w 1489490"/>
              <a:gd name="connsiteY2" fmla="*/ 744745 h 1489490"/>
              <a:gd name="connsiteX3" fmla="*/ 744745 w 1489490"/>
              <a:gd name="connsiteY3" fmla="*/ 1489490 h 1489490"/>
              <a:gd name="connsiteX4" fmla="*/ 0 w 1489490"/>
              <a:gd name="connsiteY4" fmla="*/ 744745 h 1489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9490" h="1489490">
                <a:moveTo>
                  <a:pt x="0" y="744745"/>
                </a:moveTo>
                <a:cubicBezTo>
                  <a:pt x="0" y="333434"/>
                  <a:pt x="333434" y="0"/>
                  <a:pt x="744745" y="0"/>
                </a:cubicBezTo>
                <a:cubicBezTo>
                  <a:pt x="1156056" y="0"/>
                  <a:pt x="1489490" y="333434"/>
                  <a:pt x="1489490" y="744745"/>
                </a:cubicBezTo>
                <a:cubicBezTo>
                  <a:pt x="1489490" y="1156056"/>
                  <a:pt x="1156056" y="1489490"/>
                  <a:pt x="744745" y="1489490"/>
                </a:cubicBezTo>
                <a:cubicBezTo>
                  <a:pt x="333434" y="1489490"/>
                  <a:pt x="0" y="1156056"/>
                  <a:pt x="0" y="744745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611" tIns="248611" rIns="248611" bIns="248611" numCol="1" spcCol="1270" anchor="ctr" anchorCtr="0">
            <a:noAutofit/>
          </a:bodyPr>
          <a:lstStyle/>
          <a:p>
            <a:pPr lvl="0" algn="ctr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kern="1200" dirty="0" smtClean="0"/>
              <a:t>心疼</a:t>
            </a:r>
            <a:endParaRPr lang="zh-CN" sz="2800" b="1" kern="1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09488"/>
            <a:ext cx="1872208" cy="223031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453031" y="411510"/>
            <a:ext cx="5919170" cy="23329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背直起来了，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我的母亲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。转过身来了，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我的母亲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。褐色的口罩上方，一双眼神疲惫的眼睛吃惊地望着我，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我的母亲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的眼睛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……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3568" y="2690433"/>
            <a:ext cx="7777426" cy="745413"/>
            <a:chOff x="3867560" y="2608444"/>
            <a:chExt cx="7777426" cy="745413"/>
          </a:xfrm>
        </p:grpSpPr>
        <p:sp>
          <p:nvSpPr>
            <p:cNvPr id="8" name="TextBox 7"/>
            <p:cNvSpPr txBox="1"/>
            <p:nvPr/>
          </p:nvSpPr>
          <p:spPr>
            <a:xfrm>
              <a:off x="4660210" y="2805336"/>
              <a:ext cx="6984776" cy="548521"/>
            </a:xfrm>
            <a:prstGeom prst="roundRect">
              <a:avLst>
                <a:gd name="adj" fmla="val 9318"/>
              </a:avLst>
            </a:prstGeom>
            <a:ln w="3175"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zh-CN" altLang="en-US" sz="2800" dirty="0" smtClean="0"/>
                <a:t>表现</a:t>
              </a:r>
              <a:r>
                <a:rPr lang="zh-CN" altLang="en-US" sz="2800" dirty="0"/>
                <a:t>出“我”的心情随着发现母亲而</a:t>
              </a:r>
              <a:r>
                <a:rPr lang="zh-CN" altLang="en-US" sz="2800" dirty="0" smtClean="0"/>
                <a:t>变化。</a:t>
              </a:r>
              <a:endParaRPr lang="zh-CN" altLang="en-US" sz="2800" dirty="0"/>
            </a:p>
          </p:txBody>
        </p:sp>
        <p:sp>
          <p:nvSpPr>
            <p:cNvPr id="9" name="Freeform 9"/>
            <p:cNvSpPr/>
            <p:nvPr/>
          </p:nvSpPr>
          <p:spPr bwMode="gray">
            <a:xfrm rot="1922074" flipH="1">
              <a:off x="3867560" y="2608444"/>
              <a:ext cx="845954" cy="573327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tint val="66000"/>
                    <a:satMod val="160000"/>
                  </a:schemeClr>
                </a:gs>
                <a:gs pos="50000">
                  <a:schemeClr val="accent2">
                    <a:tint val="44500"/>
                    <a:satMod val="160000"/>
                  </a:schemeClr>
                </a:gs>
                <a:gs pos="100000">
                  <a:schemeClr val="accent2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138242" y="3848730"/>
            <a:ext cx="5018586" cy="523220"/>
            <a:chOff x="2138242" y="3848730"/>
            <a:chExt cx="5018586" cy="523220"/>
          </a:xfrm>
        </p:grpSpPr>
        <p:sp>
          <p:nvSpPr>
            <p:cNvPr id="3" name="矩形 2"/>
            <p:cNvSpPr/>
            <p:nvPr/>
          </p:nvSpPr>
          <p:spPr>
            <a:xfrm>
              <a:off x="2138242" y="3848730"/>
              <a:ext cx="172819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prstClr val="black"/>
                  </a:solidFill>
                </a:rPr>
                <a:t>不敢</a:t>
              </a:r>
              <a:r>
                <a:rPr lang="zh-CN" altLang="en-US" sz="2800" dirty="0" smtClean="0">
                  <a:solidFill>
                    <a:prstClr val="black"/>
                  </a:solidFill>
                </a:rPr>
                <a:t>相信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176799" y="3848730"/>
              <a:ext cx="198002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prstClr val="black"/>
                  </a:solidFill>
                </a:rPr>
                <a:t>震惊、心疼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  <p:cxnSp>
          <p:nvCxnSpPr>
            <p:cNvPr id="13" name="直接箭头连接符 12"/>
            <p:cNvCxnSpPr/>
            <p:nvPr/>
          </p:nvCxnSpPr>
          <p:spPr>
            <a:xfrm>
              <a:off x="3794426" y="4110340"/>
              <a:ext cx="1310365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5" t="2303" b="47299"/>
          <a:stretch>
            <a:fillRect/>
          </a:stretch>
        </p:blipFill>
        <p:spPr>
          <a:xfrm>
            <a:off x="6372201" y="620202"/>
            <a:ext cx="2453502" cy="1591508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7"/>
          <p:cNvSpPr txBox="1"/>
          <p:nvPr/>
        </p:nvSpPr>
        <p:spPr>
          <a:xfrm>
            <a:off x="1547664" y="2355726"/>
            <a:ext cx="57606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朗读课文，做到读准字音，读通句子。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746726"/>
            <a:ext cx="2269879" cy="693151"/>
          </a:xfrm>
          <a:prstGeom prst="rect">
            <a:avLst/>
          </a:prstGeom>
        </p:spPr>
      </p:pic>
      <p:sp>
        <p:nvSpPr>
          <p:cNvPr id="5" name="文本框 14">
            <a:hlinkClick r:id="rId2" action="ppaction://hlinkfile"/>
          </p:cNvPr>
          <p:cNvSpPr txBox="1"/>
          <p:nvPr/>
        </p:nvSpPr>
        <p:spPr>
          <a:xfrm>
            <a:off x="864933" y="69954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55196"/>
            <a:ext cx="443315" cy="551442"/>
          </a:xfrm>
          <a:prstGeom prst="rect">
            <a:avLst/>
          </a:prstGeom>
        </p:spPr>
      </p:pic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3150286" y="1388894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970773" y="858669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3283057" y="301402"/>
            <a:ext cx="2577887" cy="649695"/>
          </a:xfrm>
          <a:custGeom>
            <a:avLst/>
            <a:gdLst>
              <a:gd name="connsiteX0" fmla="*/ 0 w 1839709"/>
              <a:gd name="connsiteY0" fmla="*/ 139268 h 1392678"/>
              <a:gd name="connsiteX1" fmla="*/ 139268 w 1839709"/>
              <a:gd name="connsiteY1" fmla="*/ 0 h 1392678"/>
              <a:gd name="connsiteX2" fmla="*/ 1700441 w 1839709"/>
              <a:gd name="connsiteY2" fmla="*/ 0 h 1392678"/>
              <a:gd name="connsiteX3" fmla="*/ 1839709 w 1839709"/>
              <a:gd name="connsiteY3" fmla="*/ 139268 h 1392678"/>
              <a:gd name="connsiteX4" fmla="*/ 1839709 w 1839709"/>
              <a:gd name="connsiteY4" fmla="*/ 1253410 h 1392678"/>
              <a:gd name="connsiteX5" fmla="*/ 1700441 w 1839709"/>
              <a:gd name="connsiteY5" fmla="*/ 1392678 h 1392678"/>
              <a:gd name="connsiteX6" fmla="*/ 139268 w 1839709"/>
              <a:gd name="connsiteY6" fmla="*/ 1392678 h 1392678"/>
              <a:gd name="connsiteX7" fmla="*/ 0 w 1839709"/>
              <a:gd name="connsiteY7" fmla="*/ 1253410 h 1392678"/>
              <a:gd name="connsiteX8" fmla="*/ 0 w 1839709"/>
              <a:gd name="connsiteY8" fmla="*/ 139268 h 139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39709" h="1392678">
                <a:moveTo>
                  <a:pt x="0" y="139268"/>
                </a:moveTo>
                <a:cubicBezTo>
                  <a:pt x="0" y="62352"/>
                  <a:pt x="62352" y="0"/>
                  <a:pt x="139268" y="0"/>
                </a:cubicBezTo>
                <a:lnTo>
                  <a:pt x="1700441" y="0"/>
                </a:lnTo>
                <a:cubicBezTo>
                  <a:pt x="1777357" y="0"/>
                  <a:pt x="1839709" y="62352"/>
                  <a:pt x="1839709" y="139268"/>
                </a:cubicBezTo>
                <a:lnTo>
                  <a:pt x="1839709" y="1253410"/>
                </a:lnTo>
                <a:cubicBezTo>
                  <a:pt x="1839709" y="1330326"/>
                  <a:pt x="1777357" y="1392678"/>
                  <a:pt x="1700441" y="1392678"/>
                </a:cubicBezTo>
                <a:lnTo>
                  <a:pt x="139268" y="1392678"/>
                </a:lnTo>
                <a:cubicBezTo>
                  <a:pt x="62352" y="1392678"/>
                  <a:pt x="0" y="1330326"/>
                  <a:pt x="0" y="1253410"/>
                </a:cubicBezTo>
                <a:lnTo>
                  <a:pt x="0" y="139268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47470" tIns="147470" rIns="147470" bIns="147470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/>
              <a:t>母亲给钱买书</a:t>
            </a:r>
            <a:endParaRPr lang="zh-CN" altLang="en-US" sz="2800" b="1" dirty="0"/>
          </a:p>
        </p:txBody>
      </p:sp>
      <p:sp>
        <p:nvSpPr>
          <p:cNvPr id="6" name="矩形 5"/>
          <p:cNvSpPr/>
          <p:nvPr/>
        </p:nvSpPr>
        <p:spPr>
          <a:xfrm>
            <a:off x="521550" y="1635646"/>
            <a:ext cx="8100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20—29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自然段，思考：母子会见一问一答特别简短的对话，你读完之后有什么感受？为什么？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9552" y="511505"/>
            <a:ext cx="5410125" cy="1988237"/>
            <a:chOff x="539552" y="511505"/>
            <a:chExt cx="5410125" cy="1988237"/>
          </a:xfrm>
        </p:grpSpPr>
        <p:sp>
          <p:nvSpPr>
            <p:cNvPr id="13" name="圆角矩形 12"/>
            <p:cNvSpPr/>
            <p:nvPr/>
          </p:nvSpPr>
          <p:spPr>
            <a:xfrm>
              <a:off x="634802" y="1948675"/>
              <a:ext cx="3145110" cy="40018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654994" y="1018760"/>
              <a:ext cx="1728191" cy="40018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641275" y="1501155"/>
              <a:ext cx="4944169" cy="400180"/>
            </a:xfrm>
            <a:prstGeom prst="roundRect">
              <a:avLst/>
            </a:prstGeom>
            <a:solidFill>
              <a:srgbClr val="FFE1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2771800" y="545375"/>
              <a:ext cx="2761954" cy="400180"/>
            </a:xfrm>
            <a:prstGeom prst="roundRect">
              <a:avLst/>
            </a:prstGeom>
            <a:solidFill>
              <a:srgbClr val="FFE1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39552" y="511505"/>
              <a:ext cx="5410125" cy="19882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1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母亲大声问：“你来干什么？”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1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“我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1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“有事快说，别耽误妈干活！”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1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“我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要钱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796136" y="524044"/>
            <a:ext cx="3123698" cy="1903690"/>
          </a:xfrm>
          <a:prstGeom prst="roundRect">
            <a:avLst>
              <a:gd name="adj" fmla="val 4315"/>
            </a:avLst>
          </a:prstGeom>
          <a:ln w="3175">
            <a:solidFill>
              <a:schemeClr val="tx1"/>
            </a:solidFill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2800" dirty="0"/>
              <a:t>母亲的问话</a:t>
            </a:r>
            <a:r>
              <a:rPr lang="zh-CN" altLang="en-US" sz="2800" dirty="0">
                <a:solidFill>
                  <a:srgbClr val="FF66FF"/>
                </a:solidFill>
              </a:rPr>
              <a:t>干脆利落</a:t>
            </a:r>
            <a:r>
              <a:rPr lang="zh-CN" altLang="en-US" sz="2800" dirty="0"/>
              <a:t>，能看出母亲工作时十分紧张忙碌的状态。</a:t>
            </a:r>
            <a:endParaRPr lang="zh-CN" alt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3851920" y="2744142"/>
            <a:ext cx="3168352" cy="1411784"/>
          </a:xfrm>
          <a:prstGeom prst="roundRect">
            <a:avLst>
              <a:gd name="adj" fmla="val 4315"/>
            </a:avLst>
          </a:prstGeom>
          <a:ln w="3175">
            <a:solidFill>
              <a:schemeClr val="tx1"/>
            </a:solidFill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2800" dirty="0" smtClean="0"/>
              <a:t>“我”</a:t>
            </a:r>
            <a:r>
              <a:rPr lang="zh-CN" altLang="en-US" sz="2800" dirty="0"/>
              <a:t>的回答中有省略号，表示说话</a:t>
            </a:r>
            <a:r>
              <a:rPr lang="zh-CN" altLang="en-US" sz="2800" dirty="0">
                <a:solidFill>
                  <a:schemeClr val="accent5"/>
                </a:solidFill>
              </a:rPr>
              <a:t>吞吞吐吐</a:t>
            </a:r>
            <a:r>
              <a:rPr lang="zh-CN" altLang="en-US" sz="2800" dirty="0"/>
              <a:t>的。</a:t>
            </a:r>
            <a:endParaRPr lang="zh-CN" altLang="en-US" sz="2800" dirty="0"/>
          </a:p>
        </p:txBody>
      </p:sp>
      <p:sp>
        <p:nvSpPr>
          <p:cNvPr id="22" name="任意多边形 21"/>
          <p:cNvSpPr/>
          <p:nvPr/>
        </p:nvSpPr>
        <p:spPr>
          <a:xfrm>
            <a:off x="7182032" y="2602066"/>
            <a:ext cx="1638439" cy="1017342"/>
          </a:xfrm>
          <a:custGeom>
            <a:avLst/>
            <a:gdLst>
              <a:gd name="connsiteX0" fmla="*/ 0 w 1489490"/>
              <a:gd name="connsiteY0" fmla="*/ 744745 h 1489490"/>
              <a:gd name="connsiteX1" fmla="*/ 744745 w 1489490"/>
              <a:gd name="connsiteY1" fmla="*/ 0 h 1489490"/>
              <a:gd name="connsiteX2" fmla="*/ 1489490 w 1489490"/>
              <a:gd name="connsiteY2" fmla="*/ 744745 h 1489490"/>
              <a:gd name="connsiteX3" fmla="*/ 744745 w 1489490"/>
              <a:gd name="connsiteY3" fmla="*/ 1489490 h 1489490"/>
              <a:gd name="connsiteX4" fmla="*/ 0 w 1489490"/>
              <a:gd name="connsiteY4" fmla="*/ 744745 h 1489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9490" h="1489490">
                <a:moveTo>
                  <a:pt x="0" y="744745"/>
                </a:moveTo>
                <a:cubicBezTo>
                  <a:pt x="0" y="333434"/>
                  <a:pt x="333434" y="0"/>
                  <a:pt x="744745" y="0"/>
                </a:cubicBezTo>
                <a:cubicBezTo>
                  <a:pt x="1156056" y="0"/>
                  <a:pt x="1489490" y="333434"/>
                  <a:pt x="1489490" y="744745"/>
                </a:cubicBezTo>
                <a:cubicBezTo>
                  <a:pt x="1489490" y="1156056"/>
                  <a:pt x="1156056" y="1489490"/>
                  <a:pt x="744745" y="1489490"/>
                </a:cubicBezTo>
                <a:cubicBezTo>
                  <a:pt x="333434" y="1489490"/>
                  <a:pt x="0" y="1156056"/>
                  <a:pt x="0" y="744745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611" tIns="248611" rIns="248611" bIns="248611" numCol="1" spcCol="1270" anchor="ctr" anchorCtr="0">
            <a:noAutofit/>
          </a:bodyPr>
          <a:lstStyle/>
          <a:p>
            <a:pPr lvl="0" algn="ctr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/>
              <a:t>迟疑</a:t>
            </a:r>
            <a:endParaRPr lang="zh-CN" sz="2800" b="1" kern="1200" dirty="0"/>
          </a:p>
        </p:txBody>
      </p:sp>
      <p:sp>
        <p:nvSpPr>
          <p:cNvPr id="23" name="任意多边形 22"/>
          <p:cNvSpPr/>
          <p:nvPr/>
        </p:nvSpPr>
        <p:spPr>
          <a:xfrm>
            <a:off x="7182033" y="3757786"/>
            <a:ext cx="1638439" cy="1017342"/>
          </a:xfrm>
          <a:custGeom>
            <a:avLst/>
            <a:gdLst>
              <a:gd name="connsiteX0" fmla="*/ 0 w 1489490"/>
              <a:gd name="connsiteY0" fmla="*/ 744745 h 1489490"/>
              <a:gd name="connsiteX1" fmla="*/ 744745 w 1489490"/>
              <a:gd name="connsiteY1" fmla="*/ 0 h 1489490"/>
              <a:gd name="connsiteX2" fmla="*/ 1489490 w 1489490"/>
              <a:gd name="connsiteY2" fmla="*/ 744745 h 1489490"/>
              <a:gd name="connsiteX3" fmla="*/ 744745 w 1489490"/>
              <a:gd name="connsiteY3" fmla="*/ 1489490 h 1489490"/>
              <a:gd name="connsiteX4" fmla="*/ 0 w 1489490"/>
              <a:gd name="connsiteY4" fmla="*/ 744745 h 1489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9490" h="1489490">
                <a:moveTo>
                  <a:pt x="0" y="744745"/>
                </a:moveTo>
                <a:cubicBezTo>
                  <a:pt x="0" y="333434"/>
                  <a:pt x="333434" y="0"/>
                  <a:pt x="744745" y="0"/>
                </a:cubicBezTo>
                <a:cubicBezTo>
                  <a:pt x="1156056" y="0"/>
                  <a:pt x="1489490" y="333434"/>
                  <a:pt x="1489490" y="744745"/>
                </a:cubicBezTo>
                <a:cubicBezTo>
                  <a:pt x="1489490" y="1156056"/>
                  <a:pt x="1156056" y="1489490"/>
                  <a:pt x="744745" y="1489490"/>
                </a:cubicBezTo>
                <a:cubicBezTo>
                  <a:pt x="333434" y="1489490"/>
                  <a:pt x="0" y="1156056"/>
                  <a:pt x="0" y="744745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611" tIns="248611" rIns="248611" bIns="248611" numCol="1" spcCol="1270" anchor="ctr" anchorCtr="0">
            <a:noAutofit/>
          </a:bodyPr>
          <a:lstStyle/>
          <a:p>
            <a:pPr lvl="0" algn="ctr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kern="1200" dirty="0" smtClean="0"/>
              <a:t>懊悔</a:t>
            </a:r>
            <a:endParaRPr lang="zh-CN" sz="2800" b="1" kern="1200" dirty="0"/>
          </a:p>
        </p:txBody>
      </p:sp>
      <p:grpSp>
        <p:nvGrpSpPr>
          <p:cNvPr id="4" name="组合 3"/>
          <p:cNvGrpSpPr/>
          <p:nvPr/>
        </p:nvGrpSpPr>
        <p:grpSpPr>
          <a:xfrm>
            <a:off x="539552" y="2838177"/>
            <a:ext cx="3613225" cy="1988237"/>
            <a:chOff x="539552" y="2838177"/>
            <a:chExt cx="3613225" cy="1988237"/>
          </a:xfrm>
        </p:grpSpPr>
        <p:sp>
          <p:nvSpPr>
            <p:cNvPr id="15" name="圆角矩形 14"/>
            <p:cNvSpPr/>
            <p:nvPr/>
          </p:nvSpPr>
          <p:spPr>
            <a:xfrm>
              <a:off x="622251" y="4286727"/>
              <a:ext cx="3530526" cy="40018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622251" y="3357606"/>
              <a:ext cx="2149549" cy="40018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634802" y="2891650"/>
              <a:ext cx="2933278" cy="400180"/>
            </a:xfrm>
            <a:prstGeom prst="roundRect">
              <a:avLst/>
            </a:prstGeom>
            <a:solidFill>
              <a:srgbClr val="FFE1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623020" y="3824461"/>
              <a:ext cx="2148780" cy="400180"/>
            </a:xfrm>
            <a:prstGeom prst="roundRect">
              <a:avLst/>
            </a:prstGeom>
            <a:solidFill>
              <a:srgbClr val="FFE1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539552" y="2838177"/>
              <a:ext cx="3434408" cy="19882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10000"/>
                </a:lnSpc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“要钱干什么？”</a:t>
              </a:r>
              <a:endPara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10000"/>
                </a:lnSpc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“买书</a:t>
              </a:r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10000"/>
                </a:lnSpc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“多少钱？”</a:t>
              </a:r>
              <a:endPara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10000"/>
                </a:lnSpc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“一元五角就行</a:t>
              </a:r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2" grpId="0" animBg="1"/>
      <p:bldP spid="2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39552" y="339502"/>
            <a:ext cx="6840537" cy="7325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读下面的句子，谈谈你的体会。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100" y="2152579"/>
            <a:ext cx="7632848" cy="1274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母亲掏衣兜，掏出一卷揉得皱皱的毛票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皲裂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手指数着。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869845" y="2740035"/>
            <a:ext cx="3898912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56995" y="3355716"/>
            <a:ext cx="360040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2261100" y="1096971"/>
            <a:ext cx="5243140" cy="1133219"/>
            <a:chOff x="1107757" y="2608976"/>
            <a:chExt cx="5243140" cy="1133219"/>
          </a:xfrm>
        </p:grpSpPr>
        <p:sp>
          <p:nvSpPr>
            <p:cNvPr id="10" name="TextBox 9"/>
            <p:cNvSpPr txBox="1"/>
            <p:nvPr/>
          </p:nvSpPr>
          <p:spPr>
            <a:xfrm>
              <a:off x="1107757" y="2608976"/>
              <a:ext cx="4120096" cy="1055608"/>
            </a:xfrm>
            <a:prstGeom prst="roundRect">
              <a:avLst/>
            </a:prstGeom>
            <a:ln w="3175"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zh-CN" altLang="en-US" sz="2800" dirty="0" smtClean="0"/>
                <a:t>母亲</a:t>
              </a:r>
              <a:r>
                <a:rPr lang="zh-CN" altLang="en-US" sz="2800" dirty="0"/>
                <a:t>兜里装的都是零钱，是一点一点攒下来的。</a:t>
              </a:r>
              <a:endParaRPr lang="zh-CN" altLang="en-US" sz="2800" dirty="0"/>
            </a:p>
          </p:txBody>
        </p:sp>
        <p:sp>
          <p:nvSpPr>
            <p:cNvPr id="11" name="Freeform 9"/>
            <p:cNvSpPr/>
            <p:nvPr/>
          </p:nvSpPr>
          <p:spPr bwMode="gray">
            <a:xfrm rot="10800000" flipH="1">
              <a:off x="5544851" y="2671094"/>
              <a:ext cx="806046" cy="1071101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tint val="66000"/>
                    <a:satMod val="160000"/>
                  </a:schemeClr>
                </a:gs>
                <a:gs pos="50000">
                  <a:schemeClr val="accent2">
                    <a:tint val="44500"/>
                    <a:satMod val="160000"/>
                  </a:schemeClr>
                </a:gs>
                <a:gs pos="100000">
                  <a:schemeClr val="accent2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1835696" y="3375859"/>
            <a:ext cx="823991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105710" y="3534756"/>
            <a:ext cx="5663047" cy="1096615"/>
            <a:chOff x="5026649" y="2406417"/>
            <a:chExt cx="14688487" cy="1096615"/>
          </a:xfrm>
        </p:grpSpPr>
        <p:sp>
          <p:nvSpPr>
            <p:cNvPr id="14" name="TextBox 13"/>
            <p:cNvSpPr txBox="1"/>
            <p:nvPr/>
          </p:nvSpPr>
          <p:spPr>
            <a:xfrm>
              <a:off x="7277683" y="2502788"/>
              <a:ext cx="12437453" cy="1000244"/>
            </a:xfrm>
            <a:prstGeom prst="roundRect">
              <a:avLst>
                <a:gd name="adj" fmla="val 9318"/>
              </a:avLst>
            </a:prstGeom>
            <a:ln w="3175"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zh-CN" altLang="en-US" sz="2800" dirty="0"/>
                <a:t>母亲</a:t>
              </a:r>
              <a:r>
                <a:rPr lang="zh-CN" altLang="en-US" sz="2800" dirty="0" smtClean="0"/>
                <a:t>工作艰辛</a:t>
              </a:r>
              <a:r>
                <a:rPr lang="zh-CN" altLang="en-US" sz="2800" dirty="0"/>
                <a:t>，攒下这一卷毛</a:t>
              </a:r>
              <a:r>
                <a:rPr lang="zh-CN" altLang="en-US" sz="2800" dirty="0" smtClean="0"/>
                <a:t>票不容易。</a:t>
              </a:r>
              <a:endParaRPr lang="zh-CN" altLang="en-US" sz="2800" dirty="0"/>
            </a:p>
          </p:txBody>
        </p:sp>
        <p:sp>
          <p:nvSpPr>
            <p:cNvPr id="15" name="Freeform 9"/>
            <p:cNvSpPr/>
            <p:nvPr/>
          </p:nvSpPr>
          <p:spPr bwMode="gray">
            <a:xfrm rot="1287512" flipH="1">
              <a:off x="5026649" y="2406417"/>
              <a:ext cx="2050084" cy="573327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tint val="66000"/>
                    <a:satMod val="160000"/>
                  </a:schemeClr>
                </a:gs>
                <a:gs pos="50000">
                  <a:schemeClr val="accent2">
                    <a:tint val="44500"/>
                    <a:satMod val="160000"/>
                  </a:schemeClr>
                </a:gs>
                <a:gs pos="100000">
                  <a:schemeClr val="accent2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7768757" y="3028430"/>
            <a:ext cx="1354082" cy="694858"/>
          </a:xfrm>
          <a:custGeom>
            <a:avLst/>
            <a:gdLst>
              <a:gd name="connsiteX0" fmla="*/ 0 w 1489490"/>
              <a:gd name="connsiteY0" fmla="*/ 744745 h 1489490"/>
              <a:gd name="connsiteX1" fmla="*/ 744745 w 1489490"/>
              <a:gd name="connsiteY1" fmla="*/ 0 h 1489490"/>
              <a:gd name="connsiteX2" fmla="*/ 1489490 w 1489490"/>
              <a:gd name="connsiteY2" fmla="*/ 744745 h 1489490"/>
              <a:gd name="connsiteX3" fmla="*/ 744745 w 1489490"/>
              <a:gd name="connsiteY3" fmla="*/ 1489490 h 1489490"/>
              <a:gd name="connsiteX4" fmla="*/ 0 w 1489490"/>
              <a:gd name="connsiteY4" fmla="*/ 744745 h 1489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9490" h="1489490">
                <a:moveTo>
                  <a:pt x="0" y="744745"/>
                </a:moveTo>
                <a:cubicBezTo>
                  <a:pt x="0" y="333434"/>
                  <a:pt x="333434" y="0"/>
                  <a:pt x="744745" y="0"/>
                </a:cubicBezTo>
                <a:cubicBezTo>
                  <a:pt x="1156056" y="0"/>
                  <a:pt x="1489490" y="333434"/>
                  <a:pt x="1489490" y="744745"/>
                </a:cubicBezTo>
                <a:cubicBezTo>
                  <a:pt x="1489490" y="1156056"/>
                  <a:pt x="1156056" y="1489490"/>
                  <a:pt x="744745" y="1489490"/>
                </a:cubicBezTo>
                <a:cubicBezTo>
                  <a:pt x="333434" y="1489490"/>
                  <a:pt x="0" y="1156056"/>
                  <a:pt x="0" y="744745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611" tIns="248611" rIns="248611" bIns="248611" numCol="1" spcCol="1270" anchor="ctr" anchorCtr="0">
            <a:noAutofit/>
          </a:bodyPr>
          <a:lstStyle/>
          <a:p>
            <a:pPr lvl="0" algn="ctr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kern="1200" dirty="0" smtClean="0"/>
              <a:t>愧疚</a:t>
            </a:r>
            <a:endParaRPr lang="zh-CN" sz="2800" b="1" kern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4859" y="1593890"/>
            <a:ext cx="68142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带着自己的理解，分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角色朗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读或表演第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20—29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自然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段。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35988" y="1343546"/>
            <a:ext cx="7072024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朗读第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30—32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自然段。小组合作分别扮演“我”、母亲和女工，演一演，再说说自己的感受。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483518"/>
            <a:ext cx="77048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“大姐，别给！没你这么当妈的！供他们吃，供他们穿，供他们上学，还供他们看闲书哇！”接着又对我喊：“你看你妈这是在怎么挣钱？你忍心朝你妈要钱买书哇？”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67571" y="3366190"/>
            <a:ext cx="2524097" cy="1232600"/>
            <a:chOff x="1767915" y="2361212"/>
            <a:chExt cx="6546858" cy="1232600"/>
          </a:xfrm>
        </p:grpSpPr>
        <p:sp>
          <p:nvSpPr>
            <p:cNvPr id="5" name="TextBox 4"/>
            <p:cNvSpPr txBox="1"/>
            <p:nvPr/>
          </p:nvSpPr>
          <p:spPr>
            <a:xfrm>
              <a:off x="3655374" y="2593568"/>
              <a:ext cx="4659399" cy="1000244"/>
            </a:xfrm>
            <a:prstGeom prst="roundRect">
              <a:avLst>
                <a:gd name="adj" fmla="val 9318"/>
              </a:avLst>
            </a:prstGeom>
            <a:ln w="3175"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zh-CN" altLang="en-US" sz="2800" dirty="0"/>
                <a:t>母亲养育儿女</a:t>
              </a:r>
              <a:r>
                <a:rPr lang="zh-CN" altLang="en-US" sz="2800" dirty="0" smtClean="0"/>
                <a:t>不易。</a:t>
              </a:r>
              <a:endParaRPr lang="zh-CN" altLang="en-US" sz="2800" dirty="0"/>
            </a:p>
          </p:txBody>
        </p:sp>
        <p:sp>
          <p:nvSpPr>
            <p:cNvPr id="6" name="Freeform 9"/>
            <p:cNvSpPr/>
            <p:nvPr/>
          </p:nvSpPr>
          <p:spPr bwMode="gray">
            <a:xfrm rot="2154449" flipH="1">
              <a:off x="1767915" y="2361212"/>
              <a:ext cx="2050084" cy="573327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tint val="66000"/>
                    <a:satMod val="160000"/>
                  </a:schemeClr>
                </a:gs>
                <a:gs pos="50000">
                  <a:schemeClr val="accent2">
                    <a:tint val="44500"/>
                    <a:satMod val="160000"/>
                  </a:schemeClr>
                </a:gs>
                <a:gs pos="100000">
                  <a:schemeClr val="accent2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任意多边形 6"/>
          <p:cNvSpPr/>
          <p:nvPr/>
        </p:nvSpPr>
        <p:spPr>
          <a:xfrm>
            <a:off x="5054122" y="3911617"/>
            <a:ext cx="2326190" cy="694858"/>
          </a:xfrm>
          <a:custGeom>
            <a:avLst/>
            <a:gdLst>
              <a:gd name="connsiteX0" fmla="*/ 0 w 1489490"/>
              <a:gd name="connsiteY0" fmla="*/ 744745 h 1489490"/>
              <a:gd name="connsiteX1" fmla="*/ 744745 w 1489490"/>
              <a:gd name="connsiteY1" fmla="*/ 0 h 1489490"/>
              <a:gd name="connsiteX2" fmla="*/ 1489490 w 1489490"/>
              <a:gd name="connsiteY2" fmla="*/ 744745 h 1489490"/>
              <a:gd name="connsiteX3" fmla="*/ 744745 w 1489490"/>
              <a:gd name="connsiteY3" fmla="*/ 1489490 h 1489490"/>
              <a:gd name="connsiteX4" fmla="*/ 0 w 1489490"/>
              <a:gd name="connsiteY4" fmla="*/ 744745 h 1489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9490" h="1489490">
                <a:moveTo>
                  <a:pt x="0" y="744745"/>
                </a:moveTo>
                <a:cubicBezTo>
                  <a:pt x="0" y="333434"/>
                  <a:pt x="333434" y="0"/>
                  <a:pt x="744745" y="0"/>
                </a:cubicBezTo>
                <a:cubicBezTo>
                  <a:pt x="1156056" y="0"/>
                  <a:pt x="1489490" y="333434"/>
                  <a:pt x="1489490" y="744745"/>
                </a:cubicBezTo>
                <a:cubicBezTo>
                  <a:pt x="1489490" y="1156056"/>
                  <a:pt x="1156056" y="1489490"/>
                  <a:pt x="744745" y="1489490"/>
                </a:cubicBezTo>
                <a:cubicBezTo>
                  <a:pt x="333434" y="1489490"/>
                  <a:pt x="0" y="1156056"/>
                  <a:pt x="0" y="744745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611" tIns="248611" rIns="248611" bIns="248611" numCol="1" spcCol="1270" anchor="ctr" anchorCtr="0">
            <a:noAutofit/>
          </a:bodyPr>
          <a:lstStyle/>
          <a:p>
            <a:pPr lvl="0" algn="ctr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kern="1200" dirty="0" smtClean="0"/>
              <a:t>愧疚不安</a:t>
            </a:r>
            <a:endParaRPr lang="zh-CN" sz="2800" b="1" kern="1200" dirty="0"/>
          </a:p>
        </p:txBody>
      </p:sp>
      <p:sp>
        <p:nvSpPr>
          <p:cNvPr id="3" name="流程图: 可选过程 2"/>
          <p:cNvSpPr/>
          <p:nvPr/>
        </p:nvSpPr>
        <p:spPr>
          <a:xfrm>
            <a:off x="3995936" y="607368"/>
            <a:ext cx="288032" cy="360040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可选过程 7"/>
          <p:cNvSpPr/>
          <p:nvPr/>
        </p:nvSpPr>
        <p:spPr>
          <a:xfrm>
            <a:off x="7236296" y="626418"/>
            <a:ext cx="288032" cy="360040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可选过程 8"/>
          <p:cNvSpPr/>
          <p:nvPr/>
        </p:nvSpPr>
        <p:spPr>
          <a:xfrm>
            <a:off x="2787303" y="1580770"/>
            <a:ext cx="232473" cy="360040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可选过程 9"/>
          <p:cNvSpPr/>
          <p:nvPr/>
        </p:nvSpPr>
        <p:spPr>
          <a:xfrm>
            <a:off x="3987453" y="2085595"/>
            <a:ext cx="232473" cy="360040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可选过程 10"/>
          <p:cNvSpPr/>
          <p:nvPr/>
        </p:nvSpPr>
        <p:spPr>
          <a:xfrm>
            <a:off x="1555920" y="2571750"/>
            <a:ext cx="232473" cy="360040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910106" y="2841462"/>
            <a:ext cx="2326190" cy="694858"/>
          </a:xfrm>
          <a:custGeom>
            <a:avLst/>
            <a:gdLst>
              <a:gd name="connsiteX0" fmla="*/ 0 w 1489490"/>
              <a:gd name="connsiteY0" fmla="*/ 744745 h 1489490"/>
              <a:gd name="connsiteX1" fmla="*/ 744745 w 1489490"/>
              <a:gd name="connsiteY1" fmla="*/ 0 h 1489490"/>
              <a:gd name="connsiteX2" fmla="*/ 1489490 w 1489490"/>
              <a:gd name="connsiteY2" fmla="*/ 744745 h 1489490"/>
              <a:gd name="connsiteX3" fmla="*/ 744745 w 1489490"/>
              <a:gd name="connsiteY3" fmla="*/ 1489490 h 1489490"/>
              <a:gd name="connsiteX4" fmla="*/ 0 w 1489490"/>
              <a:gd name="connsiteY4" fmla="*/ 744745 h 1489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9490" h="1489490">
                <a:moveTo>
                  <a:pt x="0" y="744745"/>
                </a:moveTo>
                <a:cubicBezTo>
                  <a:pt x="0" y="333434"/>
                  <a:pt x="333434" y="0"/>
                  <a:pt x="744745" y="0"/>
                </a:cubicBezTo>
                <a:cubicBezTo>
                  <a:pt x="1156056" y="0"/>
                  <a:pt x="1489490" y="333434"/>
                  <a:pt x="1489490" y="744745"/>
                </a:cubicBezTo>
                <a:cubicBezTo>
                  <a:pt x="1489490" y="1156056"/>
                  <a:pt x="1156056" y="1489490"/>
                  <a:pt x="744745" y="1489490"/>
                </a:cubicBezTo>
                <a:cubicBezTo>
                  <a:pt x="333434" y="1489490"/>
                  <a:pt x="0" y="1156056"/>
                  <a:pt x="0" y="74474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611" tIns="248611" rIns="248611" bIns="248611" numCol="1" spcCol="1270" anchor="ctr" anchorCtr="0">
            <a:noAutofit/>
          </a:bodyPr>
          <a:lstStyle/>
          <a:p>
            <a:pPr lvl="0" algn="ctr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kern="1200" dirty="0" smtClean="0"/>
              <a:t>责备抱怨</a:t>
            </a:r>
            <a:endParaRPr lang="zh-CN" sz="2800" b="1" kern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8" grpId="0" animBg="1"/>
      <p:bldP spid="9" grpId="0" animBg="1"/>
      <p:bldP spid="10" grpId="0" animBg="1"/>
      <p:bldP spid="11" grpId="0" animBg="1"/>
      <p:bldP spid="1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6320" y="856452"/>
            <a:ext cx="75760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母亲却已将钱塞在我手里了，大声回答那个女人：“谁叫我们是当妈的呀！我挺高兴他爱看书的！”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932389" y="932613"/>
            <a:ext cx="476086" cy="490764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263605" y="2083869"/>
            <a:ext cx="3748857" cy="1470761"/>
            <a:chOff x="2075558" y="1743336"/>
            <a:chExt cx="9723575" cy="1470761"/>
          </a:xfrm>
        </p:grpSpPr>
        <p:sp>
          <p:nvSpPr>
            <p:cNvPr id="9" name="TextBox 8"/>
            <p:cNvSpPr txBox="1"/>
            <p:nvPr/>
          </p:nvSpPr>
          <p:spPr>
            <a:xfrm>
              <a:off x="2075558" y="2665576"/>
              <a:ext cx="8836199" cy="548521"/>
            </a:xfrm>
            <a:prstGeom prst="roundRect">
              <a:avLst>
                <a:gd name="adj" fmla="val 9318"/>
              </a:avLst>
            </a:prstGeom>
            <a:ln w="3175"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zh-CN" altLang="en-US" sz="2800" dirty="0"/>
                <a:t>母亲是毫不犹豫</a:t>
              </a:r>
              <a:r>
                <a:rPr lang="zh-CN" altLang="en-US" sz="2800" dirty="0" smtClean="0"/>
                <a:t>的。</a:t>
              </a:r>
              <a:endParaRPr lang="zh-CN" altLang="en-US" sz="2800" dirty="0"/>
            </a:p>
          </p:txBody>
        </p:sp>
        <p:sp>
          <p:nvSpPr>
            <p:cNvPr id="10" name="Freeform 9"/>
            <p:cNvSpPr/>
            <p:nvPr/>
          </p:nvSpPr>
          <p:spPr bwMode="gray">
            <a:xfrm rot="7272356" flipH="1" flipV="1">
              <a:off x="10684839" y="1681059"/>
              <a:ext cx="1052018" cy="1176571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tint val="66000"/>
                    <a:satMod val="160000"/>
                  </a:schemeClr>
                </a:gs>
                <a:gs pos="50000">
                  <a:schemeClr val="accent2">
                    <a:tint val="44500"/>
                    <a:satMod val="160000"/>
                  </a:schemeClr>
                </a:gs>
                <a:gs pos="100000">
                  <a:schemeClr val="accent2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9648" y="411510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读下面的句子，边读边想象情景，说一说自己内心有什么感触，反复出现的四个“立刻”让你从中感受到了什么。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067694"/>
            <a:ext cx="8033546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母亲说完，立刻又坐了下去，立刻又弯曲了背，立刻又将头俯在缝纫机板上，立刻又陷入了手脚并用的机械忙碌状态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432221" y="2555220"/>
            <a:ext cx="785818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718369" y="2570460"/>
            <a:ext cx="785818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202006" y="3055286"/>
            <a:ext cx="785818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513014" y="3056874"/>
            <a:ext cx="785818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403648" y="3651870"/>
            <a:ext cx="3428629" cy="1080120"/>
            <a:chOff x="1767915" y="2361212"/>
            <a:chExt cx="8892980" cy="1080120"/>
          </a:xfrm>
        </p:grpSpPr>
        <p:sp>
          <p:nvSpPr>
            <p:cNvPr id="15" name="TextBox 14"/>
            <p:cNvSpPr txBox="1"/>
            <p:nvPr/>
          </p:nvSpPr>
          <p:spPr>
            <a:xfrm>
              <a:off x="3458747" y="2441088"/>
              <a:ext cx="7202148" cy="1000244"/>
            </a:xfrm>
            <a:prstGeom prst="roundRect">
              <a:avLst>
                <a:gd name="adj" fmla="val 9318"/>
              </a:avLst>
            </a:prstGeom>
            <a:ln w="3175"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zh-CN" altLang="en-US" sz="2800" dirty="0"/>
                <a:t>母亲挣钱养家的不</a:t>
              </a:r>
              <a:r>
                <a:rPr lang="zh-CN" altLang="en-US" sz="2800" dirty="0" smtClean="0"/>
                <a:t>容易。</a:t>
              </a:r>
              <a:endParaRPr lang="zh-CN" altLang="en-US" sz="2800" dirty="0"/>
            </a:p>
          </p:txBody>
        </p:sp>
        <p:sp>
          <p:nvSpPr>
            <p:cNvPr id="16" name="Freeform 9"/>
            <p:cNvSpPr/>
            <p:nvPr/>
          </p:nvSpPr>
          <p:spPr bwMode="gray">
            <a:xfrm rot="2154449" flipH="1">
              <a:off x="1767915" y="2361212"/>
              <a:ext cx="2050084" cy="573327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tint val="66000"/>
                    <a:satMod val="160000"/>
                  </a:schemeClr>
                </a:gs>
                <a:gs pos="50000">
                  <a:schemeClr val="accent2">
                    <a:tint val="44500"/>
                    <a:satMod val="160000"/>
                  </a:schemeClr>
                </a:gs>
                <a:gs pos="100000">
                  <a:schemeClr val="accent2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5270146" y="3893116"/>
            <a:ext cx="2686230" cy="694858"/>
          </a:xfrm>
          <a:custGeom>
            <a:avLst/>
            <a:gdLst>
              <a:gd name="connsiteX0" fmla="*/ 0 w 1489490"/>
              <a:gd name="connsiteY0" fmla="*/ 744745 h 1489490"/>
              <a:gd name="connsiteX1" fmla="*/ 744745 w 1489490"/>
              <a:gd name="connsiteY1" fmla="*/ 0 h 1489490"/>
              <a:gd name="connsiteX2" fmla="*/ 1489490 w 1489490"/>
              <a:gd name="connsiteY2" fmla="*/ 744745 h 1489490"/>
              <a:gd name="connsiteX3" fmla="*/ 744745 w 1489490"/>
              <a:gd name="connsiteY3" fmla="*/ 1489490 h 1489490"/>
              <a:gd name="connsiteX4" fmla="*/ 0 w 1489490"/>
              <a:gd name="connsiteY4" fmla="*/ 744745 h 1489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9490" h="1489490">
                <a:moveTo>
                  <a:pt x="0" y="744745"/>
                </a:moveTo>
                <a:cubicBezTo>
                  <a:pt x="0" y="333434"/>
                  <a:pt x="333434" y="0"/>
                  <a:pt x="744745" y="0"/>
                </a:cubicBezTo>
                <a:cubicBezTo>
                  <a:pt x="1156056" y="0"/>
                  <a:pt x="1489490" y="333434"/>
                  <a:pt x="1489490" y="744745"/>
                </a:cubicBezTo>
                <a:cubicBezTo>
                  <a:pt x="1489490" y="1156056"/>
                  <a:pt x="1156056" y="1489490"/>
                  <a:pt x="744745" y="1489490"/>
                </a:cubicBezTo>
                <a:cubicBezTo>
                  <a:pt x="333434" y="1489490"/>
                  <a:pt x="0" y="1156056"/>
                  <a:pt x="0" y="744745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611" tIns="248611" rIns="248611" bIns="248611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/>
              <a:t>格外心疼母亲</a:t>
            </a:r>
            <a:endParaRPr lang="zh-CN" sz="2800" b="1" kern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3789" y="615148"/>
            <a:ext cx="7920880" cy="584775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我鼻子一酸，攥着钱跑了出去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751841" y="1203598"/>
            <a:ext cx="1885963" cy="1588"/>
          </a:xfrm>
          <a:prstGeom prst="line">
            <a:avLst/>
          </a:prstGeom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84932" y="1493640"/>
            <a:ext cx="73063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结合第</a:t>
            </a: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33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34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自然段思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考：“我”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为什么拿到钱时“鼻子一酸”？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73880" y="2966809"/>
            <a:ext cx="2864212" cy="613053"/>
          </a:xfrm>
          <a:prstGeom prst="roundRect">
            <a:avLst>
              <a:gd name="adj" fmla="val 9318"/>
            </a:avLst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zh-CN" altLang="en-US" dirty="0"/>
              <a:t>对母亲的愧疚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804132" y="2966809"/>
            <a:ext cx="2864212" cy="613053"/>
          </a:xfrm>
          <a:prstGeom prst="roundRect">
            <a:avLst>
              <a:gd name="adj" fmla="val 9318"/>
            </a:avLst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zh-CN" altLang="en-US" dirty="0"/>
              <a:t>对母亲的心疼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267744" y="3974921"/>
            <a:ext cx="4892970" cy="613053"/>
          </a:xfrm>
          <a:prstGeom prst="roundRect">
            <a:avLst>
              <a:gd name="adj" fmla="val 9318"/>
            </a:avLst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zh-CN" altLang="en-US" dirty="0" smtClean="0"/>
              <a:t>要关心母亲、帮助母亲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  <p:bldP spid="14" grpId="0" animBg="1"/>
      <p:bldP spid="1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964922"/>
            <a:ext cx="77768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假如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你就是文中的儿子，看到母亲工作的场景、听到母亲和工友的对话、拿到母亲给的揉得皱皱的毛票，想对母亲说些什么？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39552" y="1239019"/>
            <a:ext cx="82735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失魂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魄</a:t>
            </a: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压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抑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颓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败  缝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纫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机  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84344" y="938213"/>
            <a:ext cx="652218" cy="628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pò</a:t>
            </a:r>
            <a:r>
              <a:rPr lang="en-US" altLang="zh-CN" sz="32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          </a:t>
            </a:r>
            <a:endParaRPr lang="zh-CN" altLang="en-US" sz="3200" b="1" dirty="0"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12857" y="3549767"/>
            <a:ext cx="1289683" cy="628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quán</a:t>
            </a:r>
            <a:endParaRPr lang="zh-CN" altLang="en-US" sz="3200" b="1" dirty="0"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20464" y="2306365"/>
            <a:ext cx="881351" cy="62895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zào</a:t>
            </a:r>
            <a:endParaRPr lang="zh-CN" altLang="en-US" sz="3200" b="1" dirty="0"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39952" y="938213"/>
            <a:ext cx="6351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yì</a:t>
            </a:r>
            <a:r>
              <a:rPr lang="en-US" altLang="zh-CN" sz="32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5151157" y="938213"/>
            <a:ext cx="9156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tuí</a:t>
            </a:r>
            <a:r>
              <a:rPr lang="en-US" altLang="zh-CN" sz="32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7455413" y="938213"/>
            <a:ext cx="9204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rèn</a:t>
            </a:r>
            <a:r>
              <a:rPr lang="en-US" altLang="zh-CN" sz="32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2826556" y="2306365"/>
            <a:ext cx="878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hè</a:t>
            </a:r>
            <a:r>
              <a:rPr lang="en-US" altLang="zh-CN" sz="32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5137974" y="2306365"/>
            <a:ext cx="8386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bèi</a:t>
            </a:r>
            <a:r>
              <a:rPr lang="en-US" altLang="zh-CN" sz="32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sz="3200" dirty="0"/>
          </a:p>
        </p:txBody>
      </p:sp>
      <p:sp>
        <p:nvSpPr>
          <p:cNvPr id="24" name="矩形 23"/>
          <p:cNvSpPr/>
          <p:nvPr/>
        </p:nvSpPr>
        <p:spPr>
          <a:xfrm>
            <a:off x="6178503" y="2306365"/>
            <a:ext cx="888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dān</a:t>
            </a:r>
            <a:endParaRPr lang="zh-CN" altLang="en-US" sz="3200" dirty="0"/>
          </a:p>
        </p:txBody>
      </p:sp>
      <p:sp>
        <p:nvSpPr>
          <p:cNvPr id="25" name="矩形 24"/>
          <p:cNvSpPr/>
          <p:nvPr/>
        </p:nvSpPr>
        <p:spPr>
          <a:xfrm>
            <a:off x="2843808" y="3593947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dōu</a:t>
            </a:r>
            <a:r>
              <a:rPr lang="en-US" altLang="zh-CN" sz="32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1224137" y="2689052"/>
            <a:ext cx="715172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噪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  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褐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  疲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惫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耽</a:t>
            </a:r>
            <a:r>
              <a:rPr lang="zh-CN" altLang="en-US" sz="4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</a:t>
            </a:r>
            <a:endParaRPr lang="en-US" altLang="zh-CN" sz="4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11760" y="4007599"/>
            <a:ext cx="34038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衣</a:t>
            </a: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兜  权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</a:t>
            </a:r>
            <a:endParaRPr lang="zh-CN" altLang="en-US" sz="4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544" y="283739"/>
            <a:ext cx="431626" cy="558077"/>
          </a:xfrm>
          <a:prstGeom prst="rect">
            <a:avLst/>
          </a:prstGeom>
        </p:spPr>
      </p:pic>
      <p:sp>
        <p:nvSpPr>
          <p:cNvPr id="30" name="文本框 15"/>
          <p:cNvSpPr txBox="1"/>
          <p:nvPr/>
        </p:nvSpPr>
        <p:spPr>
          <a:xfrm>
            <a:off x="87384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  <p:bldP spid="15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24368" y="555526"/>
            <a:ext cx="80567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ea typeface="黑体" panose="02010609060101010101" pitchFamily="49" charset="-122"/>
              </a:rPr>
              <a:t>    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默读课文第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35—38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自然段，思考：“我”为什么要给母亲买一听水果罐头？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43608" y="3003798"/>
            <a:ext cx="7362279" cy="578882"/>
          </a:xfrm>
          <a:prstGeom prst="roundRect">
            <a:avLst/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2800" dirty="0"/>
              <a:t>想通过自己的行动表达对母亲的关心和感恩。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5976" y="339502"/>
            <a:ext cx="7920880" cy="1815882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那一天母亲数落了我一顿。数落完，又给我凑足了买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青年近卫军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的钱。我想我没有权利利用那钱再买任何别的东西，无论为我自己还是为母亲。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折角形 4"/>
          <p:cNvSpPr/>
          <p:nvPr/>
        </p:nvSpPr>
        <p:spPr>
          <a:xfrm>
            <a:off x="492526" y="3219822"/>
            <a:ext cx="8087780" cy="1625337"/>
          </a:xfrm>
          <a:prstGeom prst="foldedCorner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提示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可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以转化为以下两个问题来思考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为什么没有权利用那钱为母亲买任何别的东西？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②为什么没有权利用那钱为自己买任何别的东西？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579149" y="1247443"/>
            <a:ext cx="2593251" cy="0"/>
          </a:xfrm>
          <a:prstGeom prst="line">
            <a:avLst/>
          </a:prstGeom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020964" y="1817394"/>
            <a:ext cx="4798689" cy="1186843"/>
            <a:chOff x="2576866" y="61099"/>
            <a:chExt cx="4798689" cy="1186843"/>
          </a:xfrm>
        </p:grpSpPr>
        <p:sp>
          <p:nvSpPr>
            <p:cNvPr id="8" name="云形 8"/>
            <p:cNvSpPr/>
            <p:nvPr/>
          </p:nvSpPr>
          <p:spPr>
            <a:xfrm>
              <a:off x="2576866" y="61099"/>
              <a:ext cx="4355555" cy="1186843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1159963 w 4349916"/>
                <a:gd name="connsiteY0-2" fmla="*/ -156549 h 1113910"/>
                <a:gd name="connsiteX1-3" fmla="*/ 1129021 w 4349916"/>
                <a:gd name="connsiteY1-4" fmla="*/ -125607 h 1113910"/>
                <a:gd name="connsiteX2-5" fmla="*/ 1098079 w 4349916"/>
                <a:gd name="connsiteY2-6" fmla="*/ -156549 h 1113910"/>
                <a:gd name="connsiteX3-7" fmla="*/ 1129021 w 4349916"/>
                <a:gd name="connsiteY3-8" fmla="*/ -187491 h 1113910"/>
                <a:gd name="connsiteX4-9" fmla="*/ 1159963 w 4349916"/>
                <a:gd name="connsiteY4-10" fmla="*/ -156549 h 1113910"/>
                <a:gd name="connsiteX0-11" fmla="*/ 1267720 w 4349916"/>
                <a:gd name="connsiteY0-12" fmla="*/ -104148 h 1113910"/>
                <a:gd name="connsiteX1-13" fmla="*/ 1205836 w 4349916"/>
                <a:gd name="connsiteY1-14" fmla="*/ -42264 h 1113910"/>
                <a:gd name="connsiteX2-15" fmla="*/ 1143952 w 4349916"/>
                <a:gd name="connsiteY2-16" fmla="*/ -104148 h 1113910"/>
                <a:gd name="connsiteX3-17" fmla="*/ 1205836 w 4349916"/>
                <a:gd name="connsiteY3-18" fmla="*/ -166032 h 1113910"/>
                <a:gd name="connsiteX4-19" fmla="*/ 1267720 w 4349916"/>
                <a:gd name="connsiteY4-20" fmla="*/ -104148 h 1113910"/>
                <a:gd name="connsiteX0-21" fmla="*/ 1426600 w 4349916"/>
                <a:gd name="connsiteY0-22" fmla="*/ -16873 h 1113910"/>
                <a:gd name="connsiteX1-23" fmla="*/ 1333774 w 4349916"/>
                <a:gd name="connsiteY1-24" fmla="*/ 75953 h 1113910"/>
                <a:gd name="connsiteX2-25" fmla="*/ 1240948 w 4349916"/>
                <a:gd name="connsiteY2-26" fmla="*/ -16873 h 1113910"/>
                <a:gd name="connsiteX3-27" fmla="*/ 1333774 w 4349916"/>
                <a:gd name="connsiteY3-28" fmla="*/ -109699 h 1113910"/>
                <a:gd name="connsiteX4-29" fmla="*/ 1426600 w 4349916"/>
                <a:gd name="connsiteY4-30" fmla="*/ -16873 h 1113910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43256"/>
                <a:gd name="connsiteY0-76" fmla="*/ 21641 h 50631"/>
                <a:gd name="connsiteX1-77" fmla="*/ 5659 w 43256"/>
                <a:gd name="connsiteY1-78" fmla="*/ 14178 h 50631"/>
                <a:gd name="connsiteX2-79" fmla="*/ 14041 w 43256"/>
                <a:gd name="connsiteY2-80" fmla="*/ 12473 h 50631"/>
                <a:gd name="connsiteX3-81" fmla="*/ 22492 w 43256"/>
                <a:gd name="connsiteY3-82" fmla="*/ 10703 h 50631"/>
                <a:gd name="connsiteX4-83" fmla="*/ 25785 w 43256"/>
                <a:gd name="connsiteY4-84" fmla="*/ 7471 h 50631"/>
                <a:gd name="connsiteX5-85" fmla="*/ 29869 w 43256"/>
                <a:gd name="connsiteY5-86" fmla="*/ 9752 h 50631"/>
                <a:gd name="connsiteX6-87" fmla="*/ 35499 w 43256"/>
                <a:gd name="connsiteY6-88" fmla="*/ 7961 h 50631"/>
                <a:gd name="connsiteX7-89" fmla="*/ 38354 w 43256"/>
                <a:gd name="connsiteY7-90" fmla="*/ 12847 h 50631"/>
                <a:gd name="connsiteX8-91" fmla="*/ 42018 w 43256"/>
                <a:gd name="connsiteY8-92" fmla="*/ 17589 h 50631"/>
                <a:gd name="connsiteX9-93" fmla="*/ 41854 w 43256"/>
                <a:gd name="connsiteY9-94" fmla="*/ 22731 h 50631"/>
                <a:gd name="connsiteX10-95" fmla="*/ 43052 w 43256"/>
                <a:gd name="connsiteY10-96" fmla="*/ 30593 h 50631"/>
                <a:gd name="connsiteX11-97" fmla="*/ 37440 w 43256"/>
                <a:gd name="connsiteY11-98" fmla="*/ 37475 h 50631"/>
                <a:gd name="connsiteX12-99" fmla="*/ 35431 w 43256"/>
                <a:gd name="connsiteY12-100" fmla="*/ 43372 h 50631"/>
                <a:gd name="connsiteX13-101" fmla="*/ 28591 w 43256"/>
                <a:gd name="connsiteY13-102" fmla="*/ 44086 h 50631"/>
                <a:gd name="connsiteX14-103" fmla="*/ 23703 w 43256"/>
                <a:gd name="connsiteY14-104" fmla="*/ 50377 h 50631"/>
                <a:gd name="connsiteX15-105" fmla="*/ 16516 w 43256"/>
                <a:gd name="connsiteY15-106" fmla="*/ 46537 h 50631"/>
                <a:gd name="connsiteX16-107" fmla="*/ 5840 w 43256"/>
                <a:gd name="connsiteY16-108" fmla="*/ 42743 h 50631"/>
                <a:gd name="connsiteX17-109" fmla="*/ 1146 w 43256"/>
                <a:gd name="connsiteY17-110" fmla="*/ 38521 h 50631"/>
                <a:gd name="connsiteX18-111" fmla="*/ 2149 w 43256"/>
                <a:gd name="connsiteY18-112" fmla="*/ 32822 h 50631"/>
                <a:gd name="connsiteX19-113" fmla="*/ 31 w 43256"/>
                <a:gd name="connsiteY19-114" fmla="*/ 26975 h 50631"/>
                <a:gd name="connsiteX20-115" fmla="*/ 3899 w 43256"/>
                <a:gd name="connsiteY20-116" fmla="*/ 21778 h 50631"/>
                <a:gd name="connsiteX21-117" fmla="*/ 3936 w 43256"/>
                <a:gd name="connsiteY21-118" fmla="*/ 21641 h 50631"/>
                <a:gd name="connsiteX0-119" fmla="*/ 1163588 w 4355555"/>
                <a:gd name="connsiteY0-120" fmla="*/ 30942 h 1305527"/>
                <a:gd name="connsiteX1-121" fmla="*/ 1132646 w 4355555"/>
                <a:gd name="connsiteY1-122" fmla="*/ 61884 h 1305527"/>
                <a:gd name="connsiteX2-123" fmla="*/ 1101704 w 4355555"/>
                <a:gd name="connsiteY2-124" fmla="*/ 30942 h 1305527"/>
                <a:gd name="connsiteX3-125" fmla="*/ 1132646 w 4355555"/>
                <a:gd name="connsiteY3-126" fmla="*/ 0 h 1305527"/>
                <a:gd name="connsiteX4-127" fmla="*/ 1163588 w 4355555"/>
                <a:gd name="connsiteY4-128" fmla="*/ 30942 h 1305527"/>
                <a:gd name="connsiteX0-129" fmla="*/ 1271345 w 4355555"/>
                <a:gd name="connsiteY0-130" fmla="*/ 83343 h 1305527"/>
                <a:gd name="connsiteX1-131" fmla="*/ 1209461 w 4355555"/>
                <a:gd name="connsiteY1-132" fmla="*/ 145227 h 1305527"/>
                <a:gd name="connsiteX2-133" fmla="*/ 1147577 w 4355555"/>
                <a:gd name="connsiteY2-134" fmla="*/ 83343 h 1305527"/>
                <a:gd name="connsiteX3-135" fmla="*/ 1209461 w 4355555"/>
                <a:gd name="connsiteY3-136" fmla="*/ 21459 h 1305527"/>
                <a:gd name="connsiteX4-137" fmla="*/ 1271345 w 4355555"/>
                <a:gd name="connsiteY4-138" fmla="*/ 83343 h 1305527"/>
                <a:gd name="connsiteX0-139" fmla="*/ 1430225 w 4355555"/>
                <a:gd name="connsiteY0-140" fmla="*/ 170618 h 1305527"/>
                <a:gd name="connsiteX1-141" fmla="*/ 1337399 w 4355555"/>
                <a:gd name="connsiteY1-142" fmla="*/ 263444 h 1305527"/>
                <a:gd name="connsiteX2-143" fmla="*/ 1244573 w 4355555"/>
                <a:gd name="connsiteY2-144" fmla="*/ 170618 h 1305527"/>
                <a:gd name="connsiteX3-145" fmla="*/ 1337399 w 4355555"/>
                <a:gd name="connsiteY3-146" fmla="*/ 77792 h 1305527"/>
                <a:gd name="connsiteX4-147" fmla="*/ 1430225 w 4355555"/>
                <a:gd name="connsiteY4-148" fmla="*/ 170618 h 1305527"/>
                <a:gd name="connsiteX0-149" fmla="*/ 4729 w 43256"/>
                <a:gd name="connsiteY0-150" fmla="*/ 33448 h 50631"/>
                <a:gd name="connsiteX1-151" fmla="*/ 2196 w 43256"/>
                <a:gd name="connsiteY1-152" fmla="*/ 32651 h 50631"/>
                <a:gd name="connsiteX2-153" fmla="*/ 6964 w 43256"/>
                <a:gd name="connsiteY2-154" fmla="*/ 42170 h 50631"/>
                <a:gd name="connsiteX3-155" fmla="*/ 5856 w 43256"/>
                <a:gd name="connsiteY3-156" fmla="*/ 42551 h 50631"/>
                <a:gd name="connsiteX4-157" fmla="*/ 16514 w 43256"/>
                <a:gd name="connsiteY4-158" fmla="*/ 46361 h 50631"/>
                <a:gd name="connsiteX5-159" fmla="*/ 15846 w 43256"/>
                <a:gd name="connsiteY5-160" fmla="*/ 44621 h 50631"/>
                <a:gd name="connsiteX6-161" fmla="*/ 28863 w 43256"/>
                <a:gd name="connsiteY6-162" fmla="*/ 42022 h 50631"/>
                <a:gd name="connsiteX7-163" fmla="*/ 28596 w 43256"/>
                <a:gd name="connsiteY7-164" fmla="*/ 43931 h 50631"/>
                <a:gd name="connsiteX8-165" fmla="*/ 41834 w 43256"/>
                <a:gd name="connsiteY8-166" fmla="*/ 22625 h 50631"/>
                <a:gd name="connsiteX9-167" fmla="*/ 40386 w 43256"/>
                <a:gd name="connsiteY9-168" fmla="*/ 25301 h 50631"/>
                <a:gd name="connsiteX10-169" fmla="*/ 38360 w 43256"/>
                <a:gd name="connsiteY10-170" fmla="*/ 12697 h 50631"/>
                <a:gd name="connsiteX11-171" fmla="*/ 38436 w 43256"/>
                <a:gd name="connsiteY11-172" fmla="*/ 13961 h 50631"/>
                <a:gd name="connsiteX12-173" fmla="*/ 29114 w 43256"/>
                <a:gd name="connsiteY12-174" fmla="*/ 11223 h 50631"/>
                <a:gd name="connsiteX13-175" fmla="*/ 29856 w 43256"/>
                <a:gd name="connsiteY13-176" fmla="*/ 9611 h 50631"/>
                <a:gd name="connsiteX14-177" fmla="*/ 22177 w 43256"/>
                <a:gd name="connsiteY14-178" fmla="*/ 11991 h 50631"/>
                <a:gd name="connsiteX15-179" fmla="*/ 22536 w 43256"/>
                <a:gd name="connsiteY15-180" fmla="*/ 10601 h 50631"/>
                <a:gd name="connsiteX16-181" fmla="*/ 14036 w 43256"/>
                <a:gd name="connsiteY16-182" fmla="*/ 12463 h 50631"/>
                <a:gd name="connsiteX17-183" fmla="*/ 15336 w 43256"/>
                <a:gd name="connsiteY17-184" fmla="*/ 13811 h 50631"/>
                <a:gd name="connsiteX18-185" fmla="*/ 4163 w 43256"/>
                <a:gd name="connsiteY18-186" fmla="*/ 23060 h 50631"/>
                <a:gd name="connsiteX19-187" fmla="*/ 3936 w 43256"/>
                <a:gd name="connsiteY19-188" fmla="*/ 21641 h 50631"/>
                <a:gd name="connsiteX0-189" fmla="*/ 3936 w 43256"/>
                <a:gd name="connsiteY0-190" fmla="*/ 21641 h 50631"/>
                <a:gd name="connsiteX1-191" fmla="*/ 5659 w 43256"/>
                <a:gd name="connsiteY1-192" fmla="*/ 14178 h 50631"/>
                <a:gd name="connsiteX2-193" fmla="*/ 14041 w 43256"/>
                <a:gd name="connsiteY2-194" fmla="*/ 12473 h 50631"/>
                <a:gd name="connsiteX3-195" fmla="*/ 22492 w 43256"/>
                <a:gd name="connsiteY3-196" fmla="*/ 10703 h 50631"/>
                <a:gd name="connsiteX4-197" fmla="*/ 25785 w 43256"/>
                <a:gd name="connsiteY4-198" fmla="*/ 7471 h 50631"/>
                <a:gd name="connsiteX5-199" fmla="*/ 29869 w 43256"/>
                <a:gd name="connsiteY5-200" fmla="*/ 9752 h 50631"/>
                <a:gd name="connsiteX6-201" fmla="*/ 35499 w 43256"/>
                <a:gd name="connsiteY6-202" fmla="*/ 7961 h 50631"/>
                <a:gd name="connsiteX7-203" fmla="*/ 38354 w 43256"/>
                <a:gd name="connsiteY7-204" fmla="*/ 12847 h 50631"/>
                <a:gd name="connsiteX8-205" fmla="*/ 42018 w 43256"/>
                <a:gd name="connsiteY8-206" fmla="*/ 17589 h 50631"/>
                <a:gd name="connsiteX9-207" fmla="*/ 41854 w 43256"/>
                <a:gd name="connsiteY9-208" fmla="*/ 22731 h 50631"/>
                <a:gd name="connsiteX10-209" fmla="*/ 43052 w 43256"/>
                <a:gd name="connsiteY10-210" fmla="*/ 30593 h 50631"/>
                <a:gd name="connsiteX11-211" fmla="*/ 37440 w 43256"/>
                <a:gd name="connsiteY11-212" fmla="*/ 37475 h 50631"/>
                <a:gd name="connsiteX12-213" fmla="*/ 35431 w 43256"/>
                <a:gd name="connsiteY12-214" fmla="*/ 43372 h 50631"/>
                <a:gd name="connsiteX13-215" fmla="*/ 28591 w 43256"/>
                <a:gd name="connsiteY13-216" fmla="*/ 44086 h 50631"/>
                <a:gd name="connsiteX14-217" fmla="*/ 23703 w 43256"/>
                <a:gd name="connsiteY14-218" fmla="*/ 50377 h 50631"/>
                <a:gd name="connsiteX15-219" fmla="*/ 16516 w 43256"/>
                <a:gd name="connsiteY15-220" fmla="*/ 46537 h 50631"/>
                <a:gd name="connsiteX16-221" fmla="*/ 5840 w 43256"/>
                <a:gd name="connsiteY16-222" fmla="*/ 42743 h 50631"/>
                <a:gd name="connsiteX17-223" fmla="*/ 1146 w 43256"/>
                <a:gd name="connsiteY17-224" fmla="*/ 38521 h 50631"/>
                <a:gd name="connsiteX18-225" fmla="*/ 2149 w 43256"/>
                <a:gd name="connsiteY18-226" fmla="*/ 32822 h 50631"/>
                <a:gd name="connsiteX19-227" fmla="*/ 31 w 43256"/>
                <a:gd name="connsiteY19-228" fmla="*/ 26975 h 50631"/>
                <a:gd name="connsiteX20-229" fmla="*/ 3899 w 43256"/>
                <a:gd name="connsiteY20-230" fmla="*/ 21778 h 50631"/>
                <a:gd name="connsiteX21-231" fmla="*/ 3936 w 43256"/>
                <a:gd name="connsiteY21-232" fmla="*/ 21641 h 50631"/>
                <a:gd name="connsiteX0-233" fmla="*/ 1163588 w 4355555"/>
                <a:gd name="connsiteY0-234" fmla="*/ 30942 h 1305527"/>
                <a:gd name="connsiteX1-235" fmla="*/ 1132646 w 4355555"/>
                <a:gd name="connsiteY1-236" fmla="*/ 61884 h 1305527"/>
                <a:gd name="connsiteX2-237" fmla="*/ 1101704 w 4355555"/>
                <a:gd name="connsiteY2-238" fmla="*/ 30942 h 1305527"/>
                <a:gd name="connsiteX3-239" fmla="*/ 1132646 w 4355555"/>
                <a:gd name="connsiteY3-240" fmla="*/ 0 h 1305527"/>
                <a:gd name="connsiteX4-241" fmla="*/ 1163588 w 4355555"/>
                <a:gd name="connsiteY4-242" fmla="*/ 30942 h 1305527"/>
                <a:gd name="connsiteX0-243" fmla="*/ 1271345 w 4355555"/>
                <a:gd name="connsiteY0-244" fmla="*/ 83343 h 1305527"/>
                <a:gd name="connsiteX1-245" fmla="*/ 1209461 w 4355555"/>
                <a:gd name="connsiteY1-246" fmla="*/ 145227 h 1305527"/>
                <a:gd name="connsiteX2-247" fmla="*/ 1147577 w 4355555"/>
                <a:gd name="connsiteY2-248" fmla="*/ 83343 h 1305527"/>
                <a:gd name="connsiteX3-249" fmla="*/ 1209461 w 4355555"/>
                <a:gd name="connsiteY3-250" fmla="*/ 21459 h 1305527"/>
                <a:gd name="connsiteX4-251" fmla="*/ 1271345 w 4355555"/>
                <a:gd name="connsiteY4-252" fmla="*/ 83343 h 1305527"/>
                <a:gd name="connsiteX0-253" fmla="*/ 1430225 w 4355555"/>
                <a:gd name="connsiteY0-254" fmla="*/ 170618 h 1305527"/>
                <a:gd name="connsiteX1-255" fmla="*/ 1337399 w 4355555"/>
                <a:gd name="connsiteY1-256" fmla="*/ 263444 h 1305527"/>
                <a:gd name="connsiteX2-257" fmla="*/ 1244573 w 4355555"/>
                <a:gd name="connsiteY2-258" fmla="*/ 170618 h 1305527"/>
                <a:gd name="connsiteX3-259" fmla="*/ 1337399 w 4355555"/>
                <a:gd name="connsiteY3-260" fmla="*/ 77792 h 1305527"/>
                <a:gd name="connsiteX4-261" fmla="*/ 1430225 w 4355555"/>
                <a:gd name="connsiteY4-262" fmla="*/ 170618 h 1305527"/>
                <a:gd name="connsiteX0-263" fmla="*/ 6964 w 43256"/>
                <a:gd name="connsiteY0-264" fmla="*/ 42170 h 50631"/>
                <a:gd name="connsiteX1-265" fmla="*/ 5856 w 43256"/>
                <a:gd name="connsiteY1-266" fmla="*/ 42551 h 50631"/>
                <a:gd name="connsiteX2-267" fmla="*/ 16514 w 43256"/>
                <a:gd name="connsiteY2-268" fmla="*/ 46361 h 50631"/>
                <a:gd name="connsiteX3-269" fmla="*/ 15846 w 43256"/>
                <a:gd name="connsiteY3-270" fmla="*/ 44621 h 50631"/>
                <a:gd name="connsiteX4-271" fmla="*/ 28863 w 43256"/>
                <a:gd name="connsiteY4-272" fmla="*/ 42022 h 50631"/>
                <a:gd name="connsiteX5-273" fmla="*/ 28596 w 43256"/>
                <a:gd name="connsiteY5-274" fmla="*/ 43931 h 50631"/>
                <a:gd name="connsiteX6-275" fmla="*/ 41834 w 43256"/>
                <a:gd name="connsiteY6-276" fmla="*/ 22625 h 50631"/>
                <a:gd name="connsiteX7-277" fmla="*/ 40386 w 43256"/>
                <a:gd name="connsiteY7-278" fmla="*/ 25301 h 50631"/>
                <a:gd name="connsiteX8-279" fmla="*/ 38360 w 43256"/>
                <a:gd name="connsiteY8-280" fmla="*/ 12697 h 50631"/>
                <a:gd name="connsiteX9-281" fmla="*/ 38436 w 43256"/>
                <a:gd name="connsiteY9-282" fmla="*/ 13961 h 50631"/>
                <a:gd name="connsiteX10-283" fmla="*/ 29114 w 43256"/>
                <a:gd name="connsiteY10-284" fmla="*/ 11223 h 50631"/>
                <a:gd name="connsiteX11-285" fmla="*/ 29856 w 43256"/>
                <a:gd name="connsiteY11-286" fmla="*/ 9611 h 50631"/>
                <a:gd name="connsiteX12-287" fmla="*/ 22177 w 43256"/>
                <a:gd name="connsiteY12-288" fmla="*/ 11991 h 50631"/>
                <a:gd name="connsiteX13-289" fmla="*/ 22536 w 43256"/>
                <a:gd name="connsiteY13-290" fmla="*/ 10601 h 50631"/>
                <a:gd name="connsiteX14-291" fmla="*/ 14036 w 43256"/>
                <a:gd name="connsiteY14-292" fmla="*/ 12463 h 50631"/>
                <a:gd name="connsiteX15-293" fmla="*/ 15336 w 43256"/>
                <a:gd name="connsiteY15-294" fmla="*/ 13811 h 50631"/>
                <a:gd name="connsiteX16-295" fmla="*/ 4163 w 43256"/>
                <a:gd name="connsiteY16-296" fmla="*/ 23060 h 50631"/>
                <a:gd name="connsiteX17-297" fmla="*/ 3936 w 43256"/>
                <a:gd name="connsiteY17-298" fmla="*/ 21641 h 506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</a:cxnLst>
              <a:rect l="l" t="t" r="r" b="b"/>
              <a:pathLst>
                <a:path w="43256" h="50631">
                  <a:moveTo>
                    <a:pt x="3936" y="21641"/>
                  </a:moveTo>
                  <a:cubicBezTo>
                    <a:pt x="3665" y="18928"/>
                    <a:pt x="4297" y="16192"/>
                    <a:pt x="5659" y="14178"/>
                  </a:cubicBezTo>
                  <a:cubicBezTo>
                    <a:pt x="7811" y="10997"/>
                    <a:pt x="11300" y="10288"/>
                    <a:pt x="14041" y="12473"/>
                  </a:cubicBezTo>
                  <a:cubicBezTo>
                    <a:pt x="15714" y="8180"/>
                    <a:pt x="19950" y="7293"/>
                    <a:pt x="22492" y="10703"/>
                  </a:cubicBezTo>
                  <a:cubicBezTo>
                    <a:pt x="23133" y="8954"/>
                    <a:pt x="24364" y="7745"/>
                    <a:pt x="25785" y="7471"/>
                  </a:cubicBezTo>
                  <a:cubicBezTo>
                    <a:pt x="27349" y="7169"/>
                    <a:pt x="28911" y="8041"/>
                    <a:pt x="29869" y="9752"/>
                  </a:cubicBezTo>
                  <a:cubicBezTo>
                    <a:pt x="31251" y="7538"/>
                    <a:pt x="33537" y="6811"/>
                    <a:pt x="35499" y="7961"/>
                  </a:cubicBezTo>
                  <a:cubicBezTo>
                    <a:pt x="36994" y="8837"/>
                    <a:pt x="38066" y="10671"/>
                    <a:pt x="38354" y="12847"/>
                  </a:cubicBezTo>
                  <a:cubicBezTo>
                    <a:pt x="40082" y="13489"/>
                    <a:pt x="41458" y="15269"/>
                    <a:pt x="42018" y="17589"/>
                  </a:cubicBezTo>
                  <a:cubicBezTo>
                    <a:pt x="42425" y="19273"/>
                    <a:pt x="42367" y="21102"/>
                    <a:pt x="41854" y="22731"/>
                  </a:cubicBezTo>
                  <a:cubicBezTo>
                    <a:pt x="43115" y="24965"/>
                    <a:pt x="43556" y="27861"/>
                    <a:pt x="43052" y="30593"/>
                  </a:cubicBezTo>
                  <a:cubicBezTo>
                    <a:pt x="42382" y="34225"/>
                    <a:pt x="40164" y="36945"/>
                    <a:pt x="37440" y="37475"/>
                  </a:cubicBezTo>
                  <a:cubicBezTo>
                    <a:pt x="37427" y="39742"/>
                    <a:pt x="36694" y="41892"/>
                    <a:pt x="35431" y="43372"/>
                  </a:cubicBezTo>
                  <a:cubicBezTo>
                    <a:pt x="33512" y="45621"/>
                    <a:pt x="30740" y="45910"/>
                    <a:pt x="28591" y="44086"/>
                  </a:cubicBezTo>
                  <a:cubicBezTo>
                    <a:pt x="27896" y="47219"/>
                    <a:pt x="26035" y="49614"/>
                    <a:pt x="23703" y="50377"/>
                  </a:cubicBezTo>
                  <a:cubicBezTo>
                    <a:pt x="20955" y="51276"/>
                    <a:pt x="18087" y="49744"/>
                    <a:pt x="16516" y="46537"/>
                  </a:cubicBezTo>
                  <a:cubicBezTo>
                    <a:pt x="12808" y="49581"/>
                    <a:pt x="7992" y="47870"/>
                    <a:pt x="5840" y="42743"/>
                  </a:cubicBezTo>
                  <a:cubicBezTo>
                    <a:pt x="3726" y="43080"/>
                    <a:pt x="1741" y="41295"/>
                    <a:pt x="1146" y="38521"/>
                  </a:cubicBezTo>
                  <a:cubicBezTo>
                    <a:pt x="715" y="36514"/>
                    <a:pt x="1096" y="34348"/>
                    <a:pt x="2149" y="32822"/>
                  </a:cubicBezTo>
                  <a:cubicBezTo>
                    <a:pt x="655" y="31625"/>
                    <a:pt x="-177" y="29328"/>
                    <a:pt x="31" y="26975"/>
                  </a:cubicBezTo>
                  <a:cubicBezTo>
                    <a:pt x="275" y="24220"/>
                    <a:pt x="1881" y="22062"/>
                    <a:pt x="3899" y="21778"/>
                  </a:cubicBezTo>
                  <a:cubicBezTo>
                    <a:pt x="3911" y="21732"/>
                    <a:pt x="3924" y="21687"/>
                    <a:pt x="3936" y="21641"/>
                  </a:cubicBezTo>
                  <a:close/>
                </a:path>
                <a:path w="4355555" h="1305527">
                  <a:moveTo>
                    <a:pt x="1163588" y="30942"/>
                  </a:moveTo>
                  <a:cubicBezTo>
                    <a:pt x="1163588" y="48031"/>
                    <a:pt x="1149735" y="61884"/>
                    <a:pt x="1132646" y="61884"/>
                  </a:cubicBezTo>
                  <a:cubicBezTo>
                    <a:pt x="1115557" y="61884"/>
                    <a:pt x="1101704" y="48031"/>
                    <a:pt x="1101704" y="30942"/>
                  </a:cubicBezTo>
                  <a:cubicBezTo>
                    <a:pt x="1101704" y="13853"/>
                    <a:pt x="1115557" y="0"/>
                    <a:pt x="1132646" y="0"/>
                  </a:cubicBezTo>
                  <a:cubicBezTo>
                    <a:pt x="1149735" y="0"/>
                    <a:pt x="1163588" y="13853"/>
                    <a:pt x="1163588" y="30942"/>
                  </a:cubicBezTo>
                  <a:close/>
                </a:path>
                <a:path w="4355555" h="1305527">
                  <a:moveTo>
                    <a:pt x="1271345" y="83343"/>
                  </a:moveTo>
                  <a:cubicBezTo>
                    <a:pt x="1271345" y="117521"/>
                    <a:pt x="1243639" y="145227"/>
                    <a:pt x="1209461" y="145227"/>
                  </a:cubicBezTo>
                  <a:cubicBezTo>
                    <a:pt x="1175283" y="145227"/>
                    <a:pt x="1147577" y="117521"/>
                    <a:pt x="1147577" y="83343"/>
                  </a:cubicBezTo>
                  <a:cubicBezTo>
                    <a:pt x="1147577" y="49165"/>
                    <a:pt x="1175283" y="21459"/>
                    <a:pt x="1209461" y="21459"/>
                  </a:cubicBezTo>
                  <a:cubicBezTo>
                    <a:pt x="1243639" y="21459"/>
                    <a:pt x="1271345" y="49165"/>
                    <a:pt x="1271345" y="83343"/>
                  </a:cubicBezTo>
                  <a:close/>
                </a:path>
                <a:path w="4355555" h="1305527">
                  <a:moveTo>
                    <a:pt x="1430225" y="170618"/>
                  </a:moveTo>
                  <a:cubicBezTo>
                    <a:pt x="1430225" y="221884"/>
                    <a:pt x="1388665" y="263444"/>
                    <a:pt x="1337399" y="263444"/>
                  </a:cubicBezTo>
                  <a:cubicBezTo>
                    <a:pt x="1286133" y="263444"/>
                    <a:pt x="1244573" y="221884"/>
                    <a:pt x="1244573" y="170618"/>
                  </a:cubicBezTo>
                  <a:cubicBezTo>
                    <a:pt x="1244573" y="119352"/>
                    <a:pt x="1286133" y="77792"/>
                    <a:pt x="1337399" y="77792"/>
                  </a:cubicBezTo>
                  <a:cubicBezTo>
                    <a:pt x="1388665" y="77792"/>
                    <a:pt x="1430225" y="119352"/>
                    <a:pt x="1430225" y="170618"/>
                  </a:cubicBezTo>
                  <a:close/>
                </a:path>
                <a:path w="43256" h="50631" fill="none" extrusionOk="0">
                  <a:moveTo>
                    <a:pt x="6964" y="42170"/>
                  </a:moveTo>
                  <a:cubicBezTo>
                    <a:pt x="6609" y="42363"/>
                    <a:pt x="6236" y="42491"/>
                    <a:pt x="5856" y="42551"/>
                  </a:cubicBezTo>
                  <a:moveTo>
                    <a:pt x="16514" y="46361"/>
                  </a:moveTo>
                  <a:cubicBezTo>
                    <a:pt x="16247" y="45815"/>
                    <a:pt x="16023" y="45232"/>
                    <a:pt x="15846" y="44621"/>
                  </a:cubicBezTo>
                  <a:moveTo>
                    <a:pt x="28863" y="42022"/>
                  </a:moveTo>
                  <a:cubicBezTo>
                    <a:pt x="28824" y="42669"/>
                    <a:pt x="28734" y="43309"/>
                    <a:pt x="28596" y="43931"/>
                  </a:cubicBezTo>
                  <a:moveTo>
                    <a:pt x="41834" y="22625"/>
                  </a:moveTo>
                  <a:cubicBezTo>
                    <a:pt x="41509" y="23657"/>
                    <a:pt x="41014" y="24573"/>
                    <a:pt x="40386" y="25301"/>
                  </a:cubicBezTo>
                  <a:moveTo>
                    <a:pt x="38360" y="12697"/>
                  </a:moveTo>
                  <a:cubicBezTo>
                    <a:pt x="38415" y="13114"/>
                    <a:pt x="38441" y="13537"/>
                    <a:pt x="38436" y="13961"/>
                  </a:cubicBezTo>
                  <a:moveTo>
                    <a:pt x="29114" y="11223"/>
                  </a:moveTo>
                  <a:cubicBezTo>
                    <a:pt x="29303" y="10640"/>
                    <a:pt x="29552" y="10097"/>
                    <a:pt x="29856" y="9611"/>
                  </a:cubicBezTo>
                  <a:moveTo>
                    <a:pt x="22177" y="11991"/>
                  </a:moveTo>
                  <a:cubicBezTo>
                    <a:pt x="22254" y="11509"/>
                    <a:pt x="22375" y="11042"/>
                    <a:pt x="22536" y="10601"/>
                  </a:cubicBezTo>
                  <a:moveTo>
                    <a:pt x="14036" y="12463"/>
                  </a:moveTo>
                  <a:cubicBezTo>
                    <a:pt x="14508" y="12839"/>
                    <a:pt x="14944" y="13292"/>
                    <a:pt x="15336" y="13811"/>
                  </a:cubicBezTo>
                  <a:moveTo>
                    <a:pt x="4163" y="23060"/>
                  </a:moveTo>
                  <a:cubicBezTo>
                    <a:pt x="4060" y="22596"/>
                    <a:pt x="3984" y="22122"/>
                    <a:pt x="3936" y="21641"/>
                  </a:cubicBezTo>
                </a:path>
              </a:pathLst>
            </a:custGeom>
            <a:ln w="3175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826771" y="453689"/>
              <a:ext cx="45487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怎样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理解这</a:t>
              </a:r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句话的意思？</a:t>
              </a:r>
              <a:endPara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 flipV="1">
            <a:off x="683568" y="1627266"/>
            <a:ext cx="7416824" cy="72008"/>
          </a:xfrm>
          <a:prstGeom prst="line">
            <a:avLst/>
          </a:prstGeom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83568" y="2076671"/>
            <a:ext cx="1224136" cy="0"/>
          </a:xfrm>
          <a:prstGeom prst="line">
            <a:avLst/>
          </a:prstGeom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9552" y="555526"/>
            <a:ext cx="7997604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①为什么没有权利用那钱为母亲买任何别的东西？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1683" y="1203598"/>
            <a:ext cx="7527210" cy="1384995"/>
          </a:xfrm>
          <a:prstGeom prst="rect">
            <a:avLst/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家里的钱来之不易，“我”已经因为为母亲买水果罐头受到了责备，不能再乱买其他的东西了。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0583" y="2787774"/>
            <a:ext cx="7996464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为什么没有权利用那钱为自己买任何别的东西？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1214" y="3419003"/>
            <a:ext cx="7455202" cy="1384995"/>
          </a:xfrm>
          <a:prstGeom prst="rect">
            <a:avLst/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不能违背母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亲对</a:t>
            </a:r>
            <a:r>
              <a:rPr lang="zh-CN" altLang="en-US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“我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”的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期望和支持。“我”买书不再单纯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是对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读书的渴望，更是对母亲的感恩与责任。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90006" y="690831"/>
            <a:ext cx="7920880" cy="584775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就这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样，我有了第一本长篇小说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4354400" y="1203598"/>
            <a:ext cx="273788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7065015" y="806551"/>
            <a:ext cx="936104" cy="469055"/>
          </a:xfrm>
          <a:prstGeom prst="ellips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55576" y="1635646"/>
            <a:ext cx="4914277" cy="1409004"/>
            <a:chOff x="1107757" y="2004021"/>
            <a:chExt cx="4914277" cy="1409004"/>
          </a:xfrm>
        </p:grpSpPr>
        <p:sp>
          <p:nvSpPr>
            <p:cNvPr id="9" name="TextBox 8"/>
            <p:cNvSpPr txBox="1"/>
            <p:nvPr/>
          </p:nvSpPr>
          <p:spPr>
            <a:xfrm>
              <a:off x="1107757" y="2357417"/>
              <a:ext cx="4120096" cy="1055608"/>
            </a:xfrm>
            <a:prstGeom prst="roundRect">
              <a:avLst/>
            </a:prstGeom>
            <a:ln w="3175"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zh-CN" altLang="en-US" sz="2800" dirty="0" smtClean="0"/>
                <a:t>   对</a:t>
              </a:r>
              <a:r>
                <a:rPr lang="zh-CN" altLang="en-US" sz="2800" dirty="0"/>
                <a:t>“我”有了更加深刻、丰富的意义。</a:t>
              </a:r>
              <a:endParaRPr lang="zh-CN" altLang="en-US" sz="2800" dirty="0"/>
            </a:p>
          </p:txBody>
        </p:sp>
        <p:sp>
          <p:nvSpPr>
            <p:cNvPr id="10" name="Freeform 9"/>
            <p:cNvSpPr/>
            <p:nvPr/>
          </p:nvSpPr>
          <p:spPr bwMode="gray">
            <a:xfrm rot="20777590">
              <a:off x="5215988" y="2004021"/>
              <a:ext cx="806046" cy="604501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tint val="66000"/>
                    <a:satMod val="160000"/>
                  </a:schemeClr>
                </a:gs>
                <a:gs pos="50000">
                  <a:schemeClr val="accent2">
                    <a:tint val="44500"/>
                    <a:satMod val="160000"/>
                  </a:schemeClr>
                </a:gs>
                <a:gs pos="100000">
                  <a:schemeClr val="accent2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796136" y="1491630"/>
            <a:ext cx="2664296" cy="1800725"/>
            <a:chOff x="1787671" y="2252678"/>
            <a:chExt cx="6910499" cy="1800725"/>
          </a:xfrm>
        </p:grpSpPr>
        <p:sp>
          <p:nvSpPr>
            <p:cNvPr id="12" name="TextBox 11"/>
            <p:cNvSpPr txBox="1"/>
            <p:nvPr/>
          </p:nvSpPr>
          <p:spPr>
            <a:xfrm>
              <a:off x="1787671" y="3053159"/>
              <a:ext cx="6910499" cy="1000244"/>
            </a:xfrm>
            <a:prstGeom prst="roundRect">
              <a:avLst>
                <a:gd name="adj" fmla="val 9318"/>
              </a:avLst>
            </a:prstGeom>
            <a:ln w="3175"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zh-CN" altLang="en-US" sz="2800" dirty="0" smtClean="0"/>
                <a:t>   意味深长</a:t>
              </a:r>
              <a:r>
                <a:rPr lang="zh-CN" altLang="en-US" sz="2800" dirty="0"/>
                <a:t>，难以言尽。</a:t>
              </a:r>
              <a:endParaRPr lang="zh-CN" altLang="en-US" sz="2800" dirty="0"/>
            </a:p>
          </p:txBody>
        </p:sp>
        <p:sp>
          <p:nvSpPr>
            <p:cNvPr id="13" name="Freeform 9"/>
            <p:cNvSpPr/>
            <p:nvPr/>
          </p:nvSpPr>
          <p:spPr bwMode="gray">
            <a:xfrm rot="5703921" flipH="1">
              <a:off x="4907806" y="1904344"/>
              <a:ext cx="790396" cy="1487063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tint val="66000"/>
                    <a:satMod val="160000"/>
                  </a:schemeClr>
                </a:gs>
                <a:gs pos="50000">
                  <a:schemeClr val="accent2">
                    <a:tint val="44500"/>
                    <a:satMod val="160000"/>
                  </a:schemeClr>
                </a:gs>
                <a:gs pos="100000">
                  <a:schemeClr val="accent2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25605"/>
          <p:cNvSpPr txBox="1"/>
          <p:nvPr/>
        </p:nvSpPr>
        <p:spPr>
          <a:xfrm>
            <a:off x="1041505" y="2267644"/>
            <a:ext cx="677108" cy="170816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慈母情深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829738" y="1635522"/>
            <a:ext cx="221982" cy="2808436"/>
          </a:xfrm>
          <a:prstGeom prst="leftBrace">
            <a:avLst>
              <a:gd name="adj1" fmla="val 132892"/>
              <a:gd name="adj2" fmla="val 50000"/>
            </a:avLst>
          </a:prstGeom>
          <a:noFill/>
          <a:ln w="28575" cap="flat" cmpd="sng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5607"/>
          <p:cNvSpPr txBox="1"/>
          <p:nvPr/>
        </p:nvSpPr>
        <p:spPr>
          <a:xfrm>
            <a:off x="2045638" y="1347614"/>
            <a:ext cx="2022307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渴望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5609"/>
          <p:cNvSpPr txBox="1"/>
          <p:nvPr/>
        </p:nvSpPr>
        <p:spPr>
          <a:xfrm>
            <a:off x="2051721" y="4155926"/>
            <a:ext cx="4032448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了第一本长篇小说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 flipH="1">
            <a:off x="4032756" y="2211711"/>
            <a:ext cx="216718" cy="910014"/>
          </a:xfrm>
          <a:prstGeom prst="leftBrace">
            <a:avLst>
              <a:gd name="adj1" fmla="val 54251"/>
              <a:gd name="adj2" fmla="val 50000"/>
            </a:avLst>
          </a:prstGeom>
          <a:noFill/>
          <a:ln w="28575" cap="flat" cmpd="sng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25616"/>
          <p:cNvSpPr txBox="1"/>
          <p:nvPr/>
        </p:nvSpPr>
        <p:spPr>
          <a:xfrm>
            <a:off x="2093673" y="1995686"/>
            <a:ext cx="20300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工作环境差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25617"/>
          <p:cNvSpPr txBox="1"/>
          <p:nvPr/>
        </p:nvSpPr>
        <p:spPr>
          <a:xfrm>
            <a:off x="2074019" y="2787774"/>
            <a:ext cx="17297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工作辛苦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602" y="307589"/>
            <a:ext cx="2268000" cy="6925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22" y="301531"/>
            <a:ext cx="450000" cy="559756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720370" y="26040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04708" y="1655897"/>
            <a:ext cx="677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25617"/>
          <p:cNvSpPr txBox="1"/>
          <p:nvPr/>
        </p:nvSpPr>
        <p:spPr>
          <a:xfrm>
            <a:off x="4371956" y="2497676"/>
            <a:ext cx="2576308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震惊、心疼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617"/>
          <p:cNvSpPr txBox="1"/>
          <p:nvPr/>
        </p:nvSpPr>
        <p:spPr>
          <a:xfrm>
            <a:off x="2060145" y="3391744"/>
            <a:ext cx="2472166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养儿育女不易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5617"/>
          <p:cNvSpPr txBox="1"/>
          <p:nvPr/>
        </p:nvSpPr>
        <p:spPr>
          <a:xfrm>
            <a:off x="4570452" y="3363838"/>
            <a:ext cx="172974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愧疚不安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84169" y="4153228"/>
            <a:ext cx="21602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感恩、责任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11960" y="1328450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犹豫、挣扎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3" grpId="0" animBg="1"/>
      <p:bldP spid="33" grpId="0"/>
      <p:bldP spid="34" grpId="0"/>
      <p:bldP spid="18" grpId="0"/>
      <p:bldP spid="26" grpId="0"/>
      <p:bldP spid="27" grpId="0"/>
      <p:bldP spid="3" grpId="0"/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55576" y="1524866"/>
            <a:ext cx="7632848" cy="30239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课文讲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述了“我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”的母亲在家境极端贫困的情况下，毫不犹豫地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给“我”买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青年近卫军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，体现了母亲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，也表达了“我”对母亲的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827584" y="537266"/>
            <a:ext cx="203675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3219821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对子女无私的爱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3804596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爱和感激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584" y="374673"/>
            <a:ext cx="2268000" cy="6925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00" y="365341"/>
            <a:ext cx="450000" cy="559757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794068" y="374673"/>
            <a:ext cx="21937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1077848" y="2153957"/>
            <a:ext cx="6806520" cy="12818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学习了反复的修辞手法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体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会到“我”和母亲之间的感情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72341" y="1377215"/>
            <a:ext cx="9140219" cy="46935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marL="711200" lvl="0" indent="-71120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下列句子</a:t>
            </a:r>
            <a:r>
              <a:rPr lang="zh-CN" altLang="en-US" sz="2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中，没有运用反复的修辞手法的一句</a:t>
            </a:r>
            <a:r>
              <a:rPr lang="zh-CN" altLang="en-US" sz="2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是</a:t>
            </a:r>
            <a:r>
              <a:rPr lang="en-US" altLang="zh-CN" sz="2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(    )</a:t>
            </a:r>
            <a:r>
              <a:rPr lang="zh-CN" altLang="en-US" sz="2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zh-CN" sz="2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8560" y="1981745"/>
            <a:ext cx="816949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3855" indent="-363855">
              <a:spcAft>
                <a:spcPts val="600"/>
              </a:spcAft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直起来了，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我的母亲。转过身来了，我的母亲。褐色的口罩上方，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一双眼神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疲惫的眼睛吃惊地望着我，我的母亲的眼睛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63855" indent="-363855">
              <a:spcAft>
                <a:spcPts val="600"/>
              </a:spcAft>
            </a:pPr>
            <a:r>
              <a:rPr lang="en-US" altLang="zh-CN"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.沉默呵，沉默呵!不在沉默中爆发，就在沉默中灭亡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63855" indent="-363855">
              <a:spcAft>
                <a:spcPts val="600"/>
              </a:spcAft>
            </a:pPr>
            <a:r>
              <a:rPr lang="en-US" altLang="zh-CN"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.他的品质是那样的纯洁和高尚，他的意志是那样的坚韧和刚强，他的气质是那样的淳朴和谦逊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7521" y="1275606"/>
            <a:ext cx="61090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815202" y="339502"/>
            <a:ext cx="202860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14" name="文本框 6"/>
          <p:cNvSpPr txBox="1"/>
          <p:nvPr/>
        </p:nvSpPr>
        <p:spPr>
          <a:xfrm>
            <a:off x="429776" y="1419622"/>
            <a:ext cx="8174672" cy="2893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你有过“鼻子一酸”的生活经历吗？试着写一写吧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这件事可以是自己与父母、师长、朋友之间发生的，“鼻子一酸”可以是感动的、委屈的、难过的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可以运用课文中通过场景、细节表达情感的方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完成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七彩课堂素养提升手册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本课练习。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827584" y="364326"/>
            <a:ext cx="205551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460474" y="1772372"/>
            <a:ext cx="1335662" cy="916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忍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55116" y="1209695"/>
            <a:ext cx="8915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rěn</a:t>
            </a:r>
            <a:endParaRPr lang="zh-CN" altLang="en-US" sz="3600" dirty="0"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84967" y="3365351"/>
            <a:ext cx="987783" cy="1049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权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7842" y="2931790"/>
            <a:ext cx="12442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quán</a:t>
            </a:r>
            <a:endParaRPr lang="zh-CN" altLang="en-US" sz="3600" dirty="0"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2985" y="3717031"/>
            <a:ext cx="5400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组词：权利、主权、使用权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715925" y="1772374"/>
            <a:ext cx="1335662" cy="1049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纫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15033" y="1183030"/>
            <a:ext cx="8915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rèn</a:t>
            </a:r>
            <a:endParaRPr lang="zh-CN" altLang="en-US" sz="3600" dirty="0"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944" y="283739"/>
            <a:ext cx="431626" cy="558077"/>
          </a:xfrm>
          <a:prstGeom prst="rect">
            <a:avLst/>
          </a:prstGeom>
        </p:spPr>
      </p:pic>
      <p:sp>
        <p:nvSpPr>
          <p:cNvPr id="18" name="文本框 15"/>
          <p:cNvSpPr txBox="1"/>
          <p:nvPr/>
        </p:nvSpPr>
        <p:spPr>
          <a:xfrm>
            <a:off x="80724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5E-6 -2.59259E-6 L -0.00313 -0.08673 " pathEditMode="relative" rAng="0" ptsTypes="AA">
                                      <p:cBhvr>
                                        <p:cTn id="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4352"/>
                                    </p:animMotion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13" grpId="0"/>
      <p:bldP spid="14" grpId="0"/>
      <p:bldP spid="2" grpId="0"/>
      <p:bldP spid="17" grpId="0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7"/>
          <p:cNvGrpSpPr/>
          <p:nvPr/>
        </p:nvGrpSpPr>
        <p:grpSpPr bwMode="auto">
          <a:xfrm>
            <a:off x="3563888" y="1296582"/>
            <a:ext cx="935182" cy="987136"/>
            <a:chOff x="2437" y="2032"/>
            <a:chExt cx="1244" cy="1264"/>
          </a:xfrm>
        </p:grpSpPr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33" name="组合 7"/>
          <p:cNvGrpSpPr/>
          <p:nvPr/>
        </p:nvGrpSpPr>
        <p:grpSpPr bwMode="auto">
          <a:xfrm>
            <a:off x="2484074" y="1296582"/>
            <a:ext cx="935182" cy="987136"/>
            <a:chOff x="2437" y="2032"/>
            <a:chExt cx="1244" cy="1264"/>
          </a:xfrm>
        </p:grpSpPr>
        <p:sp>
          <p:nvSpPr>
            <p:cNvPr id="3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3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37" name="组合 7"/>
          <p:cNvGrpSpPr/>
          <p:nvPr/>
        </p:nvGrpSpPr>
        <p:grpSpPr bwMode="auto">
          <a:xfrm>
            <a:off x="1405019" y="1296582"/>
            <a:ext cx="935182" cy="987136"/>
            <a:chOff x="2437" y="2032"/>
            <a:chExt cx="1244" cy="1264"/>
          </a:xfrm>
        </p:grpSpPr>
        <p:sp>
          <p:nvSpPr>
            <p:cNvPr id="3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4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41" name="组合 7"/>
          <p:cNvGrpSpPr/>
          <p:nvPr/>
        </p:nvGrpSpPr>
        <p:grpSpPr bwMode="auto">
          <a:xfrm>
            <a:off x="323528" y="1296582"/>
            <a:ext cx="935182" cy="987136"/>
            <a:chOff x="2437" y="2032"/>
            <a:chExt cx="1244" cy="1264"/>
          </a:xfrm>
        </p:grpSpPr>
        <p:sp>
          <p:nvSpPr>
            <p:cNvPr id="4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4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539553" y="768902"/>
            <a:ext cx="83529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cí       yì        lù      diào     kù      shǔ     zào      jǐ </a:t>
            </a:r>
            <a:endParaRPr lang="en-US" altLang="zh-CN" sz="28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52" name="文本框 64"/>
          <p:cNvSpPr txBox="1">
            <a:spLocks noChangeArrowheads="1"/>
          </p:cNvSpPr>
          <p:nvPr/>
        </p:nvSpPr>
        <p:spPr bwMode="auto">
          <a:xfrm>
            <a:off x="3563925" y="1305273"/>
            <a:ext cx="935934" cy="985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吊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64"/>
          <p:cNvSpPr txBox="1">
            <a:spLocks noChangeArrowheads="1"/>
          </p:cNvSpPr>
          <p:nvPr/>
        </p:nvSpPr>
        <p:spPr bwMode="auto">
          <a:xfrm>
            <a:off x="2484110" y="1305273"/>
            <a:ext cx="935934" cy="9925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碌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64"/>
          <p:cNvSpPr txBox="1">
            <a:spLocks noChangeArrowheads="1"/>
          </p:cNvSpPr>
          <p:nvPr/>
        </p:nvSpPr>
        <p:spPr bwMode="auto">
          <a:xfrm>
            <a:off x="1403648" y="1305273"/>
            <a:ext cx="907761" cy="9925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抑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64"/>
          <p:cNvSpPr txBox="1">
            <a:spLocks noChangeArrowheads="1"/>
          </p:cNvSpPr>
          <p:nvPr/>
        </p:nvSpPr>
        <p:spPr bwMode="auto">
          <a:xfrm>
            <a:off x="323713" y="1305273"/>
            <a:ext cx="938880" cy="9925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辞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7"/>
          <p:cNvGrpSpPr/>
          <p:nvPr/>
        </p:nvGrpSpPr>
        <p:grpSpPr bwMode="auto">
          <a:xfrm>
            <a:off x="7870730" y="1296582"/>
            <a:ext cx="935182" cy="987136"/>
            <a:chOff x="2437" y="2032"/>
            <a:chExt cx="1244" cy="1264"/>
          </a:xfrm>
        </p:grpSpPr>
        <p:sp>
          <p:nvSpPr>
            <p:cNvPr id="5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5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60" name="组合 7"/>
          <p:cNvGrpSpPr/>
          <p:nvPr/>
        </p:nvGrpSpPr>
        <p:grpSpPr bwMode="auto">
          <a:xfrm>
            <a:off x="6790916" y="1296582"/>
            <a:ext cx="935182" cy="987136"/>
            <a:chOff x="2437" y="2032"/>
            <a:chExt cx="1244" cy="1264"/>
          </a:xfrm>
        </p:grpSpPr>
        <p:sp>
          <p:nvSpPr>
            <p:cNvPr id="6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6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64" name="组合 7"/>
          <p:cNvGrpSpPr/>
          <p:nvPr/>
        </p:nvGrpSpPr>
        <p:grpSpPr bwMode="auto">
          <a:xfrm>
            <a:off x="5711861" y="1296582"/>
            <a:ext cx="935182" cy="987136"/>
            <a:chOff x="2437" y="2032"/>
            <a:chExt cx="1244" cy="1264"/>
          </a:xfrm>
        </p:grpSpPr>
        <p:sp>
          <p:nvSpPr>
            <p:cNvPr id="6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6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68" name="组合 7"/>
          <p:cNvGrpSpPr/>
          <p:nvPr/>
        </p:nvGrpSpPr>
        <p:grpSpPr bwMode="auto">
          <a:xfrm>
            <a:off x="4630370" y="1296582"/>
            <a:ext cx="935182" cy="987136"/>
            <a:chOff x="2437" y="2032"/>
            <a:chExt cx="1244" cy="1264"/>
          </a:xfrm>
        </p:grpSpPr>
        <p:sp>
          <p:nvSpPr>
            <p:cNvPr id="6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7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72" name="文本框 64"/>
          <p:cNvSpPr txBox="1">
            <a:spLocks noChangeArrowheads="1"/>
          </p:cNvSpPr>
          <p:nvPr/>
        </p:nvSpPr>
        <p:spPr bwMode="auto">
          <a:xfrm>
            <a:off x="7884368" y="1305273"/>
            <a:ext cx="935934" cy="9925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脊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文本框 64"/>
          <p:cNvSpPr txBox="1">
            <a:spLocks noChangeArrowheads="1"/>
          </p:cNvSpPr>
          <p:nvPr/>
        </p:nvSpPr>
        <p:spPr bwMode="auto">
          <a:xfrm>
            <a:off x="6790952" y="1305273"/>
            <a:ext cx="935934" cy="9925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噪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64"/>
          <p:cNvSpPr txBox="1">
            <a:spLocks noChangeArrowheads="1"/>
          </p:cNvSpPr>
          <p:nvPr/>
        </p:nvSpPr>
        <p:spPr bwMode="auto">
          <a:xfrm>
            <a:off x="5710490" y="1219131"/>
            <a:ext cx="907761" cy="9925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暑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文本框 64"/>
          <p:cNvSpPr txBox="1">
            <a:spLocks noChangeArrowheads="1"/>
          </p:cNvSpPr>
          <p:nvPr/>
        </p:nvSpPr>
        <p:spPr bwMode="auto">
          <a:xfrm>
            <a:off x="4630555" y="1226017"/>
            <a:ext cx="938880" cy="985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酷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6" name="组合 7"/>
          <p:cNvGrpSpPr/>
          <p:nvPr/>
        </p:nvGrpSpPr>
        <p:grpSpPr bwMode="auto">
          <a:xfrm>
            <a:off x="4657197" y="3346908"/>
            <a:ext cx="935182" cy="987136"/>
            <a:chOff x="2437" y="2032"/>
            <a:chExt cx="1244" cy="1264"/>
          </a:xfrm>
        </p:grpSpPr>
        <p:sp>
          <p:nvSpPr>
            <p:cNvPr id="7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7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80" name="组合 7"/>
          <p:cNvGrpSpPr/>
          <p:nvPr/>
        </p:nvGrpSpPr>
        <p:grpSpPr bwMode="auto">
          <a:xfrm>
            <a:off x="3577383" y="3346908"/>
            <a:ext cx="935182" cy="987136"/>
            <a:chOff x="2437" y="2032"/>
            <a:chExt cx="1244" cy="1264"/>
          </a:xfrm>
        </p:grpSpPr>
        <p:sp>
          <p:nvSpPr>
            <p:cNvPr id="8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8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84" name="组合 7"/>
          <p:cNvGrpSpPr/>
          <p:nvPr/>
        </p:nvGrpSpPr>
        <p:grpSpPr bwMode="auto">
          <a:xfrm>
            <a:off x="2498328" y="3346908"/>
            <a:ext cx="935182" cy="987136"/>
            <a:chOff x="2437" y="2032"/>
            <a:chExt cx="1244" cy="1264"/>
          </a:xfrm>
        </p:grpSpPr>
        <p:sp>
          <p:nvSpPr>
            <p:cNvPr id="8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8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88" name="组合 7"/>
          <p:cNvGrpSpPr/>
          <p:nvPr/>
        </p:nvGrpSpPr>
        <p:grpSpPr bwMode="auto">
          <a:xfrm>
            <a:off x="1416837" y="3346908"/>
            <a:ext cx="935182" cy="987136"/>
            <a:chOff x="2437" y="2032"/>
            <a:chExt cx="1244" cy="1264"/>
          </a:xfrm>
        </p:grpSpPr>
        <p:sp>
          <p:nvSpPr>
            <p:cNvPr id="8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9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308025" y="2822740"/>
            <a:ext cx="8008391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zhào   </a:t>
            </a:r>
            <a:r>
              <a:rPr lang="en-US" altLang="zh-CN" sz="280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jìng      </a:t>
            </a:r>
            <a:r>
              <a:rPr lang="en-US" altLang="zh-CN" sz="28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wa     rěn     xiè     suān   quán</a:t>
            </a:r>
            <a:endParaRPr lang="en-US" altLang="zh-CN" sz="28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93" name="文本框 64"/>
          <p:cNvSpPr txBox="1">
            <a:spLocks noChangeArrowheads="1"/>
          </p:cNvSpPr>
          <p:nvPr/>
        </p:nvSpPr>
        <p:spPr bwMode="auto">
          <a:xfrm>
            <a:off x="4657234" y="3347630"/>
            <a:ext cx="935934" cy="985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械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>
            <a:spLocks noChangeArrowheads="1"/>
          </p:cNvSpPr>
          <p:nvPr/>
        </p:nvSpPr>
        <p:spPr bwMode="auto">
          <a:xfrm>
            <a:off x="3577419" y="3347630"/>
            <a:ext cx="935934" cy="985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忍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文本框 64"/>
          <p:cNvSpPr txBox="1">
            <a:spLocks noChangeArrowheads="1"/>
          </p:cNvSpPr>
          <p:nvPr/>
        </p:nvSpPr>
        <p:spPr bwMode="auto">
          <a:xfrm>
            <a:off x="2496957" y="3347630"/>
            <a:ext cx="907761" cy="985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哇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5" name="组合 7"/>
          <p:cNvGrpSpPr/>
          <p:nvPr/>
        </p:nvGrpSpPr>
        <p:grpSpPr bwMode="auto">
          <a:xfrm>
            <a:off x="6805170" y="3346908"/>
            <a:ext cx="935182" cy="987136"/>
            <a:chOff x="2437" y="2032"/>
            <a:chExt cx="1244" cy="1264"/>
          </a:xfrm>
        </p:grpSpPr>
        <p:sp>
          <p:nvSpPr>
            <p:cNvPr id="10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0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09" name="组合 7"/>
          <p:cNvGrpSpPr/>
          <p:nvPr/>
        </p:nvGrpSpPr>
        <p:grpSpPr bwMode="auto">
          <a:xfrm>
            <a:off x="5723679" y="3346908"/>
            <a:ext cx="935182" cy="987136"/>
            <a:chOff x="2437" y="2032"/>
            <a:chExt cx="1244" cy="1264"/>
          </a:xfrm>
        </p:grpSpPr>
        <p:sp>
          <p:nvSpPr>
            <p:cNvPr id="11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1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15" name="文本框 64"/>
          <p:cNvSpPr txBox="1">
            <a:spLocks noChangeArrowheads="1"/>
          </p:cNvSpPr>
          <p:nvPr/>
        </p:nvSpPr>
        <p:spPr bwMode="auto">
          <a:xfrm>
            <a:off x="6803799" y="3291830"/>
            <a:ext cx="907761" cy="9925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权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6" name="文本框 64"/>
          <p:cNvSpPr txBox="1">
            <a:spLocks noChangeArrowheads="1"/>
          </p:cNvSpPr>
          <p:nvPr/>
        </p:nvSpPr>
        <p:spPr bwMode="auto">
          <a:xfrm>
            <a:off x="5723864" y="3347630"/>
            <a:ext cx="938880" cy="985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酸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7" name="组合 7"/>
          <p:cNvGrpSpPr/>
          <p:nvPr/>
        </p:nvGrpSpPr>
        <p:grpSpPr bwMode="auto">
          <a:xfrm>
            <a:off x="324939" y="3346908"/>
            <a:ext cx="935182" cy="987136"/>
            <a:chOff x="2437" y="2032"/>
            <a:chExt cx="1244" cy="1264"/>
          </a:xfrm>
        </p:grpSpPr>
        <p:sp>
          <p:nvSpPr>
            <p:cNvPr id="11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2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21" name="文本框 64"/>
          <p:cNvSpPr txBox="1">
            <a:spLocks noChangeArrowheads="1"/>
          </p:cNvSpPr>
          <p:nvPr/>
        </p:nvSpPr>
        <p:spPr bwMode="auto">
          <a:xfrm>
            <a:off x="1386249" y="3329348"/>
            <a:ext cx="935934" cy="9925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竟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93" y="2283720"/>
            <a:ext cx="572977" cy="572977"/>
          </a:xfrm>
          <a:prstGeom prst="rect">
            <a:avLst/>
          </a:prstGeom>
        </p:spPr>
      </p:pic>
      <p:pic>
        <p:nvPicPr>
          <p:cNvPr id="97" name="图片 96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347" y="2283718"/>
            <a:ext cx="572977" cy="572977"/>
          </a:xfrm>
          <a:prstGeom prst="rect">
            <a:avLst/>
          </a:prstGeom>
        </p:spPr>
      </p:pic>
      <p:pic>
        <p:nvPicPr>
          <p:cNvPr id="98" name="图片 97">
            <a:hlinkClick r:id="rId4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860" y="2283719"/>
            <a:ext cx="572977" cy="572977"/>
          </a:xfrm>
          <a:prstGeom prst="rect">
            <a:avLst/>
          </a:prstGeom>
        </p:spPr>
      </p:pic>
      <p:pic>
        <p:nvPicPr>
          <p:cNvPr id="99" name="图片 98">
            <a:hlinkClick r:id="rId5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430" y="4369478"/>
            <a:ext cx="572977" cy="572977"/>
          </a:xfrm>
          <a:prstGeom prst="rect">
            <a:avLst/>
          </a:prstGeom>
        </p:spPr>
      </p:pic>
      <p:pic>
        <p:nvPicPr>
          <p:cNvPr id="100" name="图片 99">
            <a:hlinkClick r:id="rId6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98" y="4381488"/>
            <a:ext cx="572977" cy="572977"/>
          </a:xfrm>
          <a:prstGeom prst="rect">
            <a:avLst/>
          </a:prstGeom>
        </p:spPr>
      </p:pic>
      <p:pic>
        <p:nvPicPr>
          <p:cNvPr id="101" name="图片 100">
            <a:hlinkClick r:id="rId7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182" y="4381488"/>
            <a:ext cx="572977" cy="572977"/>
          </a:xfrm>
          <a:prstGeom prst="rect">
            <a:avLst/>
          </a:prstGeom>
        </p:spPr>
      </p:pic>
      <p:pic>
        <p:nvPicPr>
          <p:cNvPr id="102" name="图片 101">
            <a:hlinkClick r:id="rId8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237" y="4381286"/>
            <a:ext cx="572977" cy="572977"/>
          </a:xfrm>
          <a:prstGeom prst="rect">
            <a:avLst/>
          </a:prstGeom>
        </p:spPr>
      </p:pic>
      <p:pic>
        <p:nvPicPr>
          <p:cNvPr id="103" name="图片 102">
            <a:hlinkClick r:id="rId9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051" y="4333323"/>
            <a:ext cx="572977" cy="572977"/>
          </a:xfrm>
          <a:prstGeom prst="rect">
            <a:avLst/>
          </a:prstGeom>
        </p:spPr>
      </p:pic>
      <p:pic>
        <p:nvPicPr>
          <p:cNvPr id="104" name="图片 103">
            <a:hlinkClick r:id="rId10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211" y="4336766"/>
            <a:ext cx="572977" cy="572977"/>
          </a:xfrm>
          <a:prstGeom prst="rect">
            <a:avLst/>
          </a:prstGeom>
        </p:spPr>
      </p:pic>
      <p:pic>
        <p:nvPicPr>
          <p:cNvPr id="113" name="图片 112">
            <a:hlinkClick r:id="rId1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190" y="4336766"/>
            <a:ext cx="572977" cy="572977"/>
          </a:xfrm>
          <a:prstGeom prst="rect">
            <a:avLst/>
          </a:prstGeom>
        </p:spPr>
      </p:pic>
      <p:pic>
        <p:nvPicPr>
          <p:cNvPr id="114" name="图片 113">
            <a:hlinkClick r:id="rId12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243" y="2283720"/>
            <a:ext cx="572977" cy="572977"/>
          </a:xfrm>
          <a:prstGeom prst="rect">
            <a:avLst/>
          </a:prstGeom>
        </p:spPr>
      </p:pic>
      <p:pic>
        <p:nvPicPr>
          <p:cNvPr id="122" name="图片 121">
            <a:hlinkClick r:id="rId13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797" y="2283718"/>
            <a:ext cx="572977" cy="572977"/>
          </a:xfrm>
          <a:prstGeom prst="rect">
            <a:avLst/>
          </a:prstGeom>
        </p:spPr>
      </p:pic>
      <p:pic>
        <p:nvPicPr>
          <p:cNvPr id="123" name="图片 122">
            <a:hlinkClick r:id="rId14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310" y="2283719"/>
            <a:ext cx="572977" cy="572977"/>
          </a:xfrm>
          <a:prstGeom prst="rect">
            <a:avLst/>
          </a:prstGeom>
        </p:spPr>
      </p:pic>
      <p:pic>
        <p:nvPicPr>
          <p:cNvPr id="124" name="图片 123">
            <a:hlinkClick r:id="rId15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521" y="2283720"/>
            <a:ext cx="572977" cy="572977"/>
          </a:xfrm>
          <a:prstGeom prst="rect">
            <a:avLst/>
          </a:prstGeom>
        </p:spPr>
      </p:pic>
      <p:pic>
        <p:nvPicPr>
          <p:cNvPr id="126" name="图片 125">
            <a:hlinkClick r:id="rId16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588" y="2283719"/>
            <a:ext cx="572977" cy="572977"/>
          </a:xfrm>
          <a:prstGeom prst="rect">
            <a:avLst/>
          </a:prstGeom>
        </p:spPr>
      </p:pic>
      <p:sp>
        <p:nvSpPr>
          <p:cNvPr id="125" name="文本框 15"/>
          <p:cNvSpPr txBox="1"/>
          <p:nvPr/>
        </p:nvSpPr>
        <p:spPr>
          <a:xfrm>
            <a:off x="886587" y="152914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7" name="图片 12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23478"/>
            <a:ext cx="864096" cy="819783"/>
          </a:xfrm>
          <a:prstGeom prst="rect">
            <a:avLst/>
          </a:prstGeom>
        </p:spPr>
      </p:pic>
      <p:sp>
        <p:nvSpPr>
          <p:cNvPr id="128" name="文本框 64"/>
          <p:cNvSpPr txBox="1">
            <a:spLocks noChangeArrowheads="1"/>
          </p:cNvSpPr>
          <p:nvPr/>
        </p:nvSpPr>
        <p:spPr bwMode="auto">
          <a:xfrm>
            <a:off x="342425" y="3307363"/>
            <a:ext cx="935934" cy="9925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罩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56" y="1895966"/>
            <a:ext cx="180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224" y="1851870"/>
            <a:ext cx="180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680" y="1877407"/>
            <a:ext cx="180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1708858"/>
            <a:ext cx="100811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抑</a:t>
            </a:r>
            <a:endParaRPr lang="zh-CN" altLang="en-US" sz="12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195009" y="2136279"/>
            <a:ext cx="941034" cy="142111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TextBox 79"/>
          <p:cNvSpPr txBox="1"/>
          <p:nvPr/>
        </p:nvSpPr>
        <p:spPr>
          <a:xfrm>
            <a:off x="2654462" y="1707654"/>
            <a:ext cx="100811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忍</a:t>
            </a:r>
            <a:endParaRPr lang="zh-CN" altLang="en-US" sz="12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2951720" y="2067693"/>
            <a:ext cx="1080120" cy="87376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TextBox 81"/>
          <p:cNvSpPr txBox="1"/>
          <p:nvPr/>
        </p:nvSpPr>
        <p:spPr>
          <a:xfrm>
            <a:off x="4812876" y="1682709"/>
            <a:ext cx="100811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500" dirty="0">
                <a:latin typeface="楷体" panose="02010609060101010101" pitchFamily="49" charset="-122"/>
                <a:ea typeface="楷体" panose="02010609060101010101" pitchFamily="49" charset="-122"/>
              </a:rPr>
              <a:t>酷</a:t>
            </a:r>
            <a:endParaRPr lang="zh-CN" altLang="en-US" sz="12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4938840" y="2067692"/>
            <a:ext cx="756184" cy="1368153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3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11294"/>
            <a:ext cx="180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83"/>
          <p:cNvSpPr txBox="1"/>
          <p:nvPr/>
        </p:nvSpPr>
        <p:spPr>
          <a:xfrm>
            <a:off x="6948264" y="1635646"/>
            <a:ext cx="100811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酸</a:t>
            </a:r>
            <a:endParaRPr lang="zh-CN" altLang="en-US" sz="12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7060826" y="2102161"/>
            <a:ext cx="756184" cy="1368153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2500074" y="267494"/>
            <a:ext cx="4143852" cy="577081"/>
            <a:chOff x="3279770" y="407845"/>
            <a:chExt cx="4143852" cy="577081"/>
          </a:xfrm>
        </p:grpSpPr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>
              <a:off x="3736603" y="407845"/>
              <a:ext cx="3687019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重难</a:t>
              </a: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点字书写</a:t>
              </a: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279770" y="464538"/>
              <a:ext cx="456833" cy="456366"/>
              <a:chOff x="631825" y="5181600"/>
              <a:chExt cx="1554163" cy="1552575"/>
            </a:xfrm>
          </p:grpSpPr>
          <p:sp>
            <p:nvSpPr>
              <p:cNvPr id="31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33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39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40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41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43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46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47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48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54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58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59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60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61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62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6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1" grpId="0" animBg="1"/>
      <p:bldP spid="70" grpId="0" animBg="1"/>
      <p:bldP spid="8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096" y="1335519"/>
            <a:ext cx="180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081" y="1335519"/>
            <a:ext cx="180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" name="线形标注 1 95"/>
          <p:cNvSpPr/>
          <p:nvPr/>
        </p:nvSpPr>
        <p:spPr>
          <a:xfrm>
            <a:off x="3154164" y="3507854"/>
            <a:ext cx="2763863" cy="1152128"/>
          </a:xfrm>
          <a:prstGeom prst="borderCallout1">
            <a:avLst>
              <a:gd name="adj1" fmla="val -3934"/>
              <a:gd name="adj2" fmla="val 13723"/>
              <a:gd name="adj3" fmla="val -88876"/>
              <a:gd name="adj4" fmla="val 38863"/>
            </a:avLst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“木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”的横长托住“品”。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26207" y="1220780"/>
            <a:ext cx="64807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碌</a:t>
            </a:r>
            <a:endParaRPr lang="zh-CN" altLang="en-US" sz="12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628526" y="1131590"/>
            <a:ext cx="64807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噪</a:t>
            </a:r>
            <a:endParaRPr lang="zh-CN" altLang="en-US" sz="12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1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360" y="1328748"/>
            <a:ext cx="18000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" name="TextBox 91"/>
          <p:cNvSpPr txBox="1"/>
          <p:nvPr/>
        </p:nvSpPr>
        <p:spPr>
          <a:xfrm>
            <a:off x="6012160" y="1059582"/>
            <a:ext cx="64807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暑</a:t>
            </a:r>
            <a:endParaRPr lang="zh-CN" altLang="en-US" sz="12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1835696" y="2195391"/>
            <a:ext cx="1080120" cy="87376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372200" y="1419622"/>
            <a:ext cx="104411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69"/>
          <p:cNvSpPr/>
          <p:nvPr/>
        </p:nvSpPr>
        <p:spPr bwMode="auto">
          <a:xfrm>
            <a:off x="3995936" y="2276733"/>
            <a:ext cx="1224136" cy="208632"/>
          </a:xfrm>
          <a:custGeom>
            <a:avLst/>
            <a:gdLst>
              <a:gd name="T0" fmla="*/ 470 w 974"/>
              <a:gd name="T1" fmla="*/ 56 h 165"/>
              <a:gd name="T2" fmla="*/ 668 w 974"/>
              <a:gd name="T3" fmla="*/ 23 h 165"/>
              <a:gd name="T4" fmla="*/ 727 w 974"/>
              <a:gd name="T5" fmla="*/ 16 h 165"/>
              <a:gd name="T6" fmla="*/ 777 w 974"/>
              <a:gd name="T7" fmla="*/ 8 h 165"/>
              <a:gd name="T8" fmla="*/ 819 w 974"/>
              <a:gd name="T9" fmla="*/ 4 h 165"/>
              <a:gd name="T10" fmla="*/ 850 w 974"/>
              <a:gd name="T11" fmla="*/ 0 h 165"/>
              <a:gd name="T12" fmla="*/ 873 w 974"/>
              <a:gd name="T13" fmla="*/ 0 h 165"/>
              <a:gd name="T14" fmla="*/ 905 w 974"/>
              <a:gd name="T15" fmla="*/ 2 h 165"/>
              <a:gd name="T16" fmla="*/ 932 w 974"/>
              <a:gd name="T17" fmla="*/ 12 h 165"/>
              <a:gd name="T18" fmla="*/ 955 w 974"/>
              <a:gd name="T19" fmla="*/ 27 h 165"/>
              <a:gd name="T20" fmla="*/ 967 w 974"/>
              <a:gd name="T21" fmla="*/ 40 h 165"/>
              <a:gd name="T22" fmla="*/ 974 w 974"/>
              <a:gd name="T23" fmla="*/ 50 h 165"/>
              <a:gd name="T24" fmla="*/ 974 w 974"/>
              <a:gd name="T25" fmla="*/ 58 h 165"/>
              <a:gd name="T26" fmla="*/ 967 w 974"/>
              <a:gd name="T27" fmla="*/ 65 h 165"/>
              <a:gd name="T28" fmla="*/ 953 w 974"/>
              <a:gd name="T29" fmla="*/ 73 h 165"/>
              <a:gd name="T30" fmla="*/ 940 w 974"/>
              <a:gd name="T31" fmla="*/ 75 h 165"/>
              <a:gd name="T32" fmla="*/ 915 w 974"/>
              <a:gd name="T33" fmla="*/ 77 h 165"/>
              <a:gd name="T34" fmla="*/ 878 w 974"/>
              <a:gd name="T35" fmla="*/ 81 h 165"/>
              <a:gd name="T36" fmla="*/ 830 w 974"/>
              <a:gd name="T37" fmla="*/ 81 h 165"/>
              <a:gd name="T38" fmla="*/ 771 w 974"/>
              <a:gd name="T39" fmla="*/ 83 h 165"/>
              <a:gd name="T40" fmla="*/ 658 w 974"/>
              <a:gd name="T41" fmla="*/ 85 h 165"/>
              <a:gd name="T42" fmla="*/ 524 w 974"/>
              <a:gd name="T43" fmla="*/ 92 h 165"/>
              <a:gd name="T44" fmla="*/ 395 w 974"/>
              <a:gd name="T45" fmla="*/ 108 h 165"/>
              <a:gd name="T46" fmla="*/ 332 w 974"/>
              <a:gd name="T47" fmla="*/ 119 h 165"/>
              <a:gd name="T48" fmla="*/ 276 w 974"/>
              <a:gd name="T49" fmla="*/ 129 h 165"/>
              <a:gd name="T50" fmla="*/ 230 w 974"/>
              <a:gd name="T51" fmla="*/ 136 h 165"/>
              <a:gd name="T52" fmla="*/ 190 w 974"/>
              <a:gd name="T53" fmla="*/ 144 h 165"/>
              <a:gd name="T54" fmla="*/ 158 w 974"/>
              <a:gd name="T55" fmla="*/ 148 h 165"/>
              <a:gd name="T56" fmla="*/ 131 w 974"/>
              <a:gd name="T57" fmla="*/ 154 h 165"/>
              <a:gd name="T58" fmla="*/ 108 w 974"/>
              <a:gd name="T59" fmla="*/ 157 h 165"/>
              <a:gd name="T60" fmla="*/ 89 w 974"/>
              <a:gd name="T61" fmla="*/ 161 h 165"/>
              <a:gd name="T62" fmla="*/ 73 w 974"/>
              <a:gd name="T63" fmla="*/ 163 h 165"/>
              <a:gd name="T64" fmla="*/ 66 w 974"/>
              <a:gd name="T65" fmla="*/ 165 h 165"/>
              <a:gd name="T66" fmla="*/ 58 w 974"/>
              <a:gd name="T67" fmla="*/ 165 h 165"/>
              <a:gd name="T68" fmla="*/ 43 w 974"/>
              <a:gd name="T69" fmla="*/ 161 h 165"/>
              <a:gd name="T70" fmla="*/ 25 w 974"/>
              <a:gd name="T71" fmla="*/ 150 h 165"/>
              <a:gd name="T72" fmla="*/ 8 w 974"/>
              <a:gd name="T73" fmla="*/ 134 h 165"/>
              <a:gd name="T74" fmla="*/ 0 w 974"/>
              <a:gd name="T75" fmla="*/ 121 h 165"/>
              <a:gd name="T76" fmla="*/ 4 w 974"/>
              <a:gd name="T77" fmla="*/ 113 h 165"/>
              <a:gd name="T78" fmla="*/ 18 w 974"/>
              <a:gd name="T79" fmla="*/ 110 h 165"/>
              <a:gd name="T80" fmla="*/ 43 w 974"/>
              <a:gd name="T81" fmla="*/ 106 h 165"/>
              <a:gd name="T82" fmla="*/ 73 w 974"/>
              <a:gd name="T83" fmla="*/ 104 h 165"/>
              <a:gd name="T84" fmla="*/ 100 w 974"/>
              <a:gd name="T85" fmla="*/ 102 h 165"/>
              <a:gd name="T86" fmla="*/ 135 w 974"/>
              <a:gd name="T87" fmla="*/ 100 h 165"/>
              <a:gd name="T88" fmla="*/ 179 w 974"/>
              <a:gd name="T89" fmla="*/ 96 h 165"/>
              <a:gd name="T90" fmla="*/ 230 w 974"/>
              <a:gd name="T91" fmla="*/ 90 h 165"/>
              <a:gd name="T92" fmla="*/ 292 w 974"/>
              <a:gd name="T93" fmla="*/ 8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74" h="165">
                <a:moveTo>
                  <a:pt x="292" y="83"/>
                </a:moveTo>
                <a:lnTo>
                  <a:pt x="380" y="69"/>
                </a:lnTo>
                <a:lnTo>
                  <a:pt x="470" y="56"/>
                </a:lnTo>
                <a:lnTo>
                  <a:pt x="558" y="40"/>
                </a:lnTo>
                <a:lnTo>
                  <a:pt x="646" y="25"/>
                </a:lnTo>
                <a:lnTo>
                  <a:pt x="668" y="23"/>
                </a:lnTo>
                <a:lnTo>
                  <a:pt x="689" y="19"/>
                </a:lnTo>
                <a:lnTo>
                  <a:pt x="708" y="17"/>
                </a:lnTo>
                <a:lnTo>
                  <a:pt x="727" y="16"/>
                </a:lnTo>
                <a:lnTo>
                  <a:pt x="744" y="14"/>
                </a:lnTo>
                <a:lnTo>
                  <a:pt x="761" y="10"/>
                </a:lnTo>
                <a:lnTo>
                  <a:pt x="777" y="8"/>
                </a:lnTo>
                <a:lnTo>
                  <a:pt x="792" y="8"/>
                </a:lnTo>
                <a:lnTo>
                  <a:pt x="806" y="6"/>
                </a:lnTo>
                <a:lnTo>
                  <a:pt x="819" y="4"/>
                </a:lnTo>
                <a:lnTo>
                  <a:pt x="830" y="2"/>
                </a:lnTo>
                <a:lnTo>
                  <a:pt x="840" y="2"/>
                </a:lnTo>
                <a:lnTo>
                  <a:pt x="850" y="0"/>
                </a:lnTo>
                <a:lnTo>
                  <a:pt x="859" y="0"/>
                </a:lnTo>
                <a:lnTo>
                  <a:pt x="865" y="0"/>
                </a:lnTo>
                <a:lnTo>
                  <a:pt x="873" y="0"/>
                </a:lnTo>
                <a:lnTo>
                  <a:pt x="884" y="0"/>
                </a:lnTo>
                <a:lnTo>
                  <a:pt x="894" y="0"/>
                </a:lnTo>
                <a:lnTo>
                  <a:pt x="905" y="2"/>
                </a:lnTo>
                <a:lnTo>
                  <a:pt x="915" y="4"/>
                </a:lnTo>
                <a:lnTo>
                  <a:pt x="924" y="8"/>
                </a:lnTo>
                <a:lnTo>
                  <a:pt x="932" y="12"/>
                </a:lnTo>
                <a:lnTo>
                  <a:pt x="942" y="16"/>
                </a:lnTo>
                <a:lnTo>
                  <a:pt x="949" y="21"/>
                </a:lnTo>
                <a:lnTo>
                  <a:pt x="955" y="27"/>
                </a:lnTo>
                <a:lnTo>
                  <a:pt x="959" y="31"/>
                </a:lnTo>
                <a:lnTo>
                  <a:pt x="965" y="37"/>
                </a:lnTo>
                <a:lnTo>
                  <a:pt x="967" y="40"/>
                </a:lnTo>
                <a:lnTo>
                  <a:pt x="970" y="44"/>
                </a:lnTo>
                <a:lnTo>
                  <a:pt x="972" y="46"/>
                </a:lnTo>
                <a:lnTo>
                  <a:pt x="974" y="50"/>
                </a:lnTo>
                <a:lnTo>
                  <a:pt x="974" y="52"/>
                </a:lnTo>
                <a:lnTo>
                  <a:pt x="974" y="56"/>
                </a:lnTo>
                <a:lnTo>
                  <a:pt x="974" y="58"/>
                </a:lnTo>
                <a:lnTo>
                  <a:pt x="972" y="62"/>
                </a:lnTo>
                <a:lnTo>
                  <a:pt x="970" y="64"/>
                </a:lnTo>
                <a:lnTo>
                  <a:pt x="967" y="65"/>
                </a:lnTo>
                <a:lnTo>
                  <a:pt x="965" y="67"/>
                </a:lnTo>
                <a:lnTo>
                  <a:pt x="959" y="69"/>
                </a:lnTo>
                <a:lnTo>
                  <a:pt x="953" y="73"/>
                </a:lnTo>
                <a:lnTo>
                  <a:pt x="951" y="73"/>
                </a:lnTo>
                <a:lnTo>
                  <a:pt x="946" y="75"/>
                </a:lnTo>
                <a:lnTo>
                  <a:pt x="940" y="75"/>
                </a:lnTo>
                <a:lnTo>
                  <a:pt x="932" y="75"/>
                </a:lnTo>
                <a:lnTo>
                  <a:pt x="924" y="77"/>
                </a:lnTo>
                <a:lnTo>
                  <a:pt x="915" y="77"/>
                </a:lnTo>
                <a:lnTo>
                  <a:pt x="903" y="79"/>
                </a:lnTo>
                <a:lnTo>
                  <a:pt x="892" y="79"/>
                </a:lnTo>
                <a:lnTo>
                  <a:pt x="878" y="81"/>
                </a:lnTo>
                <a:lnTo>
                  <a:pt x="863" y="81"/>
                </a:lnTo>
                <a:lnTo>
                  <a:pt x="848" y="81"/>
                </a:lnTo>
                <a:lnTo>
                  <a:pt x="830" y="81"/>
                </a:lnTo>
                <a:lnTo>
                  <a:pt x="811" y="83"/>
                </a:lnTo>
                <a:lnTo>
                  <a:pt x="792" y="83"/>
                </a:lnTo>
                <a:lnTo>
                  <a:pt x="771" y="83"/>
                </a:lnTo>
                <a:lnTo>
                  <a:pt x="748" y="83"/>
                </a:lnTo>
                <a:lnTo>
                  <a:pt x="702" y="83"/>
                </a:lnTo>
                <a:lnTo>
                  <a:pt x="658" y="85"/>
                </a:lnTo>
                <a:lnTo>
                  <a:pt x="612" y="87"/>
                </a:lnTo>
                <a:lnTo>
                  <a:pt x="568" y="90"/>
                </a:lnTo>
                <a:lnTo>
                  <a:pt x="524" y="92"/>
                </a:lnTo>
                <a:lnTo>
                  <a:pt x="480" y="98"/>
                </a:lnTo>
                <a:lnTo>
                  <a:pt x="437" y="102"/>
                </a:lnTo>
                <a:lnTo>
                  <a:pt x="395" y="108"/>
                </a:lnTo>
                <a:lnTo>
                  <a:pt x="374" y="111"/>
                </a:lnTo>
                <a:lnTo>
                  <a:pt x="353" y="115"/>
                </a:lnTo>
                <a:lnTo>
                  <a:pt x="332" y="119"/>
                </a:lnTo>
                <a:lnTo>
                  <a:pt x="313" y="123"/>
                </a:lnTo>
                <a:lnTo>
                  <a:pt x="296" y="127"/>
                </a:lnTo>
                <a:lnTo>
                  <a:pt x="276" y="129"/>
                </a:lnTo>
                <a:lnTo>
                  <a:pt x="261" y="133"/>
                </a:lnTo>
                <a:lnTo>
                  <a:pt x="246" y="134"/>
                </a:lnTo>
                <a:lnTo>
                  <a:pt x="230" y="136"/>
                </a:lnTo>
                <a:lnTo>
                  <a:pt x="215" y="140"/>
                </a:lnTo>
                <a:lnTo>
                  <a:pt x="202" y="142"/>
                </a:lnTo>
                <a:lnTo>
                  <a:pt x="190" y="144"/>
                </a:lnTo>
                <a:lnTo>
                  <a:pt x="179" y="146"/>
                </a:lnTo>
                <a:lnTo>
                  <a:pt x="167" y="148"/>
                </a:lnTo>
                <a:lnTo>
                  <a:pt x="158" y="148"/>
                </a:lnTo>
                <a:lnTo>
                  <a:pt x="148" y="150"/>
                </a:lnTo>
                <a:lnTo>
                  <a:pt x="138" y="152"/>
                </a:lnTo>
                <a:lnTo>
                  <a:pt x="131" y="154"/>
                </a:lnTo>
                <a:lnTo>
                  <a:pt x="121" y="156"/>
                </a:lnTo>
                <a:lnTo>
                  <a:pt x="113" y="156"/>
                </a:lnTo>
                <a:lnTo>
                  <a:pt x="108" y="157"/>
                </a:lnTo>
                <a:lnTo>
                  <a:pt x="100" y="159"/>
                </a:lnTo>
                <a:lnTo>
                  <a:pt x="94" y="159"/>
                </a:lnTo>
                <a:lnTo>
                  <a:pt x="89" y="161"/>
                </a:lnTo>
                <a:lnTo>
                  <a:pt x="83" y="161"/>
                </a:lnTo>
                <a:lnTo>
                  <a:pt x="77" y="163"/>
                </a:lnTo>
                <a:lnTo>
                  <a:pt x="73" y="163"/>
                </a:lnTo>
                <a:lnTo>
                  <a:pt x="69" y="163"/>
                </a:lnTo>
                <a:lnTo>
                  <a:pt x="67" y="165"/>
                </a:lnTo>
                <a:lnTo>
                  <a:pt x="66" y="165"/>
                </a:lnTo>
                <a:lnTo>
                  <a:pt x="64" y="165"/>
                </a:lnTo>
                <a:lnTo>
                  <a:pt x="62" y="165"/>
                </a:lnTo>
                <a:lnTo>
                  <a:pt x="58" y="165"/>
                </a:lnTo>
                <a:lnTo>
                  <a:pt x="52" y="163"/>
                </a:lnTo>
                <a:lnTo>
                  <a:pt x="48" y="163"/>
                </a:lnTo>
                <a:lnTo>
                  <a:pt x="43" y="161"/>
                </a:lnTo>
                <a:lnTo>
                  <a:pt x="37" y="157"/>
                </a:lnTo>
                <a:lnTo>
                  <a:pt x="31" y="154"/>
                </a:lnTo>
                <a:lnTo>
                  <a:pt x="25" y="150"/>
                </a:lnTo>
                <a:lnTo>
                  <a:pt x="20" y="144"/>
                </a:lnTo>
                <a:lnTo>
                  <a:pt x="14" y="138"/>
                </a:lnTo>
                <a:lnTo>
                  <a:pt x="8" y="134"/>
                </a:lnTo>
                <a:lnTo>
                  <a:pt x="4" y="129"/>
                </a:lnTo>
                <a:lnTo>
                  <a:pt x="0" y="125"/>
                </a:lnTo>
                <a:lnTo>
                  <a:pt x="0" y="121"/>
                </a:lnTo>
                <a:lnTo>
                  <a:pt x="0" y="119"/>
                </a:lnTo>
                <a:lnTo>
                  <a:pt x="2" y="115"/>
                </a:lnTo>
                <a:lnTo>
                  <a:pt x="4" y="113"/>
                </a:lnTo>
                <a:lnTo>
                  <a:pt x="8" y="111"/>
                </a:lnTo>
                <a:lnTo>
                  <a:pt x="12" y="110"/>
                </a:lnTo>
                <a:lnTo>
                  <a:pt x="18" y="110"/>
                </a:lnTo>
                <a:lnTo>
                  <a:pt x="23" y="108"/>
                </a:lnTo>
                <a:lnTo>
                  <a:pt x="33" y="108"/>
                </a:lnTo>
                <a:lnTo>
                  <a:pt x="43" y="106"/>
                </a:lnTo>
                <a:lnTo>
                  <a:pt x="54" y="106"/>
                </a:lnTo>
                <a:lnTo>
                  <a:pt x="67" y="104"/>
                </a:lnTo>
                <a:lnTo>
                  <a:pt x="73" y="104"/>
                </a:lnTo>
                <a:lnTo>
                  <a:pt x="81" y="104"/>
                </a:lnTo>
                <a:lnTo>
                  <a:pt x="90" y="102"/>
                </a:lnTo>
                <a:lnTo>
                  <a:pt x="100" y="102"/>
                </a:lnTo>
                <a:lnTo>
                  <a:pt x="112" y="102"/>
                </a:lnTo>
                <a:lnTo>
                  <a:pt x="123" y="100"/>
                </a:lnTo>
                <a:lnTo>
                  <a:pt x="135" y="100"/>
                </a:lnTo>
                <a:lnTo>
                  <a:pt x="148" y="98"/>
                </a:lnTo>
                <a:lnTo>
                  <a:pt x="163" y="98"/>
                </a:lnTo>
                <a:lnTo>
                  <a:pt x="179" y="96"/>
                </a:lnTo>
                <a:lnTo>
                  <a:pt x="194" y="94"/>
                </a:lnTo>
                <a:lnTo>
                  <a:pt x="213" y="92"/>
                </a:lnTo>
                <a:lnTo>
                  <a:pt x="230" y="90"/>
                </a:lnTo>
                <a:lnTo>
                  <a:pt x="250" y="88"/>
                </a:lnTo>
                <a:lnTo>
                  <a:pt x="271" y="85"/>
                </a:lnTo>
                <a:lnTo>
                  <a:pt x="292" y="83"/>
                </a:lnTo>
                <a:lnTo>
                  <a:pt x="292" y="8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3" grpId="0" animBg="1"/>
      <p:bldP spid="73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KSO_WPP_MARK_KEY" val="1e9a2089-6376-428f-8cb5-ba68db8c9000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4323</Words>
  <Application>WPS 演示</Application>
  <PresentationFormat>全屏显示(16:9)</PresentationFormat>
  <Paragraphs>546</Paragraphs>
  <Slides>58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74" baseType="lpstr">
      <vt:lpstr>Arial</vt:lpstr>
      <vt:lpstr>宋体</vt:lpstr>
      <vt:lpstr>Wingdings</vt:lpstr>
      <vt:lpstr>楷体</vt:lpstr>
      <vt:lpstr>黑体</vt:lpstr>
      <vt:lpstr>Kaiti SC</vt:lpstr>
      <vt:lpstr>Segoe Print</vt:lpstr>
      <vt:lpstr>汉语拼音</vt:lpstr>
      <vt:lpstr>汉语拼音</vt:lpstr>
      <vt:lpstr>微软雅黑</vt:lpstr>
      <vt:lpstr>Arial Unicode MS</vt:lpstr>
      <vt:lpstr>Calibri</vt:lpstr>
      <vt:lpstr>Times New Roman</vt:lpstr>
      <vt:lpstr>Songti SC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113</cp:revision>
  <dcterms:created xsi:type="dcterms:W3CDTF">2017-03-17T02:28:00Z</dcterms:created>
  <dcterms:modified xsi:type="dcterms:W3CDTF">2022-12-19T05:27:02Z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BD87EE186186437F871E43EB54CF13C2</vt:lpwstr>
  </property>
</Properties>
</file>