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5"/>
  </p:handoutMasterIdLst>
  <p:sldIdLst>
    <p:sldId id="523" r:id="rId3"/>
    <p:sldId id="1188" r:id="rId5"/>
    <p:sldId id="1186" r:id="rId6"/>
    <p:sldId id="1003" r:id="rId7"/>
    <p:sldId id="1254" r:id="rId8"/>
    <p:sldId id="1077" r:id="rId9"/>
    <p:sldId id="634" r:id="rId10"/>
    <p:sldId id="748" r:id="rId11"/>
    <p:sldId id="1255" r:id="rId12"/>
    <p:sldId id="1256" r:id="rId13"/>
    <p:sldId id="1272" r:id="rId14"/>
    <p:sldId id="1146" r:id="rId15"/>
    <p:sldId id="1273" r:id="rId16"/>
    <p:sldId id="1274" r:id="rId17"/>
    <p:sldId id="1275" r:id="rId18"/>
    <p:sldId id="1276" r:id="rId19"/>
    <p:sldId id="1277" r:id="rId20"/>
    <p:sldId id="1264" r:id="rId21"/>
    <p:sldId id="1258" r:id="rId22"/>
    <p:sldId id="1278" r:id="rId23"/>
    <p:sldId id="1279" r:id="rId24"/>
    <p:sldId id="1280" r:id="rId25"/>
    <p:sldId id="1281" r:id="rId26"/>
    <p:sldId id="1282" r:id="rId27"/>
    <p:sldId id="1262" r:id="rId28"/>
    <p:sldId id="1260" r:id="rId29"/>
    <p:sldId id="1266" r:id="rId30"/>
    <p:sldId id="1192" r:id="rId31"/>
    <p:sldId id="1018" r:id="rId32"/>
    <p:sldId id="1019" r:id="rId33"/>
    <p:sldId id="1253" r:id="rId34"/>
    <p:sldId id="1195" r:id="rId35"/>
    <p:sldId id="1269" r:id="rId36"/>
    <p:sldId id="1090" r:id="rId37"/>
    <p:sldId id="1095" r:id="rId38"/>
    <p:sldId id="1097" r:id="rId39"/>
    <p:sldId id="1270" r:id="rId40"/>
    <p:sldId id="1104" r:id="rId41"/>
    <p:sldId id="1137" r:id="rId42"/>
    <p:sldId id="1110" r:id="rId43"/>
    <p:sldId id="1142" r:id="rId44"/>
    <p:sldId id="1111" r:id="rId45"/>
    <p:sldId id="1271" r:id="rId46"/>
    <p:sldId id="936" r:id="rId47"/>
    <p:sldId id="937" r:id="rId48"/>
    <p:sldId id="1191" r:id="rId49"/>
    <p:sldId id="1109" r:id="rId50"/>
    <p:sldId id="939" r:id="rId51"/>
    <p:sldId id="1024" r:id="rId52"/>
    <p:sldId id="971" r:id="rId53"/>
    <p:sldId id="1193" r:id="rId54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60"/>
    </p:embeddedFont>
    <p:embeddedFont>
      <p:font typeface="黑体" panose="02010609060101010101" pitchFamily="49" charset="-122"/>
      <p:regular r:id="rId61"/>
    </p:embeddedFont>
    <p:embeddedFont>
      <p:font typeface="汉语拼音" panose="000B0604020202020204" pitchFamily="34" charset="0"/>
      <p:regular r:id="rId62"/>
    </p:embeddedFon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微软雅黑" panose="020B0503020204020204" charset="-122"/>
      <p:regular r:id="rId67"/>
    </p:embeddedFont>
  </p:embeddedFontLst>
  <p:custDataLst>
    <p:tags r:id="rId6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0" userDrawn="1">
          <p15:clr>
            <a:srgbClr val="A4A3A4"/>
          </p15:clr>
        </p15:guide>
        <p15:guide id="2" orient="horz" pos="3239" userDrawn="1">
          <p15:clr>
            <a:srgbClr val="A4A3A4"/>
          </p15:clr>
        </p15:guide>
        <p15:guide id="3" pos="57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FFEAD5"/>
    <a:srgbClr val="A38302"/>
    <a:srgbClr val="D9E4F7"/>
    <a:srgbClr val="FFFFFF"/>
    <a:srgbClr val="FF0000"/>
    <a:srgbClr val="0000FF"/>
    <a:srgbClr val="FEFCDE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7" autoAdjust="0"/>
    <p:restoredTop sz="90815" autoAdjust="0"/>
  </p:normalViewPr>
  <p:slideViewPr>
    <p:cSldViewPr showGuides="1">
      <p:cViewPr varScale="1">
        <p:scale>
          <a:sx n="108" d="100"/>
          <a:sy n="108" d="100"/>
        </p:scale>
        <p:origin x="-522" y="-84"/>
      </p:cViewPr>
      <p:guideLst>
        <p:guide orient="horz"/>
        <p:guide orient="horz" pos="3239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65"/>
        <p:guide pos="218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8" Type="http://schemas.openxmlformats.org/officeDocument/2006/relationships/tags" Target="tags/tag1.xml"/><Relationship Id="rId67" Type="http://schemas.openxmlformats.org/officeDocument/2006/relationships/font" Target="fonts/font8.fntdata"/><Relationship Id="rId66" Type="http://schemas.openxmlformats.org/officeDocument/2006/relationships/font" Target="fonts/font7.fntdata"/><Relationship Id="rId65" Type="http://schemas.openxmlformats.org/officeDocument/2006/relationships/font" Target="fonts/font6.fntdata"/><Relationship Id="rId64" Type="http://schemas.openxmlformats.org/officeDocument/2006/relationships/font" Target="fonts/font5.fntdata"/><Relationship Id="rId63" Type="http://schemas.openxmlformats.org/officeDocument/2006/relationships/font" Target="fonts/font4.fntdata"/><Relationship Id="rId62" Type="http://schemas.openxmlformats.org/officeDocument/2006/relationships/font" Target="fonts/font3.fntdata"/><Relationship Id="rId61" Type="http://schemas.openxmlformats.org/officeDocument/2006/relationships/font" Target="fonts/font2.fntdata"/><Relationship Id="rId60" Type="http://schemas.openxmlformats.org/officeDocument/2006/relationships/font" Target="fonts/font1.fntdata"/><Relationship Id="rId6" Type="http://schemas.openxmlformats.org/officeDocument/2006/relationships/slide" Target="slides/slide3.xml"/><Relationship Id="rId59" Type="http://schemas.openxmlformats.org/officeDocument/2006/relationships/commentAuthors" Target="commentAuthors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蚕茧 客栈 冤枉 恍惚 偏僻 纸屑 启迪 出嫁 缴费 落榜 兼职 嘲笑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5179" r="20646" b="80029"/>
          <a:stretch>
            <a:fillRect/>
          </a:stretch>
        </p:blipFill>
        <p:spPr bwMode="auto">
          <a:xfrm>
            <a:off x="0" y="4864100"/>
            <a:ext cx="9144000" cy="304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slide" Target="slide33.xml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19971;&#24425;-&#35838;&#25991;&#26391;&#35835;-&#20116;&#19978;-19%20&#29238;&#29233;&#20043;&#33311;.mp4" TargetMode="External"/><Relationship Id="rId1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1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1" Type="http://schemas.openxmlformats.org/officeDocument/2006/relationships/image" Target="../media/image52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3.xml"/><Relationship Id="rId6" Type="http://schemas.microsoft.com/office/2007/relationships/hdphoto" Target="../media/image14.wdp"/><Relationship Id="rId5" Type="http://schemas.openxmlformats.org/officeDocument/2006/relationships/image" Target="../media/image13.png"/><Relationship Id="rId4" Type="http://schemas.microsoft.com/office/2007/relationships/hdphoto" Target="../media/image12.wdp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1551;.mp4" TargetMode="External"/><Relationship Id="rId8" Type="http://schemas.openxmlformats.org/officeDocument/2006/relationships/hyperlink" Target="&#36164;&#26009;&#38142;&#25509;/&#35270;&#39057;/&#23633;.mp4" TargetMode="External"/><Relationship Id="rId7" Type="http://schemas.openxmlformats.org/officeDocument/2006/relationships/hyperlink" Target="&#36164;&#26009;&#38142;&#25509;/&#35270;&#39057;/&#31958;.mp4" TargetMode="External"/><Relationship Id="rId6" Type="http://schemas.openxmlformats.org/officeDocument/2006/relationships/hyperlink" Target="&#36164;&#26009;&#38142;&#25509;/&#35270;&#39057;/&#24109;.mp4" TargetMode="External"/><Relationship Id="rId5" Type="http://schemas.openxmlformats.org/officeDocument/2006/relationships/hyperlink" Target="&#36164;&#26009;&#38142;&#25509;/&#35270;&#39057;/&#30140;.mp4" TargetMode="External"/><Relationship Id="rId4" Type="http://schemas.openxmlformats.org/officeDocument/2006/relationships/hyperlink" Target="&#36164;&#26009;&#38142;&#25509;/&#35270;&#39057;/&#32771;.mp4" TargetMode="External"/><Relationship Id="rId3" Type="http://schemas.openxmlformats.org/officeDocument/2006/relationships/hyperlink" Target="&#36164;&#26009;&#38142;&#25509;/&#35270;&#39057;/&#36842;.mp4" TargetMode="External"/><Relationship Id="rId2" Type="http://schemas.openxmlformats.org/officeDocument/2006/relationships/image" Target="../media/image15.png"/><Relationship Id="rId17" Type="http://schemas.openxmlformats.org/officeDocument/2006/relationships/notesSlide" Target="../notesSlides/notesSlide6.xml"/><Relationship Id="rId16" Type="http://schemas.openxmlformats.org/officeDocument/2006/relationships/slideLayout" Target="../slideLayouts/slideLayout3.xml"/><Relationship Id="rId15" Type="http://schemas.openxmlformats.org/officeDocument/2006/relationships/image" Target="../media/image16.png"/><Relationship Id="rId14" Type="http://schemas.openxmlformats.org/officeDocument/2006/relationships/hyperlink" Target="&#36164;&#26009;&#38142;&#25509;/&#35270;&#39057;/&#26517;.mp4" TargetMode="External"/><Relationship Id="rId13" Type="http://schemas.openxmlformats.org/officeDocument/2006/relationships/hyperlink" Target="&#36164;&#26009;&#38142;&#25509;/&#35270;&#39057;/&#29038;.mp4" TargetMode="External"/><Relationship Id="rId12" Type="http://schemas.openxmlformats.org/officeDocument/2006/relationships/hyperlink" Target="&#36164;&#26009;&#38142;&#25509;/&#35270;&#39057;/&#27605;.mp4" TargetMode="External"/><Relationship Id="rId11" Type="http://schemas.openxmlformats.org/officeDocument/2006/relationships/hyperlink" Target="&#36164;&#26009;&#38142;&#25509;/&#35270;&#39057;/&#38506;.mp4" TargetMode="External"/><Relationship Id="rId10" Type="http://schemas.openxmlformats.org/officeDocument/2006/relationships/hyperlink" Target="&#36164;&#26009;&#38142;&#25509;/&#35270;&#39057;/&#38025;.mp4" TargetMode="External"/><Relationship Id="rId1" Type="http://schemas.openxmlformats.org/officeDocument/2006/relationships/hyperlink" Target="&#36164;&#26009;&#38142;&#25509;/&#35270;&#39057;/&#34453;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7"/>
          <p:cNvSpPr txBox="1"/>
          <p:nvPr/>
        </p:nvSpPr>
        <p:spPr>
          <a:xfrm>
            <a:off x="1727707" y="555526"/>
            <a:ext cx="4155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ysClr val="windowText" lastClr="000000"/>
                </a:solidFill>
                <a:effectLst>
                  <a:glow rad="838200">
                    <a:schemeClr val="bg1">
                      <a:alpha val="56000"/>
                    </a:schemeClr>
                  </a:glow>
                  <a:outerShdw dist="3810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父爱之舟</a:t>
            </a:r>
            <a:endParaRPr lang="zh-CN" altLang="en-US" sz="7200" b="1" dirty="0">
              <a:solidFill>
                <a:sysClr val="windowText" lastClr="000000"/>
              </a:solidFill>
              <a:effectLst>
                <a:glow rad="838200">
                  <a:schemeClr val="bg1">
                    <a:alpha val="56000"/>
                  </a:schemeClr>
                </a:glow>
                <a:outerShdw dist="38100" dir="2700000" algn="tl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1520" y="674003"/>
            <a:ext cx="1203242" cy="1203240"/>
            <a:chOff x="1205462" y="876655"/>
            <a:chExt cx="1453443" cy="145344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5462" y="876655"/>
              <a:ext cx="1453443" cy="1453442"/>
            </a:xfrm>
            <a:prstGeom prst="rect">
              <a:avLst/>
            </a:prstGeom>
          </p:spPr>
        </p:pic>
        <p:sp>
          <p:nvSpPr>
            <p:cNvPr id="15" name="文本框 6"/>
            <p:cNvSpPr txBox="1"/>
            <p:nvPr/>
          </p:nvSpPr>
          <p:spPr>
            <a:xfrm>
              <a:off x="1352059" y="904722"/>
              <a:ext cx="1160248" cy="13383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600" b="1" spc="-300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</a:t>
              </a:r>
              <a:endParaRPr kumimoji="1" lang="zh-CN" altLang="en-US" sz="7200" b="1" spc="-30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文本框 15">
            <a:hlinkClick r:id="rId3" action="ppaction://hlinksldjump"/>
          </p:cNvPr>
          <p:cNvSpPr txBox="1"/>
          <p:nvPr/>
        </p:nvSpPr>
        <p:spPr>
          <a:xfrm>
            <a:off x="5634111" y="353962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8033446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5499652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文本框 15">
            <a:hlinkClick r:id="rId4" action="ppaction://hlinksldjump"/>
          </p:cNvPr>
          <p:cNvSpPr txBox="1"/>
          <p:nvPr/>
        </p:nvSpPr>
        <p:spPr>
          <a:xfrm>
            <a:off x="5634111" y="4301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>
            <a:off x="8033446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 rot="10800000">
            <a:off x="5499652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9" name="TextBox 20"/>
          <p:cNvSpPr txBox="1"/>
          <p:nvPr/>
        </p:nvSpPr>
        <p:spPr>
          <a:xfrm>
            <a:off x="251520" y="133399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730025"/>
            <a:ext cx="2300978" cy="2287141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92" y="198508"/>
            <a:ext cx="2192803" cy="1644603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54" y="261559"/>
            <a:ext cx="2290678" cy="1581552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50"/>
          <a:stretch>
            <a:fillRect/>
          </a:stretch>
        </p:blipFill>
        <p:spPr>
          <a:xfrm>
            <a:off x="395536" y="2789660"/>
            <a:ext cx="2195897" cy="2001044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225" y="2789659"/>
            <a:ext cx="2001044" cy="2001044"/>
          </a:xfrm>
          <a:prstGeom prst="round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04248" y="3304986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泥灶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1720" y="1851670"/>
            <a:ext cx="1752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乌篷船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08078" y="3436715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摇橹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39552" y="1266895"/>
            <a:ext cx="8213805" cy="1133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思考：课文是按照什么顺序写的，采用了什么样的叙述方式？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2419023"/>
            <a:ext cx="2232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时间顺序</a:t>
            </a:r>
            <a:endParaRPr lang="zh-CN" altLang="en-US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51920" y="2419023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倒叙</a:t>
            </a:r>
            <a:endParaRPr lang="zh-CN" altLang="en-US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539552" y="3286141"/>
            <a:ext cx="8213805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请找出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求学的历程：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4075207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初小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7655" y="4075207"/>
            <a:ext cx="2047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鹅山高小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4075207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无锡师范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2035567" y="4259582"/>
            <a:ext cx="792088" cy="216024"/>
          </a:xfrm>
          <a:prstGeom prst="rightArrow">
            <a:avLst/>
          </a:prstGeom>
          <a:solidFill>
            <a:srgbClr val="FEFCDE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4900175" y="4259582"/>
            <a:ext cx="792088" cy="216024"/>
          </a:xfrm>
          <a:prstGeom prst="rightArrow">
            <a:avLst/>
          </a:prstGeom>
          <a:solidFill>
            <a:srgbClr val="FEFCDE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/>
          <p:cNvSpPr txBox="1"/>
          <p:nvPr/>
        </p:nvSpPr>
        <p:spPr>
          <a:xfrm>
            <a:off x="2009140" y="1796415"/>
            <a:ext cx="2263140" cy="64918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旅店住宿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2276475" y="3162935"/>
            <a:ext cx="2359025" cy="11967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吃豆腐脑 糊万花筒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21"/>
          <p:cNvSpPr txBox="1"/>
          <p:nvPr/>
        </p:nvSpPr>
        <p:spPr>
          <a:xfrm>
            <a:off x="3946034" y="2302672"/>
            <a:ext cx="1659746" cy="1168539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背“我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05780" y="3162935"/>
            <a:ext cx="2334895" cy="64918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送考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无锡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99"/>
          <p:cNvSpPr txBox="1"/>
          <p:nvPr/>
        </p:nvSpPr>
        <p:spPr>
          <a:xfrm>
            <a:off x="753745" y="578818"/>
            <a:ext cx="71869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/>
            <a:r>
              <a:rPr lang="zh-CN" sz="28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课</a:t>
            </a:r>
            <a:r>
              <a:rPr lang="zh-CN" sz="28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文分</a:t>
            </a:r>
            <a:r>
              <a:rPr lang="zh-CN" sz="28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了几个场景进行描述？哪个场景让你感动？</a:t>
            </a:r>
            <a:endParaRPr lang="zh-CN" altLang="en-US" sz="28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325755" y="2365375"/>
            <a:ext cx="2547620" cy="121793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深夜喂蚕，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卖茧买枇杷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9"/>
          <p:cNvSpPr txBox="1"/>
          <p:nvPr/>
        </p:nvSpPr>
        <p:spPr>
          <a:xfrm>
            <a:off x="5076056" y="1521430"/>
            <a:ext cx="2952328" cy="116853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攒钱缴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费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为“我”铺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床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3831590" y="3925570"/>
            <a:ext cx="2869953" cy="64918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入学途中缝被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animBg="1"/>
      <p:bldP spid="11" grpId="0" bldLvl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313392" y="1458962"/>
            <a:ext cx="6498968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然段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，说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一说：父亲为什么要摇船送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上学？从这里可以看出父亲怎样的性格？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3728" y="3579862"/>
            <a:ext cx="1944216" cy="792088"/>
          </a:xfrm>
          <a:prstGeom prst="rect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勤俭节约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39952" y="3579862"/>
            <a:ext cx="2736304" cy="792088"/>
          </a:xfrm>
          <a:prstGeom prst="rect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不舍得花钱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622056" y="2686456"/>
            <a:ext cx="1209675" cy="57594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原因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 flipV="1">
            <a:off x="5436096" y="2067694"/>
            <a:ext cx="648335" cy="5937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36639" y="771550"/>
            <a:ext cx="8162925" cy="1466850"/>
            <a:chOff x="536639" y="771550"/>
            <a:chExt cx="8162925" cy="146685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639" y="771550"/>
              <a:ext cx="8162925" cy="146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8172400" y="1779722"/>
              <a:ext cx="352231" cy="4586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86512" y="1608346"/>
            <a:ext cx="6570976" cy="192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找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一找：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然段中，哪些地方还可以表现出父亲勤俭节约，不舍得花钱？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744" y="2787774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黑体" panose="02010609060101010101" pitchFamily="49" charset="-122"/>
              </a:rPr>
              <a:t>住店选择最便宜的</a:t>
            </a:r>
            <a:endParaRPr lang="zh-CN" altLang="en-US" sz="32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475656" y="1779662"/>
            <a:ext cx="16561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3506"/>
            <a:ext cx="7143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611560" y="843558"/>
            <a:ext cx="7722096" cy="1371423"/>
            <a:chOff x="611560" y="843558"/>
            <a:chExt cx="7722096" cy="1371423"/>
          </a:xfrm>
        </p:grpSpPr>
        <p:grpSp>
          <p:nvGrpSpPr>
            <p:cNvPr id="7" name="组合 6"/>
            <p:cNvGrpSpPr/>
            <p:nvPr/>
          </p:nvGrpSpPr>
          <p:grpSpPr>
            <a:xfrm>
              <a:off x="611560" y="843558"/>
              <a:ext cx="7722096" cy="1008112"/>
              <a:chOff x="611560" y="843558"/>
              <a:chExt cx="7722096" cy="1008112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59"/>
              <a:stretch>
                <a:fillRect/>
              </a:stretch>
            </p:blipFill>
            <p:spPr bwMode="auto">
              <a:xfrm>
                <a:off x="611560" y="843558"/>
                <a:ext cx="7722096" cy="1008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矩形 5"/>
              <p:cNvSpPr/>
              <p:nvPr/>
            </p:nvSpPr>
            <p:spPr>
              <a:xfrm>
                <a:off x="611560" y="843558"/>
                <a:ext cx="5040560" cy="5040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243293" y="1851670"/>
              <a:ext cx="7090363" cy="3633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1"/>
          <a:stretch>
            <a:fillRect/>
          </a:stretch>
        </p:blipFill>
        <p:spPr bwMode="auto">
          <a:xfrm>
            <a:off x="1907704" y="483518"/>
            <a:ext cx="5459512" cy="369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2991" y="1275606"/>
            <a:ext cx="1832553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自带食物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1768" y="4011910"/>
            <a:ext cx="2409535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制作万花筒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979712" y="2331402"/>
            <a:ext cx="792088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131840" y="3579864"/>
            <a:ext cx="40324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268954" y="1995687"/>
            <a:ext cx="895334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89695" y="1182861"/>
            <a:ext cx="6964610" cy="29315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zh-CN" altLang="en-US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默读第</a:t>
            </a:r>
            <a:r>
              <a:rPr lang="en-US" altLang="zh-CN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自然段，想象盛大热闹的庙会和父子俩“吃凉粽子”“吃热豆腐脑”以及回家后父亲给“我”“糊了一个万花筒”的情景。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7"/>
          <p:cNvSpPr txBox="1"/>
          <p:nvPr/>
        </p:nvSpPr>
        <p:spPr>
          <a:xfrm>
            <a:off x="1259632" y="1465207"/>
            <a:ext cx="6624736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父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亲如此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吝啬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，那么父爱又表现在哪里呢？默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2-9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，在文中找出相关句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子。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275606"/>
            <a:ext cx="79208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380" defTabSz="914400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吴冠中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1919—2010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苏宜兴人，当代著名画家、油画家、美术教育家。油画代表作品有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长江三峡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北国风光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黄山松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鲁迅的故乡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等。个人文集有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吴冠中谈艺集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吴冠中散文选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等十余种。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555526"/>
            <a:ext cx="1872208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43013" y="267494"/>
            <a:ext cx="6657976" cy="4665973"/>
            <a:chOff x="1243013" y="267494"/>
            <a:chExt cx="6657976" cy="4665973"/>
          </a:xfrm>
        </p:grpSpPr>
        <p:grpSp>
          <p:nvGrpSpPr>
            <p:cNvPr id="2" name="组合 1"/>
            <p:cNvGrpSpPr/>
            <p:nvPr/>
          </p:nvGrpSpPr>
          <p:grpSpPr>
            <a:xfrm>
              <a:off x="1243013" y="267494"/>
              <a:ext cx="6657976" cy="4665973"/>
              <a:chOff x="1243014" y="878193"/>
              <a:chExt cx="6657976" cy="4665973"/>
            </a:xfrm>
          </p:grpSpPr>
          <p:pic>
            <p:nvPicPr>
              <p:cNvPr id="4099" name="Picture 3"/>
              <p:cNvPicPr>
                <a:picLocks noChangeAspect="1" noChangeArrowheads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" r="1009"/>
              <a:stretch>
                <a:fillRect/>
              </a:stretch>
            </p:blipFill>
            <p:spPr bwMode="auto">
              <a:xfrm>
                <a:off x="1243014" y="4629766"/>
                <a:ext cx="665797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53"/>
              <a:stretch>
                <a:fillRect/>
              </a:stretch>
            </p:blipFill>
            <p:spPr bwMode="auto">
              <a:xfrm>
                <a:off x="1243014" y="878193"/>
                <a:ext cx="6657975" cy="3865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2080" y="4645435"/>
              <a:ext cx="256725" cy="28803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5364088" y="987574"/>
            <a:ext cx="23042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79712" y="3291830"/>
            <a:ext cx="13681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1"/>
          <a:stretch>
            <a:fillRect/>
          </a:stretch>
        </p:blipFill>
        <p:spPr bwMode="auto">
          <a:xfrm>
            <a:off x="1015801" y="267494"/>
            <a:ext cx="6595101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7068509" y="2499742"/>
            <a:ext cx="38381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207076" y="2859782"/>
            <a:ext cx="62452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207076" y="3939902"/>
            <a:ext cx="62452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771800" y="3579862"/>
            <a:ext cx="46805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07076" y="4371950"/>
            <a:ext cx="39049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207076" y="3219822"/>
            <a:ext cx="12046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7574"/>
            <a:ext cx="7789370" cy="28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347864" y="1923678"/>
            <a:ext cx="50405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15616" y="2396405"/>
            <a:ext cx="2232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71750"/>
            <a:ext cx="5211526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5277576" y="1475001"/>
            <a:ext cx="23187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79712" y="3075806"/>
            <a:ext cx="13681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10076" y="512270"/>
            <a:ext cx="7718750" cy="1872208"/>
            <a:chOff x="510076" y="512270"/>
            <a:chExt cx="7718750" cy="1872208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076" y="512270"/>
              <a:ext cx="7718750" cy="187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127" b="5907"/>
            <a:stretch>
              <a:fillRect/>
            </a:stretch>
          </p:blipFill>
          <p:spPr>
            <a:xfrm>
              <a:off x="6804248" y="1024215"/>
              <a:ext cx="170966" cy="42415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79094" y="2827784"/>
            <a:ext cx="7992366" cy="1403974"/>
            <a:chOff x="579094" y="2827784"/>
            <a:chExt cx="7992366" cy="14039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79094" y="2827784"/>
              <a:ext cx="7992366" cy="14039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812360" y="3867894"/>
              <a:ext cx="648072" cy="3638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28" y="601985"/>
            <a:ext cx="3871413" cy="2225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1725310" y="2715766"/>
            <a:ext cx="241464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55576" y="3363838"/>
            <a:ext cx="4320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9203" y="1343546"/>
            <a:ext cx="7337213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zh-CN" altLang="en-US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默读第</a:t>
            </a:r>
            <a:r>
              <a:rPr lang="en-US" altLang="zh-CN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</a:t>
            </a:r>
            <a:r>
              <a:rPr lang="zh-CN" altLang="en-US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自然段，想象父亲粜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稻</a:t>
            </a:r>
            <a:r>
              <a:rPr lang="zh-CN" altLang="en-US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、卖猪，为作者东奔西走凑学费的情景，感受父亲竭尽全力支持作者读书的不易。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81286" y="411510"/>
            <a:ext cx="7848872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果你是作者，拿着家里粜稻、卖猪凑来的学费，看到父亲为自己铺床，会怎样想？结合自己的生活经验，感受作者的内心活动。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1286" y="2571751"/>
            <a:ext cx="3980817" cy="613053"/>
          </a:xfrm>
          <a:prstGeom prst="roundRect">
            <a:avLst>
              <a:gd name="adj" fmla="val 9318"/>
            </a:avLst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zh-CN" altLang="en-US" dirty="0" smtClean="0"/>
              <a:t>对</a:t>
            </a:r>
            <a:r>
              <a:rPr lang="zh-CN" altLang="en-US" dirty="0"/>
              <a:t>父亲</a:t>
            </a:r>
            <a:r>
              <a:rPr lang="zh-CN" altLang="en-US" dirty="0" smtClean="0"/>
              <a:t>的感激和心疼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48064" y="2571750"/>
            <a:ext cx="3600400" cy="613053"/>
          </a:xfrm>
          <a:prstGeom prst="roundRect">
            <a:avLst>
              <a:gd name="adj" fmla="val 9318"/>
            </a:avLst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zh-CN" altLang="en-US" dirty="0" smtClean="0"/>
              <a:t>对家庭情况的担忧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3346088"/>
            <a:ext cx="4392488" cy="613053"/>
          </a:xfrm>
          <a:prstGeom prst="roundRect">
            <a:avLst>
              <a:gd name="adj" fmla="val 9318"/>
            </a:avLst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zh-CN" altLang="en-US" dirty="0" smtClean="0"/>
              <a:t>不能为家庭分忧的愧疚</a:t>
            </a:r>
            <a:endParaRPr lang="zh-CN" altLang="en-US" dirty="0"/>
          </a:p>
        </p:txBody>
      </p:sp>
      <p:sp>
        <p:nvSpPr>
          <p:cNvPr id="6" name="文本框 99"/>
          <p:cNvSpPr txBox="1"/>
          <p:nvPr/>
        </p:nvSpPr>
        <p:spPr>
          <a:xfrm>
            <a:off x="954410" y="4011910"/>
            <a:ext cx="7408912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zh-CN" altLang="en-US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带着你的理解和感受朗读课文。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11560" y="411510"/>
            <a:ext cx="800318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/>
            <a:r>
              <a:rPr lang="zh-CN" altLang="en-US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小组合作，选择从父亲或者作者的角度来讲述这个自然段中描述的事情，感受父子之情。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755576" y="2355726"/>
            <a:ext cx="7859166" cy="1908212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可以适当加入人物心理活动，体会“我”逛庙会时对吃和玩的恋恋不舍但又不忍心叫父亲买的心情，要和父亲分享热豆腐脑的想法以及收到万花筒的快乐，同时也从父亲的角度体会父亲对“我”的疼爱、理解和精心的付出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151434" y="1783027"/>
            <a:ext cx="7062470" cy="192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6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学习了生字词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了解了课文的主要内容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初步感受到文中父亲的爱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50834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393065" y="1203598"/>
            <a:ext cx="540702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一、判断下列说法的对错。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4066" y="1910318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本文作者罗冠中，江苏人。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在庙会上，父亲给我糊了一个万花筒。  （    ）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恍恍惚惚的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惚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读作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2800" b="1" dirty="0">
                <a:solidFill>
                  <a:schemeClr val="tx1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cōng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     （ 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本文采用了倒叙的叙述方式。 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15473" y="1989514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5473" y="2629244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90455" y="3321458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12498" y="3840607"/>
            <a:ext cx="647934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86686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76686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7"/>
          <p:cNvSpPr txBox="1"/>
          <p:nvPr/>
        </p:nvSpPr>
        <p:spPr>
          <a:xfrm>
            <a:off x="1179078" y="1825536"/>
            <a:ext cx="67858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自由朗读课文，做到读准字音，读通句子，读熟课文。</a:t>
            </a:r>
            <a:endParaRPr lang="zh-CN" altLang="en-US" sz="7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7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3119869" y="1073173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11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40356" y="542948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683568" y="1431001"/>
            <a:ext cx="7920880" cy="26545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记录父亲挣钱的艰辛和节省，写了父亲替“我”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写父亲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背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用船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送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替“我”缝补被褥等许多平淡的琐碎小事。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99542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二、按照课文内容填空。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93480" y="219309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万花筒</a:t>
            </a:r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084167" y="21832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“我”上学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785368" y="282610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“我”考学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7538" y="1913048"/>
            <a:ext cx="77048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认真书写本课生字。　　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熟读课文，画出感受深刻的语句，体会父亲的爱。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  <p:sp>
        <p:nvSpPr>
          <p:cNvPr id="7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9"/>
          <p:cNvSpPr txBox="1"/>
          <p:nvPr/>
        </p:nvSpPr>
        <p:spPr>
          <a:xfrm>
            <a:off x="2483768" y="2199024"/>
            <a:ext cx="2263140" cy="64918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旅店住宿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1750971" y="3620473"/>
            <a:ext cx="2359025" cy="119674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吃豆腐脑 糊万花筒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21"/>
          <p:cNvSpPr txBox="1"/>
          <p:nvPr/>
        </p:nvSpPr>
        <p:spPr>
          <a:xfrm>
            <a:off x="3843302" y="2971074"/>
            <a:ext cx="1618897" cy="1168539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背“我” 上学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60069" y="3436556"/>
            <a:ext cx="2334895" cy="64918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送考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无锡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99"/>
          <p:cNvSpPr txBox="1"/>
          <p:nvPr/>
        </p:nvSpPr>
        <p:spPr>
          <a:xfrm>
            <a:off x="875966" y="1491630"/>
            <a:ext cx="71869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/>
            <a:r>
              <a:rPr lang="zh-CN" sz="32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回忆一下，</a:t>
            </a:r>
            <a:r>
              <a:rPr lang="zh-CN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</a:t>
            </a:r>
            <a:r>
              <a:rPr lang="zh-CN" altLang="en-US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写了哪</a:t>
            </a:r>
            <a:r>
              <a:rPr lang="zh-CN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几</a:t>
            </a:r>
            <a:r>
              <a:rPr lang="zh-CN" sz="32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个场</a:t>
            </a:r>
            <a:r>
              <a:rPr lang="zh-CN" sz="32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景？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TextBox 19"/>
          <p:cNvSpPr txBox="1"/>
          <p:nvPr/>
        </p:nvSpPr>
        <p:spPr>
          <a:xfrm>
            <a:off x="233511" y="2597829"/>
            <a:ext cx="2547620" cy="121793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深夜喂蚕，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卖茧买枇杷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19"/>
          <p:cNvSpPr txBox="1"/>
          <p:nvPr/>
        </p:nvSpPr>
        <p:spPr>
          <a:xfrm>
            <a:off x="5054687" y="2182445"/>
            <a:ext cx="3008209" cy="116853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攒钱缴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学费为“我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”铺床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4828093" y="4119349"/>
            <a:ext cx="2869953" cy="64918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入学途中缝被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63618" y="125219"/>
            <a:ext cx="2816764" cy="646331"/>
            <a:chOff x="3120839" y="195486"/>
            <a:chExt cx="2816764" cy="646331"/>
          </a:xfrm>
        </p:grpSpPr>
        <p:sp>
          <p:nvSpPr>
            <p:cNvPr id="10" name="文本框 15"/>
            <p:cNvSpPr txBox="1"/>
            <p:nvPr/>
          </p:nvSpPr>
          <p:spPr>
            <a:xfrm>
              <a:off x="3255298" y="19548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iconfont-1191-870150"/>
            <p:cNvSpPr>
              <a:spLocks noChangeAspect="1"/>
            </p:cNvSpPr>
            <p:nvPr/>
          </p:nvSpPr>
          <p:spPr bwMode="auto">
            <a:xfrm>
              <a:off x="5654633" y="30642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12" name="iconfont-1191-870150"/>
            <p:cNvSpPr>
              <a:spLocks noChangeAspect="1"/>
            </p:cNvSpPr>
            <p:nvPr/>
          </p:nvSpPr>
          <p:spPr bwMode="auto">
            <a:xfrm rot="10800000">
              <a:off x="3120839" y="30642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495" y="730878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20860" y="68983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复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习导入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11" y="721546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bldLvl="0" animBg="1"/>
      <p:bldP spid="5" grpId="0" bldLvl="0" animBg="1"/>
      <p:bldP spid="7" grpId="0" animBg="1"/>
      <p:bldP spid="8" grpId="0" bldLvl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59632" y="1635646"/>
            <a:ext cx="6624736" cy="192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文，说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一说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：小渔船在文中出现了几次？父亲在渔船上为“我”做了些什么？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47664" y="1103387"/>
            <a:ext cx="5572125" cy="3124547"/>
            <a:chOff x="1592163" y="1103387"/>
            <a:chExt cx="5572125" cy="3124547"/>
          </a:xfrm>
        </p:grpSpPr>
        <p:grpSp>
          <p:nvGrpSpPr>
            <p:cNvPr id="8" name="组合 7"/>
            <p:cNvGrpSpPr/>
            <p:nvPr/>
          </p:nvGrpSpPr>
          <p:grpSpPr>
            <a:xfrm>
              <a:off x="1592163" y="1103387"/>
              <a:ext cx="5572125" cy="3124547"/>
              <a:chOff x="1115616" y="555526"/>
              <a:chExt cx="5572125" cy="312454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10"/>
              <a:stretch>
                <a:fillRect/>
              </a:stretch>
            </p:blipFill>
            <p:spPr>
              <a:xfrm>
                <a:off x="1115616" y="555526"/>
                <a:ext cx="5572125" cy="25527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5616" y="3003798"/>
                <a:ext cx="5572125" cy="676275"/>
              </a:xfrm>
              <a:prstGeom prst="rect">
                <a:avLst/>
              </a:prstGeom>
            </p:spPr>
          </p:pic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6102" y="3961225"/>
              <a:ext cx="198940" cy="223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圆角矩形 4"/>
          <p:cNvSpPr/>
          <p:nvPr/>
        </p:nvSpPr>
        <p:spPr>
          <a:xfrm>
            <a:off x="3707904" y="1178260"/>
            <a:ext cx="526306" cy="216024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450234" y="1394284"/>
            <a:ext cx="24482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13930" y="1743819"/>
            <a:ext cx="28083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713930" y="2031851"/>
            <a:ext cx="112987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538466" y="1687066"/>
            <a:ext cx="3600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699792" y="339501"/>
            <a:ext cx="2714054" cy="646331"/>
          </a:xfrm>
          <a:prstGeom prst="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摇船、做饭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204" y="555526"/>
            <a:ext cx="4937244" cy="20465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5486"/>
            <a:ext cx="3053637" cy="4553669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611560" y="510841"/>
            <a:ext cx="432048" cy="216024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619672" y="3939902"/>
            <a:ext cx="648072" cy="288032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187624" y="696385"/>
            <a:ext cx="1656184" cy="327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43708" y="3939596"/>
            <a:ext cx="118813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277421" y="4155926"/>
            <a:ext cx="192642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05413" y="4443958"/>
            <a:ext cx="9632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786137" y="4659982"/>
            <a:ext cx="141771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851920" y="891407"/>
            <a:ext cx="2160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547416" y="3725619"/>
            <a:ext cx="3696992" cy="646331"/>
          </a:xfrm>
          <a:prstGeom prst="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mtClean="0"/>
              <a:t>摇船、缝</a:t>
            </a:r>
            <a:r>
              <a:rPr lang="zh-CN" altLang="en-US" dirty="0"/>
              <a:t>补棉被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531784" y="2787774"/>
            <a:ext cx="2592288" cy="646331"/>
          </a:xfrm>
          <a:prstGeom prst="rect">
            <a:avLst/>
          </a:prstGeom>
          <a:ln w="3175"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mtClean="0"/>
              <a:t>摇船、煮饭</a:t>
            </a:r>
            <a:endParaRPr lang="zh-CN" altLang="en-US" dirty="0"/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1805413" y="2429873"/>
            <a:ext cx="1398435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1231701" y="2696944"/>
            <a:ext cx="699217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131590"/>
            <a:ext cx="7416824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“我”报考和上学总是离不开小渔船，父亲在小渔船上摇橹、做饭、缝补棉被，这一切都是为了省吃俭用供“我”上学。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39552" y="555526"/>
            <a:ext cx="7920880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思考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：父爱与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舟有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什么关系？课文为什么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以“父爱之舟”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为题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课后第</a:t>
            </a:r>
            <a:r>
              <a:rPr lang="en-US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5968" y="2139702"/>
            <a:ext cx="7560840" cy="25766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这条小渔船是文章的线索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。父亲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摇着姑爹的小渔船把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带到一个个人生的驿站，这条船承载了父亲的爱与无尽的期望。以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父爱之舟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为题，紧扣主题，突出了父爱的伟大。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思想气泡: 云 2"/>
          <p:cNvSpPr/>
          <p:nvPr/>
        </p:nvSpPr>
        <p:spPr>
          <a:xfrm>
            <a:off x="486594" y="627534"/>
            <a:ext cx="8208912" cy="3888432"/>
          </a:xfrm>
          <a:prstGeom prst="roundRect">
            <a:avLst>
              <a:gd name="adj" fmla="val 5644"/>
            </a:avLst>
          </a:prstGeom>
          <a:solidFill>
            <a:srgbClr val="3F471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</a:t>
            </a:r>
            <a:r>
              <a:rPr lang="zh-CN" altLang="en-US" sz="40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线索</a:t>
            </a:r>
            <a:r>
              <a:rPr lang="zh-CN" altLang="en-US" sz="32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就是贯串一篇文章，即在文章的不同段落中都可见的词、句子或是情况等等；并且在解读文章时可以用来解读文章含义，了解文章主旨。线索可以使文章结构严谨，浑然一体。</a:t>
            </a:r>
            <a:endParaRPr lang="zh-CN" altLang="en-US" sz="32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5619" y="3442722"/>
            <a:ext cx="8074472" cy="1001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缴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费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榜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兼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职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嘲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枕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    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89012" y="1154142"/>
            <a:ext cx="81915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蚕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茧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客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冤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惚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跷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僻 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委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屈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迪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1840" y="2266347"/>
            <a:ext cx="67223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pì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       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6760616" y="3363838"/>
            <a:ext cx="1051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zhěn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5307" y="1140382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jiǎn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28943" y="1131590"/>
            <a:ext cx="1043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zhàn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30454" y="1131590"/>
            <a:ext cx="2090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yuān</a:t>
            </a:r>
            <a:r>
              <a:rPr lang="en-US" altLang="zh-CN" sz="2800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wǎnɡ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16216" y="1131590"/>
            <a:ext cx="1731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huǎng hū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2214" y="2230743"/>
            <a:ext cx="8996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qiāo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31967" y="2266347"/>
            <a:ext cx="486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dí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145063" y="2211214"/>
            <a:ext cx="7393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jià</a:t>
            </a:r>
            <a:r>
              <a:rPr lang="en-US" altLang="zh-CN" sz="2800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05038" y="3383654"/>
            <a:ext cx="9396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jiǎo</a:t>
            </a:r>
            <a:r>
              <a:rPr lang="en-US" altLang="zh-CN" sz="2800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474380" y="3383654"/>
            <a:ext cx="1133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bǎn</a:t>
            </a:r>
            <a:r>
              <a:rPr lang="en-US" altLang="zh-CN" sz="28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</a:t>
            </a:r>
            <a:r>
              <a:rPr lang="en-US" altLang="zh-CN" sz="2800" dirty="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609934" y="3383654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jiān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125878" y="3363838"/>
            <a:ext cx="1039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cháo</a:t>
            </a:r>
            <a:endParaRPr lang="zh-CN" altLang="en-US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25" name="文本框 15"/>
          <p:cNvSpPr txBox="1"/>
          <p:nvPr/>
        </p:nvSpPr>
        <p:spPr>
          <a:xfrm>
            <a:off x="827584" y="26749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3923927" y="2264554"/>
            <a:ext cx="858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wěi</a:t>
            </a:r>
            <a:r>
              <a:rPr lang="en-US" altLang="zh-CN" sz="280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       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0" grpId="0"/>
      <p:bldP spid="20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21" grpId="0"/>
      <p:bldP spid="21" grpId="1"/>
      <p:bldP spid="22" grpId="0"/>
      <p:bldP spid="22" grpId="1"/>
      <p:bldP spid="23" grpId="0"/>
      <p:bldP spid="23" grpId="1"/>
      <p:bldP spid="19" grpId="0"/>
      <p:bldP spid="19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619672" y="1775131"/>
            <a:ext cx="5904657" cy="137268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联系全文思考：对父亲的付出，“我”有怎样的感受？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555526"/>
            <a:ext cx="8278311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但我年纪虽小却早已深深体会到父亲挣钱的艰难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我反正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咬了半夜，只剩下后半夜，就不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肯再加钱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换房间。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171" y="2067694"/>
            <a:ext cx="8278311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我多馋啊！但不敢，也不忍心叫父亲买。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他也吃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这便是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我童年唯一的也是最珍贵的玩具了。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6172" y="3651870"/>
            <a:ext cx="827904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父亲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经常说要我念好书，最好将来到外面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教员，所以我从来不缺课，不逃学。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 bldLvl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6011" y="493043"/>
            <a:ext cx="8424936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父亲送我到校，替我铺好床被，他回家时，我偷偷哭了。这是我第一次真正心酸的哭，与在家里撒娇的哭、发脾气的哭、打架的哭都大不一样，是人生道路中品尝到的新滋味了。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011" y="2412876"/>
            <a:ext cx="8425192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dirty="0"/>
              <a:t>    我唯一的法宝就是考试，从未落过榜。我又要去报考无锡师范了</a:t>
            </a:r>
            <a:r>
              <a:rPr lang="zh-CN" altLang="en-US" dirty="0" smtClean="0"/>
              <a:t>。</a:t>
            </a:r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 flipH="1">
            <a:off x="1115616" y="4121158"/>
            <a:ext cx="7272808" cy="663790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能够体谅父亲的艰难，并且努力学习。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1811" y="3521042"/>
            <a:ext cx="592846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老天不负苦心人，他的儿子考取了。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75"/>
          <a:stretch>
            <a:fillRect/>
          </a:stretch>
        </p:blipFill>
        <p:spPr>
          <a:xfrm>
            <a:off x="1043608" y="1779663"/>
            <a:ext cx="7344816" cy="1297722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043608" y="3003798"/>
            <a:ext cx="61566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667122" y="2571750"/>
            <a:ext cx="157728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云形标注 10"/>
          <p:cNvSpPr/>
          <p:nvPr/>
        </p:nvSpPr>
        <p:spPr>
          <a:xfrm>
            <a:off x="1691680" y="195486"/>
            <a:ext cx="4032448" cy="1584177"/>
          </a:xfrm>
          <a:prstGeom prst="cloudCallout">
            <a:avLst>
              <a:gd name="adj1" fmla="val 39400"/>
              <a:gd name="adj2" fmla="val 102184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从这句话中你体会到了作者对父亲怎样的情感？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3608" y="3579862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体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会到了作者对父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亲难忘的爱和深切的怀念。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73910" y="2409681"/>
            <a:ext cx="692497" cy="1890261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父爱之舟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78299" y="1649417"/>
            <a:ext cx="1991571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梦境回忆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12016" y="3679740"/>
            <a:ext cx="245483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难忘的场景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40152" y="2715766"/>
            <a:ext cx="1991571" cy="623248"/>
          </a:xfrm>
          <a:prstGeom prst="rect">
            <a:avLst/>
          </a:prstGeom>
          <a:noFill/>
        </p:spPr>
        <p:txBody>
          <a:bodyPr vert="horz" wrap="none" lIns="68580" tIns="34290" rIns="68580" bIns="34290" rtlCol="0">
            <a:spAutoFit/>
          </a:bodyPr>
          <a:lstStyle/>
          <a:p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深切怀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念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618259" y="1771223"/>
            <a:ext cx="216024" cy="2613890"/>
          </a:xfrm>
          <a:prstGeom prst="leftBrace">
            <a:avLst>
              <a:gd name="adj1" fmla="val 71826"/>
              <a:gd name="adj2" fmla="val 50000"/>
            </a:avLst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 flipH="1">
            <a:off x="5508104" y="1722669"/>
            <a:ext cx="216024" cy="2671969"/>
          </a:xfrm>
          <a:prstGeom prst="leftBrace">
            <a:avLst>
              <a:gd name="adj1" fmla="val 47134"/>
              <a:gd name="adj2" fmla="val 50000"/>
            </a:avLst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016" y="621140"/>
            <a:ext cx="2268000" cy="6925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36" y="615082"/>
            <a:ext cx="450000" cy="559756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23784" y="57395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33992" y="1743482"/>
            <a:ext cx="998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32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18335" y="1491630"/>
            <a:ext cx="7262635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课文以梦的形式呈现往事，描写了作者和父亲在一起的一个个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，表现了父亲对作者无微不至的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，字里行间饱含着作者对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807051" y="527712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35603" y="349145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无限思念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0" y="221171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生活场景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7282" y="283748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深沉的爱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511021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515232"/>
            <a:ext cx="450000" cy="559757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827584" y="495919"/>
            <a:ext cx="216024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1043608" y="1923678"/>
            <a:ext cx="7301865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6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深切地感受到了父亲无微不至的爱和作者对父亲的无限思念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2757" y="1275606"/>
            <a:ext cx="7498357" cy="2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600"/>
              </a:spcAft>
              <a:buClr>
                <a:srgbClr val="EF9439"/>
              </a:buClr>
              <a:buSzPct val="80000"/>
              <a:buFont typeface="Wingdings" panose="05000000000000000000" pitchFamily="2" charset="2"/>
              <a:buChar char="u"/>
            </a:pPr>
            <a:r>
              <a:rPr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慈父之爱子，非为报也。——淮南子</a:t>
            </a:r>
            <a:endParaRPr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Clr>
                <a:srgbClr val="EF9439"/>
              </a:buClr>
              <a:buSzPct val="80000"/>
              <a:buFont typeface="Wingdings" panose="05000000000000000000" pitchFamily="2" charset="2"/>
              <a:buChar char="u"/>
            </a:pPr>
            <a:r>
              <a:rPr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无父何怙，无母何恃？</a:t>
            </a:r>
            <a:r>
              <a:rPr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《诗经》</a:t>
            </a:r>
            <a:endParaRPr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Clr>
                <a:srgbClr val="EF9439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父爱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是沉默的，如果你感觉到了那就不是父爱了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冰心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67544" y="1291208"/>
            <a:ext cx="784887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一、下列对父亲的说法正确的一项</a:t>
            </a:r>
            <a:r>
              <a:rPr lang="zh-CN" sz="28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</a:t>
            </a:r>
            <a:r>
              <a:rPr lang="en-US" altLang="zh-CN" sz="28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     )</a:t>
            </a:r>
            <a:r>
              <a:rPr lang="zh-CN" sz="28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sz="2800" b="0" dirty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53619" y="1206510"/>
            <a:ext cx="654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815202" y="339502"/>
            <a:ext cx="217262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9632" y="2067694"/>
            <a:ext cx="69847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lvl="0" indent="-361950">
              <a:spcAft>
                <a:spcPts val="120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A.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父亲爱儿子，处处为儿子着想。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1950" lvl="0" indent="-361950">
              <a:spcAft>
                <a:spcPts val="120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B.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父亲溺爱儿子，家里条件那么差，还想方设法满足儿子。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61950" lvl="0" indent="-361950">
              <a:spcAft>
                <a:spcPts val="120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C.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父亲非常懦弱，不懂得反抗儿子。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15616" y="2435136"/>
            <a:ext cx="7344816" cy="17927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示例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：可以，因为最后作者成为一个有名的画家，成为了父亲的骄傲。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不能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，因为父爱是不能用图画表现出来，也表达不完整。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627534"/>
            <a:ext cx="8196847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、文章结尾说道“我什么时候能用自己手中的笔，把那只载着父爱的小船画出来就好了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！”你觉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得作者能画出这只小船吗？为什么？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79712" y="1766896"/>
            <a:ext cx="13163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冤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枉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3007097"/>
            <a:ext cx="6552728" cy="1652885"/>
          </a:xfrm>
          <a:prstGeom prst="foldedCorner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课文中标注的是字的本音，在读词语的时候，“枉”要读成轻声。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枇杷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”的“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杷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”也读轻声。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0690" y="1350913"/>
            <a:ext cx="10935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wǎnɡ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63360" y="1350913"/>
            <a:ext cx="2090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yuān </a:t>
            </a:r>
            <a:r>
              <a:rPr lang="en-US" altLang="zh-CN" sz="2800" dirty="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wanɡ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684826" y="1557923"/>
            <a:ext cx="418599" cy="26161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9" name="文本框 15"/>
          <p:cNvSpPr txBox="1"/>
          <p:nvPr/>
        </p:nvSpPr>
        <p:spPr>
          <a:xfrm>
            <a:off x="827584" y="411510"/>
            <a:ext cx="1810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8074" y="627534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三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、生活中，你的父亲是怎样疼爱你的呢？请说一说。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1995686"/>
            <a:ext cx="7128792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爸爸经常带我去爬山，他说爬山可以锻炼身体，视野开阔，呼吸新鲜空气。在爬山的过程的中我也放弃过，摔跤过多次，是爸爸一直在鼓励我，让我攀登最高峰。我感觉，疼爱不是溺爱，爸爸的疼爱教会了我坚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  <p:sp>
        <p:nvSpPr>
          <p:cNvPr id="4" name="文本框 14"/>
          <p:cNvSpPr txBox="1"/>
          <p:nvPr/>
        </p:nvSpPr>
        <p:spPr>
          <a:xfrm>
            <a:off x="840452" y="364326"/>
            <a:ext cx="20033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1407" y="1491630"/>
            <a:ext cx="8055049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完成一封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写给父亲的信》，表达你对父亲的爱。</a:t>
            </a:r>
            <a:endParaRPr lang="en-US" altLang="zh-CN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267494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339383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50566" y="2067818"/>
            <a:ext cx="3041914" cy="931024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会意字。本义为女子结婚。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245876"/>
            <a:ext cx="176305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39752" y="2067818"/>
            <a:ext cx="985265" cy="926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嫁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544" y="1062340"/>
            <a:ext cx="1825136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51093" y="1187521"/>
            <a:ext cx="15307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4328" y="1059582"/>
            <a:ext cx="7926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蚕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4058005" y="1187521"/>
            <a:ext cx="1449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旁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92080" y="105958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榜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889129" y="1187521"/>
            <a:ext cx="1449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059832" y="1059582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嘲</a:t>
            </a:r>
            <a:endParaRPr lang="zh-CN" alt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2284901" y="3567438"/>
            <a:ext cx="774932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兼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59514" y="3507854"/>
            <a:ext cx="2636622" cy="1189633"/>
            <a:chOff x="3159514" y="3507854"/>
            <a:chExt cx="2636622" cy="1189633"/>
          </a:xfrm>
        </p:grpSpPr>
        <p:sp>
          <p:nvSpPr>
            <p:cNvPr id="9" name="圆角矩形 8"/>
            <p:cNvSpPr/>
            <p:nvPr/>
          </p:nvSpPr>
          <p:spPr>
            <a:xfrm>
              <a:off x="3159514" y="3507854"/>
              <a:ext cx="2507027" cy="1166482"/>
            </a:xfrm>
            <a:prstGeom prst="roundRect">
              <a:avLst/>
            </a:prstGeom>
            <a:solidFill>
              <a:schemeClr val="bg1">
                <a:alpha val="47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98990" l="8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9132" y="3579862"/>
              <a:ext cx="996266" cy="11176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986" b="62870" l="32206" r="5877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86" r="37909" b="30144"/>
            <a:stretch>
              <a:fillRect/>
            </a:stretch>
          </p:blipFill>
          <p:spPr>
            <a:xfrm>
              <a:off x="4540515" y="3659502"/>
              <a:ext cx="1255621" cy="1037985"/>
            </a:xfrm>
            <a:prstGeom prst="rect">
              <a:avLst/>
            </a:prstGeom>
          </p:spPr>
        </p:pic>
        <p:sp>
          <p:nvSpPr>
            <p:cNvPr id="8" name="右箭头 7"/>
            <p:cNvSpPr/>
            <p:nvPr/>
          </p:nvSpPr>
          <p:spPr>
            <a:xfrm>
              <a:off x="4355976" y="4007646"/>
              <a:ext cx="312460" cy="262056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5876834" y="3625583"/>
            <a:ext cx="3041914" cy="931024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会意字。本义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为同时具有。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5698" y="1995686"/>
            <a:ext cx="2533377" cy="1304925"/>
            <a:chOff x="3185698" y="1995686"/>
            <a:chExt cx="2533377" cy="1304925"/>
          </a:xfrm>
        </p:grpSpPr>
        <p:pic>
          <p:nvPicPr>
            <p:cNvPr id="7373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 r="26324"/>
            <a:stretch>
              <a:fillRect/>
            </a:stretch>
          </p:blipFill>
          <p:spPr bwMode="auto">
            <a:xfrm>
              <a:off x="3185698" y="1995686"/>
              <a:ext cx="2533377" cy="13049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56" name="右箭头 55"/>
            <p:cNvSpPr/>
            <p:nvPr/>
          </p:nvSpPr>
          <p:spPr>
            <a:xfrm>
              <a:off x="4518132" y="2556995"/>
              <a:ext cx="312460" cy="262056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36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9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9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9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9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2" grpId="0"/>
      <p:bldP spid="2" grpId="0"/>
      <p:bldP spid="3" grpId="0"/>
      <p:bldP spid="46" grpId="0"/>
      <p:bldP spid="47" grpId="0"/>
      <p:bldP spid="48" grpId="0"/>
      <p:bldP spid="49" grpId="0"/>
      <p:bldP spid="52" grpId="0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7"/>
          <p:cNvGrpSpPr/>
          <p:nvPr/>
        </p:nvGrpSpPr>
        <p:grpSpPr>
          <a:xfrm>
            <a:off x="5391006" y="1324138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7849448" y="1298185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971600" y="3278244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2255288" y="3278244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4163501" y="1324138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2903361" y="1318602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1607216" y="1318602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323528" y="1314504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3" name="组合 7"/>
          <p:cNvGrpSpPr/>
          <p:nvPr/>
        </p:nvGrpSpPr>
        <p:grpSpPr>
          <a:xfrm>
            <a:off x="6629584" y="1304848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1" name="矩形 110"/>
          <p:cNvSpPr/>
          <p:nvPr/>
        </p:nvSpPr>
        <p:spPr>
          <a:xfrm>
            <a:off x="404328" y="794275"/>
            <a:ext cx="8327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cán</a:t>
            </a:r>
            <a:r>
              <a:rPr lang="en-US" altLang="zh-CN" sz="280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</a:t>
            </a:r>
            <a:r>
              <a:rPr lang="en-US" altLang="zh-CN" sz="280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</a:t>
            </a:r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kǎo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ténɡ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 </a:t>
            </a:r>
            <a:r>
              <a:rPr lang="en-US" altLang="zh-CN" sz="280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xí</a:t>
            </a:r>
            <a:r>
              <a:rPr lang="en-US" altLang="zh-CN" sz="280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</a:t>
            </a:r>
            <a:r>
              <a:rPr lang="en-US" altLang="zh-CN" sz="280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tánɡ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</a:t>
            </a:r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xiè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</a:t>
            </a:r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qǐ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205713" y="2738491"/>
            <a:ext cx="7403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dí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  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dīnɡ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 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péi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  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bì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 </a:t>
            </a:r>
            <a:r>
              <a:rPr lang="en-US" altLang="zh-CN" sz="28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zhǔ</a:t>
            </a:r>
            <a:r>
              <a:rPr lang="en-US" altLang="zh-CN" sz="2800" dirty="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</a:t>
            </a:r>
            <a:r>
              <a:rPr lang="en-US" altLang="zh-CN" sz="28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zhěn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69" name="组合 7"/>
          <p:cNvGrpSpPr/>
          <p:nvPr/>
        </p:nvGrpSpPr>
        <p:grpSpPr>
          <a:xfrm>
            <a:off x="4811573" y="3264318"/>
            <a:ext cx="1029163" cy="1085656"/>
            <a:chOff x="2437" y="2032"/>
            <a:chExt cx="1244" cy="1264"/>
          </a:xfrm>
        </p:grpSpPr>
        <p:sp>
          <p:nvSpPr>
            <p:cNvPr id="7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5" name="组合 7"/>
          <p:cNvGrpSpPr/>
          <p:nvPr/>
        </p:nvGrpSpPr>
        <p:grpSpPr>
          <a:xfrm>
            <a:off x="3551433" y="3269110"/>
            <a:ext cx="1029163" cy="1085656"/>
            <a:chOff x="2437" y="2032"/>
            <a:chExt cx="1244" cy="1264"/>
          </a:xfrm>
        </p:grpSpPr>
        <p:sp>
          <p:nvSpPr>
            <p:cNvPr id="10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8" name="组合 7"/>
          <p:cNvGrpSpPr/>
          <p:nvPr/>
        </p:nvGrpSpPr>
        <p:grpSpPr>
          <a:xfrm>
            <a:off x="7277656" y="3242547"/>
            <a:ext cx="1029163" cy="1085656"/>
            <a:chOff x="2437" y="2032"/>
            <a:chExt cx="1244" cy="1264"/>
          </a:xfrm>
        </p:grpSpPr>
        <p:sp>
          <p:nvSpPr>
            <p:cNvPr id="11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2" name="组合 7"/>
          <p:cNvGrpSpPr/>
          <p:nvPr/>
        </p:nvGrpSpPr>
        <p:grpSpPr>
          <a:xfrm>
            <a:off x="6039078" y="3242547"/>
            <a:ext cx="1029163" cy="1085656"/>
            <a:chOff x="2437" y="2032"/>
            <a:chExt cx="1244" cy="1264"/>
          </a:xfrm>
        </p:grpSpPr>
        <p:sp>
          <p:nvSpPr>
            <p:cNvPr id="1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351481" y="1315248"/>
            <a:ext cx="97325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蚕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1649534" y="1324138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2945679" y="132413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4195830" y="1324138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席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5391006" y="1324138"/>
            <a:ext cx="1029990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6665174" y="1305592"/>
            <a:ext cx="957982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7892428" y="1298929"/>
            <a:ext cx="957982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1007190" y="3278988"/>
            <a:ext cx="957982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迪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2246219" y="3278988"/>
            <a:ext cx="104730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4"/>
          <p:cNvSpPr txBox="1"/>
          <p:nvPr/>
        </p:nvSpPr>
        <p:spPr>
          <a:xfrm>
            <a:off x="3550034" y="3269854"/>
            <a:ext cx="10498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陪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64"/>
          <p:cNvSpPr txBox="1"/>
          <p:nvPr/>
        </p:nvSpPr>
        <p:spPr>
          <a:xfrm>
            <a:off x="4826503" y="3269854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文本框 64"/>
          <p:cNvSpPr txBox="1"/>
          <p:nvPr/>
        </p:nvSpPr>
        <p:spPr>
          <a:xfrm>
            <a:off x="6054008" y="3248083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文本框 64"/>
          <p:cNvSpPr txBox="1"/>
          <p:nvPr/>
        </p:nvSpPr>
        <p:spPr>
          <a:xfrm>
            <a:off x="7319974" y="3248083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38" y="2450459"/>
            <a:ext cx="474942" cy="474942"/>
          </a:xfrm>
          <a:prstGeom prst="rect">
            <a:avLst/>
          </a:prstGeom>
        </p:spPr>
      </p:pic>
      <p:pic>
        <p:nvPicPr>
          <p:cNvPr id="83" name="图片 82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710" y="4401064"/>
            <a:ext cx="474942" cy="474942"/>
          </a:xfrm>
          <a:prstGeom prst="rect">
            <a:avLst/>
          </a:prstGeom>
        </p:spPr>
      </p:pic>
      <p:pic>
        <p:nvPicPr>
          <p:cNvPr id="84" name="图片 83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154" y="2450459"/>
            <a:ext cx="474942" cy="474942"/>
          </a:xfrm>
          <a:prstGeom prst="rect">
            <a:avLst/>
          </a:prstGeom>
        </p:spPr>
      </p:pic>
      <p:pic>
        <p:nvPicPr>
          <p:cNvPr id="85" name="图片 84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471" y="2450459"/>
            <a:ext cx="474942" cy="474942"/>
          </a:xfrm>
          <a:prstGeom prst="rect">
            <a:avLst/>
          </a:prstGeom>
        </p:spPr>
      </p:pic>
      <p:pic>
        <p:nvPicPr>
          <p:cNvPr id="86" name="图片 85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397" y="2450459"/>
            <a:ext cx="474942" cy="474942"/>
          </a:xfrm>
          <a:prstGeom prst="rect">
            <a:avLst/>
          </a:prstGeom>
        </p:spPr>
      </p:pic>
      <p:pic>
        <p:nvPicPr>
          <p:cNvPr id="87" name="图片 86">
            <a:hlinkClick r:id="rId7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116" y="2450459"/>
            <a:ext cx="474942" cy="474942"/>
          </a:xfrm>
          <a:prstGeom prst="rect">
            <a:avLst/>
          </a:prstGeom>
        </p:spPr>
      </p:pic>
      <p:pic>
        <p:nvPicPr>
          <p:cNvPr id="88" name="图片 87">
            <a:hlinkClick r:id="rId8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694" y="2450459"/>
            <a:ext cx="474942" cy="474942"/>
          </a:xfrm>
          <a:prstGeom prst="rect">
            <a:avLst/>
          </a:prstGeom>
        </p:spPr>
      </p:pic>
      <p:pic>
        <p:nvPicPr>
          <p:cNvPr id="89" name="图片 88">
            <a:hlinkClick r:id="rId9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948" y="2450459"/>
            <a:ext cx="474942" cy="474942"/>
          </a:xfrm>
          <a:prstGeom prst="rect">
            <a:avLst/>
          </a:prstGeom>
        </p:spPr>
      </p:pic>
      <p:pic>
        <p:nvPicPr>
          <p:cNvPr id="90" name="图片 89">
            <a:hlinkClick r:id="rId10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512" y="4401064"/>
            <a:ext cx="474942" cy="474942"/>
          </a:xfrm>
          <a:prstGeom prst="rect">
            <a:avLst/>
          </a:prstGeom>
        </p:spPr>
      </p:pic>
      <p:pic>
        <p:nvPicPr>
          <p:cNvPr id="115" name="图片 114">
            <a:hlinkClick r:id="rId1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438" y="4401064"/>
            <a:ext cx="474942" cy="474942"/>
          </a:xfrm>
          <a:prstGeom prst="rect">
            <a:avLst/>
          </a:prstGeom>
        </p:spPr>
      </p:pic>
      <p:pic>
        <p:nvPicPr>
          <p:cNvPr id="126" name="图片 125">
            <a:hlinkClick r:id="rId12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242" y="4374153"/>
            <a:ext cx="474942" cy="474942"/>
          </a:xfrm>
          <a:prstGeom prst="rect">
            <a:avLst/>
          </a:prstGeom>
        </p:spPr>
      </p:pic>
      <p:pic>
        <p:nvPicPr>
          <p:cNvPr id="127" name="图片 126">
            <a:hlinkClick r:id="rId1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016" y="4355625"/>
            <a:ext cx="474942" cy="474942"/>
          </a:xfrm>
          <a:prstGeom prst="rect">
            <a:avLst/>
          </a:prstGeom>
        </p:spPr>
      </p:pic>
      <p:pic>
        <p:nvPicPr>
          <p:cNvPr id="128" name="图片 127">
            <a:hlinkClick r:id="rId1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252" y="4358621"/>
            <a:ext cx="474942" cy="474942"/>
          </a:xfrm>
          <a:prstGeom prst="rect">
            <a:avLst/>
          </a:prstGeom>
        </p:spPr>
      </p:pic>
      <p:sp>
        <p:nvSpPr>
          <p:cNvPr id="129" name="文本框 15"/>
          <p:cNvSpPr txBox="1"/>
          <p:nvPr/>
        </p:nvSpPr>
        <p:spPr>
          <a:xfrm>
            <a:off x="886587" y="15291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Group 12"/>
          <p:cNvGraphicFramePr>
            <a:graphicFrameLocks noGrp="1"/>
          </p:cNvGraphicFramePr>
          <p:nvPr/>
        </p:nvGraphicFramePr>
        <p:xfrm>
          <a:off x="5720512" y="221171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5731156" y="2083567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枕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107098" y="226725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TextBox 24"/>
          <p:cNvSpPr txBox="1"/>
          <p:nvPr/>
        </p:nvSpPr>
        <p:spPr>
          <a:xfrm>
            <a:off x="2051720" y="1265288"/>
            <a:ext cx="180020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táng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049247" y="4005410"/>
            <a:ext cx="3169531" cy="540060"/>
          </a:xfrm>
          <a:prstGeom prst="borderCallout2">
            <a:avLst>
              <a:gd name="adj1" fmla="val 51000"/>
              <a:gd name="adj2" fmla="val -27"/>
              <a:gd name="adj3" fmla="val 51000"/>
              <a:gd name="adj4" fmla="val -12758"/>
              <a:gd name="adj5" fmla="val -78781"/>
              <a:gd name="adj6" fmla="val -12969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意撇的穿插避让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00074" y="195486"/>
            <a:ext cx="4143852" cy="577081"/>
            <a:chOff x="3279770" y="407845"/>
            <a:chExt cx="4143852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3736603" y="407845"/>
              <a:ext cx="3687019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重难</a:t>
              </a: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点字书写</a:t>
              </a: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279770" y="464538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4" name="TextBox 23"/>
          <p:cNvSpPr txBox="1"/>
          <p:nvPr/>
        </p:nvSpPr>
        <p:spPr>
          <a:xfrm>
            <a:off x="2085678" y="2126198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糖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5652120" y="1203598"/>
            <a:ext cx="180020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zhěn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cxnSp>
        <p:nvCxnSpPr>
          <p:cNvPr id="6" name="肘形连接符 5"/>
          <p:cNvCxnSpPr>
            <a:endCxn id="4" idx="0"/>
          </p:cNvCxnSpPr>
          <p:nvPr/>
        </p:nvCxnSpPr>
        <p:spPr>
          <a:xfrm rot="5400000">
            <a:off x="5926336" y="3772627"/>
            <a:ext cx="795256" cy="210371"/>
          </a:xfrm>
          <a:prstGeom prst="bentConnector2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321"/>
          <p:cNvSpPr/>
          <p:nvPr/>
        </p:nvSpPr>
        <p:spPr bwMode="auto">
          <a:xfrm>
            <a:off x="2621611" y="2708897"/>
            <a:ext cx="273767" cy="798957"/>
          </a:xfrm>
          <a:custGeom>
            <a:avLst/>
            <a:gdLst>
              <a:gd name="T0" fmla="*/ 35 w 143"/>
              <a:gd name="T1" fmla="*/ 335 h 403"/>
              <a:gd name="T2" fmla="*/ 50 w 143"/>
              <a:gd name="T3" fmla="*/ 309 h 403"/>
              <a:gd name="T4" fmla="*/ 64 w 143"/>
              <a:gd name="T5" fmla="*/ 280 h 403"/>
              <a:gd name="T6" fmla="*/ 76 w 143"/>
              <a:gd name="T7" fmla="*/ 252 h 403"/>
              <a:gd name="T8" fmla="*/ 85 w 143"/>
              <a:gd name="T9" fmla="*/ 222 h 403"/>
              <a:gd name="T10" fmla="*/ 92 w 143"/>
              <a:gd name="T11" fmla="*/ 192 h 403"/>
              <a:gd name="T12" fmla="*/ 99 w 143"/>
              <a:gd name="T13" fmla="*/ 162 h 403"/>
              <a:gd name="T14" fmla="*/ 103 w 143"/>
              <a:gd name="T15" fmla="*/ 132 h 403"/>
              <a:gd name="T16" fmla="*/ 106 w 143"/>
              <a:gd name="T17" fmla="*/ 103 h 403"/>
              <a:gd name="T18" fmla="*/ 108 w 143"/>
              <a:gd name="T19" fmla="*/ 77 h 403"/>
              <a:gd name="T20" fmla="*/ 108 w 143"/>
              <a:gd name="T21" fmla="*/ 56 h 403"/>
              <a:gd name="T22" fmla="*/ 108 w 143"/>
              <a:gd name="T23" fmla="*/ 37 h 403"/>
              <a:gd name="T24" fmla="*/ 108 w 143"/>
              <a:gd name="T25" fmla="*/ 30 h 403"/>
              <a:gd name="T26" fmla="*/ 106 w 143"/>
              <a:gd name="T27" fmla="*/ 19 h 403"/>
              <a:gd name="T28" fmla="*/ 105 w 143"/>
              <a:gd name="T29" fmla="*/ 10 h 403"/>
              <a:gd name="T30" fmla="*/ 105 w 143"/>
              <a:gd name="T31" fmla="*/ 4 h 403"/>
              <a:gd name="T32" fmla="*/ 105 w 143"/>
              <a:gd name="T33" fmla="*/ 0 h 403"/>
              <a:gd name="T34" fmla="*/ 109 w 143"/>
              <a:gd name="T35" fmla="*/ 0 h 403"/>
              <a:gd name="T36" fmla="*/ 116 w 143"/>
              <a:gd name="T37" fmla="*/ 2 h 403"/>
              <a:gd name="T38" fmla="*/ 128 w 143"/>
              <a:gd name="T39" fmla="*/ 6 h 403"/>
              <a:gd name="T40" fmla="*/ 143 w 143"/>
              <a:gd name="T41" fmla="*/ 11 h 403"/>
              <a:gd name="T42" fmla="*/ 140 w 143"/>
              <a:gd name="T43" fmla="*/ 39 h 403"/>
              <a:gd name="T44" fmla="*/ 139 w 143"/>
              <a:gd name="T45" fmla="*/ 65 h 403"/>
              <a:gd name="T46" fmla="*/ 136 w 143"/>
              <a:gd name="T47" fmla="*/ 89 h 403"/>
              <a:gd name="T48" fmla="*/ 133 w 143"/>
              <a:gd name="T49" fmla="*/ 111 h 403"/>
              <a:gd name="T50" fmla="*/ 131 w 143"/>
              <a:gd name="T51" fmla="*/ 132 h 403"/>
              <a:gd name="T52" fmla="*/ 129 w 143"/>
              <a:gd name="T53" fmla="*/ 150 h 403"/>
              <a:gd name="T54" fmla="*/ 125 w 143"/>
              <a:gd name="T55" fmla="*/ 167 h 403"/>
              <a:gd name="T56" fmla="*/ 123 w 143"/>
              <a:gd name="T57" fmla="*/ 182 h 403"/>
              <a:gd name="T58" fmla="*/ 116 w 143"/>
              <a:gd name="T59" fmla="*/ 209 h 403"/>
              <a:gd name="T60" fmla="*/ 108 w 143"/>
              <a:gd name="T61" fmla="*/ 236 h 403"/>
              <a:gd name="T62" fmla="*/ 99 w 143"/>
              <a:gd name="T63" fmla="*/ 261 h 403"/>
              <a:gd name="T64" fmla="*/ 81 w 143"/>
              <a:gd name="T65" fmla="*/ 298 h 403"/>
              <a:gd name="T66" fmla="*/ 70 w 143"/>
              <a:gd name="T67" fmla="*/ 321 h 403"/>
              <a:gd name="T68" fmla="*/ 56 w 143"/>
              <a:gd name="T69" fmla="*/ 342 h 403"/>
              <a:gd name="T70" fmla="*/ 42 w 143"/>
              <a:gd name="T71" fmla="*/ 362 h 403"/>
              <a:gd name="T72" fmla="*/ 27 w 143"/>
              <a:gd name="T73" fmla="*/ 379 h 403"/>
              <a:gd name="T74" fmla="*/ 16 w 143"/>
              <a:gd name="T75" fmla="*/ 392 h 403"/>
              <a:gd name="T76" fmla="*/ 11 w 143"/>
              <a:gd name="T77" fmla="*/ 396 h 403"/>
              <a:gd name="T78" fmla="*/ 6 w 143"/>
              <a:gd name="T79" fmla="*/ 400 h 403"/>
              <a:gd name="T80" fmla="*/ 3 w 143"/>
              <a:gd name="T81" fmla="*/ 402 h 403"/>
              <a:gd name="T82" fmla="*/ 1 w 143"/>
              <a:gd name="T83" fmla="*/ 403 h 403"/>
              <a:gd name="T84" fmla="*/ 0 w 143"/>
              <a:gd name="T85" fmla="*/ 403 h 403"/>
              <a:gd name="T86" fmla="*/ 0 w 143"/>
              <a:gd name="T87" fmla="*/ 401 h 403"/>
              <a:gd name="T88" fmla="*/ 0 w 143"/>
              <a:gd name="T89" fmla="*/ 399 h 403"/>
              <a:gd name="T90" fmla="*/ 2 w 143"/>
              <a:gd name="T91" fmla="*/ 394 h 403"/>
              <a:gd name="T92" fmla="*/ 4 w 143"/>
              <a:gd name="T93" fmla="*/ 388 h 403"/>
              <a:gd name="T94" fmla="*/ 8 w 143"/>
              <a:gd name="T95" fmla="*/ 380 h 403"/>
              <a:gd name="T96" fmla="*/ 13 w 143"/>
              <a:gd name="T97" fmla="*/ 371 h 403"/>
              <a:gd name="T98" fmla="*/ 19 w 143"/>
              <a:gd name="T99" fmla="*/ 360 h 403"/>
              <a:gd name="T100" fmla="*/ 27 w 143"/>
              <a:gd name="T101" fmla="*/ 348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3" h="403">
                <a:moveTo>
                  <a:pt x="27" y="348"/>
                </a:moveTo>
                <a:lnTo>
                  <a:pt x="35" y="335"/>
                </a:lnTo>
                <a:lnTo>
                  <a:pt x="43" y="321"/>
                </a:lnTo>
                <a:lnTo>
                  <a:pt x="50" y="309"/>
                </a:lnTo>
                <a:lnTo>
                  <a:pt x="57" y="295"/>
                </a:lnTo>
                <a:lnTo>
                  <a:pt x="64" y="280"/>
                </a:lnTo>
                <a:lnTo>
                  <a:pt x="70" y="266"/>
                </a:lnTo>
                <a:lnTo>
                  <a:pt x="76" y="252"/>
                </a:lnTo>
                <a:lnTo>
                  <a:pt x="80" y="237"/>
                </a:lnTo>
                <a:lnTo>
                  <a:pt x="85" y="222"/>
                </a:lnTo>
                <a:lnTo>
                  <a:pt x="88" y="207"/>
                </a:lnTo>
                <a:lnTo>
                  <a:pt x="92" y="192"/>
                </a:lnTo>
                <a:lnTo>
                  <a:pt x="95" y="177"/>
                </a:lnTo>
                <a:lnTo>
                  <a:pt x="99" y="162"/>
                </a:lnTo>
                <a:lnTo>
                  <a:pt x="101" y="147"/>
                </a:lnTo>
                <a:lnTo>
                  <a:pt x="103" y="132"/>
                </a:lnTo>
                <a:lnTo>
                  <a:pt x="105" y="117"/>
                </a:lnTo>
                <a:lnTo>
                  <a:pt x="106" y="103"/>
                </a:lnTo>
                <a:lnTo>
                  <a:pt x="107" y="89"/>
                </a:lnTo>
                <a:lnTo>
                  <a:pt x="108" y="77"/>
                </a:lnTo>
                <a:lnTo>
                  <a:pt x="108" y="66"/>
                </a:lnTo>
                <a:lnTo>
                  <a:pt x="108" y="56"/>
                </a:lnTo>
                <a:lnTo>
                  <a:pt x="109" y="45"/>
                </a:lnTo>
                <a:lnTo>
                  <a:pt x="108" y="37"/>
                </a:lnTo>
                <a:lnTo>
                  <a:pt x="108" y="34"/>
                </a:lnTo>
                <a:lnTo>
                  <a:pt x="108" y="30"/>
                </a:lnTo>
                <a:lnTo>
                  <a:pt x="107" y="25"/>
                </a:lnTo>
                <a:lnTo>
                  <a:pt x="106" y="19"/>
                </a:lnTo>
                <a:lnTo>
                  <a:pt x="105" y="14"/>
                </a:lnTo>
                <a:lnTo>
                  <a:pt x="105" y="10"/>
                </a:lnTo>
                <a:lnTo>
                  <a:pt x="105" y="7"/>
                </a:lnTo>
                <a:lnTo>
                  <a:pt x="105" y="4"/>
                </a:lnTo>
                <a:lnTo>
                  <a:pt x="105" y="2"/>
                </a:lnTo>
                <a:lnTo>
                  <a:pt x="105" y="0"/>
                </a:lnTo>
                <a:lnTo>
                  <a:pt x="107" y="0"/>
                </a:lnTo>
                <a:lnTo>
                  <a:pt x="109" y="0"/>
                </a:lnTo>
                <a:lnTo>
                  <a:pt x="113" y="0"/>
                </a:lnTo>
                <a:lnTo>
                  <a:pt x="116" y="2"/>
                </a:lnTo>
                <a:lnTo>
                  <a:pt x="122" y="4"/>
                </a:lnTo>
                <a:lnTo>
                  <a:pt x="128" y="6"/>
                </a:lnTo>
                <a:lnTo>
                  <a:pt x="135" y="9"/>
                </a:lnTo>
                <a:lnTo>
                  <a:pt x="143" y="11"/>
                </a:lnTo>
                <a:lnTo>
                  <a:pt x="141" y="25"/>
                </a:lnTo>
                <a:lnTo>
                  <a:pt x="140" y="39"/>
                </a:lnTo>
                <a:lnTo>
                  <a:pt x="140" y="52"/>
                </a:lnTo>
                <a:lnTo>
                  <a:pt x="139" y="65"/>
                </a:lnTo>
                <a:lnTo>
                  <a:pt x="138" y="77"/>
                </a:lnTo>
                <a:lnTo>
                  <a:pt x="136" y="89"/>
                </a:lnTo>
                <a:lnTo>
                  <a:pt x="135" y="101"/>
                </a:lnTo>
                <a:lnTo>
                  <a:pt x="133" y="111"/>
                </a:lnTo>
                <a:lnTo>
                  <a:pt x="132" y="122"/>
                </a:lnTo>
                <a:lnTo>
                  <a:pt x="131" y="132"/>
                </a:lnTo>
                <a:lnTo>
                  <a:pt x="130" y="141"/>
                </a:lnTo>
                <a:lnTo>
                  <a:pt x="129" y="150"/>
                </a:lnTo>
                <a:lnTo>
                  <a:pt x="126" y="159"/>
                </a:lnTo>
                <a:lnTo>
                  <a:pt x="125" y="167"/>
                </a:lnTo>
                <a:lnTo>
                  <a:pt x="124" y="175"/>
                </a:lnTo>
                <a:lnTo>
                  <a:pt x="123" y="182"/>
                </a:lnTo>
                <a:lnTo>
                  <a:pt x="120" y="195"/>
                </a:lnTo>
                <a:lnTo>
                  <a:pt x="116" y="209"/>
                </a:lnTo>
                <a:lnTo>
                  <a:pt x="113" y="223"/>
                </a:lnTo>
                <a:lnTo>
                  <a:pt x="108" y="236"/>
                </a:lnTo>
                <a:lnTo>
                  <a:pt x="103" y="249"/>
                </a:lnTo>
                <a:lnTo>
                  <a:pt x="99" y="261"/>
                </a:lnTo>
                <a:lnTo>
                  <a:pt x="87" y="287"/>
                </a:lnTo>
                <a:lnTo>
                  <a:pt x="81" y="298"/>
                </a:lnTo>
                <a:lnTo>
                  <a:pt x="76" y="310"/>
                </a:lnTo>
                <a:lnTo>
                  <a:pt x="70" y="321"/>
                </a:lnTo>
                <a:lnTo>
                  <a:pt x="63" y="332"/>
                </a:lnTo>
                <a:lnTo>
                  <a:pt x="56" y="342"/>
                </a:lnTo>
                <a:lnTo>
                  <a:pt x="49" y="352"/>
                </a:lnTo>
                <a:lnTo>
                  <a:pt x="42" y="362"/>
                </a:lnTo>
                <a:lnTo>
                  <a:pt x="35" y="371"/>
                </a:lnTo>
                <a:lnTo>
                  <a:pt x="27" y="379"/>
                </a:lnTo>
                <a:lnTo>
                  <a:pt x="21" y="386"/>
                </a:lnTo>
                <a:lnTo>
                  <a:pt x="16" y="392"/>
                </a:lnTo>
                <a:lnTo>
                  <a:pt x="13" y="394"/>
                </a:lnTo>
                <a:lnTo>
                  <a:pt x="11" y="396"/>
                </a:lnTo>
                <a:lnTo>
                  <a:pt x="9" y="399"/>
                </a:lnTo>
                <a:lnTo>
                  <a:pt x="6" y="400"/>
                </a:lnTo>
                <a:lnTo>
                  <a:pt x="5" y="401"/>
                </a:lnTo>
                <a:lnTo>
                  <a:pt x="3" y="402"/>
                </a:lnTo>
                <a:lnTo>
                  <a:pt x="2" y="403"/>
                </a:lnTo>
                <a:lnTo>
                  <a:pt x="1" y="403"/>
                </a:lnTo>
                <a:lnTo>
                  <a:pt x="1" y="403"/>
                </a:lnTo>
                <a:lnTo>
                  <a:pt x="0" y="403"/>
                </a:lnTo>
                <a:lnTo>
                  <a:pt x="0" y="402"/>
                </a:lnTo>
                <a:lnTo>
                  <a:pt x="0" y="401"/>
                </a:lnTo>
                <a:lnTo>
                  <a:pt x="0" y="400"/>
                </a:lnTo>
                <a:lnTo>
                  <a:pt x="0" y="399"/>
                </a:lnTo>
                <a:lnTo>
                  <a:pt x="1" y="396"/>
                </a:lnTo>
                <a:lnTo>
                  <a:pt x="2" y="394"/>
                </a:lnTo>
                <a:lnTo>
                  <a:pt x="3" y="390"/>
                </a:lnTo>
                <a:lnTo>
                  <a:pt x="4" y="388"/>
                </a:lnTo>
                <a:lnTo>
                  <a:pt x="6" y="385"/>
                </a:lnTo>
                <a:lnTo>
                  <a:pt x="8" y="380"/>
                </a:lnTo>
                <a:lnTo>
                  <a:pt x="11" y="375"/>
                </a:lnTo>
                <a:lnTo>
                  <a:pt x="13" y="371"/>
                </a:lnTo>
                <a:lnTo>
                  <a:pt x="16" y="366"/>
                </a:lnTo>
                <a:lnTo>
                  <a:pt x="19" y="360"/>
                </a:lnTo>
                <a:lnTo>
                  <a:pt x="24" y="355"/>
                </a:lnTo>
                <a:lnTo>
                  <a:pt x="27" y="348"/>
                </a:lnTo>
                <a:lnTo>
                  <a:pt x="27" y="348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Freeform 344"/>
          <p:cNvSpPr/>
          <p:nvPr/>
        </p:nvSpPr>
        <p:spPr bwMode="auto">
          <a:xfrm>
            <a:off x="6300192" y="2499679"/>
            <a:ext cx="411251" cy="922726"/>
          </a:xfrm>
          <a:custGeom>
            <a:avLst/>
            <a:gdLst>
              <a:gd name="T0" fmla="*/ 0 w 216"/>
              <a:gd name="T1" fmla="*/ 471 h 473"/>
              <a:gd name="T2" fmla="*/ 6 w 216"/>
              <a:gd name="T3" fmla="*/ 461 h 473"/>
              <a:gd name="T4" fmla="*/ 20 w 216"/>
              <a:gd name="T5" fmla="*/ 446 h 473"/>
              <a:gd name="T6" fmla="*/ 40 w 216"/>
              <a:gd name="T7" fmla="*/ 427 h 473"/>
              <a:gd name="T8" fmla="*/ 65 w 216"/>
              <a:gd name="T9" fmla="*/ 400 h 473"/>
              <a:gd name="T10" fmla="*/ 84 w 216"/>
              <a:gd name="T11" fmla="*/ 377 h 473"/>
              <a:gd name="T12" fmla="*/ 103 w 216"/>
              <a:gd name="T13" fmla="*/ 349 h 473"/>
              <a:gd name="T14" fmla="*/ 126 w 216"/>
              <a:gd name="T15" fmla="*/ 306 h 473"/>
              <a:gd name="T16" fmla="*/ 145 w 216"/>
              <a:gd name="T17" fmla="*/ 255 h 473"/>
              <a:gd name="T18" fmla="*/ 154 w 216"/>
              <a:gd name="T19" fmla="*/ 220 h 473"/>
              <a:gd name="T20" fmla="*/ 159 w 216"/>
              <a:gd name="T21" fmla="*/ 198 h 473"/>
              <a:gd name="T22" fmla="*/ 162 w 216"/>
              <a:gd name="T23" fmla="*/ 181 h 473"/>
              <a:gd name="T24" fmla="*/ 165 w 216"/>
              <a:gd name="T25" fmla="*/ 168 h 473"/>
              <a:gd name="T26" fmla="*/ 167 w 216"/>
              <a:gd name="T27" fmla="*/ 160 h 473"/>
              <a:gd name="T28" fmla="*/ 167 w 216"/>
              <a:gd name="T29" fmla="*/ 156 h 473"/>
              <a:gd name="T30" fmla="*/ 167 w 216"/>
              <a:gd name="T31" fmla="*/ 145 h 473"/>
              <a:gd name="T32" fmla="*/ 169 w 216"/>
              <a:gd name="T33" fmla="*/ 129 h 473"/>
              <a:gd name="T34" fmla="*/ 170 w 216"/>
              <a:gd name="T35" fmla="*/ 109 h 473"/>
              <a:gd name="T36" fmla="*/ 171 w 216"/>
              <a:gd name="T37" fmla="*/ 86 h 473"/>
              <a:gd name="T38" fmla="*/ 171 w 216"/>
              <a:gd name="T39" fmla="*/ 59 h 473"/>
              <a:gd name="T40" fmla="*/ 171 w 216"/>
              <a:gd name="T41" fmla="*/ 44 h 473"/>
              <a:gd name="T42" fmla="*/ 170 w 216"/>
              <a:gd name="T43" fmla="*/ 26 h 473"/>
              <a:gd name="T44" fmla="*/ 165 w 216"/>
              <a:gd name="T45" fmla="*/ 14 h 473"/>
              <a:gd name="T46" fmla="*/ 161 w 216"/>
              <a:gd name="T47" fmla="*/ 9 h 473"/>
              <a:gd name="T48" fmla="*/ 160 w 216"/>
              <a:gd name="T49" fmla="*/ 4 h 473"/>
              <a:gd name="T50" fmla="*/ 162 w 216"/>
              <a:gd name="T51" fmla="*/ 1 h 473"/>
              <a:gd name="T52" fmla="*/ 167 w 216"/>
              <a:gd name="T53" fmla="*/ 0 h 473"/>
              <a:gd name="T54" fmla="*/ 177 w 216"/>
              <a:gd name="T55" fmla="*/ 0 h 473"/>
              <a:gd name="T56" fmla="*/ 192 w 216"/>
              <a:gd name="T57" fmla="*/ 3 h 473"/>
              <a:gd name="T58" fmla="*/ 206 w 216"/>
              <a:gd name="T59" fmla="*/ 9 h 473"/>
              <a:gd name="T60" fmla="*/ 213 w 216"/>
              <a:gd name="T61" fmla="*/ 14 h 473"/>
              <a:gd name="T62" fmla="*/ 216 w 216"/>
              <a:gd name="T63" fmla="*/ 27 h 473"/>
              <a:gd name="T64" fmla="*/ 215 w 216"/>
              <a:gd name="T65" fmla="*/ 39 h 473"/>
              <a:gd name="T66" fmla="*/ 214 w 216"/>
              <a:gd name="T67" fmla="*/ 48 h 473"/>
              <a:gd name="T68" fmla="*/ 212 w 216"/>
              <a:gd name="T69" fmla="*/ 59 h 473"/>
              <a:gd name="T70" fmla="*/ 210 w 216"/>
              <a:gd name="T71" fmla="*/ 71 h 473"/>
              <a:gd name="T72" fmla="*/ 209 w 216"/>
              <a:gd name="T73" fmla="*/ 86 h 473"/>
              <a:gd name="T74" fmla="*/ 208 w 216"/>
              <a:gd name="T75" fmla="*/ 105 h 473"/>
              <a:gd name="T76" fmla="*/ 206 w 216"/>
              <a:gd name="T77" fmla="*/ 131 h 473"/>
              <a:gd name="T78" fmla="*/ 198 w 216"/>
              <a:gd name="T79" fmla="*/ 177 h 473"/>
              <a:gd name="T80" fmla="*/ 186 w 216"/>
              <a:gd name="T81" fmla="*/ 231 h 473"/>
              <a:gd name="T82" fmla="*/ 170 w 216"/>
              <a:gd name="T83" fmla="*/ 286 h 473"/>
              <a:gd name="T84" fmla="*/ 147 w 216"/>
              <a:gd name="T85" fmla="*/ 336 h 473"/>
              <a:gd name="T86" fmla="*/ 122 w 216"/>
              <a:gd name="T87" fmla="*/ 376 h 473"/>
              <a:gd name="T88" fmla="*/ 92 w 216"/>
              <a:gd name="T89" fmla="*/ 409 h 473"/>
              <a:gd name="T90" fmla="*/ 63 w 216"/>
              <a:gd name="T91" fmla="*/ 436 h 473"/>
              <a:gd name="T92" fmla="*/ 39 w 216"/>
              <a:gd name="T93" fmla="*/ 453 h 473"/>
              <a:gd name="T94" fmla="*/ 26 w 216"/>
              <a:gd name="T95" fmla="*/ 461 h 473"/>
              <a:gd name="T96" fmla="*/ 15 w 216"/>
              <a:gd name="T97" fmla="*/ 467 h 473"/>
              <a:gd name="T98" fmla="*/ 9 w 216"/>
              <a:gd name="T99" fmla="*/ 472 h 473"/>
              <a:gd name="T100" fmla="*/ 2 w 216"/>
              <a:gd name="T101" fmla="*/ 473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6" h="473">
                <a:moveTo>
                  <a:pt x="2" y="473"/>
                </a:moveTo>
                <a:lnTo>
                  <a:pt x="0" y="472"/>
                </a:lnTo>
                <a:lnTo>
                  <a:pt x="0" y="471"/>
                </a:lnTo>
                <a:lnTo>
                  <a:pt x="2" y="468"/>
                </a:lnTo>
                <a:lnTo>
                  <a:pt x="3" y="465"/>
                </a:lnTo>
                <a:lnTo>
                  <a:pt x="6" y="461"/>
                </a:lnTo>
                <a:lnTo>
                  <a:pt x="10" y="457"/>
                </a:lnTo>
                <a:lnTo>
                  <a:pt x="14" y="452"/>
                </a:lnTo>
                <a:lnTo>
                  <a:pt x="20" y="446"/>
                </a:lnTo>
                <a:lnTo>
                  <a:pt x="26" y="441"/>
                </a:lnTo>
                <a:lnTo>
                  <a:pt x="33" y="434"/>
                </a:lnTo>
                <a:lnTo>
                  <a:pt x="40" y="427"/>
                </a:lnTo>
                <a:lnTo>
                  <a:pt x="48" y="419"/>
                </a:lnTo>
                <a:lnTo>
                  <a:pt x="56" y="411"/>
                </a:lnTo>
                <a:lnTo>
                  <a:pt x="65" y="400"/>
                </a:lnTo>
                <a:lnTo>
                  <a:pt x="74" y="389"/>
                </a:lnTo>
                <a:lnTo>
                  <a:pt x="79" y="383"/>
                </a:lnTo>
                <a:lnTo>
                  <a:pt x="84" y="377"/>
                </a:lnTo>
                <a:lnTo>
                  <a:pt x="89" y="370"/>
                </a:lnTo>
                <a:lnTo>
                  <a:pt x="94" y="363"/>
                </a:lnTo>
                <a:lnTo>
                  <a:pt x="103" y="349"/>
                </a:lnTo>
                <a:lnTo>
                  <a:pt x="111" y="336"/>
                </a:lnTo>
                <a:lnTo>
                  <a:pt x="119" y="321"/>
                </a:lnTo>
                <a:lnTo>
                  <a:pt x="126" y="306"/>
                </a:lnTo>
                <a:lnTo>
                  <a:pt x="133" y="289"/>
                </a:lnTo>
                <a:lnTo>
                  <a:pt x="139" y="272"/>
                </a:lnTo>
                <a:lnTo>
                  <a:pt x="145" y="255"/>
                </a:lnTo>
                <a:lnTo>
                  <a:pt x="149" y="236"/>
                </a:lnTo>
                <a:lnTo>
                  <a:pt x="152" y="228"/>
                </a:lnTo>
                <a:lnTo>
                  <a:pt x="154" y="220"/>
                </a:lnTo>
                <a:lnTo>
                  <a:pt x="155" y="212"/>
                </a:lnTo>
                <a:lnTo>
                  <a:pt x="157" y="205"/>
                </a:lnTo>
                <a:lnTo>
                  <a:pt x="159" y="198"/>
                </a:lnTo>
                <a:lnTo>
                  <a:pt x="160" y="192"/>
                </a:lnTo>
                <a:lnTo>
                  <a:pt x="161" y="187"/>
                </a:lnTo>
                <a:lnTo>
                  <a:pt x="162" y="181"/>
                </a:lnTo>
                <a:lnTo>
                  <a:pt x="163" y="176"/>
                </a:lnTo>
                <a:lnTo>
                  <a:pt x="164" y="172"/>
                </a:lnTo>
                <a:lnTo>
                  <a:pt x="165" y="168"/>
                </a:lnTo>
                <a:lnTo>
                  <a:pt x="165" y="165"/>
                </a:lnTo>
                <a:lnTo>
                  <a:pt x="167" y="162"/>
                </a:lnTo>
                <a:lnTo>
                  <a:pt x="167" y="160"/>
                </a:lnTo>
                <a:lnTo>
                  <a:pt x="167" y="159"/>
                </a:lnTo>
                <a:lnTo>
                  <a:pt x="167" y="158"/>
                </a:lnTo>
                <a:lnTo>
                  <a:pt x="167" y="156"/>
                </a:lnTo>
                <a:lnTo>
                  <a:pt x="167" y="152"/>
                </a:lnTo>
                <a:lnTo>
                  <a:pt x="167" y="149"/>
                </a:lnTo>
                <a:lnTo>
                  <a:pt x="167" y="145"/>
                </a:lnTo>
                <a:lnTo>
                  <a:pt x="168" y="139"/>
                </a:lnTo>
                <a:lnTo>
                  <a:pt x="168" y="135"/>
                </a:lnTo>
                <a:lnTo>
                  <a:pt x="169" y="129"/>
                </a:lnTo>
                <a:lnTo>
                  <a:pt x="169" y="123"/>
                </a:lnTo>
                <a:lnTo>
                  <a:pt x="170" y="116"/>
                </a:lnTo>
                <a:lnTo>
                  <a:pt x="170" y="109"/>
                </a:lnTo>
                <a:lnTo>
                  <a:pt x="171" y="101"/>
                </a:lnTo>
                <a:lnTo>
                  <a:pt x="171" y="94"/>
                </a:lnTo>
                <a:lnTo>
                  <a:pt x="171" y="86"/>
                </a:lnTo>
                <a:lnTo>
                  <a:pt x="171" y="77"/>
                </a:lnTo>
                <a:lnTo>
                  <a:pt x="171" y="68"/>
                </a:lnTo>
                <a:lnTo>
                  <a:pt x="171" y="59"/>
                </a:lnTo>
                <a:lnTo>
                  <a:pt x="171" y="53"/>
                </a:lnTo>
                <a:lnTo>
                  <a:pt x="171" y="48"/>
                </a:lnTo>
                <a:lnTo>
                  <a:pt x="171" y="44"/>
                </a:lnTo>
                <a:lnTo>
                  <a:pt x="171" y="40"/>
                </a:lnTo>
                <a:lnTo>
                  <a:pt x="170" y="32"/>
                </a:lnTo>
                <a:lnTo>
                  <a:pt x="170" y="26"/>
                </a:lnTo>
                <a:lnTo>
                  <a:pt x="169" y="21"/>
                </a:lnTo>
                <a:lnTo>
                  <a:pt x="168" y="17"/>
                </a:lnTo>
                <a:lnTo>
                  <a:pt x="165" y="14"/>
                </a:lnTo>
                <a:lnTo>
                  <a:pt x="164" y="11"/>
                </a:lnTo>
                <a:lnTo>
                  <a:pt x="162" y="10"/>
                </a:lnTo>
                <a:lnTo>
                  <a:pt x="161" y="9"/>
                </a:lnTo>
                <a:lnTo>
                  <a:pt x="161" y="8"/>
                </a:lnTo>
                <a:lnTo>
                  <a:pt x="160" y="6"/>
                </a:lnTo>
                <a:lnTo>
                  <a:pt x="160" y="4"/>
                </a:lnTo>
                <a:lnTo>
                  <a:pt x="161" y="3"/>
                </a:lnTo>
                <a:lnTo>
                  <a:pt x="161" y="2"/>
                </a:lnTo>
                <a:lnTo>
                  <a:pt x="162" y="1"/>
                </a:lnTo>
                <a:lnTo>
                  <a:pt x="163" y="0"/>
                </a:lnTo>
                <a:lnTo>
                  <a:pt x="164" y="0"/>
                </a:lnTo>
                <a:lnTo>
                  <a:pt x="167" y="0"/>
                </a:lnTo>
                <a:lnTo>
                  <a:pt x="170" y="0"/>
                </a:lnTo>
                <a:lnTo>
                  <a:pt x="172" y="0"/>
                </a:lnTo>
                <a:lnTo>
                  <a:pt x="177" y="0"/>
                </a:lnTo>
                <a:lnTo>
                  <a:pt x="182" y="0"/>
                </a:lnTo>
                <a:lnTo>
                  <a:pt x="187" y="1"/>
                </a:lnTo>
                <a:lnTo>
                  <a:pt x="192" y="3"/>
                </a:lnTo>
                <a:lnTo>
                  <a:pt x="197" y="4"/>
                </a:lnTo>
                <a:lnTo>
                  <a:pt x="201" y="7"/>
                </a:lnTo>
                <a:lnTo>
                  <a:pt x="206" y="9"/>
                </a:lnTo>
                <a:lnTo>
                  <a:pt x="208" y="10"/>
                </a:lnTo>
                <a:lnTo>
                  <a:pt x="212" y="12"/>
                </a:lnTo>
                <a:lnTo>
                  <a:pt x="213" y="14"/>
                </a:lnTo>
                <a:lnTo>
                  <a:pt x="214" y="16"/>
                </a:lnTo>
                <a:lnTo>
                  <a:pt x="216" y="22"/>
                </a:lnTo>
                <a:lnTo>
                  <a:pt x="216" y="27"/>
                </a:lnTo>
                <a:lnTo>
                  <a:pt x="216" y="31"/>
                </a:lnTo>
                <a:lnTo>
                  <a:pt x="216" y="34"/>
                </a:lnTo>
                <a:lnTo>
                  <a:pt x="215" y="39"/>
                </a:lnTo>
                <a:lnTo>
                  <a:pt x="214" y="44"/>
                </a:lnTo>
                <a:lnTo>
                  <a:pt x="214" y="46"/>
                </a:lnTo>
                <a:lnTo>
                  <a:pt x="214" y="48"/>
                </a:lnTo>
                <a:lnTo>
                  <a:pt x="213" y="52"/>
                </a:lnTo>
                <a:lnTo>
                  <a:pt x="213" y="55"/>
                </a:lnTo>
                <a:lnTo>
                  <a:pt x="212" y="59"/>
                </a:lnTo>
                <a:lnTo>
                  <a:pt x="212" y="62"/>
                </a:lnTo>
                <a:lnTo>
                  <a:pt x="212" y="67"/>
                </a:lnTo>
                <a:lnTo>
                  <a:pt x="210" y="71"/>
                </a:lnTo>
                <a:lnTo>
                  <a:pt x="210" y="76"/>
                </a:lnTo>
                <a:lnTo>
                  <a:pt x="209" y="81"/>
                </a:lnTo>
                <a:lnTo>
                  <a:pt x="209" y="86"/>
                </a:lnTo>
                <a:lnTo>
                  <a:pt x="209" y="92"/>
                </a:lnTo>
                <a:lnTo>
                  <a:pt x="208" y="98"/>
                </a:lnTo>
                <a:lnTo>
                  <a:pt x="208" y="105"/>
                </a:lnTo>
                <a:lnTo>
                  <a:pt x="207" y="111"/>
                </a:lnTo>
                <a:lnTo>
                  <a:pt x="207" y="117"/>
                </a:lnTo>
                <a:lnTo>
                  <a:pt x="206" y="131"/>
                </a:lnTo>
                <a:lnTo>
                  <a:pt x="204" y="146"/>
                </a:lnTo>
                <a:lnTo>
                  <a:pt x="201" y="162"/>
                </a:lnTo>
                <a:lnTo>
                  <a:pt x="198" y="177"/>
                </a:lnTo>
                <a:lnTo>
                  <a:pt x="194" y="195"/>
                </a:lnTo>
                <a:lnTo>
                  <a:pt x="191" y="212"/>
                </a:lnTo>
                <a:lnTo>
                  <a:pt x="186" y="231"/>
                </a:lnTo>
                <a:lnTo>
                  <a:pt x="182" y="249"/>
                </a:lnTo>
                <a:lnTo>
                  <a:pt x="176" y="269"/>
                </a:lnTo>
                <a:lnTo>
                  <a:pt x="170" y="286"/>
                </a:lnTo>
                <a:lnTo>
                  <a:pt x="163" y="303"/>
                </a:lnTo>
                <a:lnTo>
                  <a:pt x="155" y="319"/>
                </a:lnTo>
                <a:lnTo>
                  <a:pt x="147" y="336"/>
                </a:lnTo>
                <a:lnTo>
                  <a:pt x="139" y="349"/>
                </a:lnTo>
                <a:lnTo>
                  <a:pt x="131" y="363"/>
                </a:lnTo>
                <a:lnTo>
                  <a:pt x="122" y="376"/>
                </a:lnTo>
                <a:lnTo>
                  <a:pt x="111" y="387"/>
                </a:lnTo>
                <a:lnTo>
                  <a:pt x="101" y="399"/>
                </a:lnTo>
                <a:lnTo>
                  <a:pt x="92" y="409"/>
                </a:lnTo>
                <a:lnTo>
                  <a:pt x="81" y="419"/>
                </a:lnTo>
                <a:lnTo>
                  <a:pt x="72" y="428"/>
                </a:lnTo>
                <a:lnTo>
                  <a:pt x="63" y="436"/>
                </a:lnTo>
                <a:lnTo>
                  <a:pt x="54" y="443"/>
                </a:lnTo>
                <a:lnTo>
                  <a:pt x="43" y="450"/>
                </a:lnTo>
                <a:lnTo>
                  <a:pt x="39" y="453"/>
                </a:lnTo>
                <a:lnTo>
                  <a:pt x="34" y="457"/>
                </a:lnTo>
                <a:lnTo>
                  <a:pt x="29" y="459"/>
                </a:lnTo>
                <a:lnTo>
                  <a:pt x="26" y="461"/>
                </a:lnTo>
                <a:lnTo>
                  <a:pt x="22" y="464"/>
                </a:lnTo>
                <a:lnTo>
                  <a:pt x="19" y="466"/>
                </a:lnTo>
                <a:lnTo>
                  <a:pt x="15" y="467"/>
                </a:lnTo>
                <a:lnTo>
                  <a:pt x="13" y="469"/>
                </a:lnTo>
                <a:lnTo>
                  <a:pt x="11" y="471"/>
                </a:lnTo>
                <a:lnTo>
                  <a:pt x="9" y="472"/>
                </a:lnTo>
                <a:lnTo>
                  <a:pt x="5" y="473"/>
                </a:lnTo>
                <a:lnTo>
                  <a:pt x="3" y="473"/>
                </a:lnTo>
                <a:lnTo>
                  <a:pt x="2" y="473"/>
                </a:lnTo>
                <a:lnTo>
                  <a:pt x="2" y="47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7" grpId="0" animBg="1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871376" y="188403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909211" y="178532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950904" y="1059582"/>
            <a:ext cx="147355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kǎo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3380" y="1872095"/>
            <a:ext cx="1839131" cy="540060"/>
          </a:xfrm>
          <a:prstGeom prst="borderCallout2">
            <a:avLst>
              <a:gd name="adj1" fmla="val 107438"/>
              <a:gd name="adj2" fmla="val 17963"/>
              <a:gd name="adj3" fmla="val 162114"/>
              <a:gd name="adj4" fmla="val 14658"/>
              <a:gd name="adj5" fmla="val 224846"/>
              <a:gd name="adj6" fmla="val -45776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横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TextBox 24"/>
          <p:cNvSpPr txBox="1"/>
          <p:nvPr/>
        </p:nvSpPr>
        <p:spPr>
          <a:xfrm>
            <a:off x="5978763" y="1081936"/>
            <a:ext cx="147355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zhǔ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aphicFrame>
        <p:nvGraphicFramePr>
          <p:cNvPr id="43" name="Group 12"/>
          <p:cNvGraphicFramePr>
            <a:graphicFrameLocks noGrp="1"/>
          </p:cNvGraphicFramePr>
          <p:nvPr/>
        </p:nvGraphicFramePr>
        <p:xfrm>
          <a:off x="5906755" y="192637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4" name="TextBox 23"/>
          <p:cNvSpPr txBox="1"/>
          <p:nvPr/>
        </p:nvSpPr>
        <p:spPr>
          <a:xfrm>
            <a:off x="5978763" y="182466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线形标注 2 46"/>
          <p:cNvSpPr/>
          <p:nvPr/>
        </p:nvSpPr>
        <p:spPr>
          <a:xfrm>
            <a:off x="3424461" y="3790845"/>
            <a:ext cx="2396970" cy="540060"/>
          </a:xfrm>
          <a:prstGeom prst="borderCallout2">
            <a:avLst>
              <a:gd name="adj1" fmla="val 51000"/>
              <a:gd name="adj2" fmla="val -27"/>
              <a:gd name="adj3" fmla="val 54527"/>
              <a:gd name="adj4" fmla="val -49317"/>
              <a:gd name="adj5" fmla="val -124637"/>
              <a:gd name="adj6" fmla="val -49131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意撇是长撇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8" name="肘形连接符 47"/>
          <p:cNvCxnSpPr>
            <a:endCxn id="47" idx="0"/>
          </p:cNvCxnSpPr>
          <p:nvPr/>
        </p:nvCxnSpPr>
        <p:spPr>
          <a:xfrm rot="5400000">
            <a:off x="5602665" y="2981866"/>
            <a:ext cx="1297775" cy="860242"/>
          </a:xfrm>
          <a:prstGeom prst="bentConnector2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01"/>
          <p:cNvSpPr/>
          <p:nvPr/>
        </p:nvSpPr>
        <p:spPr bwMode="auto">
          <a:xfrm>
            <a:off x="2051719" y="2166513"/>
            <a:ext cx="943171" cy="859061"/>
          </a:xfrm>
          <a:custGeom>
            <a:avLst/>
            <a:gdLst>
              <a:gd name="T0" fmla="*/ 696 w 783"/>
              <a:gd name="T1" fmla="*/ 58 h 738"/>
              <a:gd name="T2" fmla="*/ 700 w 783"/>
              <a:gd name="T3" fmla="*/ 39 h 738"/>
              <a:gd name="T4" fmla="*/ 696 w 783"/>
              <a:gd name="T5" fmla="*/ 21 h 738"/>
              <a:gd name="T6" fmla="*/ 695 w 783"/>
              <a:gd name="T7" fmla="*/ 12 h 738"/>
              <a:gd name="T8" fmla="*/ 698 w 783"/>
              <a:gd name="T9" fmla="*/ 4 h 738"/>
              <a:gd name="T10" fmla="*/ 708 w 783"/>
              <a:gd name="T11" fmla="*/ 0 h 738"/>
              <a:gd name="T12" fmla="*/ 723 w 783"/>
              <a:gd name="T13" fmla="*/ 4 h 738"/>
              <a:gd name="T14" fmla="*/ 744 w 783"/>
              <a:gd name="T15" fmla="*/ 16 h 738"/>
              <a:gd name="T16" fmla="*/ 765 w 783"/>
              <a:gd name="T17" fmla="*/ 33 h 738"/>
              <a:gd name="T18" fmla="*/ 777 w 783"/>
              <a:gd name="T19" fmla="*/ 50 h 738"/>
              <a:gd name="T20" fmla="*/ 783 w 783"/>
              <a:gd name="T21" fmla="*/ 63 h 738"/>
              <a:gd name="T22" fmla="*/ 775 w 783"/>
              <a:gd name="T23" fmla="*/ 81 h 738"/>
              <a:gd name="T24" fmla="*/ 763 w 783"/>
              <a:gd name="T25" fmla="*/ 104 h 738"/>
              <a:gd name="T26" fmla="*/ 742 w 783"/>
              <a:gd name="T27" fmla="*/ 134 h 738"/>
              <a:gd name="T28" fmla="*/ 721 w 783"/>
              <a:gd name="T29" fmla="*/ 163 h 738"/>
              <a:gd name="T30" fmla="*/ 698 w 783"/>
              <a:gd name="T31" fmla="*/ 190 h 738"/>
              <a:gd name="T32" fmla="*/ 674 w 783"/>
              <a:gd name="T33" fmla="*/ 222 h 738"/>
              <a:gd name="T34" fmla="*/ 643 w 783"/>
              <a:gd name="T35" fmla="*/ 258 h 738"/>
              <a:gd name="T36" fmla="*/ 589 w 783"/>
              <a:gd name="T37" fmla="*/ 325 h 738"/>
              <a:gd name="T38" fmla="*/ 528 w 783"/>
              <a:gd name="T39" fmla="*/ 394 h 738"/>
              <a:gd name="T40" fmla="*/ 473 w 783"/>
              <a:gd name="T41" fmla="*/ 452 h 738"/>
              <a:gd name="T42" fmla="*/ 413 w 783"/>
              <a:gd name="T43" fmla="*/ 503 h 738"/>
              <a:gd name="T44" fmla="*/ 346 w 783"/>
              <a:gd name="T45" fmla="*/ 557 h 738"/>
              <a:gd name="T46" fmla="*/ 272 w 783"/>
              <a:gd name="T47" fmla="*/ 610 h 738"/>
              <a:gd name="T48" fmla="*/ 199 w 783"/>
              <a:gd name="T49" fmla="*/ 654 h 738"/>
              <a:gd name="T50" fmla="*/ 126 w 783"/>
              <a:gd name="T51" fmla="*/ 694 h 738"/>
              <a:gd name="T52" fmla="*/ 80 w 783"/>
              <a:gd name="T53" fmla="*/ 715 h 738"/>
              <a:gd name="T54" fmla="*/ 52 w 783"/>
              <a:gd name="T55" fmla="*/ 727 h 738"/>
              <a:gd name="T56" fmla="*/ 29 w 783"/>
              <a:gd name="T57" fmla="*/ 735 h 738"/>
              <a:gd name="T58" fmla="*/ 13 w 783"/>
              <a:gd name="T59" fmla="*/ 738 h 738"/>
              <a:gd name="T60" fmla="*/ 4 w 783"/>
              <a:gd name="T61" fmla="*/ 738 h 738"/>
              <a:gd name="T62" fmla="*/ 0 w 783"/>
              <a:gd name="T63" fmla="*/ 736 h 738"/>
              <a:gd name="T64" fmla="*/ 2 w 783"/>
              <a:gd name="T65" fmla="*/ 733 h 738"/>
              <a:gd name="T66" fmla="*/ 11 w 783"/>
              <a:gd name="T67" fmla="*/ 727 h 738"/>
              <a:gd name="T68" fmla="*/ 27 w 783"/>
              <a:gd name="T69" fmla="*/ 719 h 738"/>
              <a:gd name="T70" fmla="*/ 46 w 783"/>
              <a:gd name="T71" fmla="*/ 708 h 738"/>
              <a:gd name="T72" fmla="*/ 73 w 783"/>
              <a:gd name="T73" fmla="*/ 693 h 738"/>
              <a:gd name="T74" fmla="*/ 132 w 783"/>
              <a:gd name="T75" fmla="*/ 654 h 738"/>
              <a:gd name="T76" fmla="*/ 207 w 783"/>
              <a:gd name="T77" fmla="*/ 605 h 738"/>
              <a:gd name="T78" fmla="*/ 293 w 783"/>
              <a:gd name="T79" fmla="*/ 541 h 738"/>
              <a:gd name="T80" fmla="*/ 377 w 783"/>
              <a:gd name="T81" fmla="*/ 473 h 738"/>
              <a:gd name="T82" fmla="*/ 452 w 783"/>
              <a:gd name="T83" fmla="*/ 400 h 738"/>
              <a:gd name="T84" fmla="*/ 519 w 783"/>
              <a:gd name="T85" fmla="*/ 327 h 738"/>
              <a:gd name="T86" fmla="*/ 576 w 783"/>
              <a:gd name="T87" fmla="*/ 257 h 738"/>
              <a:gd name="T88" fmla="*/ 624 w 783"/>
              <a:gd name="T89" fmla="*/ 193 h 738"/>
              <a:gd name="T90" fmla="*/ 660 w 783"/>
              <a:gd name="T91" fmla="*/ 138 h 738"/>
              <a:gd name="T92" fmla="*/ 683 w 783"/>
              <a:gd name="T93" fmla="*/ 96 h 738"/>
              <a:gd name="T94" fmla="*/ 693 w 783"/>
              <a:gd name="T95" fmla="*/ 77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83" h="738">
                <a:moveTo>
                  <a:pt x="693" y="77"/>
                </a:moveTo>
                <a:lnTo>
                  <a:pt x="695" y="67"/>
                </a:lnTo>
                <a:lnTo>
                  <a:pt x="696" y="58"/>
                </a:lnTo>
                <a:lnTo>
                  <a:pt x="698" y="52"/>
                </a:lnTo>
                <a:lnTo>
                  <a:pt x="698" y="44"/>
                </a:lnTo>
                <a:lnTo>
                  <a:pt x="700" y="39"/>
                </a:lnTo>
                <a:lnTo>
                  <a:pt x="698" y="33"/>
                </a:lnTo>
                <a:lnTo>
                  <a:pt x="698" y="27"/>
                </a:lnTo>
                <a:lnTo>
                  <a:pt x="696" y="21"/>
                </a:lnTo>
                <a:lnTo>
                  <a:pt x="695" y="19"/>
                </a:lnTo>
                <a:lnTo>
                  <a:pt x="695" y="16"/>
                </a:lnTo>
                <a:lnTo>
                  <a:pt x="695" y="12"/>
                </a:lnTo>
                <a:lnTo>
                  <a:pt x="695" y="10"/>
                </a:lnTo>
                <a:lnTo>
                  <a:pt x="696" y="8"/>
                </a:lnTo>
                <a:lnTo>
                  <a:pt x="698" y="4"/>
                </a:lnTo>
                <a:lnTo>
                  <a:pt x="700" y="2"/>
                </a:lnTo>
                <a:lnTo>
                  <a:pt x="706" y="0"/>
                </a:lnTo>
                <a:lnTo>
                  <a:pt x="708" y="0"/>
                </a:lnTo>
                <a:lnTo>
                  <a:pt x="714" y="0"/>
                </a:lnTo>
                <a:lnTo>
                  <a:pt x="718" y="2"/>
                </a:lnTo>
                <a:lnTo>
                  <a:pt x="723" y="4"/>
                </a:lnTo>
                <a:lnTo>
                  <a:pt x="731" y="6"/>
                </a:lnTo>
                <a:lnTo>
                  <a:pt x="737" y="12"/>
                </a:lnTo>
                <a:lnTo>
                  <a:pt x="744" y="16"/>
                </a:lnTo>
                <a:lnTo>
                  <a:pt x="752" y="21"/>
                </a:lnTo>
                <a:lnTo>
                  <a:pt x="760" y="27"/>
                </a:lnTo>
                <a:lnTo>
                  <a:pt x="765" y="33"/>
                </a:lnTo>
                <a:lnTo>
                  <a:pt x="771" y="39"/>
                </a:lnTo>
                <a:lnTo>
                  <a:pt x="775" y="44"/>
                </a:lnTo>
                <a:lnTo>
                  <a:pt x="777" y="50"/>
                </a:lnTo>
                <a:lnTo>
                  <a:pt x="781" y="54"/>
                </a:lnTo>
                <a:lnTo>
                  <a:pt x="781" y="60"/>
                </a:lnTo>
                <a:lnTo>
                  <a:pt x="783" y="63"/>
                </a:lnTo>
                <a:lnTo>
                  <a:pt x="781" y="69"/>
                </a:lnTo>
                <a:lnTo>
                  <a:pt x="777" y="75"/>
                </a:lnTo>
                <a:lnTo>
                  <a:pt x="775" y="81"/>
                </a:lnTo>
                <a:lnTo>
                  <a:pt x="771" y="88"/>
                </a:lnTo>
                <a:lnTo>
                  <a:pt x="767" y="96"/>
                </a:lnTo>
                <a:lnTo>
                  <a:pt x="763" y="104"/>
                </a:lnTo>
                <a:lnTo>
                  <a:pt x="758" y="113"/>
                </a:lnTo>
                <a:lnTo>
                  <a:pt x="752" y="123"/>
                </a:lnTo>
                <a:lnTo>
                  <a:pt x="742" y="134"/>
                </a:lnTo>
                <a:lnTo>
                  <a:pt x="733" y="148"/>
                </a:lnTo>
                <a:lnTo>
                  <a:pt x="727" y="155"/>
                </a:lnTo>
                <a:lnTo>
                  <a:pt x="721" y="163"/>
                </a:lnTo>
                <a:lnTo>
                  <a:pt x="714" y="172"/>
                </a:lnTo>
                <a:lnTo>
                  <a:pt x="706" y="180"/>
                </a:lnTo>
                <a:lnTo>
                  <a:pt x="698" y="190"/>
                </a:lnTo>
                <a:lnTo>
                  <a:pt x="691" y="201"/>
                </a:lnTo>
                <a:lnTo>
                  <a:pt x="683" y="211"/>
                </a:lnTo>
                <a:lnTo>
                  <a:pt x="674" y="222"/>
                </a:lnTo>
                <a:lnTo>
                  <a:pt x="664" y="234"/>
                </a:lnTo>
                <a:lnTo>
                  <a:pt x="654" y="245"/>
                </a:lnTo>
                <a:lnTo>
                  <a:pt x="643" y="258"/>
                </a:lnTo>
                <a:lnTo>
                  <a:pt x="633" y="272"/>
                </a:lnTo>
                <a:lnTo>
                  <a:pt x="610" y="299"/>
                </a:lnTo>
                <a:lnTo>
                  <a:pt x="589" y="325"/>
                </a:lnTo>
                <a:lnTo>
                  <a:pt x="568" y="350"/>
                </a:lnTo>
                <a:lnTo>
                  <a:pt x="547" y="371"/>
                </a:lnTo>
                <a:lnTo>
                  <a:pt x="528" y="394"/>
                </a:lnTo>
                <a:lnTo>
                  <a:pt x="509" y="413"/>
                </a:lnTo>
                <a:lnTo>
                  <a:pt x="490" y="432"/>
                </a:lnTo>
                <a:lnTo>
                  <a:pt x="473" y="452"/>
                </a:lnTo>
                <a:lnTo>
                  <a:pt x="453" y="469"/>
                </a:lnTo>
                <a:lnTo>
                  <a:pt x="434" y="486"/>
                </a:lnTo>
                <a:lnTo>
                  <a:pt x="413" y="503"/>
                </a:lnTo>
                <a:lnTo>
                  <a:pt x="392" y="522"/>
                </a:lnTo>
                <a:lnTo>
                  <a:pt x="369" y="540"/>
                </a:lnTo>
                <a:lnTo>
                  <a:pt x="346" y="557"/>
                </a:lnTo>
                <a:lnTo>
                  <a:pt x="323" y="574"/>
                </a:lnTo>
                <a:lnTo>
                  <a:pt x="298" y="593"/>
                </a:lnTo>
                <a:lnTo>
                  <a:pt x="272" y="610"/>
                </a:lnTo>
                <a:lnTo>
                  <a:pt x="247" y="626"/>
                </a:lnTo>
                <a:lnTo>
                  <a:pt x="222" y="641"/>
                </a:lnTo>
                <a:lnTo>
                  <a:pt x="199" y="654"/>
                </a:lnTo>
                <a:lnTo>
                  <a:pt x="174" y="668"/>
                </a:lnTo>
                <a:lnTo>
                  <a:pt x="149" y="681"/>
                </a:lnTo>
                <a:lnTo>
                  <a:pt x="126" y="694"/>
                </a:lnTo>
                <a:lnTo>
                  <a:pt x="101" y="706"/>
                </a:lnTo>
                <a:lnTo>
                  <a:pt x="90" y="710"/>
                </a:lnTo>
                <a:lnTo>
                  <a:pt x="80" y="715"/>
                </a:lnTo>
                <a:lnTo>
                  <a:pt x="69" y="719"/>
                </a:lnTo>
                <a:lnTo>
                  <a:pt x="59" y="723"/>
                </a:lnTo>
                <a:lnTo>
                  <a:pt x="52" y="727"/>
                </a:lnTo>
                <a:lnTo>
                  <a:pt x="44" y="729"/>
                </a:lnTo>
                <a:lnTo>
                  <a:pt x="36" y="733"/>
                </a:lnTo>
                <a:lnTo>
                  <a:pt x="29" y="735"/>
                </a:lnTo>
                <a:lnTo>
                  <a:pt x="23" y="736"/>
                </a:lnTo>
                <a:lnTo>
                  <a:pt x="17" y="736"/>
                </a:lnTo>
                <a:lnTo>
                  <a:pt x="13" y="738"/>
                </a:lnTo>
                <a:lnTo>
                  <a:pt x="9" y="738"/>
                </a:lnTo>
                <a:lnTo>
                  <a:pt x="6" y="738"/>
                </a:lnTo>
                <a:lnTo>
                  <a:pt x="4" y="738"/>
                </a:lnTo>
                <a:lnTo>
                  <a:pt x="2" y="738"/>
                </a:lnTo>
                <a:lnTo>
                  <a:pt x="0" y="738"/>
                </a:lnTo>
                <a:lnTo>
                  <a:pt x="0" y="736"/>
                </a:lnTo>
                <a:lnTo>
                  <a:pt x="0" y="736"/>
                </a:lnTo>
                <a:lnTo>
                  <a:pt x="2" y="735"/>
                </a:lnTo>
                <a:lnTo>
                  <a:pt x="2" y="733"/>
                </a:lnTo>
                <a:lnTo>
                  <a:pt x="6" y="731"/>
                </a:lnTo>
                <a:lnTo>
                  <a:pt x="8" y="729"/>
                </a:lnTo>
                <a:lnTo>
                  <a:pt x="11" y="727"/>
                </a:lnTo>
                <a:lnTo>
                  <a:pt x="15" y="725"/>
                </a:lnTo>
                <a:lnTo>
                  <a:pt x="21" y="721"/>
                </a:lnTo>
                <a:lnTo>
                  <a:pt x="27" y="719"/>
                </a:lnTo>
                <a:lnTo>
                  <a:pt x="32" y="715"/>
                </a:lnTo>
                <a:lnTo>
                  <a:pt x="40" y="712"/>
                </a:lnTo>
                <a:lnTo>
                  <a:pt x="46" y="708"/>
                </a:lnTo>
                <a:lnTo>
                  <a:pt x="55" y="702"/>
                </a:lnTo>
                <a:lnTo>
                  <a:pt x="63" y="698"/>
                </a:lnTo>
                <a:lnTo>
                  <a:pt x="73" y="693"/>
                </a:lnTo>
                <a:lnTo>
                  <a:pt x="90" y="681"/>
                </a:lnTo>
                <a:lnTo>
                  <a:pt x="111" y="668"/>
                </a:lnTo>
                <a:lnTo>
                  <a:pt x="132" y="654"/>
                </a:lnTo>
                <a:lnTo>
                  <a:pt x="155" y="639"/>
                </a:lnTo>
                <a:lnTo>
                  <a:pt x="180" y="622"/>
                </a:lnTo>
                <a:lnTo>
                  <a:pt x="207" y="605"/>
                </a:lnTo>
                <a:lnTo>
                  <a:pt x="233" y="585"/>
                </a:lnTo>
                <a:lnTo>
                  <a:pt x="264" y="562"/>
                </a:lnTo>
                <a:lnTo>
                  <a:pt x="293" y="541"/>
                </a:lnTo>
                <a:lnTo>
                  <a:pt x="321" y="519"/>
                </a:lnTo>
                <a:lnTo>
                  <a:pt x="350" y="496"/>
                </a:lnTo>
                <a:lnTo>
                  <a:pt x="377" y="473"/>
                </a:lnTo>
                <a:lnTo>
                  <a:pt x="402" y="450"/>
                </a:lnTo>
                <a:lnTo>
                  <a:pt x="427" y="425"/>
                </a:lnTo>
                <a:lnTo>
                  <a:pt x="452" y="400"/>
                </a:lnTo>
                <a:lnTo>
                  <a:pt x="476" y="375"/>
                </a:lnTo>
                <a:lnTo>
                  <a:pt x="497" y="350"/>
                </a:lnTo>
                <a:lnTo>
                  <a:pt x="519" y="327"/>
                </a:lnTo>
                <a:lnTo>
                  <a:pt x="540" y="302"/>
                </a:lnTo>
                <a:lnTo>
                  <a:pt x="559" y="279"/>
                </a:lnTo>
                <a:lnTo>
                  <a:pt x="576" y="257"/>
                </a:lnTo>
                <a:lnTo>
                  <a:pt x="593" y="236"/>
                </a:lnTo>
                <a:lnTo>
                  <a:pt x="610" y="213"/>
                </a:lnTo>
                <a:lnTo>
                  <a:pt x="624" y="193"/>
                </a:lnTo>
                <a:lnTo>
                  <a:pt x="637" y="172"/>
                </a:lnTo>
                <a:lnTo>
                  <a:pt x="651" y="153"/>
                </a:lnTo>
                <a:lnTo>
                  <a:pt x="660" y="138"/>
                </a:lnTo>
                <a:lnTo>
                  <a:pt x="670" y="121"/>
                </a:lnTo>
                <a:lnTo>
                  <a:pt x="677" y="107"/>
                </a:lnTo>
                <a:lnTo>
                  <a:pt x="683" y="96"/>
                </a:lnTo>
                <a:lnTo>
                  <a:pt x="689" y="84"/>
                </a:lnTo>
                <a:lnTo>
                  <a:pt x="691" y="81"/>
                </a:lnTo>
                <a:lnTo>
                  <a:pt x="693" y="77"/>
                </a:lnTo>
                <a:lnTo>
                  <a:pt x="693" y="7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01"/>
          <p:cNvSpPr/>
          <p:nvPr/>
        </p:nvSpPr>
        <p:spPr bwMode="auto">
          <a:xfrm>
            <a:off x="6156176" y="2195465"/>
            <a:ext cx="830345" cy="830109"/>
          </a:xfrm>
          <a:custGeom>
            <a:avLst/>
            <a:gdLst>
              <a:gd name="T0" fmla="*/ 696 w 783"/>
              <a:gd name="T1" fmla="*/ 58 h 738"/>
              <a:gd name="T2" fmla="*/ 700 w 783"/>
              <a:gd name="T3" fmla="*/ 39 h 738"/>
              <a:gd name="T4" fmla="*/ 696 w 783"/>
              <a:gd name="T5" fmla="*/ 21 h 738"/>
              <a:gd name="T6" fmla="*/ 695 w 783"/>
              <a:gd name="T7" fmla="*/ 12 h 738"/>
              <a:gd name="T8" fmla="*/ 698 w 783"/>
              <a:gd name="T9" fmla="*/ 4 h 738"/>
              <a:gd name="T10" fmla="*/ 708 w 783"/>
              <a:gd name="T11" fmla="*/ 0 h 738"/>
              <a:gd name="T12" fmla="*/ 723 w 783"/>
              <a:gd name="T13" fmla="*/ 4 h 738"/>
              <a:gd name="T14" fmla="*/ 744 w 783"/>
              <a:gd name="T15" fmla="*/ 16 h 738"/>
              <a:gd name="T16" fmla="*/ 765 w 783"/>
              <a:gd name="T17" fmla="*/ 33 h 738"/>
              <a:gd name="T18" fmla="*/ 777 w 783"/>
              <a:gd name="T19" fmla="*/ 50 h 738"/>
              <a:gd name="T20" fmla="*/ 783 w 783"/>
              <a:gd name="T21" fmla="*/ 63 h 738"/>
              <a:gd name="T22" fmla="*/ 775 w 783"/>
              <a:gd name="T23" fmla="*/ 81 h 738"/>
              <a:gd name="T24" fmla="*/ 763 w 783"/>
              <a:gd name="T25" fmla="*/ 104 h 738"/>
              <a:gd name="T26" fmla="*/ 742 w 783"/>
              <a:gd name="T27" fmla="*/ 134 h 738"/>
              <a:gd name="T28" fmla="*/ 721 w 783"/>
              <a:gd name="T29" fmla="*/ 163 h 738"/>
              <a:gd name="T30" fmla="*/ 698 w 783"/>
              <a:gd name="T31" fmla="*/ 190 h 738"/>
              <a:gd name="T32" fmla="*/ 674 w 783"/>
              <a:gd name="T33" fmla="*/ 222 h 738"/>
              <a:gd name="T34" fmla="*/ 643 w 783"/>
              <a:gd name="T35" fmla="*/ 258 h 738"/>
              <a:gd name="T36" fmla="*/ 589 w 783"/>
              <a:gd name="T37" fmla="*/ 325 h 738"/>
              <a:gd name="T38" fmla="*/ 528 w 783"/>
              <a:gd name="T39" fmla="*/ 394 h 738"/>
              <a:gd name="T40" fmla="*/ 473 w 783"/>
              <a:gd name="T41" fmla="*/ 452 h 738"/>
              <a:gd name="T42" fmla="*/ 413 w 783"/>
              <a:gd name="T43" fmla="*/ 503 h 738"/>
              <a:gd name="T44" fmla="*/ 346 w 783"/>
              <a:gd name="T45" fmla="*/ 557 h 738"/>
              <a:gd name="T46" fmla="*/ 272 w 783"/>
              <a:gd name="T47" fmla="*/ 610 h 738"/>
              <a:gd name="T48" fmla="*/ 199 w 783"/>
              <a:gd name="T49" fmla="*/ 654 h 738"/>
              <a:gd name="T50" fmla="*/ 126 w 783"/>
              <a:gd name="T51" fmla="*/ 694 h 738"/>
              <a:gd name="T52" fmla="*/ 80 w 783"/>
              <a:gd name="T53" fmla="*/ 715 h 738"/>
              <a:gd name="T54" fmla="*/ 52 w 783"/>
              <a:gd name="T55" fmla="*/ 727 h 738"/>
              <a:gd name="T56" fmla="*/ 29 w 783"/>
              <a:gd name="T57" fmla="*/ 735 h 738"/>
              <a:gd name="T58" fmla="*/ 13 w 783"/>
              <a:gd name="T59" fmla="*/ 738 h 738"/>
              <a:gd name="T60" fmla="*/ 4 w 783"/>
              <a:gd name="T61" fmla="*/ 738 h 738"/>
              <a:gd name="T62" fmla="*/ 0 w 783"/>
              <a:gd name="T63" fmla="*/ 736 h 738"/>
              <a:gd name="T64" fmla="*/ 2 w 783"/>
              <a:gd name="T65" fmla="*/ 733 h 738"/>
              <a:gd name="T66" fmla="*/ 11 w 783"/>
              <a:gd name="T67" fmla="*/ 727 h 738"/>
              <a:gd name="T68" fmla="*/ 27 w 783"/>
              <a:gd name="T69" fmla="*/ 719 h 738"/>
              <a:gd name="T70" fmla="*/ 46 w 783"/>
              <a:gd name="T71" fmla="*/ 708 h 738"/>
              <a:gd name="T72" fmla="*/ 73 w 783"/>
              <a:gd name="T73" fmla="*/ 693 h 738"/>
              <a:gd name="T74" fmla="*/ 132 w 783"/>
              <a:gd name="T75" fmla="*/ 654 h 738"/>
              <a:gd name="T76" fmla="*/ 207 w 783"/>
              <a:gd name="T77" fmla="*/ 605 h 738"/>
              <a:gd name="T78" fmla="*/ 293 w 783"/>
              <a:gd name="T79" fmla="*/ 541 h 738"/>
              <a:gd name="T80" fmla="*/ 377 w 783"/>
              <a:gd name="T81" fmla="*/ 473 h 738"/>
              <a:gd name="T82" fmla="*/ 452 w 783"/>
              <a:gd name="T83" fmla="*/ 400 h 738"/>
              <a:gd name="T84" fmla="*/ 519 w 783"/>
              <a:gd name="T85" fmla="*/ 327 h 738"/>
              <a:gd name="T86" fmla="*/ 576 w 783"/>
              <a:gd name="T87" fmla="*/ 257 h 738"/>
              <a:gd name="T88" fmla="*/ 624 w 783"/>
              <a:gd name="T89" fmla="*/ 193 h 738"/>
              <a:gd name="T90" fmla="*/ 660 w 783"/>
              <a:gd name="T91" fmla="*/ 138 h 738"/>
              <a:gd name="T92" fmla="*/ 683 w 783"/>
              <a:gd name="T93" fmla="*/ 96 h 738"/>
              <a:gd name="T94" fmla="*/ 693 w 783"/>
              <a:gd name="T95" fmla="*/ 77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83" h="738">
                <a:moveTo>
                  <a:pt x="693" y="77"/>
                </a:moveTo>
                <a:lnTo>
                  <a:pt x="695" y="67"/>
                </a:lnTo>
                <a:lnTo>
                  <a:pt x="696" y="58"/>
                </a:lnTo>
                <a:lnTo>
                  <a:pt x="698" y="52"/>
                </a:lnTo>
                <a:lnTo>
                  <a:pt x="698" y="44"/>
                </a:lnTo>
                <a:lnTo>
                  <a:pt x="700" y="39"/>
                </a:lnTo>
                <a:lnTo>
                  <a:pt x="698" y="33"/>
                </a:lnTo>
                <a:lnTo>
                  <a:pt x="698" y="27"/>
                </a:lnTo>
                <a:lnTo>
                  <a:pt x="696" y="21"/>
                </a:lnTo>
                <a:lnTo>
                  <a:pt x="695" y="19"/>
                </a:lnTo>
                <a:lnTo>
                  <a:pt x="695" y="16"/>
                </a:lnTo>
                <a:lnTo>
                  <a:pt x="695" y="12"/>
                </a:lnTo>
                <a:lnTo>
                  <a:pt x="695" y="10"/>
                </a:lnTo>
                <a:lnTo>
                  <a:pt x="696" y="8"/>
                </a:lnTo>
                <a:lnTo>
                  <a:pt x="698" y="4"/>
                </a:lnTo>
                <a:lnTo>
                  <a:pt x="700" y="2"/>
                </a:lnTo>
                <a:lnTo>
                  <a:pt x="706" y="0"/>
                </a:lnTo>
                <a:lnTo>
                  <a:pt x="708" y="0"/>
                </a:lnTo>
                <a:lnTo>
                  <a:pt x="714" y="0"/>
                </a:lnTo>
                <a:lnTo>
                  <a:pt x="718" y="2"/>
                </a:lnTo>
                <a:lnTo>
                  <a:pt x="723" y="4"/>
                </a:lnTo>
                <a:lnTo>
                  <a:pt x="731" y="6"/>
                </a:lnTo>
                <a:lnTo>
                  <a:pt x="737" y="12"/>
                </a:lnTo>
                <a:lnTo>
                  <a:pt x="744" y="16"/>
                </a:lnTo>
                <a:lnTo>
                  <a:pt x="752" y="21"/>
                </a:lnTo>
                <a:lnTo>
                  <a:pt x="760" y="27"/>
                </a:lnTo>
                <a:lnTo>
                  <a:pt x="765" y="33"/>
                </a:lnTo>
                <a:lnTo>
                  <a:pt x="771" y="39"/>
                </a:lnTo>
                <a:lnTo>
                  <a:pt x="775" y="44"/>
                </a:lnTo>
                <a:lnTo>
                  <a:pt x="777" y="50"/>
                </a:lnTo>
                <a:lnTo>
                  <a:pt x="781" y="54"/>
                </a:lnTo>
                <a:lnTo>
                  <a:pt x="781" y="60"/>
                </a:lnTo>
                <a:lnTo>
                  <a:pt x="783" y="63"/>
                </a:lnTo>
                <a:lnTo>
                  <a:pt x="781" y="69"/>
                </a:lnTo>
                <a:lnTo>
                  <a:pt x="777" y="75"/>
                </a:lnTo>
                <a:lnTo>
                  <a:pt x="775" y="81"/>
                </a:lnTo>
                <a:lnTo>
                  <a:pt x="771" y="88"/>
                </a:lnTo>
                <a:lnTo>
                  <a:pt x="767" y="96"/>
                </a:lnTo>
                <a:lnTo>
                  <a:pt x="763" y="104"/>
                </a:lnTo>
                <a:lnTo>
                  <a:pt x="758" y="113"/>
                </a:lnTo>
                <a:lnTo>
                  <a:pt x="752" y="123"/>
                </a:lnTo>
                <a:lnTo>
                  <a:pt x="742" y="134"/>
                </a:lnTo>
                <a:lnTo>
                  <a:pt x="733" y="148"/>
                </a:lnTo>
                <a:lnTo>
                  <a:pt x="727" y="155"/>
                </a:lnTo>
                <a:lnTo>
                  <a:pt x="721" y="163"/>
                </a:lnTo>
                <a:lnTo>
                  <a:pt x="714" y="172"/>
                </a:lnTo>
                <a:lnTo>
                  <a:pt x="706" y="180"/>
                </a:lnTo>
                <a:lnTo>
                  <a:pt x="698" y="190"/>
                </a:lnTo>
                <a:lnTo>
                  <a:pt x="691" y="201"/>
                </a:lnTo>
                <a:lnTo>
                  <a:pt x="683" y="211"/>
                </a:lnTo>
                <a:lnTo>
                  <a:pt x="674" y="222"/>
                </a:lnTo>
                <a:lnTo>
                  <a:pt x="664" y="234"/>
                </a:lnTo>
                <a:lnTo>
                  <a:pt x="654" y="245"/>
                </a:lnTo>
                <a:lnTo>
                  <a:pt x="643" y="258"/>
                </a:lnTo>
                <a:lnTo>
                  <a:pt x="633" y="272"/>
                </a:lnTo>
                <a:lnTo>
                  <a:pt x="610" y="299"/>
                </a:lnTo>
                <a:lnTo>
                  <a:pt x="589" y="325"/>
                </a:lnTo>
                <a:lnTo>
                  <a:pt x="568" y="350"/>
                </a:lnTo>
                <a:lnTo>
                  <a:pt x="547" y="371"/>
                </a:lnTo>
                <a:lnTo>
                  <a:pt x="528" y="394"/>
                </a:lnTo>
                <a:lnTo>
                  <a:pt x="509" y="413"/>
                </a:lnTo>
                <a:lnTo>
                  <a:pt x="490" y="432"/>
                </a:lnTo>
                <a:lnTo>
                  <a:pt x="473" y="452"/>
                </a:lnTo>
                <a:lnTo>
                  <a:pt x="453" y="469"/>
                </a:lnTo>
                <a:lnTo>
                  <a:pt x="434" y="486"/>
                </a:lnTo>
                <a:lnTo>
                  <a:pt x="413" y="503"/>
                </a:lnTo>
                <a:lnTo>
                  <a:pt x="392" y="522"/>
                </a:lnTo>
                <a:lnTo>
                  <a:pt x="369" y="540"/>
                </a:lnTo>
                <a:lnTo>
                  <a:pt x="346" y="557"/>
                </a:lnTo>
                <a:lnTo>
                  <a:pt x="323" y="574"/>
                </a:lnTo>
                <a:lnTo>
                  <a:pt x="298" y="593"/>
                </a:lnTo>
                <a:lnTo>
                  <a:pt x="272" y="610"/>
                </a:lnTo>
                <a:lnTo>
                  <a:pt x="247" y="626"/>
                </a:lnTo>
                <a:lnTo>
                  <a:pt x="222" y="641"/>
                </a:lnTo>
                <a:lnTo>
                  <a:pt x="199" y="654"/>
                </a:lnTo>
                <a:lnTo>
                  <a:pt x="174" y="668"/>
                </a:lnTo>
                <a:lnTo>
                  <a:pt x="149" y="681"/>
                </a:lnTo>
                <a:lnTo>
                  <a:pt x="126" y="694"/>
                </a:lnTo>
                <a:lnTo>
                  <a:pt x="101" y="706"/>
                </a:lnTo>
                <a:lnTo>
                  <a:pt x="90" y="710"/>
                </a:lnTo>
                <a:lnTo>
                  <a:pt x="80" y="715"/>
                </a:lnTo>
                <a:lnTo>
                  <a:pt x="69" y="719"/>
                </a:lnTo>
                <a:lnTo>
                  <a:pt x="59" y="723"/>
                </a:lnTo>
                <a:lnTo>
                  <a:pt x="52" y="727"/>
                </a:lnTo>
                <a:lnTo>
                  <a:pt x="44" y="729"/>
                </a:lnTo>
                <a:lnTo>
                  <a:pt x="36" y="733"/>
                </a:lnTo>
                <a:lnTo>
                  <a:pt x="29" y="735"/>
                </a:lnTo>
                <a:lnTo>
                  <a:pt x="23" y="736"/>
                </a:lnTo>
                <a:lnTo>
                  <a:pt x="17" y="736"/>
                </a:lnTo>
                <a:lnTo>
                  <a:pt x="13" y="738"/>
                </a:lnTo>
                <a:lnTo>
                  <a:pt x="9" y="738"/>
                </a:lnTo>
                <a:lnTo>
                  <a:pt x="6" y="738"/>
                </a:lnTo>
                <a:lnTo>
                  <a:pt x="4" y="738"/>
                </a:lnTo>
                <a:lnTo>
                  <a:pt x="2" y="738"/>
                </a:lnTo>
                <a:lnTo>
                  <a:pt x="0" y="738"/>
                </a:lnTo>
                <a:lnTo>
                  <a:pt x="0" y="736"/>
                </a:lnTo>
                <a:lnTo>
                  <a:pt x="0" y="736"/>
                </a:lnTo>
                <a:lnTo>
                  <a:pt x="2" y="735"/>
                </a:lnTo>
                <a:lnTo>
                  <a:pt x="2" y="733"/>
                </a:lnTo>
                <a:lnTo>
                  <a:pt x="6" y="731"/>
                </a:lnTo>
                <a:lnTo>
                  <a:pt x="8" y="729"/>
                </a:lnTo>
                <a:lnTo>
                  <a:pt x="11" y="727"/>
                </a:lnTo>
                <a:lnTo>
                  <a:pt x="15" y="725"/>
                </a:lnTo>
                <a:lnTo>
                  <a:pt x="21" y="721"/>
                </a:lnTo>
                <a:lnTo>
                  <a:pt x="27" y="719"/>
                </a:lnTo>
                <a:lnTo>
                  <a:pt x="32" y="715"/>
                </a:lnTo>
                <a:lnTo>
                  <a:pt x="40" y="712"/>
                </a:lnTo>
                <a:lnTo>
                  <a:pt x="46" y="708"/>
                </a:lnTo>
                <a:lnTo>
                  <a:pt x="55" y="702"/>
                </a:lnTo>
                <a:lnTo>
                  <a:pt x="63" y="698"/>
                </a:lnTo>
                <a:lnTo>
                  <a:pt x="73" y="693"/>
                </a:lnTo>
                <a:lnTo>
                  <a:pt x="90" y="681"/>
                </a:lnTo>
                <a:lnTo>
                  <a:pt x="111" y="668"/>
                </a:lnTo>
                <a:lnTo>
                  <a:pt x="132" y="654"/>
                </a:lnTo>
                <a:lnTo>
                  <a:pt x="155" y="639"/>
                </a:lnTo>
                <a:lnTo>
                  <a:pt x="180" y="622"/>
                </a:lnTo>
                <a:lnTo>
                  <a:pt x="207" y="605"/>
                </a:lnTo>
                <a:lnTo>
                  <a:pt x="233" y="585"/>
                </a:lnTo>
                <a:lnTo>
                  <a:pt x="264" y="562"/>
                </a:lnTo>
                <a:lnTo>
                  <a:pt x="293" y="541"/>
                </a:lnTo>
                <a:lnTo>
                  <a:pt x="321" y="519"/>
                </a:lnTo>
                <a:lnTo>
                  <a:pt x="350" y="496"/>
                </a:lnTo>
                <a:lnTo>
                  <a:pt x="377" y="473"/>
                </a:lnTo>
                <a:lnTo>
                  <a:pt x="402" y="450"/>
                </a:lnTo>
                <a:lnTo>
                  <a:pt x="427" y="425"/>
                </a:lnTo>
                <a:lnTo>
                  <a:pt x="452" y="400"/>
                </a:lnTo>
                <a:lnTo>
                  <a:pt x="476" y="375"/>
                </a:lnTo>
                <a:lnTo>
                  <a:pt x="497" y="350"/>
                </a:lnTo>
                <a:lnTo>
                  <a:pt x="519" y="327"/>
                </a:lnTo>
                <a:lnTo>
                  <a:pt x="540" y="302"/>
                </a:lnTo>
                <a:lnTo>
                  <a:pt x="559" y="279"/>
                </a:lnTo>
                <a:lnTo>
                  <a:pt x="576" y="257"/>
                </a:lnTo>
                <a:lnTo>
                  <a:pt x="593" y="236"/>
                </a:lnTo>
                <a:lnTo>
                  <a:pt x="610" y="213"/>
                </a:lnTo>
                <a:lnTo>
                  <a:pt x="624" y="193"/>
                </a:lnTo>
                <a:lnTo>
                  <a:pt x="637" y="172"/>
                </a:lnTo>
                <a:lnTo>
                  <a:pt x="651" y="153"/>
                </a:lnTo>
                <a:lnTo>
                  <a:pt x="660" y="138"/>
                </a:lnTo>
                <a:lnTo>
                  <a:pt x="670" y="121"/>
                </a:lnTo>
                <a:lnTo>
                  <a:pt x="677" y="107"/>
                </a:lnTo>
                <a:lnTo>
                  <a:pt x="683" y="96"/>
                </a:lnTo>
                <a:lnTo>
                  <a:pt x="689" y="84"/>
                </a:lnTo>
                <a:lnTo>
                  <a:pt x="691" y="81"/>
                </a:lnTo>
                <a:lnTo>
                  <a:pt x="693" y="77"/>
                </a:lnTo>
                <a:lnTo>
                  <a:pt x="693" y="7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7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PP_MARK_KEY" val="a5706d5c-5ee0-4005-8f05-914862807769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3016</Words>
  <Application>WPS 演示</Application>
  <PresentationFormat>全屏显示(16:9)</PresentationFormat>
  <Paragraphs>380</Paragraphs>
  <Slides>51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6" baseType="lpstr">
      <vt:lpstr>Arial</vt:lpstr>
      <vt:lpstr>宋体</vt:lpstr>
      <vt:lpstr>Wingdings</vt:lpstr>
      <vt:lpstr>楷体</vt:lpstr>
      <vt:lpstr>黑体</vt:lpstr>
      <vt:lpstr>Kaiti SC</vt:lpstr>
      <vt:lpstr>Segoe Print</vt:lpstr>
      <vt:lpstr>汉语拼音</vt:lpstr>
      <vt:lpstr>华文楷体</vt:lpstr>
      <vt:lpstr>Calibri</vt:lpstr>
      <vt:lpstr>微软雅黑</vt:lpstr>
      <vt:lpstr>Times New Roman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115</cp:revision>
  <dcterms:created xsi:type="dcterms:W3CDTF">2017-03-17T02:28:00Z</dcterms:created>
  <dcterms:modified xsi:type="dcterms:W3CDTF">2022-12-19T05:29:27Z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815662EC81DB4378A2DCCD62864B38CE</vt:lpwstr>
  </property>
</Properties>
</file>