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523" r:id="rId3"/>
    <p:sldId id="1181" r:id="rId5"/>
    <p:sldId id="1012" r:id="rId6"/>
    <p:sldId id="1175" r:id="rId7"/>
    <p:sldId id="1003" r:id="rId8"/>
    <p:sldId id="1180" r:id="rId9"/>
    <p:sldId id="1077" r:id="rId10"/>
    <p:sldId id="1087" r:id="rId11"/>
    <p:sldId id="1182" r:id="rId12"/>
    <p:sldId id="1088" r:id="rId13"/>
    <p:sldId id="1183" r:id="rId14"/>
    <p:sldId id="1187" r:id="rId15"/>
    <p:sldId id="1188" r:id="rId16"/>
    <p:sldId id="1189" r:id="rId17"/>
    <p:sldId id="1190" r:id="rId18"/>
    <p:sldId id="1191" r:id="rId19"/>
    <p:sldId id="1192" r:id="rId20"/>
    <p:sldId id="1193" r:id="rId21"/>
    <p:sldId id="1194" r:id="rId22"/>
    <p:sldId id="1195" r:id="rId23"/>
    <p:sldId id="1186" r:id="rId24"/>
    <p:sldId id="1099" r:id="rId25"/>
    <p:sldId id="1132" r:id="rId26"/>
    <p:sldId id="1158" r:id="rId27"/>
    <p:sldId id="1157" r:id="rId28"/>
    <p:sldId id="1196" r:id="rId29"/>
    <p:sldId id="1111" r:id="rId30"/>
    <p:sldId id="1112" r:id="rId31"/>
    <p:sldId id="1179" r:id="rId32"/>
    <p:sldId id="1114" r:id="rId33"/>
    <p:sldId id="1115" r:id="rId34"/>
    <p:sldId id="1116" r:id="rId35"/>
    <p:sldId id="1177" r:id="rId36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1"/>
    </p:embeddedFont>
    <p:embeddedFont>
      <p:font typeface="黑体" panose="02010609060101010101" pitchFamily="49" charset="-122"/>
      <p:regular r:id="rId42"/>
    </p:embeddedFont>
    <p:embeddedFont>
      <p:font typeface="汉语拼音" panose="000B0604020202020204" pitchFamily="34" charset="0"/>
      <p:regular r:id="rId43"/>
    </p:embeddedFont>
    <p:embeddedFont>
      <p:font typeface="微软雅黑" panose="020B0503020204020204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27" userDrawn="1">
          <p15:clr>
            <a:srgbClr val="A4A3A4"/>
          </p15:clr>
        </p15:guide>
        <p15:guide id="2" pos="21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EFCDE"/>
    <a:srgbClr val="FAFBBF"/>
    <a:srgbClr val="FF6600"/>
    <a:srgbClr val="0000FF"/>
    <a:srgbClr val="FF0000"/>
    <a:srgbClr val="FFFFFF"/>
    <a:srgbClr val="A38302"/>
    <a:srgbClr val="00B05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44" y="-900"/>
      </p:cViewPr>
      <p:guideLst>
        <p:guide orient="horz" pos="2527"/>
        <p:guide pos="210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06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1.xml"/><Relationship Id="rId48" Type="http://schemas.openxmlformats.org/officeDocument/2006/relationships/font" Target="fonts/font8.fntdata"/><Relationship Id="rId47" Type="http://schemas.openxmlformats.org/officeDocument/2006/relationships/font" Target="fonts/font7.fntdata"/><Relationship Id="rId46" Type="http://schemas.openxmlformats.org/officeDocument/2006/relationships/font" Target="fonts/font6.fntdata"/><Relationship Id="rId45" Type="http://schemas.openxmlformats.org/officeDocument/2006/relationships/font" Target="fonts/font5.fntdata"/><Relationship Id="rId44" Type="http://schemas.openxmlformats.org/officeDocument/2006/relationships/font" Target="fonts/font4.fntdata"/><Relationship Id="rId43" Type="http://schemas.openxmlformats.org/officeDocument/2006/relationships/font" Target="fonts/font3.fntdata"/><Relationship Id="rId42" Type="http://schemas.openxmlformats.org/officeDocument/2006/relationships/font" Target="fonts/font2.fntdata"/><Relationship Id="rId41" Type="http://schemas.openxmlformats.org/officeDocument/2006/relationships/font" Target="fonts/font1.fntdata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GIF"/><Relationship Id="rId3" Type="http://schemas.openxmlformats.org/officeDocument/2006/relationships/image" Target="../media/image7.png"/><Relationship Id="rId2" Type="http://schemas.openxmlformats.org/officeDocument/2006/relationships/hyperlink" Target="&#36164;&#26009;&#38142;&#25509;/&#35270;&#39057;/&#19971;&#24425;-&#35838;&#25991;&#26391;&#35835;-&#20116;&#19978;-20%20&#8220;&#31934;&#24425;&#26497;&#20102;&#8221;&#21644;&#8220;&#31967;&#31957;&#36879;&#20102;&#8221;.mp4" TargetMode="External"/><Relationship Id="rId1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Relationship Id="rId3" Type="http://schemas.openxmlformats.org/officeDocument/2006/relationships/image" Target="../media/image12.GIF"/><Relationship Id="rId2" Type="http://schemas.openxmlformats.org/officeDocument/2006/relationships/image" Target="../media/image11.GIF"/><Relationship Id="rId1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1368152" y="3296242"/>
            <a:ext cx="7596336" cy="807913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4800" b="1" dirty="0" smtClean="0">
                <a:ln w="0"/>
                <a:effectLst>
                  <a:glow rad="1397000">
                    <a:schemeClr val="bg1">
                      <a:alpha val="5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精彩极了”和“糟糕透了</a:t>
            </a:r>
            <a:r>
              <a:rPr lang="zh-CN" altLang="en-US" sz="4800" b="1" dirty="0" smtClean="0">
                <a:ln w="0"/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4800" b="1" dirty="0">
              <a:ln w="0"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1166" y="3003798"/>
            <a:ext cx="1423008" cy="1188328"/>
            <a:chOff x="107504" y="1670912"/>
            <a:chExt cx="1423008" cy="118832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4" y="1963827"/>
              <a:ext cx="902196" cy="895413"/>
            </a:xfrm>
            <a:prstGeom prst="rect">
              <a:avLst/>
            </a:prstGeom>
          </p:spPr>
        </p:pic>
        <p:sp>
          <p:nvSpPr>
            <p:cNvPr id="10" name="文本框 6"/>
            <p:cNvSpPr txBox="1"/>
            <p:nvPr/>
          </p:nvSpPr>
          <p:spPr>
            <a:xfrm>
              <a:off x="224407" y="1995686"/>
              <a:ext cx="67518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4400" b="1" spc="-300" dirty="0" smtClean="0">
                  <a:solidFill>
                    <a:srgbClr val="92D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kumimoji="1" lang="zh-CN" altLang="en-US" sz="4800" b="1" spc="-300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标题 1"/>
            <p:cNvSpPr txBox="1"/>
            <p:nvPr/>
          </p:nvSpPr>
          <p:spPr>
            <a:xfrm>
              <a:off x="620899" y="1670912"/>
              <a:ext cx="909613" cy="1076573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/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*</a:t>
              </a:r>
              <a:endParaRPr lang="zh-CN" altLang="en-US" sz="40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5" name="TextBox 20"/>
          <p:cNvSpPr txBox="1"/>
          <p:nvPr/>
        </p:nvSpPr>
        <p:spPr>
          <a:xfrm>
            <a:off x="201166" y="268072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1115616" y="1707654"/>
            <a:ext cx="685012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22630" fontAlgn="auto"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默读课文，想想父亲和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母亲对巴迪的诗为什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么会有不同的看法，小组间交流并完成下面的学习单。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411510"/>
            <a:ext cx="1728192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1001">
            <a:schemeClr val="dk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问题一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67544" y="1419622"/>
          <a:ext cx="8208912" cy="273630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890210"/>
                <a:gridCol w="1890210"/>
                <a:gridCol w="1890210"/>
                <a:gridCol w="2538282"/>
              </a:tblGrid>
              <a:tr h="91210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看法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理由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带给“我”的感受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1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母亲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1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父亲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51920" y="411510"/>
            <a:ext cx="144016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学习单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文本, 信件&#10;&#10;描述已自动生成"/>
          <p:cNvPicPr>
            <a:picLocks noChangeAspect="1"/>
          </p:cNvPicPr>
          <p:nvPr/>
        </p:nvPicPr>
        <p:blipFill rotWithShape="1">
          <a:blip r:embed="rId1"/>
          <a:srcRect t="24998" b="14210"/>
          <a:stretch>
            <a:fillRect/>
          </a:stretch>
        </p:blipFill>
        <p:spPr>
          <a:xfrm>
            <a:off x="389837" y="431445"/>
            <a:ext cx="5118267" cy="44683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圆角矩形 2"/>
          <p:cNvSpPr/>
          <p:nvPr/>
        </p:nvSpPr>
        <p:spPr>
          <a:xfrm>
            <a:off x="779290" y="1043286"/>
            <a:ext cx="655265" cy="178432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788024" y="771550"/>
            <a:ext cx="261317" cy="21533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547665" y="1043286"/>
            <a:ext cx="327632" cy="195622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心形 6"/>
          <p:cNvSpPr/>
          <p:nvPr/>
        </p:nvSpPr>
        <p:spPr>
          <a:xfrm>
            <a:off x="6144340" y="2147670"/>
            <a:ext cx="2082876" cy="1440160"/>
          </a:xfrm>
          <a:prstGeom prst="heart">
            <a:avLst/>
          </a:prstGeom>
          <a:solidFill>
            <a:srgbClr val="FEFCD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鼓励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516216" y="976134"/>
            <a:ext cx="1270635" cy="7315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母亲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149049" y="2715766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/>
              <a:t>语言</a:t>
            </a:r>
            <a:endParaRPr lang="zh-CN" sz="2800" kern="1200" dirty="0"/>
          </a:p>
        </p:txBody>
      </p:sp>
      <p:sp>
        <p:nvSpPr>
          <p:cNvPr id="10" name="圆角矩形 9"/>
          <p:cNvSpPr/>
          <p:nvPr/>
        </p:nvSpPr>
        <p:spPr>
          <a:xfrm>
            <a:off x="539553" y="2715766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/>
              <a:t>神态</a:t>
            </a:r>
            <a:endParaRPr lang="zh-CN" sz="2800" kern="1200" dirty="0"/>
          </a:p>
        </p:txBody>
      </p:sp>
      <p:sp>
        <p:nvSpPr>
          <p:cNvPr id="11" name="圆角矩形 10"/>
          <p:cNvSpPr/>
          <p:nvPr/>
        </p:nvSpPr>
        <p:spPr>
          <a:xfrm>
            <a:off x="3779913" y="2715766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/>
              <a:t>动作</a:t>
            </a:r>
            <a:endParaRPr lang="zh-CN" sz="2800" kern="1200" dirty="0"/>
          </a:p>
        </p:txBody>
      </p:sp>
      <p:sp>
        <p:nvSpPr>
          <p:cNvPr id="14" name="圆角矩形 13"/>
          <p:cNvSpPr/>
          <p:nvPr/>
        </p:nvSpPr>
        <p:spPr>
          <a:xfrm>
            <a:off x="1459452" y="1279607"/>
            <a:ext cx="304235" cy="19816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4644009" y="1043286"/>
            <a:ext cx="360040" cy="19816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809047" y="1279607"/>
            <a:ext cx="304235" cy="19816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bldLvl="0" animBg="1"/>
      <p:bldP spid="9" grpId="0" animBg="1"/>
      <p:bldP spid="10" grpId="0" animBg="1"/>
      <p:bldP spid="11" grpId="0" animBg="1"/>
      <p:bldP spid="14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文本, 信件&#10;&#10;描述已自动生成"/>
          <p:cNvPicPr>
            <a:picLocks noChangeAspect="1"/>
          </p:cNvPicPr>
          <p:nvPr/>
        </p:nvPicPr>
        <p:blipFill rotWithShape="1">
          <a:blip r:embed="rId1"/>
          <a:srcRect t="24998" b="14210"/>
          <a:stretch>
            <a:fillRect/>
          </a:stretch>
        </p:blipFill>
        <p:spPr>
          <a:xfrm>
            <a:off x="389836" y="462125"/>
            <a:ext cx="5118267" cy="44683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圆角矩形 2"/>
          <p:cNvSpPr/>
          <p:nvPr/>
        </p:nvSpPr>
        <p:spPr>
          <a:xfrm>
            <a:off x="3995936" y="1239602"/>
            <a:ext cx="1008112" cy="25202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27584" y="1563638"/>
            <a:ext cx="144016" cy="18002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067944" y="1832526"/>
            <a:ext cx="936104" cy="16316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827584" y="2067694"/>
            <a:ext cx="288032" cy="149213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952216" y="2541247"/>
            <a:ext cx="1035608" cy="192639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6116098" y="1832526"/>
            <a:ext cx="2520280" cy="2611432"/>
          </a:xfrm>
          <a:prstGeom prst="round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dirty="0" smtClean="0"/>
              <a:t>自豪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zh-CN" altLang="en-US" dirty="0" smtClean="0"/>
              <a:t>激动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zh-CN" altLang="en-US" dirty="0"/>
              <a:t>期待</a:t>
            </a:r>
            <a:endParaRPr lang="en-US" altLang="zh-CN" dirty="0" smtClean="0"/>
          </a:p>
          <a:p>
            <a:pPr>
              <a:lnSpc>
                <a:spcPct val="110000"/>
              </a:lnSpc>
            </a:pPr>
            <a:r>
              <a:rPr lang="zh-CN" altLang="en-US" dirty="0" smtClean="0"/>
              <a:t>兴奋</a:t>
            </a:r>
            <a:r>
              <a:rPr lang="zh-CN" altLang="en-US" dirty="0"/>
              <a:t>不已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6740921" y="760110"/>
            <a:ext cx="1270635" cy="7315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巴迪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979253" y="555526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/>
              <a:t>语言</a:t>
            </a:r>
            <a:endParaRPr lang="zh-CN" sz="2800" kern="1200" dirty="0"/>
          </a:p>
        </p:txBody>
      </p:sp>
      <p:sp>
        <p:nvSpPr>
          <p:cNvPr id="11" name="圆角矩形 10"/>
          <p:cNvSpPr/>
          <p:nvPr/>
        </p:nvSpPr>
        <p:spPr>
          <a:xfrm>
            <a:off x="1115616" y="555526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800" b="1" kern="1200" dirty="0" smtClean="0"/>
              <a:t>神态</a:t>
            </a:r>
            <a:endParaRPr lang="zh-CN" sz="2800" kern="1200" dirty="0"/>
          </a:p>
        </p:txBody>
      </p:sp>
      <p:sp>
        <p:nvSpPr>
          <p:cNvPr id="15" name="圆角矩形 14"/>
          <p:cNvSpPr/>
          <p:nvPr/>
        </p:nvSpPr>
        <p:spPr>
          <a:xfrm>
            <a:off x="1115616" y="2797754"/>
            <a:ext cx="2016224" cy="206044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843101" y="3003798"/>
            <a:ext cx="560547" cy="25202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3923928" y="3075806"/>
            <a:ext cx="612068" cy="18002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259632" y="4011910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动作</a:t>
            </a:r>
            <a:endParaRPr lang="zh-CN" sz="2800" kern="1200" dirty="0"/>
          </a:p>
        </p:txBody>
      </p:sp>
      <p:sp>
        <p:nvSpPr>
          <p:cNvPr id="19" name="圆角矩形 18"/>
          <p:cNvSpPr/>
          <p:nvPr/>
        </p:nvSpPr>
        <p:spPr>
          <a:xfrm>
            <a:off x="2843808" y="4011910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心理</a:t>
            </a:r>
            <a:endParaRPr lang="zh-CN" sz="2800" b="1" kern="1200" dirty="0"/>
          </a:p>
        </p:txBody>
      </p:sp>
      <p:sp>
        <p:nvSpPr>
          <p:cNvPr id="22" name="圆角矩形 21"/>
          <p:cNvSpPr/>
          <p:nvPr/>
        </p:nvSpPr>
        <p:spPr>
          <a:xfrm>
            <a:off x="4644008" y="2843558"/>
            <a:ext cx="360040" cy="162136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/>
          <p:cNvPicPr>
            <a:picLocks noChangeAspect="1"/>
          </p:cNvPicPr>
          <p:nvPr/>
        </p:nvPicPr>
        <p:blipFill rotWithShape="1">
          <a:blip r:embed="rId1"/>
          <a:srcRect l="3836" t="3933" b="8073"/>
          <a:stretch>
            <a:fillRect/>
          </a:stretch>
        </p:blipFill>
        <p:spPr>
          <a:xfrm>
            <a:off x="251520" y="267494"/>
            <a:ext cx="3761415" cy="4744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971600" y="1131590"/>
            <a:ext cx="116062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6"/>
          <p:cNvSpPr/>
          <p:nvPr/>
        </p:nvSpPr>
        <p:spPr>
          <a:xfrm>
            <a:off x="6259056" y="1126252"/>
            <a:ext cx="1270635" cy="7315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066564" y="2787774"/>
            <a:ext cx="1655618" cy="635000"/>
          </a:xfrm>
          <a:prstGeom prst="round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冷静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50347" y="1748753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语言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/>
          <p:cNvPicPr>
            <a:picLocks noChangeAspect="1"/>
          </p:cNvPicPr>
          <p:nvPr/>
        </p:nvPicPr>
        <p:blipFill rotWithShape="1">
          <a:blip r:embed="rId1"/>
          <a:srcRect l="3836" t="3933" b="8073"/>
          <a:stretch>
            <a:fillRect/>
          </a:stretch>
        </p:blipFill>
        <p:spPr>
          <a:xfrm>
            <a:off x="251520" y="267494"/>
            <a:ext cx="3761415" cy="4744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899592" y="1275606"/>
            <a:ext cx="273630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6129862" y="1059582"/>
            <a:ext cx="1270635" cy="7315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巴迪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580112" y="2687563"/>
            <a:ext cx="2370137" cy="676275"/>
          </a:xfrm>
          <a:prstGeom prst="round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忐忑不安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411759" y="2053893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心理</a:t>
            </a:r>
            <a:endParaRPr lang="zh-CN" sz="2800" b="1" kern="1200" dirty="0"/>
          </a:p>
        </p:txBody>
      </p:sp>
      <p:sp>
        <p:nvSpPr>
          <p:cNvPr id="7" name="圆角矩形 6"/>
          <p:cNvSpPr/>
          <p:nvPr/>
        </p:nvSpPr>
        <p:spPr>
          <a:xfrm>
            <a:off x="395536" y="2101930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动作</a:t>
            </a:r>
            <a:endParaRPr lang="zh-CN" sz="2800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/>
          <p:cNvPicPr>
            <a:picLocks noChangeAspect="1"/>
          </p:cNvPicPr>
          <p:nvPr/>
        </p:nvPicPr>
        <p:blipFill rotWithShape="1">
          <a:blip r:embed="rId1"/>
          <a:srcRect l="3836" t="3933" b="8073"/>
          <a:stretch>
            <a:fillRect/>
          </a:stretch>
        </p:blipFill>
        <p:spPr>
          <a:xfrm>
            <a:off x="251520" y="267494"/>
            <a:ext cx="3761415" cy="4744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899592" y="1491630"/>
            <a:ext cx="20162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6293207" y="2715766"/>
            <a:ext cx="1277620" cy="766445"/>
          </a:xfrm>
          <a:prstGeom prst="round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批评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228184" y="1192158"/>
            <a:ext cx="1270635" cy="7315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1402" y="2095247"/>
            <a:ext cx="3248510" cy="692527"/>
            <a:chOff x="1464356" y="4183479"/>
            <a:chExt cx="3248510" cy="692527"/>
          </a:xfrm>
        </p:grpSpPr>
        <p:sp>
          <p:nvSpPr>
            <p:cNvPr id="7" name="圆角矩形 6"/>
            <p:cNvSpPr/>
            <p:nvPr/>
          </p:nvSpPr>
          <p:spPr>
            <a:xfrm>
              <a:off x="3128691" y="4183479"/>
              <a:ext cx="1584175" cy="633670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bg1"/>
              </a:solidFill>
            </a:ln>
            <a:effectLst/>
            <a:scene3d>
              <a:camera prst="isometricOffAxis1Right"/>
              <a:lightRig rig="threePt" dir="t"/>
            </a:scene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3665" tIns="18415" rIns="316835" bIns="18415" numCol="1" spcCol="1270" anchor="ctr" anchorCtr="0">
              <a:noAutofit/>
            </a:bodyPr>
            <a:lstStyle/>
            <a:p>
              <a:pPr lvl="0" algn="ctr" defTabSz="1289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dirty="0"/>
                <a:t>动作</a:t>
              </a:r>
              <a:endParaRPr lang="zh-CN" sz="2800" kern="1200" dirty="0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464356" y="4242336"/>
              <a:ext cx="1584175" cy="633670"/>
            </a:xfrm>
            <a:prstGeom prst="roundRect">
              <a:avLst>
                <a:gd name="adj" fmla="val 50000"/>
              </a:avLst>
            </a:prstGeom>
            <a:solidFill>
              <a:srgbClr val="FF6600"/>
            </a:solidFill>
            <a:ln>
              <a:solidFill>
                <a:schemeClr val="bg1"/>
              </a:solidFill>
            </a:ln>
            <a:effectLst/>
            <a:scene3d>
              <a:camera prst="isometricOffAxis1Right"/>
              <a:lightRig rig="threePt" dir="t"/>
            </a:scene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3665" tIns="18415" rIns="316835" bIns="18415" numCol="1" spcCol="1270" anchor="ctr" anchorCtr="0">
              <a:noAutofit/>
            </a:bodyPr>
            <a:lstStyle/>
            <a:p>
              <a:pPr lvl="0" algn="ctr" defTabSz="1289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800" b="1" kern="1200" dirty="0" smtClean="0"/>
                <a:t>语言</a:t>
              </a:r>
              <a:endParaRPr lang="zh-CN" sz="2800" b="1" kern="12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/>
          <p:cNvPicPr>
            <a:picLocks noChangeAspect="1"/>
          </p:cNvPicPr>
          <p:nvPr/>
        </p:nvPicPr>
        <p:blipFill rotWithShape="1">
          <a:blip r:embed="rId1"/>
          <a:srcRect l="3836" t="3933" b="8073"/>
          <a:stretch>
            <a:fillRect/>
          </a:stretch>
        </p:blipFill>
        <p:spPr>
          <a:xfrm>
            <a:off x="251520" y="267494"/>
            <a:ext cx="3761415" cy="4744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899592" y="1635646"/>
            <a:ext cx="1800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6178140" y="1218069"/>
            <a:ext cx="1270635" cy="7315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巴迪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508104" y="2859782"/>
            <a:ext cx="2610708" cy="795898"/>
          </a:xfrm>
          <a:prstGeom prst="round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伤心欲绝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15617" y="2265817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神态</a:t>
            </a:r>
            <a:endParaRPr lang="zh-CN" sz="2800" b="1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/>
          <p:cNvPicPr>
            <a:picLocks noChangeAspect="1"/>
          </p:cNvPicPr>
          <p:nvPr/>
        </p:nvPicPr>
        <p:blipFill rotWithShape="1">
          <a:blip r:embed="rId1"/>
          <a:srcRect l="3836" t="3933" b="8073"/>
          <a:stretch>
            <a:fillRect/>
          </a:stretch>
        </p:blipFill>
        <p:spPr>
          <a:xfrm>
            <a:off x="251520" y="267494"/>
            <a:ext cx="3761415" cy="4744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圆角矩形 8"/>
          <p:cNvSpPr/>
          <p:nvPr/>
        </p:nvSpPr>
        <p:spPr>
          <a:xfrm>
            <a:off x="5980687" y="1227207"/>
            <a:ext cx="1270635" cy="7315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母亲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823917" y="2931790"/>
            <a:ext cx="1584176" cy="795898"/>
          </a:xfrm>
          <a:prstGeom prst="round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鼓励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187624" y="1995686"/>
            <a:ext cx="241226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1340139" y="2298120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语言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/>
          <p:cNvPicPr>
            <a:picLocks noChangeAspect="1"/>
          </p:cNvPicPr>
          <p:nvPr/>
        </p:nvPicPr>
        <p:blipFill rotWithShape="1">
          <a:blip r:embed="rId1"/>
          <a:srcRect l="3836" t="3933" b="8073"/>
          <a:stretch>
            <a:fillRect/>
          </a:stretch>
        </p:blipFill>
        <p:spPr>
          <a:xfrm>
            <a:off x="251520" y="267494"/>
            <a:ext cx="3761415" cy="4744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圆角矩形 6"/>
          <p:cNvSpPr/>
          <p:nvPr/>
        </p:nvSpPr>
        <p:spPr>
          <a:xfrm>
            <a:off x="5049735" y="3075806"/>
            <a:ext cx="3168351" cy="795898"/>
          </a:xfrm>
          <a:prstGeom prst="round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厉  批评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2097" y="2211710"/>
            <a:ext cx="274580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3568" y="2355726"/>
            <a:ext cx="278529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5998594" y="1131590"/>
            <a:ext cx="1270635" cy="7315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父亲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66138" y="1180515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kern="1200" dirty="0" smtClean="0"/>
              <a:t>语言</a:t>
            </a:r>
            <a:endParaRPr lang="zh-CN" sz="2800" b="1" kern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899592" y="1635646"/>
            <a:ext cx="73756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你能发现课题有什么特别之处吗？读了课题，你有什么疑问？</a:t>
            </a:r>
            <a:endParaRPr lang="zh-CN" altLang="en-US" sz="7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/>
          <p:cNvPicPr>
            <a:picLocks noChangeAspect="1"/>
          </p:cNvPicPr>
          <p:nvPr/>
        </p:nvPicPr>
        <p:blipFill rotWithShape="1">
          <a:blip r:embed="rId1"/>
          <a:srcRect l="3836" t="3933" b="8073"/>
          <a:stretch>
            <a:fillRect/>
          </a:stretch>
        </p:blipFill>
        <p:spPr>
          <a:xfrm>
            <a:off x="251520" y="267494"/>
            <a:ext cx="3761415" cy="4744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827584" y="2571750"/>
            <a:ext cx="28803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6116179" y="1419622"/>
            <a:ext cx="1270635" cy="73152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巴迪</a:t>
            </a:r>
            <a:endParaRPr lang="zh-CN" alt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508104" y="2859782"/>
            <a:ext cx="2610708" cy="795898"/>
          </a:xfrm>
          <a:prstGeom prst="round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伤心欲绝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2067" y="2715766"/>
            <a:ext cx="56756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329511" y="785952"/>
            <a:ext cx="1584175" cy="633670"/>
          </a:xfrm>
          <a:prstGeom prst="roundRect">
            <a:avLst>
              <a:gd name="adj" fmla="val 50000"/>
            </a:avLst>
          </a:prstGeom>
          <a:solidFill>
            <a:srgbClr val="FF6600"/>
          </a:solidFill>
          <a:ln>
            <a:solidFill>
              <a:schemeClr val="bg1"/>
            </a:solidFill>
          </a:ln>
          <a:effectLst/>
          <a:scene3d>
            <a:camera prst="isometricOffAxis1Right"/>
            <a:lightRig rig="threePt" dir="t"/>
          </a:scene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3665" tIns="18415" rIns="316835" bIns="18415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800" b="1" dirty="0"/>
              <a:t>动作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67544" y="1419622"/>
          <a:ext cx="8208912" cy="232825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936104"/>
                <a:gridCol w="1440160"/>
                <a:gridCol w="2880320"/>
                <a:gridCol w="2952328"/>
              </a:tblGrid>
              <a:tr h="50405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看法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理由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带给“我”的感受</a:t>
                      </a: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9121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母亲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精彩极了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这是孩子第一次写诗，他需要鼓励。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自豪、激动、期待、兴奋不已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9121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父亲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糟糕透了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父亲怕过分地鼓励，让孩子盲目自信。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忐忑不安、伤心欲绝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51920" y="411510"/>
            <a:ext cx="144016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学习单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"/>
          <p:cNvSpPr>
            <a:spLocks noChangeArrowheads="1"/>
          </p:cNvSpPr>
          <p:nvPr/>
        </p:nvSpPr>
        <p:spPr bwMode="auto">
          <a:xfrm>
            <a:off x="1403648" y="1491630"/>
            <a:ext cx="6696744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思考并交流：巴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迪一天天长大了，他对父母的评价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有了怎样的看法？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339502"/>
            <a:ext cx="1728192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1001">
            <a:schemeClr val="dk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问题二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折角形 5"/>
          <p:cNvSpPr/>
          <p:nvPr/>
        </p:nvSpPr>
        <p:spPr>
          <a:xfrm>
            <a:off x="1655676" y="3147814"/>
            <a:ext cx="6192688" cy="1234194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可以根据课文中巴德长大后取得成绩的语句，体会父母不同的评价对作者产生的重要影响。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746" y="267494"/>
            <a:ext cx="4549757" cy="4320481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2339752" y="2565065"/>
            <a:ext cx="345638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156088" y="4083918"/>
            <a:ext cx="16400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330097" y="4299942"/>
            <a:ext cx="303399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374230" y="3003798"/>
            <a:ext cx="349391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374230" y="2817093"/>
            <a:ext cx="342190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339752" y="3219822"/>
            <a:ext cx="10081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750494" y="2355726"/>
            <a:ext cx="1117650" cy="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948264" y="3831890"/>
            <a:ext cx="1113480" cy="504056"/>
          </a:xfrm>
          <a:prstGeom prst="rect">
            <a:avLst/>
          </a:prstGeom>
          <a:solidFill>
            <a:srgbClr val="FEFCD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555776" y="1505144"/>
            <a:ext cx="3312368" cy="25202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2282627" y="1746092"/>
            <a:ext cx="279648" cy="25202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9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"/>
          <p:cNvSpPr>
            <a:spLocks noChangeArrowheads="1"/>
          </p:cNvSpPr>
          <p:nvPr/>
        </p:nvSpPr>
        <p:spPr bwMode="auto">
          <a:xfrm>
            <a:off x="793700" y="1779662"/>
            <a:ext cx="7527349" cy="18651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假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如你就是创作了几十部作品的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巴迪，作为国际知名的编剧和作家，回想父母对自己不同方式的爱，想说些什么？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483518"/>
            <a:ext cx="3096344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1001">
            <a:schemeClr val="dk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采访作家巴德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"/>
          <p:cNvSpPr>
            <a:spLocks noChangeArrowheads="1"/>
          </p:cNvSpPr>
          <p:nvPr/>
        </p:nvSpPr>
        <p:spPr bwMode="auto">
          <a:xfrm>
            <a:off x="1331640" y="1577876"/>
            <a:ext cx="6696744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联系实际生活，小组内交流对巴德父母表达爱的方式的看法。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339502"/>
            <a:ext cx="1728192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1001">
            <a:schemeClr val="dk1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1835696" y="3651870"/>
            <a:ext cx="5760640" cy="586122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先自己独立思考，再进行交流。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6345" y="771550"/>
            <a:ext cx="4320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可以从以下两个方面谈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1851670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一是对巴德父母表达爱的方式要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客观分析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5216" y="3297535"/>
            <a:ext cx="6669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二是要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联系生活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说说自己的见解。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左大括号 19"/>
          <p:cNvSpPr/>
          <p:nvPr/>
        </p:nvSpPr>
        <p:spPr>
          <a:xfrm>
            <a:off x="2249901" y="1923679"/>
            <a:ext cx="207962" cy="2023040"/>
          </a:xfrm>
          <a:prstGeom prst="leftBrace">
            <a:avLst>
              <a:gd name="adj1" fmla="val 80725"/>
              <a:gd name="adj2" fmla="val 50000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507202" y="1594643"/>
            <a:ext cx="18047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母亲赞扬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401073" y="1594643"/>
            <a:ext cx="1534201" cy="5107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得意扬扬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434051" y="1653381"/>
            <a:ext cx="93503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童年写诗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 flipH="1">
            <a:off x="7112189" y="1713706"/>
            <a:ext cx="115887" cy="2463845"/>
          </a:xfrm>
          <a:prstGeom prst="leftBrace">
            <a:avLst>
              <a:gd name="adj1" fmla="val 80725"/>
              <a:gd name="adj2" fmla="val 50000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358874" y="2445834"/>
            <a:ext cx="1461598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爱相同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评价不同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3337923" y="1713706"/>
            <a:ext cx="171869" cy="822325"/>
          </a:xfrm>
          <a:prstGeom prst="leftBrace">
            <a:avLst>
              <a:gd name="adj1" fmla="val 80725"/>
              <a:gd name="adj2" fmla="val 50000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507202" y="2116931"/>
            <a:ext cx="18047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父亲批评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401073" y="2116931"/>
            <a:ext cx="1534201" cy="5107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失声痛哭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507202" y="3192011"/>
            <a:ext cx="18047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母亲的鼓励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401073" y="3192011"/>
            <a:ext cx="1534200" cy="5107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坚持写作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434051" y="3250748"/>
            <a:ext cx="93503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长大感悟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3337923" y="3333601"/>
            <a:ext cx="171869" cy="822325"/>
          </a:xfrm>
          <a:prstGeom prst="leftBrace">
            <a:avLst>
              <a:gd name="adj1" fmla="val 80725"/>
              <a:gd name="adj2" fmla="val 50000"/>
            </a:avLst>
          </a:prstGeom>
          <a:ln w="25400">
            <a:solidFill>
              <a:schemeClr val="accent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507202" y="3715886"/>
            <a:ext cx="18047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父亲的严格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401073" y="3717156"/>
            <a:ext cx="1534200" cy="5107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提高水平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1"/>
          <p:cNvSpPr txBox="1">
            <a:spLocks noChangeArrowheads="1"/>
          </p:cNvSpPr>
          <p:nvPr/>
        </p:nvSpPr>
        <p:spPr bwMode="auto">
          <a:xfrm>
            <a:off x="374328" y="2667565"/>
            <a:ext cx="1966664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“精彩极了”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和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“糟糕透了”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67005"/>
            <a:ext cx="2268000" cy="6925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60947"/>
            <a:ext cx="450000" cy="559756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827584" y="31982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1682" y="2104489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/>
      <p:bldP spid="32" grpId="0" bldLvl="0" animBg="1"/>
      <p:bldP spid="33" grpId="0"/>
      <p:bldP spid="35" grpId="0" bldLvl="0" animBg="1"/>
      <p:bldP spid="36" grpId="0"/>
      <p:bldP spid="37" grpId="0" animBg="1"/>
      <p:bldP spid="39" grpId="0"/>
      <p:bldP spid="40" grpId="0" animBg="1"/>
      <p:bldP spid="41" grpId="0"/>
      <p:bldP spid="43" grpId="0" bldLvl="0" animBg="1"/>
      <p:bldP spid="44" grpId="0"/>
      <p:bldP spid="4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9552" y="1845786"/>
            <a:ext cx="8064896" cy="20688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课文讲的是巴德童年时期写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了第一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首小诗，母亲和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亲给予了“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种截然不同的评价，这两种评价在他的成长中产生了深远的影响，他从评价中感悟到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07051" y="508342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48687" y="233412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6156176" y="233412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5940152" y="334525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父母给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636866"/>
            <a:ext cx="2268000" cy="6925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627534"/>
            <a:ext cx="450000" cy="559757"/>
          </a:xfrm>
          <a:prstGeom prst="rect">
            <a:avLst/>
          </a:prstGeom>
        </p:spPr>
      </p:pic>
      <p:sp>
        <p:nvSpPr>
          <p:cNvPr id="9218" name="文本框 14"/>
          <p:cNvSpPr txBox="1">
            <a:spLocks noChangeArrowheads="1"/>
          </p:cNvSpPr>
          <p:nvPr/>
        </p:nvSpPr>
        <p:spPr bwMode="auto">
          <a:xfrm>
            <a:off x="846964" y="580350"/>
            <a:ext cx="210460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7624" y="1770951"/>
            <a:ext cx="156918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生字词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3780" y="2009115"/>
            <a:ext cx="2833662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精彩极了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糟糕透了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995536" y="3211111"/>
            <a:ext cx="2064296" cy="584775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课文内容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2084" y="2283718"/>
            <a:ext cx="1771650" cy="1598295"/>
          </a:xfrm>
          <a:prstGeom prst="rect">
            <a:avLst/>
          </a:prstGeom>
        </p:spPr>
      </p:pic>
      <p:sp>
        <p:nvSpPr>
          <p:cNvPr id="10" name="文本框 12"/>
          <p:cNvSpPr txBox="1"/>
          <p:nvPr/>
        </p:nvSpPr>
        <p:spPr>
          <a:xfrm>
            <a:off x="6781146" y="2638961"/>
            <a:ext cx="65797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endParaRPr lang="zh-CN" altLang="en-US" sz="36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8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7272" y="1422812"/>
            <a:ext cx="5456748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>
              <a:lnSpc>
                <a:spcPts val="4200"/>
              </a:lnSpc>
              <a:spcBef>
                <a:spcPts val="1200"/>
              </a:spcBef>
            </a:pP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巴德</a:t>
            </a:r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舒尔伯格 </a:t>
            </a:r>
            <a:endParaRPr lang="en-US" altLang="zh-CN" sz="3600" b="1" dirty="0" smtClean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812800">
              <a:lnSpc>
                <a:spcPts val="4200"/>
              </a:lnSpc>
              <a:spcBef>
                <a:spcPts val="12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著名畅销书作家、编剧。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812800">
              <a:lnSpc>
                <a:spcPts val="4200"/>
              </a:lnSpc>
              <a:spcBef>
                <a:spcPts val="12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主要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800" b="1" dirty="0" smtClean="0">
                <a:uFill>
                  <a:solidFill>
                    <a:schemeClr val="accent2">
                      <a:lumMod val="75000"/>
                    </a:schemeClr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uFill>
                  <a:solidFill>
                    <a:schemeClr val="accent2">
                      <a:lumMod val="75000"/>
                    </a:schemeClr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在滨水区</a:t>
            </a:r>
            <a:r>
              <a:rPr lang="en-US" altLang="zh-CN" sz="2800" b="1" dirty="0">
                <a:uFill>
                  <a:solidFill>
                    <a:schemeClr val="accent2">
                      <a:lumMod val="75000"/>
                    </a:schemeClr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uFill>
                  <a:solidFill>
                    <a:schemeClr val="accent2">
                      <a:lumMod val="75000"/>
                    </a:schemeClr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码头风云</a:t>
            </a:r>
            <a:r>
              <a:rPr lang="en-US" altLang="zh-CN" sz="2800" b="1" dirty="0">
                <a:uFill>
                  <a:solidFill>
                    <a:schemeClr val="accent2">
                      <a:lumMod val="75000"/>
                    </a:schemeClr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uFill>
                  <a:solidFill>
                    <a:schemeClr val="accent2">
                      <a:lumMod val="75000"/>
                    </a:schemeClr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什么使萨米逃走</a:t>
            </a:r>
            <a:r>
              <a:rPr lang="en-US" altLang="zh-CN" sz="2800" b="1" dirty="0">
                <a:uFill>
                  <a:solidFill>
                    <a:schemeClr val="accent2">
                      <a:lumMod val="75000"/>
                    </a:schemeClr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uFill>
                  <a:solidFill>
                    <a:schemeClr val="accent2">
                      <a:lumMod val="75000"/>
                    </a:schemeClr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醒着的梦</a:t>
            </a:r>
            <a:r>
              <a:rPr lang="en-US" altLang="zh-CN" sz="2800" b="1" dirty="0">
                <a:uFill>
                  <a:solidFill>
                    <a:schemeClr val="accent2">
                      <a:lumMod val="75000"/>
                    </a:schemeClr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3" descr="C:\Documents and Settings\Administrator\桌面\18138004_211155108000_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6" r="8992"/>
          <a:stretch>
            <a:fillRect/>
          </a:stretch>
        </p:blipFill>
        <p:spPr bwMode="auto">
          <a:xfrm>
            <a:off x="343690" y="1205039"/>
            <a:ext cx="2788150" cy="33109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411510"/>
            <a:ext cx="1944216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73315" y="1145962"/>
            <a:ext cx="2687025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、连线。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1133553" y="2624594"/>
            <a:ext cx="10477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糟糕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1202104" y="3344674"/>
            <a:ext cx="91064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启迪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1162417" y="4064754"/>
            <a:ext cx="99002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慈祥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5" name="Text Box 15"/>
          <p:cNvSpPr txBox="1">
            <a:spLocks noChangeArrowheads="1"/>
          </p:cNvSpPr>
          <p:nvPr/>
        </p:nvSpPr>
        <p:spPr bwMode="auto">
          <a:xfrm>
            <a:off x="1133553" y="1904514"/>
            <a:ext cx="10477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谨慎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960440" y="1938422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指事情或情况不好。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3960440" y="260543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注意言行以免发生不幸。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960440" y="40647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开导；启发。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960440" y="3357374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老年人温和的态度和神色。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1" name="直接连接符 100"/>
          <p:cNvCxnSpPr>
            <a:endCxn id="97" idx="1"/>
          </p:cNvCxnSpPr>
          <p:nvPr/>
        </p:nvCxnSpPr>
        <p:spPr>
          <a:xfrm>
            <a:off x="2016224" y="2192546"/>
            <a:ext cx="1944216" cy="6744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endCxn id="96" idx="1"/>
          </p:cNvCxnSpPr>
          <p:nvPr/>
        </p:nvCxnSpPr>
        <p:spPr>
          <a:xfrm flipV="1">
            <a:off x="2088232" y="2200032"/>
            <a:ext cx="1872208" cy="6861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2088232" y="3632706"/>
            <a:ext cx="1944216" cy="6744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V="1">
            <a:off x="2088232" y="3632706"/>
            <a:ext cx="1944216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4"/>
          <p:cNvSpPr txBox="1"/>
          <p:nvPr/>
        </p:nvSpPr>
        <p:spPr>
          <a:xfrm>
            <a:off x="835770" y="339502"/>
            <a:ext cx="200803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174924" y="2211710"/>
            <a:ext cx="7056784" cy="17927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“精彩极了”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是母亲的评价，母亲是为了鼓励巴迪，让巴迪充满信心；“糟糕透了”是父亲的评价，父亲是在警告巴迪，让巴迪谦虚、不骄傲。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1" y="555526"/>
            <a:ext cx="79208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想一想父亲和母亲对巴迪的诗为什么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会有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不同的看法。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9388" y="555526"/>
            <a:ext cx="6958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联系生活实际理解下面的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句子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4385" name="Rectangle 1"/>
          <p:cNvSpPr>
            <a:spLocks noChangeArrowheads="1"/>
          </p:cNvSpPr>
          <p:nvPr/>
        </p:nvSpPr>
        <p:spPr bwMode="auto">
          <a:xfrm>
            <a:off x="827584" y="1203598"/>
            <a:ext cx="7416824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我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谨慎地把握住我生活的小船，使它不被哪一股风刮倒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kumimoji="0" lang="zh-CN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9592" y="2413213"/>
            <a:ext cx="74748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生活中的每一个人，都需要爱的鼓励，这是获得成功的源泉；同时需要爱的警告，这是健康成长的航标灯；“我”明白了父母的这两种爱，在成长过程中不会产生自卑和自傲，两种不同方式的爱让我健康成长。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10241" name="文本框 14"/>
          <p:cNvSpPr txBox="1">
            <a:spLocks noChangeArrowheads="1"/>
          </p:cNvSpPr>
          <p:nvPr/>
        </p:nvSpPr>
        <p:spPr bwMode="auto">
          <a:xfrm>
            <a:off x="840383" y="364326"/>
            <a:ext cx="200342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611312" y="1779662"/>
            <a:ext cx="8209160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和父母讲一讲这个故事，交流一下各自的看法。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父母做一件力所能及的事，表达你的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爱。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七彩课堂素养提升手册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本课练习。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7"/>
          <p:cNvSpPr txBox="1"/>
          <p:nvPr/>
        </p:nvSpPr>
        <p:spPr>
          <a:xfrm>
            <a:off x="1331640" y="1635646"/>
            <a:ext cx="67687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自由朗读课文，做到读准字音，读通句子。思考课文写了什么内容。</a:t>
            </a:r>
            <a:endParaRPr lang="zh-CN" altLang="en-US" sz="7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7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3119868" y="1053676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1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40355" y="523451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403648" y="1203598"/>
            <a:ext cx="7056784" cy="2871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写   鼓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励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版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慈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祥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歧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途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谨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慎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92728" y="1419622"/>
            <a:ext cx="1224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ténɡ</a:t>
            </a:r>
            <a:r>
              <a:rPr lang="en-US" altLang="zh-CN" sz="32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      </a:t>
            </a:r>
            <a:endParaRPr lang="en-US" altLang="zh-CN" sz="32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68144" y="1442863"/>
            <a:ext cx="10752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bǎn</a:t>
            </a:r>
            <a:r>
              <a:rPr lang="en-US" altLang="zh-CN" sz="3200" b="1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</a:t>
            </a:r>
            <a:r>
              <a:rPr lang="en-US" altLang="zh-CN" sz="32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</a:t>
            </a:r>
            <a:endParaRPr lang="zh-CN" altLang="en-US" sz="32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85937" y="1438675"/>
            <a:ext cx="4988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lì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73228" y="2923079"/>
            <a:ext cx="8989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jǐn</a:t>
            </a:r>
            <a:endParaRPr lang="zh-CN" altLang="en-US" sz="3200" b="1" dirty="0">
              <a:solidFill>
                <a:prstClr val="black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74408" y="2908331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xiáng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57998" y="2923079"/>
            <a:ext cx="6351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qí</a:t>
            </a:r>
            <a:r>
              <a:rPr lang="en-US" altLang="zh-CN" sz="3200" b="1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8" name="文本框 15"/>
          <p:cNvSpPr txBox="1"/>
          <p:nvPr/>
        </p:nvSpPr>
        <p:spPr>
          <a:xfrm>
            <a:off x="827584" y="411510"/>
            <a:ext cx="1777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33255" y="2212290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誊</a:t>
            </a:r>
            <a:endParaRPr lang="zh-CN" altLang="en-US" sz="4400" dirty="0"/>
          </a:p>
        </p:txBody>
      </p:sp>
      <p:sp>
        <p:nvSpPr>
          <p:cNvPr id="8" name="矩形 7"/>
          <p:cNvSpPr/>
          <p:nvPr/>
        </p:nvSpPr>
        <p:spPr>
          <a:xfrm>
            <a:off x="3156868" y="221229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誉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5679" y="2214304"/>
            <a:ext cx="7505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祥</a:t>
            </a:r>
            <a:endParaRPr lang="zh-CN" altLang="en-US" sz="4400" dirty="0"/>
          </a:p>
        </p:txBody>
      </p:sp>
      <p:sp>
        <p:nvSpPr>
          <p:cNvPr id="10" name="矩形 9"/>
          <p:cNvSpPr/>
          <p:nvPr/>
        </p:nvSpPr>
        <p:spPr>
          <a:xfrm>
            <a:off x="7077735" y="2214304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详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15311" y="2978884"/>
            <a:ext cx="1230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誊写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36179" y="3024326"/>
            <a:ext cx="10838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吉祥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14627" y="1779662"/>
            <a:ext cx="11707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ténɡ</a:t>
            </a:r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      </a:t>
            </a:r>
            <a:endParaRPr lang="en-US" altLang="zh-CN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38639" y="1785759"/>
            <a:ext cx="5853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</a:t>
            </a:r>
            <a:r>
              <a:rPr lang="en-US" altLang="zh-CN" sz="2800" b="1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ù</a:t>
            </a:r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    </a:t>
            </a:r>
            <a:endParaRPr lang="en-US" altLang="zh-CN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19307" y="1858790"/>
            <a:ext cx="1064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xiáng</a:t>
            </a:r>
            <a:endParaRPr lang="zh-CN" altLang="en-US" sz="1200" dirty="0"/>
          </a:p>
        </p:txBody>
      </p:sp>
      <p:sp>
        <p:nvSpPr>
          <p:cNvPr id="21" name="矩形 20"/>
          <p:cNvSpPr/>
          <p:nvPr/>
        </p:nvSpPr>
        <p:spPr>
          <a:xfrm>
            <a:off x="6940427" y="1851670"/>
            <a:ext cx="1064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xiáng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3131343" y="2978884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荣誉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19775" y="302432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详细</a:t>
            </a:r>
            <a:endParaRPr lang="zh-CN" altLang="en-US" sz="1600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26" name="文本框 15"/>
          <p:cNvSpPr txBox="1"/>
          <p:nvPr/>
        </p:nvSpPr>
        <p:spPr>
          <a:xfrm>
            <a:off x="801836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5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19548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267375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2339752" y="3804939"/>
            <a:ext cx="6192688" cy="59138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lgDashDot"/>
          </a:ln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会意字。筑墙时夹在墙体两侧的夹板。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39552" y="994976"/>
            <a:ext cx="4104456" cy="1792798"/>
            <a:chOff x="539552" y="994976"/>
            <a:chExt cx="4104456" cy="1792798"/>
          </a:xfrm>
        </p:grpSpPr>
        <p:sp>
          <p:nvSpPr>
            <p:cNvPr id="38" name="TextBox 37"/>
            <p:cNvSpPr txBox="1"/>
            <p:nvPr/>
          </p:nvSpPr>
          <p:spPr>
            <a:xfrm>
              <a:off x="539552" y="994976"/>
              <a:ext cx="4104456" cy="17927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加一加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：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厉</a:t>
              </a:r>
              <a:r>
                <a:rPr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+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力</a:t>
              </a:r>
              <a:r>
                <a:rPr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    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止</a:t>
              </a:r>
              <a:r>
                <a:rPr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+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支</a:t>
              </a:r>
              <a:r>
                <a:rPr lang="en-US" altLang="zh-CN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203848" y="1131590"/>
              <a:ext cx="80342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励</a:t>
              </a:r>
              <a:endParaRPr lang="zh-CN" altLang="en-US" sz="2800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3218596" y="1956777"/>
              <a:ext cx="80342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歧</a:t>
              </a:r>
              <a:endPara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9552" y="2643758"/>
            <a:ext cx="5922762" cy="1004121"/>
            <a:chOff x="539552" y="2643758"/>
            <a:chExt cx="5922762" cy="1004121"/>
          </a:xfrm>
        </p:grpSpPr>
        <p:sp>
          <p:nvSpPr>
            <p:cNvPr id="40" name="TextBox 39"/>
            <p:cNvSpPr txBox="1"/>
            <p:nvPr/>
          </p:nvSpPr>
          <p:spPr>
            <a:xfrm>
              <a:off x="539552" y="2852936"/>
              <a:ext cx="1763051" cy="6145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字理识字：</a:t>
              </a:r>
              <a:r>
                <a: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   </a:t>
              </a:r>
              <a:endPara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339751" y="2643758"/>
              <a:ext cx="1944217" cy="100412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版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800" dirty="0" smtClean="0"/>
                <a:t>       </a:t>
              </a:r>
              <a:endPara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575448" y="3003798"/>
              <a:ext cx="2886866" cy="585528"/>
              <a:chOff x="3566395" y="2994745"/>
              <a:chExt cx="2886866" cy="585528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3566395" y="2994745"/>
                <a:ext cx="2886866" cy="585528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3600100" y="3028424"/>
                <a:ext cx="2672933" cy="523220"/>
                <a:chOff x="3572941" y="3030541"/>
                <a:chExt cx="2672933" cy="523220"/>
              </a:xfrm>
            </p:grpSpPr>
            <p:pic>
              <p:nvPicPr>
                <p:cNvPr id="70658" name="Picture 2" descr="http://www.vividict.com/UserFiles/Image/==CC--jianzhu==/--CC6--chuang(zu)--new/005ban/41zh00.gif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4715797" y="3111602"/>
                  <a:ext cx="276225" cy="400050"/>
                </a:xfrm>
                <a:prstGeom prst="rect">
                  <a:avLst/>
                </a:prstGeom>
                <a:noFill/>
              </p:spPr>
            </p:pic>
            <p:pic>
              <p:nvPicPr>
                <p:cNvPr id="70660" name="Picture 4" descr="http://www.vividict.com/UserFiles/Image/0001denghao%20hongse.gif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47845" y="3101315"/>
                  <a:ext cx="144016" cy="370327"/>
                </a:xfrm>
                <a:prstGeom prst="rect">
                  <a:avLst/>
                </a:prstGeom>
                <a:noFill/>
              </p:spPr>
            </p:pic>
            <p:pic>
              <p:nvPicPr>
                <p:cNvPr id="70662" name="Picture 6" descr="http://www.vividict.com/UserFiles/Image/==CC--jianzhu==/--CC6--chuang(zu)--new/005ban/41zh01.gif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5507885" y="3111602"/>
                  <a:ext cx="114300" cy="390526"/>
                </a:xfrm>
                <a:prstGeom prst="rect">
                  <a:avLst/>
                </a:prstGeom>
                <a:noFill/>
              </p:spPr>
            </p:pic>
            <p:pic>
              <p:nvPicPr>
                <p:cNvPr id="70664" name="Picture 8" descr="http://www.vividict.com/UserFiles/Image/0002jiaghao%20hongse.gif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5723909" y="3039594"/>
                  <a:ext cx="216024" cy="513057"/>
                </a:xfrm>
                <a:prstGeom prst="rect">
                  <a:avLst/>
                </a:prstGeom>
                <a:noFill/>
              </p:spPr>
            </p:pic>
            <p:pic>
              <p:nvPicPr>
                <p:cNvPr id="70666" name="Picture 10" descr="http://www.vividict.com/UserFiles/Image/==CC--jianzhu==/--CC6--chuang(zu)--new/005ban/41zh02.gif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6083949" y="3111602"/>
                  <a:ext cx="161925" cy="400050"/>
                </a:xfrm>
                <a:prstGeom prst="rect">
                  <a:avLst/>
                </a:prstGeom>
                <a:noFill/>
              </p:spPr>
            </p:pic>
            <p:sp>
              <p:nvSpPr>
                <p:cNvPr id="5" name="矩形 4"/>
                <p:cNvSpPr/>
                <p:nvPr/>
              </p:nvSpPr>
              <p:spPr>
                <a:xfrm>
                  <a:off x="3572941" y="3030541"/>
                  <a:ext cx="1351652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800" dirty="0" smtClean="0">
                      <a:solidFill>
                        <a:prstClr val="black"/>
                      </a:solidFill>
                    </a:rPr>
                    <a:t>篆文： </a:t>
                  </a:r>
                  <a:endParaRPr lang="zh-CN" altLang="en-US" dirty="0"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683568" y="1317529"/>
            <a:ext cx="7848872" cy="33424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本文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按照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顺序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，先讲了童年时母亲和父亲对“我”的第一首诗的不同评价；再讲几年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后“我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”对这首诗的认识；最后讲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成年取得成就后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，越来越体会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</a:t>
            </a:r>
            <a:r>
              <a:rPr lang="en-US" altLang="zh-CN" sz="32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两种不同评价对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成长的重要作用。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203848" y="1216298"/>
            <a:ext cx="1652945" cy="732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547664" y="3359621"/>
            <a:ext cx="2049463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精彩极了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030320" y="3345854"/>
            <a:ext cx="1966912" cy="65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糟糕透了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339502"/>
            <a:ext cx="1872208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课文内容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7694"/>
            <a:ext cx="79343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95536" y="959626"/>
            <a:ext cx="2232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学习提示：</a:t>
            </a:r>
            <a:endParaRPr lang="en-US" altLang="zh-CN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c7fcee0-83eb-46f1-890f-92512a9a6c1b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1568</Words>
  <Application>WPS 演示</Application>
  <PresentationFormat>全屏显示(16:9)</PresentationFormat>
  <Paragraphs>317</Paragraphs>
  <Slides>33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楷体</vt:lpstr>
      <vt:lpstr>黑体</vt:lpstr>
      <vt:lpstr>Kaiti SC</vt:lpstr>
      <vt:lpstr>Segoe Print</vt:lpstr>
      <vt:lpstr>汉语拼音</vt:lpstr>
      <vt:lpstr>微软雅黑</vt:lpstr>
      <vt:lpstr>Calibri</vt:lpstr>
      <vt:lpstr>Times New Roman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115</cp:revision>
  <dcterms:created xsi:type="dcterms:W3CDTF">2017-03-17T02:28:00Z</dcterms:created>
  <dcterms:modified xsi:type="dcterms:W3CDTF">2022-12-19T05:34:36Z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B42AD6FE8A3A49E5BB5DBF814FED21FD</vt:lpwstr>
  </property>
</Properties>
</file>