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523" r:id="rId3"/>
    <p:sldId id="1126" r:id="rId5"/>
    <p:sldId id="1193" r:id="rId6"/>
    <p:sldId id="1199" r:id="rId7"/>
    <p:sldId id="1200" r:id="rId8"/>
    <p:sldId id="1201" r:id="rId9"/>
    <p:sldId id="1194" r:id="rId10"/>
    <p:sldId id="1192" r:id="rId11"/>
    <p:sldId id="1090" r:id="rId12"/>
    <p:sldId id="1159" r:id="rId13"/>
    <p:sldId id="1196" r:id="rId14"/>
    <p:sldId id="1160" r:id="rId15"/>
    <p:sldId id="1162" r:id="rId16"/>
    <p:sldId id="1161" r:id="rId17"/>
    <p:sldId id="1197" r:id="rId18"/>
    <p:sldId id="1198" r:id="rId19"/>
  </p:sldIdLst>
  <p:sldSz cx="9144000" cy="5143500" type="screen16x9"/>
  <p:notesSz cx="6858000" cy="9144000"/>
  <p:embeddedFontLst>
    <p:embeddedFont>
      <p:font typeface="微软雅黑" panose="020B0503020204020204" charset="-122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60" d="100"/>
          <a:sy n="60" d="100"/>
        </p:scale>
        <p:origin x="-144" y="-90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35496" y="929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口语交际：</a:t>
            </a:r>
            <a:r>
              <a:rPr kumimoji="1" lang="zh-CN" altLang="en-US" sz="1200" baseline="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父母之爱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7" name="Picture 2" descr="20115106590350副本"/>
          <p:cNvPicPr>
            <a:picLocks noChangeAspect="1" noChangeArrowheads="1"/>
          </p:cNvPicPr>
          <p:nvPr userDrawn="1"/>
        </p:nvPicPr>
        <p:blipFill>
          <a:blip r:embed="rId6" cstate="print"/>
          <a:srcRect t="16551" b="15158"/>
          <a:stretch>
            <a:fillRect/>
          </a:stretch>
        </p:blipFill>
        <p:spPr bwMode="auto">
          <a:xfrm>
            <a:off x="0" y="1399084"/>
            <a:ext cx="91440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>
          <a:xfrm>
            <a:off x="0" y="555526"/>
            <a:ext cx="9144000" cy="4587974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+mn-ea"/>
              </a:rPr>
              <a:t>  语文  </a:t>
            </a:r>
            <a:r>
              <a:rPr kumimoji="1" lang="zh-CN" altLang="en-US" sz="1200" dirty="0">
                <a:latin typeface="+mn-ea"/>
              </a:rPr>
              <a:t>五年级  上册</a:t>
            </a:r>
            <a:endParaRPr kumimoji="1" lang="zh-CN" altLang="en-US" sz="1200" dirty="0">
              <a:latin typeface="+mn-ea"/>
            </a:endParaRPr>
          </a:p>
        </p:txBody>
      </p:sp>
      <p:sp>
        <p:nvSpPr>
          <p:cNvPr id="7" name="文本框 7"/>
          <p:cNvSpPr txBox="1"/>
          <p:nvPr/>
        </p:nvSpPr>
        <p:spPr>
          <a:xfrm>
            <a:off x="2627784" y="1536601"/>
            <a:ext cx="3948891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父母之爱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85720" y="500048"/>
            <a:ext cx="7286676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小组合作交流：你如何看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待李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强父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亲的做法？生活中遇到类似经历时，你是怎么做的？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596" y="1714494"/>
            <a:ext cx="7286676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合作要求：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①组长要当好主持人，安排好发言的顺序，人人都要发言。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②每个人发言要努力做到观点明确、选材恰当、尊重他人、积极回应。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072" r="53374"/>
          <a:stretch>
            <a:fillRect/>
          </a:stretch>
        </p:blipFill>
        <p:spPr>
          <a:xfrm rot="21360000" flipH="1">
            <a:off x="320040" y="1356995"/>
            <a:ext cx="1767840" cy="3857625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2483485" y="483235"/>
            <a:ext cx="4387215" cy="2127250"/>
          </a:xfrm>
          <a:prstGeom prst="wedgeRectCallout">
            <a:avLst>
              <a:gd name="adj1" fmla="val -68526"/>
              <a:gd name="adj2" fmla="val 60776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李强爸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爸的做法是不对的。其实这次没有考好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李强心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里也一定很难受。这时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候</a:t>
            </a:r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李强爸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爸要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李强谈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心，找到问题的所在。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光训斥，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是解决不了问题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46564" r="19436"/>
          <a:stretch>
            <a:fillRect/>
          </a:stretch>
        </p:blipFill>
        <p:spPr>
          <a:xfrm rot="480000">
            <a:off x="6990436" y="1238250"/>
            <a:ext cx="2105025" cy="3857625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214414" y="1357304"/>
            <a:ext cx="4438015" cy="2703195"/>
          </a:xfrm>
          <a:prstGeom prst="wedgeRectCallout">
            <a:avLst>
              <a:gd name="adj1" fmla="val 91157"/>
              <a:gd name="adj2" fmla="val 4735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孩子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是要学会独立处理事情的。王小雅的妈妈什么都帮她做好了，王小雅什么本领也没有学到，所以，一旦妈妈不在身边，她什么也不会。所以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王小雅的妈妈不应该无微不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至地照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顾王小雅。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720" y="500048"/>
            <a:ext cx="728667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用这种模式交流另外两个示例。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3725" y="2187575"/>
            <a:ext cx="2205990" cy="226060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253490" y="395605"/>
            <a:ext cx="4902686" cy="2703195"/>
          </a:xfrm>
          <a:prstGeom prst="wedgeRectCallout">
            <a:avLst>
              <a:gd name="adj1" fmla="val 91157"/>
              <a:gd name="adj2" fmla="val 4735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的妈妈以前是不让我干活儿的，她说我现在最重要的是学习。然后，我对她说，光学习而不会其他技能是不行的。我们要德智体美劳全面发展。所以，我跟着妈妈学了很多东西。现在我都能做简单的饭菜了。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05" y="819150"/>
            <a:ext cx="3181350" cy="318643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3409315" y="509905"/>
            <a:ext cx="4387215" cy="2127250"/>
          </a:xfrm>
          <a:prstGeom prst="wedgeRectCallout">
            <a:avLst>
              <a:gd name="adj1" fmla="val -82696"/>
              <a:gd name="adj2" fmla="val 40238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我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喜欢陈敏的爸爸。他既没有打骂孩子也没有溺爱孩子，而是和孩子做好朋友。这样的家庭里成长的陈敏，一定会积极阳光，乐观向上。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28596" y="1000114"/>
            <a:ext cx="7286676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小结：当我们跟他人交流对一件事的看法时，要学会选择恰当的材料支持自己的观点，做到有理有据，同时也要尊重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他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人，积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极回应。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28596" y="1285866"/>
            <a:ext cx="7286676" cy="2677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总结：通过这节课的学习，相信大家不仅学会了与他人交流的方法，也对父母之爱有了更深的认识。面对父母不同方式的爱，我们要多理解父母。当他们关心你时，请你表示感谢；当你的看法和他们不同时，要在尊重的基础上试着和他们谈谈。其实，感谢和沟通都是爱父母的表现。希望我们和父母之间因交流而变得更加亲密！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14348" y="1357304"/>
            <a:ext cx="7632848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父母的爱是如潮般的鼓励，或是如当头棒喝般的批评；是生活中耐心的陪伴、无微不至的照顾；甚至是无休止的唠叨、溺爱和打骂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这节课就让我们谈一谈对父母之爱的看法吧。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43608" y="1635646"/>
            <a:ext cx="6934200" cy="24560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每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位父母都爱自己的孩子，爱的方式却不尽相同，今天老师和同学们一起来阅读几则发生在生活中的小故事。与同学们谈谈自己的看法。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3" name="WordArt 3"/>
          <p:cNvSpPr>
            <a:spLocks noChangeArrowheads="1" noChangeShapeType="1"/>
          </p:cNvSpPr>
          <p:nvPr/>
        </p:nvSpPr>
        <p:spPr bwMode="auto">
          <a:xfrm>
            <a:off x="2627784" y="699542"/>
            <a:ext cx="3505200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dirty="0">
                <a:ln w="9525">
                  <a:noFill/>
                  <a:round/>
                </a:ln>
                <a:solidFill>
                  <a:sysClr val="windowText" lastClr="000000"/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口语交际内容</a:t>
            </a:r>
            <a:endParaRPr lang="zh-CN" altLang="en-US" sz="3600" b="1" dirty="0">
              <a:ln w="9525">
                <a:noFill/>
                <a:round/>
              </a:ln>
              <a:solidFill>
                <a:sysClr val="windowText" lastClr="000000"/>
              </a:solidFill>
              <a:effectLst>
                <a:outerShdw dist="35921" dir="2700000" algn="ctr" rotWithShape="0">
                  <a:srgbClr val="C0C0C0">
                    <a:alpha val="75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7158" y="1500180"/>
            <a:ext cx="3571900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李强的</a:t>
            </a:r>
            <a:r>
              <a:rPr lang="zh-CN" altLang="en-US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学习成绩忽高忽低，考得不好时，爸爸就会训斥他。训斥完，爸爸又总是说：“我们爱你，才这么严格要求你。”</a:t>
            </a:r>
            <a:endParaRPr lang="zh-CN" altLang="en-US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8" name="Picture 4" descr="https://ss1.bdstatic.com/70cFvXSh_Q1YnxGkpoWK1HF6hhy/it/u=2513213421,1690043824&amp;fm=26&amp;gp=0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17151"/>
            <a:ext cx="340042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5720" y="1000114"/>
            <a:ext cx="4286280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王小雅的妈妈对她的关心无微不至，每天帮她收拾房间，整理书包，还陪她写作业。有一次，妈妈连续几天不在家，王小雅不是忘了带文具盒，就是忘了带作业本，自己的房间也是乱七八糟的。</a:t>
            </a:r>
            <a:endParaRPr lang="zh-CN" altLang="en-US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143504" y="1071552"/>
            <a:ext cx="296600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85720" y="1428742"/>
            <a:ext cx="321471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陈敏的爸爸晚上经常和他一起下象棋，周末还带他出去看电影或爬山。</a:t>
            </a:r>
            <a:endParaRPr lang="zh-CN" altLang="en-US" sz="24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 cstate="print"/>
          <a:srcRect b="7616"/>
          <a:stretch>
            <a:fillRect/>
          </a:stretch>
        </p:blipFill>
        <p:spPr bwMode="auto">
          <a:xfrm>
            <a:off x="4000496" y="1071552"/>
            <a:ext cx="144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071552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714348" y="1627195"/>
            <a:ext cx="4320540" cy="2016125"/>
          </a:xfrm>
          <a:prstGeom prst="round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2910" y="571486"/>
            <a:ext cx="335758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自由读交际小贴士。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2470" y="1792929"/>
            <a:ext cx="41478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◎选择恰当的材料支持自己的观点。</a:t>
            </a:r>
            <a:endParaRPr lang="zh-CN" altLang="en-US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◎尊重别人的观点，对别人的发言给予积极回应。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600" y="1072839"/>
            <a:ext cx="876300" cy="8229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5786" y="4143386"/>
            <a:ext cx="707236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明确：观点明确  选材恰当  尊重他人  积极回应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83568" y="771550"/>
            <a:ext cx="763284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观点明确：要有自己的观点和想法。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600" y="2160270"/>
            <a:ext cx="876300" cy="8229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2910" y="1571618"/>
            <a:ext cx="763284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选材恰当：材料和观点要有一致性。材料的来源可以多种多样，可以是自己的亲身经历或身边人的事，也可以是从电视、书报等传播媒介中看到、听到的材料。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2910" y="2928940"/>
            <a:ext cx="763284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尊重他人：要认真、耐心倾听，不插话。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2910" y="3714758"/>
            <a:ext cx="763284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积极回应：要注意对方的观点、表情和语气，并及时给予恰当的回应。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23664" y="1419622"/>
            <a:ext cx="7924800" cy="282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勇于发言，大胆表现。</a:t>
            </a:r>
            <a:endParaRPr lang="zh-CN" altLang="en-US" sz="4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大方得体，文明有礼。</a:t>
            </a:r>
            <a:endParaRPr lang="zh-CN" altLang="en-US" sz="4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en-US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认真倾听，乐于提问。</a:t>
            </a:r>
            <a:endParaRPr lang="zh-CN" altLang="en-US" sz="4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1880" y="49078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我能行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 animBg="1" autoUpdateAnimBg="0"/>
    </p:bldLst>
  </p:timing>
</p:sld>
</file>

<file path=ppt/tags/tag1.xml><?xml version="1.0" encoding="utf-8"?>
<p:tagLst xmlns:p="http://schemas.openxmlformats.org/presentationml/2006/main">
  <p:tag name="KSO_WPP_MARK_KEY" val="eabbd3ad-4f5a-4b1c-bad8-8467236085b3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1276</Words>
  <Application>WPS 演示</Application>
  <PresentationFormat>全屏显示(16:9)</PresentationFormat>
  <Paragraphs>57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Heiti SC Light</vt:lpstr>
      <vt:lpstr>微软雅黑</vt:lpstr>
      <vt:lpstr>黑体</vt:lpstr>
      <vt:lpstr>楷体</vt:lpstr>
      <vt:lpstr>Xingkai SC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101</cp:revision>
  <dcterms:created xsi:type="dcterms:W3CDTF">2017-03-17T02:28:00Z</dcterms:created>
  <dcterms:modified xsi:type="dcterms:W3CDTF">2022-12-19T05:35:45Z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A562B1E5B64D45DBA5A432C11C3B00BA</vt:lpwstr>
  </property>
</Properties>
</file>