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27.svg" ContentType="image/svg+xml"/>
  <Override PartName="/ppt/media/image29.svg" ContentType="image/svg+xml"/>
  <Override PartName="/ppt/media/image31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6" r:id="rId3"/>
    <p:sldId id="1559" r:id="rId4"/>
    <p:sldId id="1595" r:id="rId5"/>
    <p:sldId id="1604" r:id="rId6"/>
    <p:sldId id="1410" r:id="rId7"/>
    <p:sldId id="264" r:id="rId8"/>
    <p:sldId id="1606" r:id="rId9"/>
    <p:sldId id="1608" r:id="rId10"/>
    <p:sldId id="1411" r:id="rId11"/>
    <p:sldId id="1463" r:id="rId12"/>
    <p:sldId id="1596" r:id="rId13"/>
    <p:sldId id="1585" r:id="rId14"/>
    <p:sldId id="1597" r:id="rId15"/>
    <p:sldId id="1610" r:id="rId16"/>
    <p:sldId id="1609" r:id="rId17"/>
    <p:sldId id="1589" r:id="rId18"/>
    <p:sldId id="1570" r:id="rId19"/>
    <p:sldId id="1599" r:id="rId20"/>
    <p:sldId id="1572" r:id="rId21"/>
    <p:sldId id="1600" r:id="rId22"/>
    <p:sldId id="1601" r:id="rId23"/>
    <p:sldId id="1602" r:id="rId24"/>
    <p:sldId id="1611" r:id="rId25"/>
    <p:sldId id="1612" r:id="rId26"/>
    <p:sldId id="1433" r:id="rId27"/>
    <p:sldId id="1432" r:id="rId28"/>
    <p:sldId id="1394" r:id="rId29"/>
    <p:sldId id="1554" r:id="rId30"/>
    <p:sldId id="1584" r:id="rId31"/>
    <p:sldId id="1583" r:id="rId32"/>
    <p:sldId id="1490" r:id="rId33"/>
    <p:sldId id="1491" r:id="rId34"/>
    <p:sldId id="1492" r:id="rId35"/>
    <p:sldId id="301" r:id="rId36"/>
    <p:sldId id="1533" r:id="rId37"/>
    <p:sldId id="1557" r:id="rId38"/>
    <p:sldId id="1494" r:id="rId39"/>
    <p:sldId id="1495" r:id="rId40"/>
    <p:sldId id="1496" r:id="rId41"/>
    <p:sldId id="1497" r:id="rId42"/>
    <p:sldId id="1498" r:id="rId43"/>
    <p:sldId id="1499" r:id="rId4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9"/>
    </p:embeddedFont>
    <p:embeddedFont>
      <p:font typeface="楷体" panose="02010609060101010101" pitchFamily="49" charset="-122"/>
      <p:regular r:id="rId50"/>
    </p:embeddedFont>
    <p:embeddedFont>
      <p:font typeface="等线" panose="02010600030101010101" charset="-122"/>
      <p:regular r:id="rId51"/>
    </p:embeddedFont>
    <p:embeddedFont>
      <p:font typeface="Calibri" panose="020F0502020204030204" charset="0"/>
      <p:regular r:id="rId52"/>
      <p:bold r:id="rId53"/>
      <p:italic r:id="rId54"/>
      <p:boldItalic r:id="rId55"/>
    </p:embeddedFont>
    <p:embeddedFont>
      <p:font typeface="华文楷体" panose="02010600040101010101" pitchFamily="2" charset="-122"/>
      <p:regular r:id="rId56"/>
    </p:embeddedFont>
    <p:embeddedFont>
      <p:font typeface="幼圆" panose="02010509060101010101" pitchFamily="49" charset="-122"/>
      <p:regular r:id="rId57"/>
    </p:embeddedFont>
    <p:embeddedFont>
      <p:font typeface="仿宋" panose="02010609060101010101" charset="-122"/>
      <p:regular r:id="rId58"/>
    </p:embeddedFont>
  </p:embeddedFontLst>
  <p:custDataLst>
    <p:tags r:id="rId5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6F6"/>
    <a:srgbClr val="FAC508"/>
    <a:srgbClr val="DBF1FE"/>
    <a:srgbClr val="B6D556"/>
    <a:srgbClr val="C68D41"/>
    <a:srgbClr val="4A2021"/>
    <a:srgbClr val="33CCFF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3926" autoAdjust="0"/>
  </p:normalViewPr>
  <p:slideViewPr>
    <p:cSldViewPr snapToGrid="0" showGuides="1">
      <p:cViewPr>
        <p:scale>
          <a:sx n="60" d="100"/>
          <a:sy n="60" d="100"/>
        </p:scale>
        <p:origin x="-114" y="-8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9" Type="http://schemas.openxmlformats.org/officeDocument/2006/relationships/tags" Target="tags/tag1.xml"/><Relationship Id="rId58" Type="http://schemas.openxmlformats.org/officeDocument/2006/relationships/font" Target="fonts/font10.fntdata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3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注意格式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全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 altLang="en-US" dirty="0" smtClean="0">
              <a:latin typeface="宋体" panose="02010600030101010101" pitchFamily="2" charset="-122"/>
              <a:ea typeface="宋体" panose="02010600030101010101" pitchFamily="2" charset="-122"/>
            </a:rPr>
            <a:t>用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严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格书信格式来行文，开头称呼和问好，信的正文把自己的心里话讲出来，信的结尾是祝福语和落款。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表露心声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作者表露出了一名留守儿童的心声：想听妈妈叫自己“心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肝宝贝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”，……小作者是多么期望有妈妈的陪伴啊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！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情感真挚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小作者满含深情，发自内心地向妈妈诉说自己的思念之情，文章结尾处，作者不求别的，只求一年之内妈妈多陪自己一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天，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读来尤为感人。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2"/>
    <dgm:cxn modelId="{720BF256-4849-4D11-8E83-5E202A539C6A}" type="presOf" srcId="{D11035C4-D766-4981-8DC9-525B8C329EEB}" destId="{B23690B9-877B-4CD3-B8BC-066CB4773D8A}" srcOrd="0" destOrd="0" presId="urn:microsoft.com/office/officeart/2005/8/layout/bList2#2"/>
    <dgm:cxn modelId="{F07F07F3-749B-435B-8EBB-35BD7D09F99D}" type="presOf" srcId="{B1A6FDA0-46F5-4A09-B26C-F6A7744CBA5A}" destId="{2C992BED-A3F7-473A-9B4E-ED31C6BFC31A}" srcOrd="0" destOrd="0" presId="urn:microsoft.com/office/officeart/2005/8/layout/bList2#2"/>
    <dgm:cxn modelId="{AC0AA3F5-DA59-4708-8CE3-21944CD0C193}" type="presOf" srcId="{D3F23B3E-58D8-4900-917E-3E861012725D}" destId="{11DFC98E-E12C-447B-948B-25DB3CD24C49}" srcOrd="0" destOrd="0" presId="urn:microsoft.com/office/officeart/2005/8/layout/bList2#2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2"/>
    <dgm:cxn modelId="{AF9DD20D-A3FE-4938-A142-D82533633060}" type="presOf" srcId="{1560B475-A0C2-406B-8717-4124CF567C75}" destId="{1F1B8A9D-7321-4239-AD51-FEB84BC76224}" srcOrd="1" destOrd="0" presId="urn:microsoft.com/office/officeart/2005/8/layout/bList2#2"/>
    <dgm:cxn modelId="{96BD0702-3F4D-4BE9-9C48-54BDB3D3585F}" type="presOf" srcId="{F1BD1735-E7D8-4BA9-B88D-3CE99986C56E}" destId="{81CA3962-1DFE-422C-9862-437F9B0002F7}" srcOrd="0" destOrd="0" presId="urn:microsoft.com/office/officeart/2005/8/layout/bList2#2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2"/>
    <dgm:cxn modelId="{69E9A59B-A9B9-4DDB-A3DD-F6A15A90F4C7}" type="presOf" srcId="{AFFE6D6E-ADF5-450C-9BCC-D2576740C9A4}" destId="{FADB183D-A3F4-4CB9-A133-A49FF8045717}" srcOrd="0" destOrd="0" presId="urn:microsoft.com/office/officeart/2005/8/layout/bList2#2"/>
    <dgm:cxn modelId="{696922B0-5819-4D25-A740-E84A0F694CBC}" type="presOf" srcId="{D11035C4-D766-4981-8DC9-525B8C329EEB}" destId="{2FFBD13C-C1B2-439F-995D-463FBDC68A3B}" srcOrd="1" destOrd="0" presId="urn:microsoft.com/office/officeart/2005/8/layout/bList2#2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2"/>
    <dgm:cxn modelId="{4B2F415C-A499-461C-82CE-3F4611D830A7}" type="presOf" srcId="{654A359A-ABE7-480A-8405-CEF50AF12D7F}" destId="{289E8C87-DCA9-4A89-84FE-DEC559AA794B}" srcOrd="1" destOrd="0" presId="urn:microsoft.com/office/officeart/2005/8/layout/bList2#2"/>
    <dgm:cxn modelId="{74B75B87-6FC9-47AC-9A17-69ADCBFAC92D}" type="presParOf" srcId="{FADB183D-A3F4-4CB9-A133-A49FF8045717}" destId="{35638AC9-6869-4180-8F60-D96C8CE533F6}" srcOrd="0" destOrd="0" presId="urn:microsoft.com/office/officeart/2005/8/layout/bList2#2"/>
    <dgm:cxn modelId="{DBF604CA-B5EB-4880-A349-EBE3AF78077E}" type="presParOf" srcId="{35638AC9-6869-4180-8F60-D96C8CE533F6}" destId="{39500EAF-69D8-4D72-B2AA-67133E3A04ED}" srcOrd="0" destOrd="0" presId="urn:microsoft.com/office/officeart/2005/8/layout/bList2#2"/>
    <dgm:cxn modelId="{E275EE69-DAF0-416F-BECF-E9901D702408}" type="presParOf" srcId="{35638AC9-6869-4180-8F60-D96C8CE533F6}" destId="{3586A600-8DDB-4B46-A376-5C5045D0AA7A}" srcOrd="1" destOrd="0" presId="urn:microsoft.com/office/officeart/2005/8/layout/bList2#2"/>
    <dgm:cxn modelId="{3C64E5C9-84D0-43FC-9C8B-DA8DDB9551F5}" type="presParOf" srcId="{35638AC9-6869-4180-8F60-D96C8CE533F6}" destId="{1F1B8A9D-7321-4239-AD51-FEB84BC76224}" srcOrd="2" destOrd="0" presId="urn:microsoft.com/office/officeart/2005/8/layout/bList2#2"/>
    <dgm:cxn modelId="{AC52346F-32AE-42A9-9255-C23A94C26711}" type="presParOf" srcId="{35638AC9-6869-4180-8F60-D96C8CE533F6}" destId="{03F38066-A1ED-4D59-8465-830F02F69D80}" srcOrd="3" destOrd="0" presId="urn:microsoft.com/office/officeart/2005/8/layout/bList2#2"/>
    <dgm:cxn modelId="{97313438-3C34-47CD-88DB-87DAFCD1297C}" type="presParOf" srcId="{FADB183D-A3F4-4CB9-A133-A49FF8045717}" destId="{0F8F3A15-1EC2-4C49-BE49-D5B03F7FCE5F}" srcOrd="1" destOrd="0" presId="urn:microsoft.com/office/officeart/2005/8/layout/bList2#2"/>
    <dgm:cxn modelId="{7AC3C26B-7FD3-4B43-BE51-298547B9EF7A}" type="presParOf" srcId="{FADB183D-A3F4-4CB9-A133-A49FF8045717}" destId="{3DF8D8B5-E62F-4C06-AD97-FCBE45801E6C}" srcOrd="2" destOrd="0" presId="urn:microsoft.com/office/officeart/2005/8/layout/bList2#2"/>
    <dgm:cxn modelId="{F02198C2-6767-4C86-9E6C-B2F1DC5DB92E}" type="presParOf" srcId="{3DF8D8B5-E62F-4C06-AD97-FCBE45801E6C}" destId="{11DFC98E-E12C-447B-948B-25DB3CD24C49}" srcOrd="0" destOrd="0" presId="urn:microsoft.com/office/officeart/2005/8/layout/bList2#2"/>
    <dgm:cxn modelId="{3EBA7A66-B5C4-4D05-86B9-06BB79B14E8A}" type="presParOf" srcId="{3DF8D8B5-E62F-4C06-AD97-FCBE45801E6C}" destId="{B23690B9-877B-4CD3-B8BC-066CB4773D8A}" srcOrd="1" destOrd="0" presId="urn:microsoft.com/office/officeart/2005/8/layout/bList2#2"/>
    <dgm:cxn modelId="{872DC231-89B7-4551-8C0B-B290F50A62C2}" type="presParOf" srcId="{3DF8D8B5-E62F-4C06-AD97-FCBE45801E6C}" destId="{2FFBD13C-C1B2-439F-995D-463FBDC68A3B}" srcOrd="2" destOrd="0" presId="urn:microsoft.com/office/officeart/2005/8/layout/bList2#2"/>
    <dgm:cxn modelId="{448EDEFA-2B3A-4D06-A36F-C0A321F0C885}" type="presParOf" srcId="{3DF8D8B5-E62F-4C06-AD97-FCBE45801E6C}" destId="{81B136B9-D847-4D29-B6D4-5A0179C465FE}" srcOrd="3" destOrd="0" presId="urn:microsoft.com/office/officeart/2005/8/layout/bList2#2"/>
    <dgm:cxn modelId="{B7CAA93C-4326-4FFF-BA9C-8B9F325C8E54}" type="presParOf" srcId="{FADB183D-A3F4-4CB9-A133-A49FF8045717}" destId="{2C992BED-A3F7-473A-9B4E-ED31C6BFC31A}" srcOrd="3" destOrd="0" presId="urn:microsoft.com/office/officeart/2005/8/layout/bList2#2"/>
    <dgm:cxn modelId="{AB162205-CB7F-4331-A256-C45157FB0059}" type="presParOf" srcId="{FADB183D-A3F4-4CB9-A133-A49FF8045717}" destId="{86ACBA5E-F861-463A-8488-8EA88F80234C}" srcOrd="4" destOrd="0" presId="urn:microsoft.com/office/officeart/2005/8/layout/bList2#2"/>
    <dgm:cxn modelId="{507664BC-68B8-4A66-8505-260507689FDB}" type="presParOf" srcId="{86ACBA5E-F861-463A-8488-8EA88F80234C}" destId="{81CA3962-1DFE-422C-9862-437F9B0002F7}" srcOrd="0" destOrd="0" presId="urn:microsoft.com/office/officeart/2005/8/layout/bList2#2"/>
    <dgm:cxn modelId="{9009BA03-7FFC-4371-8B3F-FCAD9DABEC1C}" type="presParOf" srcId="{86ACBA5E-F861-463A-8488-8EA88F80234C}" destId="{747792FF-6DB6-4DAF-9816-54ECF397FE43}" srcOrd="1" destOrd="0" presId="urn:microsoft.com/office/officeart/2005/8/layout/bList2#2"/>
    <dgm:cxn modelId="{67BACEF1-017D-4010-B5E7-236715F32276}" type="presParOf" srcId="{86ACBA5E-F861-463A-8488-8EA88F80234C}" destId="{289E8C87-DCA9-4A89-84FE-DEC559AA794B}" srcOrd="2" destOrd="0" presId="urn:microsoft.com/office/officeart/2005/8/layout/bList2#2"/>
    <dgm:cxn modelId="{FB6A234A-16B2-4F7A-8192-D4BDD64D30B5}" type="presParOf" srcId="{86ACBA5E-F861-463A-8488-8EA88F80234C}" destId="{C87FC5FB-CF3E-4344-8C19-E15AD9D6DBBC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全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</a:t>
          </a:r>
          <a:r>
            <a:rPr lang="zh-CN" altLang="en-US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用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严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格书信格式来行文，开头称呼和问好，信的正文把自己的心里话讲出来，信的结尾是祝福语和落款。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注意格式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作者表露出了一名留守儿童的心声：想听妈妈叫自己“心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肝宝贝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”，……小作者是多么期望有妈妈的陪伴啊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！</a:t>
          </a:r>
          <a:endParaRPr lang="zh-CN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表露心声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6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小作者满含深情，发自内心地向妈妈诉说自己的思念之情，文章结尾处，作者不求别的，只求一年之内妈妈多陪自己一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天，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读来尤为感人。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情感真挚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习作：我想对您说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卧室, 画, 房间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612" y="3707296"/>
            <a:ext cx="1794011" cy="1794011"/>
          </a:xfrm>
          <a:prstGeom prst="rect">
            <a:avLst/>
          </a:prstGeom>
        </p:spPr>
      </p:pic>
      <p:pic>
        <p:nvPicPr>
          <p:cNvPr id="8" name="图片 7" descr="图片包含 游戏机, 画&#10;&#10;描述已自动生成"/>
          <p:cNvPicPr>
            <a:picLocks noChangeAspect="1"/>
          </p:cNvPicPr>
          <p:nvPr userDrawn="1"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9"/>
          <a:stretch>
            <a:fillRect/>
          </a:stretch>
        </p:blipFill>
        <p:spPr>
          <a:xfrm flipH="1">
            <a:off x="0" y="4099308"/>
            <a:ext cx="874643" cy="10441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18.wdp"/><Relationship Id="rId5" Type="http://schemas.openxmlformats.org/officeDocument/2006/relationships/image" Target="../media/image17.png"/><Relationship Id="rId4" Type="http://schemas.microsoft.com/office/2007/relationships/hdphoto" Target="../media/image16.wdp"/><Relationship Id="rId3" Type="http://schemas.openxmlformats.org/officeDocument/2006/relationships/image" Target="../media/image15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18.wdp"/><Relationship Id="rId5" Type="http://schemas.openxmlformats.org/officeDocument/2006/relationships/image" Target="../media/image17.png"/><Relationship Id="rId4" Type="http://schemas.microsoft.com/office/2007/relationships/hdphoto" Target="../media/image16.wdp"/><Relationship Id="rId3" Type="http://schemas.openxmlformats.org/officeDocument/2006/relationships/image" Target="../media/image15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32473;&#21516;&#23398;&#30340;&#19968;&#23553;&#20449;.pptx" TargetMode="External"/><Relationship Id="rId3" Type="http://schemas.microsoft.com/office/2007/relationships/hdphoto" Target="../media/image25.wdp"/><Relationship Id="rId2" Type="http://schemas.openxmlformats.org/officeDocument/2006/relationships/image" Target="../media/image24.png"/><Relationship Id="rId1" Type="http://schemas.openxmlformats.org/officeDocument/2006/relationships/hyperlink" Target="&#33539;&#25991;1&#65306;&#32473;&#21307;&#25252;&#20154;&#21592;&#30340;&#19968;&#23553;&#20449;.pptx" TargetMode="Externa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slide" Target="slide33.xml"/><Relationship Id="rId2" Type="http://schemas.openxmlformats.org/officeDocument/2006/relationships/slide" Target="slide5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962076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中，你有没有想向爸爸妈妈或朋友等倾诉的心声？你想对谁倾诉？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92788" y="1901526"/>
            <a:ext cx="32778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我想对您说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1079156" y="2013001"/>
            <a:ext cx="1430125" cy="719522"/>
          </a:xfrm>
          <a:prstGeom prst="wedgeRoundRectCallout">
            <a:avLst>
              <a:gd name="adj1" fmla="val 105812"/>
              <a:gd name="adj2" fmla="val -836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使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用第一人称来写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4230356" y="2907304"/>
            <a:ext cx="2684794" cy="1197971"/>
          </a:xfrm>
          <a:prstGeom prst="wedgeRoundRectCallout">
            <a:avLst>
              <a:gd name="adj1" fmla="val -13703"/>
              <a:gd name="adj2" fmla="val -6948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父母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好朋友</a:t>
            </a:r>
            <a:endParaRPr lang="en-US" altLang="zh-CN" sz="20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为社会做出贡献的人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第二人称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3165231" y="1007222"/>
            <a:ext cx="1949380" cy="719522"/>
          </a:xfrm>
          <a:prstGeom prst="wedgeRoundRectCallout">
            <a:avLst>
              <a:gd name="adj1" fmla="val 4686"/>
              <a:gd name="adj2" fmla="val 8660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内心集聚的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，特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别想说的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6662057" y="1961187"/>
            <a:ext cx="1949380" cy="771336"/>
          </a:xfrm>
          <a:prstGeom prst="wedgeRoundRectCallout">
            <a:avLst>
              <a:gd name="adj1" fmla="val -63355"/>
              <a:gd name="adj2" fmla="val 281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用书信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直接交流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1542" y="873137"/>
            <a:ext cx="6693305" cy="50013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我们可以对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父母或好朋友说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什么呢？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60" y="1275605"/>
            <a:ext cx="1694180" cy="22485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055339" y="1721048"/>
            <a:ext cx="6345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回忆你们之间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难忘的事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表达你对他们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的深厚情感。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可以讲讲你对一些事情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的不同看法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让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他们更深入地了解你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他们的生活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向他们提出建议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劝他们改掉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一些会影响身体健康的坏习惯。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3650" y="573036"/>
            <a:ext cx="48503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表达父母或好朋友与你的深厚情感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9778" y="1658478"/>
            <a:ext cx="4644443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爸爸妈妈在生活上关心你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爸爸妈妈在你生病时呵护你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爸爸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妈妈辛苦送你上下学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你误会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了朋友，朋友却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不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生气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好朋友在你不开心时逗你开心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3650" y="1074403"/>
            <a:ext cx="8032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可以回忆你们之间难忘的事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表达你对他们的深厚情感。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9683" y="573037"/>
            <a:ext cx="548819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亮</a:t>
            </a: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</a:rPr>
              <a:t>出你和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父母或好朋友不同的观点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53240" y="2066601"/>
            <a:ext cx="4644443" cy="22520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关于人际交往的看法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关于学习方法上的看法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关于家庭家风的看法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关于社会热点的看法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9683" y="1235604"/>
            <a:ext cx="79376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可以讲讲你对一些事情的不同看法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让他们更深入地了解你。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9683" y="573037"/>
            <a:ext cx="246876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向他们提出建议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9777" y="2181131"/>
            <a:ext cx="4644443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劝爸爸戒烟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劝妈妈遵守交通规则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劝好朋友少玩手机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1933" y="1207123"/>
            <a:ext cx="8560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可以关注他们的生活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向他们提出建议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劝他们改掉一些会影响身体健康的坏习惯。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6950" y="990049"/>
            <a:ext cx="6345075" cy="93102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我们可以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对为社会作出贡献的人说些什么呢？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60" y="1275605"/>
            <a:ext cx="1694180" cy="22485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36315" y="2443945"/>
            <a:ext cx="6345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可以说出你对他们的关心，表达你对他们的敬佩和感激。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2140" y="507195"/>
            <a:ext cx="7105082" cy="41770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661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想说的还真多呢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如何把要说的话展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开来写呢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8600" y="776678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请看课文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慈母情深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的段落：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415" y="1238343"/>
            <a:ext cx="8088925" cy="2246769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母亲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掏衣兜，掏出一卷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揉得皱皱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的毛票，用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龟裂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的手指数着。旁边一个女人停止踏缝纫机，向母亲探过身，喊：“大姐，别给！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接着又对着我喊：“你看你妈这是在怎么挣钱？你忍心朝你妈要钱买书哇？”母亲却已将钱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塞在我手心里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了，大声回答那个女人：“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谁叫我们是当妈的呀！我挺高兴他爱看书的！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”母亲说完，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又坐了下去，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又弯曲了背，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又将头俯在缝纫机板上了，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又陷入手脚并用的机械忙碌状态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1596" y="3560184"/>
            <a:ext cx="754882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通过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对钱、手和动作描写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，表现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母亲挣钱不易，却心甘情愿给儿子买书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。通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过几个“立刻”形成排比，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表达了作者对母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亲的爱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8600" y="776678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请看课文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父爱之舟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的段落：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415" y="1392231"/>
            <a:ext cx="8088925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经常说要我念好书，最好将来到外面当个教员，所以我从来不缺课，不逃学。读初小的时候，遇上大雨大雪天，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路滑难走，父亲便背着我上学。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我背着书包伏在他背上，双手撑起一把结结实实的大黄油布雨伞。他扎紧裤脚，穿一双深筒钉鞋，将棉袍的下半截撩起扎在腰里，腰里那条极长的粉绿色丝绸汗巾可以围腰两三圈，那还是母亲出嫁时的陪嫁呢。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8600" y="3522887"/>
            <a:ext cx="78427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通过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具体的一件事，表现父亲对自己的爱以及节俭的生活作风，用细节描写，将普通的一件事写得深刻感人。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3866" y="764810"/>
            <a:ext cx="5930942" cy="327012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总结一下：</a:t>
            </a:r>
            <a:endParaRPr lang="en-US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要有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动作描写、细节描写等描写方法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要有具体的事件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事件可以普通，但要描写细致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把自己真挚的感情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融入其中，做到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情真意切。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卡通人物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433" y="756267"/>
            <a:ext cx="4297425" cy="3577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052" y="474676"/>
            <a:ext cx="786283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选择父母、好朋友或为社会作出贡献的人，运用总结出的方法写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一段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话吧！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7729" y="1441589"/>
            <a:ext cx="7862837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您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喜欢在我写作业的时候，轻轻拍拍我的头，鼓励我，有不懂的地方，就手把手地教我。有时我在做作业时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很粗心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，老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是犯同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一个错误，您总是耐心地对我说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:“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错误是学习的好机会，我们再来一次！”您还说过：“犯了错误，不要害怕被妈妈批评而不告诉妈妈。这样只会让心头的那块大石头压得更紧。”而每天晚上做作业时，您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都会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端一杯热牛奶到我的面前，放到我的手上。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356" y="1123055"/>
            <a:ext cx="6725806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如何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父母或好朋友表达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自己的观点呢？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080" y="1699640"/>
            <a:ext cx="3649002" cy="3649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首先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要表明自己的观点，然后再有理有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据地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进行具体说明，可以举一些古今中外例子。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7879035" cy="138499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如果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是反驳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父母或好朋友的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观点，就先说出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父母或好朋友的观点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，然后再分别指出他们观点的错误之处。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发表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议论时要注意礼貌，不能咄咄逼人，也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不能嘲讽挖苦。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356" y="1123055"/>
            <a:ext cx="6725806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如何对为社会作出贡献</a:t>
            </a:r>
            <a:r>
              <a:rPr lang="zh-CN" altLang="en-US" sz="40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40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人表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达自己的敬意呢？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080" y="1699640"/>
            <a:ext cx="3649002" cy="3649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6577905" cy="52322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可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以先交代给他们写信的原因。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14" y="528593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7879035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然后通过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列举人物事例，说明他们在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抗疫期间表现出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伟大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精神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7790082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最后可以用直接抒情的方法表达出对他们的敬佩和感激。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304" y="433137"/>
            <a:ext cx="7180319" cy="422124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16876" y="918482"/>
            <a:ext cx="40230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，要好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好构思，编写好写作提纲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。注意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写信的格式！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81929" y="2056845"/>
            <a:ext cx="489986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你打算选取哪一种类型？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文章的主题词是什么？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你想通过什么事件来抒发你的情感，表达你的观点？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你觉得最感人的事件或场景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是什么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？你怎么把它写出来？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你打算拟什么样的题目？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2974" y="885422"/>
            <a:ext cx="7121397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给父母、好朋友或为社会作出贡献的人写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一封信，表达情感、观点或规劝。</a:t>
            </a:r>
            <a:endParaRPr lang="zh-CN" altLang="en-US" sz="11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4118" y="1126157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写给妈妈的信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099" y="1830245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19099" y="376400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56099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表达渴望妈妈的陪伴的愿望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263125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思念妈妈，希望妈妈在身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边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祝福妈妈身体健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康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写明自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己留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守儿童的身份迫切需要母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爱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804404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希望妈妈回家过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4144" y="795142"/>
            <a:ext cx="630513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给医护人员的一封信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019" y="1885989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73019" y="3726144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88084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讲述医护人员是最美的“逆行者”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0" y="2619047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讲述医护人员是无私的奉献者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699113"/>
            <a:ext cx="52187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表明了自己的志向，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医护人员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学习的榜样。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开篇交代给医护人员写信的原因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762000"/>
            <a:ext cx="6684963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3839" y="893624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给同学的一封信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019" y="183895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93298" y="376400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552780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讲述新学校的老师、课程、课余活动等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53186" y="2663339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分享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学校的“读书节”活动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期待同学给自己回信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表达对同学的思念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同位交换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一下，看看谁写的最好。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sp>
        <p:nvSpPr>
          <p:cNvPr id="8" name="箭头: V 形 7"/>
          <p:cNvSpPr/>
          <p:nvPr/>
        </p:nvSpPr>
        <p:spPr>
          <a:xfrm>
            <a:off x="1475121" y="589573"/>
            <a:ext cx="172925" cy="219284"/>
          </a:xfrm>
          <a:prstGeom prst="chevron">
            <a:avLst>
              <a:gd name="adj" fmla="val 44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3" y="41955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121423" y="404134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第二课</a:t>
            </a:r>
            <a:r>
              <a:rPr kumimoji="1" lang="zh-CN" altLang="en-US" sz="1800" dirty="0">
                <a:solidFill>
                  <a:schemeClr val="bg1"/>
                </a:solidFill>
              </a:rPr>
              <a:t>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4901" y="1208168"/>
            <a:ext cx="6907558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亲爱的妈妈：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您好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endParaRPr lang="en-US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，您知道吗？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在班上我被老师列为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“留守</a:t>
            </a:r>
            <a:r>
              <a:rPr lang="zh-CN" altLang="en-US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儿童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的行列。每当听到这个词我的心就有点痛。妈妈，我想对您说：女儿多么想您啊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，您知道吗？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您每次打电过来时，总是说给我寄了好多吃的、穿的、玩的，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但这些东西比不上您那凝视的眼神，比不上您那轻柔的抚摸，比不上您那温暖的怀抱！妈妈，我需要您的陪伴。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8040" y="760060"/>
            <a:ext cx="244682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写给妈妈的信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91513" y="1041659"/>
            <a:ext cx="171817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开篇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直接写明自己的现实处境，农村留守儿童的身份迫切需要母爱。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三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个“比不上”构成排比，极具情感表现力！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2869" y="406638"/>
            <a:ext cx="6619909" cy="422423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，您知道吗？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真的很羡慕邻居一家四口，每天都是团团圆圆的，享受不尽的天伦之乐。周末的时候，他们一起去郊游、逛街……而我却孤零零地跟着爷爷奶奶在家里。每当我听到别的妈妈“心肝宝贝”地叫着自己的孩子时，我多么羡慕呀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，您知道吗？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每当我想您的时候，常常一个人躲在房间里，拿出您和我一起照的相片看。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当我取得好成绩时我想和您一起分享，当我失败时我想得到您的安慰和鼓励，当我遇到不会做的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en-US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想您教我……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是呀，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妈妈您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435790"/>
            <a:ext cx="17181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正</a:t>
            </a:r>
            <a:r>
              <a:rPr lang="zh-CN" altLang="en-US" sz="18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文三段“妈妈，你知道吗”，向妈妈说出心里话。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“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当我</a:t>
            </a:r>
            <a:r>
              <a:rPr lang="en-US" altLang="zh-CN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…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时</a:t>
            </a:r>
            <a:r>
              <a:rPr lang="en-US" altLang="zh-CN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…”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，排比句表达了强烈的愿望，希望妈妈就在身边。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898123"/>
            <a:ext cx="6575548" cy="40703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为了我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，在外打工，在外辛苦地奔波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，您打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来电话，您寄来物品……我深深感受到了您的爱。可是，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妈妈，您知道吗？您对我最大的关爱应该是在我身边，给我一个温暖的怀抱，一个温暖的家。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，我再次对您说：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“我爱您，早点回家过年吧！钱是永远挣不完的，只要您在一年之内多陪伴我一天，我就觉得自己是天下最幸福的孩子。妈妈，我等着您早点回家！”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祝</a:t>
            </a:r>
            <a:endParaRPr lang="en-US" altLang="zh-CN" sz="20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身体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健康！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endParaRPr lang="en-US" altLang="zh-CN" sz="20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您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女儿：英子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12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842161"/>
            <a:ext cx="17181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向妈妈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表达了爱与感恩，却也说出了自己的不满。  </a:t>
            </a:r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最后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用一句话总结全文，表达心声。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39875" y="4126692"/>
            <a:ext cx="1872479" cy="896547"/>
            <a:chOff x="1879787" y="4876800"/>
            <a:chExt cx="2338645" cy="1165575"/>
          </a:xfrm>
        </p:grpSpPr>
        <p:sp>
          <p:nvSpPr>
            <p:cNvPr id="17" name="矩形: 圆角 7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8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1800" b="1" dirty="0">
                <a:solidFill>
                  <a:srgbClr val="FF0000"/>
                </a:solidFill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3023075" y="4117167"/>
            <a:ext cx="1872479" cy="896547"/>
            <a:chOff x="1879787" y="4876800"/>
            <a:chExt cx="2338645" cy="1165575"/>
          </a:xfrm>
        </p:grpSpPr>
        <p:sp>
          <p:nvSpPr>
            <p:cNvPr id="20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8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1800" b="1" dirty="0">
                <a:solidFill>
                  <a:srgbClr val="FF0000"/>
                </a:solidFill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398" y="239087"/>
            <a:ext cx="7804658" cy="45882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17828" y="756618"/>
            <a:ext cx="384085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21118" y="763732"/>
            <a:ext cx="5789331" cy="38463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是写给爸爸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妈妈或好朋友或为社会作出贡献的人的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信。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写信格式正确。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能从具体事件和细节表现情感观点。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情感真挚，语言美，有礼貌。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1725" y="763732"/>
            <a:ext cx="399393" cy="384636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"/>
          <p:cNvSpPr txBox="1"/>
          <p:nvPr/>
        </p:nvSpPr>
        <p:spPr>
          <a:xfrm>
            <a:off x="2016413" y="1349443"/>
            <a:ext cx="4993987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我想对您说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>
            <a:hlinkClick r:id="rId2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6" name="文本框 14">
            <a:hlinkClick r:id="rId3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169832"/>
            <a:ext cx="8451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次夏令营，我最大的收获就是变得坚强起来。记得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在“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丛林穿越”训练中，我虽然受了伤，但是我坚持下来，最后我所在的小组取得了第一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名的好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成绩。我是男生，一点小伤算得了什么！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爸爸，我想对您说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读一读，看看有什么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问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1985" y="2515877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1985" y="2958004"/>
            <a:ext cx="6601766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段话的重点是“受了伤，坚持比赛”，但是在文中并没有详细去写；段尾就事论事，没有升华；此外没有考虑到父亲听说儿子受伤时的心情，应该有一句安慰的话。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9334" y="2412111"/>
            <a:ext cx="7868303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次夏令营，我最大的收获就是变得坚强起来。记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得在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“丛林穿越”训练中，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我一个不小心绊倒了，膝盖擦破了皮，渗出了血，很痛，我强忍住了泪水，继续向前，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最后我所在的小组取得了第一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名的好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成绩。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爸爸您不要担心，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我是男生，一点小伤算得了什么！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我想以后不管遇到什么困难，我都会坚强的面对。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3388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次夏令营，我最大的收获就是变得坚强起来。记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得在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“丛林穿越”训练中，我虽然受了伤，但是我坚持下来，最后我所在的小组取得了第一</a:t>
            </a:r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名的好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成绩。我是男生，一点小伤算得了什么！</a:t>
            </a:r>
            <a:endParaRPr lang="zh-CN" altLang="en-US" sz="1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1"/>
            <a:ext cx="399394" cy="135684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940" y="2412111"/>
            <a:ext cx="399394" cy="163121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3533" y="4163205"/>
            <a:ext cx="64133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重点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突出受伤之重和坚持比赛，很细致；结尾也将主题升华得很好；一句“您不要担心”更显示了体贴。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最好写的是表达情感。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事情不求稀奇，但是描写要具体细致。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多用些细节描写打动读者。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要抒情，但是不能只抒情，要结合具体事件，有感而发。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8" y="42808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86538" y="41265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700" y="485601"/>
            <a:ext cx="6691650" cy="43242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3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生活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中，我们会有很多心声想对别人倾诉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告诉爸爸妈妈对某个问题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的不同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看法，跟朋友诉说自己成长中的点滴烦恼，向为社会作出贡献的人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表达敬佩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之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此刻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，你想对谁倾诉，想要说些什么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呢？根据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下面的提示，选择倾诉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，把你心里想说的话写下来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你想对他们说的话写成一封信，用恰当的语言表达自己的心里话，让他们了解你的想法，体会到你的感情。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1026" y="2209799"/>
            <a:ext cx="6791324" cy="2600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439025" y="2657421"/>
            <a:ext cx="164017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习作主题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600" y="962452"/>
            <a:ext cx="78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 smtClean="0"/>
              <a:t>    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可以回忆你们之间难忘的事，表达你对他们的深厚情感；可以讲讲你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对一些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事情的不同看法，让他们更深入地了解你；也可以关注他们的生活，向他们提出建议，如，劝他们改掉一些会影响身体健康的坏习惯。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600" y="2462831"/>
            <a:ext cx="8082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可以说出你对他们的关心，表达你对他们的敬佩和感激。如，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2020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年新冠肺炎疫情爆发以后，党和政府高度重视，提出“坚定信心、同舟共济、科学防治、精准施策”的要求，全国人民众志成城，打响生命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保卫战：那些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英勇无畏的医护人员，冒着生命危险换来无数病人的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康复；那些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忠于职守的警察、社区工作者、快递员、志愿者们，为居家防护的人们做着安全保障和生活保障工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那时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发生的事，那些无私奉献的人，让我们难忘、感动。你可以选择其中一位或几位自己敬佩的人，对他们说说心里话，表达自己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由衷的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敬意。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2995" y="524810"/>
            <a:ext cx="3100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⊙对父母或好朋友说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3400" y="2036579"/>
            <a:ext cx="408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⊙对为社会作出贡献的人说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4550400" y="463255"/>
            <a:ext cx="1610448" cy="461665"/>
          </a:xfrm>
          <a:prstGeom prst="borderCallout2">
            <a:avLst>
              <a:gd name="adj1" fmla="val 401701"/>
              <a:gd name="adj2" fmla="val -18623"/>
              <a:gd name="adj3" fmla="val 72731"/>
              <a:gd name="adj4" fmla="val 1300"/>
              <a:gd name="adj5" fmla="val 59411"/>
              <a:gd name="adj6" fmla="val -69014"/>
            </a:avLst>
          </a:prstGeom>
          <a:solidFill>
            <a:schemeClr val="accent1">
              <a:lumMod val="20000"/>
              <a:lumOff val="80000"/>
            </a:schemeClr>
          </a:solidFill>
          <a:ln w="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倾诉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对象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线形标注 2 10"/>
          <p:cNvSpPr/>
          <p:nvPr/>
        </p:nvSpPr>
        <p:spPr>
          <a:xfrm>
            <a:off x="7364113" y="1887288"/>
            <a:ext cx="1610448" cy="461665"/>
          </a:xfrm>
          <a:prstGeom prst="borderCallout2">
            <a:avLst>
              <a:gd name="adj1" fmla="val 141555"/>
              <a:gd name="adj2" fmla="val -69470"/>
              <a:gd name="adj3" fmla="val 81600"/>
              <a:gd name="adj4" fmla="val -395"/>
              <a:gd name="adj5" fmla="val -8581"/>
              <a:gd name="adj6" fmla="val -41048"/>
            </a:avLst>
          </a:prstGeom>
          <a:solidFill>
            <a:schemeClr val="accent6">
              <a:lumMod val="20000"/>
              <a:lumOff val="80000"/>
            </a:schemeClr>
          </a:solidFill>
          <a:ln w="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倾诉内容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600" y="962452"/>
            <a:ext cx="78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 smtClean="0"/>
              <a:t>    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04775" y="636457"/>
            <a:ext cx="4019550" cy="2686051"/>
          </a:xfrm>
          <a:prstGeom prst="cloudCallout">
            <a:avLst>
              <a:gd name="adj1" fmla="val -30919"/>
              <a:gd name="adj2" fmla="val 7838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我和妈妈一直在劝爸爸戒烟，可是他总是戒不掉。最近他时长咳嗽，我想对他说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4229100" y="628649"/>
            <a:ext cx="4657725" cy="2693859"/>
          </a:xfrm>
          <a:prstGeom prst="cloudCallout">
            <a:avLst>
              <a:gd name="adj1" fmla="val 42257"/>
              <a:gd name="adj2" fmla="val 7213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我还记得抗击疫情期间，不管风吹雨打，志愿者林阿姨每天都驻守在小区门口为大家量体温，我想对她说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2 11"/>
          <p:cNvSpPr/>
          <p:nvPr/>
        </p:nvSpPr>
        <p:spPr>
          <a:xfrm>
            <a:off x="3745176" y="3616030"/>
            <a:ext cx="1610448" cy="461665"/>
          </a:xfrm>
          <a:prstGeom prst="borderCallout2">
            <a:avLst>
              <a:gd name="adj1" fmla="val -83147"/>
              <a:gd name="adj2" fmla="val -52927"/>
              <a:gd name="adj3" fmla="val 4646"/>
              <a:gd name="adj4" fmla="val 45067"/>
              <a:gd name="adj5" fmla="val -82949"/>
              <a:gd name="adj6" fmla="val 67611"/>
            </a:avLst>
          </a:prstGeom>
          <a:solidFill>
            <a:schemeClr val="accent1">
              <a:lumMod val="20000"/>
              <a:lumOff val="80000"/>
            </a:schemeClr>
          </a:solidFill>
          <a:ln w="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倾诉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对象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2755" y="482482"/>
            <a:ext cx="6660239" cy="39154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628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先来分析一下题目，看看能找到哪些重要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信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息。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43cbae4e-6b93-4cdd-a3f5-63170659a313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4399</Words>
  <Application>WPS 演示</Application>
  <PresentationFormat>全屏显示(16:9)</PresentationFormat>
  <Paragraphs>305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幼圆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352</cp:revision>
  <dcterms:created xsi:type="dcterms:W3CDTF">2020-01-30T03:27:00Z</dcterms:created>
  <dcterms:modified xsi:type="dcterms:W3CDTF">2022-12-19T05:38:20Z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29811BE7AFDE458FB62A9BAC6251CABA</vt:lpwstr>
  </property>
  <property fmtid="{D5CDD505-2E9C-101B-9397-08002B2CF9AE}" pid="3" name="KSOProductBuildVer">
    <vt:lpwstr>2052-11.1.0.12980</vt:lpwstr>
  </property>
</Properties>
</file>