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5"/>
  </p:handoutMasterIdLst>
  <p:sldIdLst>
    <p:sldId id="323" r:id="rId3"/>
    <p:sldId id="523" r:id="rId5"/>
    <p:sldId id="1088" r:id="rId6"/>
    <p:sldId id="1089" r:id="rId7"/>
    <p:sldId id="1103" r:id="rId8"/>
    <p:sldId id="1104" r:id="rId9"/>
    <p:sldId id="1091" r:id="rId10"/>
    <p:sldId id="1144" r:id="rId11"/>
    <p:sldId id="1092" r:id="rId12"/>
    <p:sldId id="1093" r:id="rId13"/>
    <p:sldId id="1094" r:id="rId14"/>
    <p:sldId id="1111" r:id="rId15"/>
    <p:sldId id="1112" r:id="rId16"/>
    <p:sldId id="1123" r:id="rId17"/>
    <p:sldId id="1125" r:id="rId18"/>
    <p:sldId id="1126" r:id="rId19"/>
    <p:sldId id="1118" r:id="rId20"/>
    <p:sldId id="1120" r:id="rId21"/>
    <p:sldId id="1121" r:id="rId22"/>
    <p:sldId id="1122" r:id="rId23"/>
    <p:sldId id="1099" r:id="rId24"/>
    <p:sldId id="1145" r:id="rId25"/>
    <p:sldId id="1012" r:id="rId26"/>
    <p:sldId id="1100" r:id="rId27"/>
    <p:sldId id="1101" r:id="rId28"/>
    <p:sldId id="1115" r:id="rId29"/>
    <p:sldId id="1114" r:id="rId30"/>
    <p:sldId id="1116" r:id="rId31"/>
    <p:sldId id="1117" r:id="rId32"/>
    <p:sldId id="1102" r:id="rId33"/>
    <p:sldId id="1143" r:id="rId34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9"/>
    </p:embeddedFont>
    <p:embeddedFont>
      <p:font typeface="楷体" panose="02010609060101010101" pitchFamily="49" charset="-122"/>
      <p:regular r:id="rId40"/>
    </p:embeddedFont>
    <p:embeddedFont>
      <p:font typeface="微软雅黑" panose="020B0503020204020204" charset="-122"/>
      <p:regular r:id="rId41"/>
    </p:embeddedFont>
    <p:embeddedFont>
      <p:font typeface="Calibri" panose="020F0502020204030204" charset="0"/>
      <p:regular r:id="rId42"/>
      <p:bold r:id="rId43"/>
      <p:italic r:id="rId44"/>
      <p:boldItalic r:id="rId45"/>
    </p:embeddedFont>
    <p:embeddedFont>
      <p:font typeface="幼圆" panose="02010509060101010101" charset="-122"/>
      <p:regular r:id="rId46"/>
    </p:embeddedFont>
  </p:embeddedFontLst>
  <p:custDataLst>
    <p:tags r:id="rId4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" userDrawn="1">
          <p15:clr>
            <a:srgbClr val="A4A3A4"/>
          </p15:clr>
        </p15:guide>
        <p15:guide id="2" pos="57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EBFAFF"/>
    <a:srgbClr val="FEFCDE"/>
    <a:srgbClr val="FF0000"/>
    <a:srgbClr val="0000FF"/>
    <a:srgbClr val="0066FF"/>
    <a:srgbClr val="A38302"/>
    <a:srgbClr val="00B050"/>
    <a:srgbClr val="FF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0" autoAdjust="0"/>
    <p:restoredTop sz="94705" autoAdjust="0"/>
  </p:normalViewPr>
  <p:slideViewPr>
    <p:cSldViewPr>
      <p:cViewPr>
        <p:scale>
          <a:sx n="60" d="100"/>
          <a:sy n="60" d="100"/>
        </p:scale>
        <p:origin x="-1914" y="-936"/>
      </p:cViewPr>
      <p:guideLst>
        <p:guide orient="horz" pos="78"/>
        <p:guide pos="5738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gs" Target="tags/tag1.xml"/><Relationship Id="rId46" Type="http://schemas.openxmlformats.org/officeDocument/2006/relationships/font" Target="fonts/font8.fntdata"/><Relationship Id="rId45" Type="http://schemas.openxmlformats.org/officeDocument/2006/relationships/font" Target="fonts/font7.fntdata"/><Relationship Id="rId44" Type="http://schemas.openxmlformats.org/officeDocument/2006/relationships/font" Target="fonts/font6.fntdata"/><Relationship Id="rId43" Type="http://schemas.openxmlformats.org/officeDocument/2006/relationships/font" Target="fonts/font5.fntdata"/><Relationship Id="rId42" Type="http://schemas.openxmlformats.org/officeDocument/2006/relationships/font" Target="fonts/font4.fntdata"/><Relationship Id="rId41" Type="http://schemas.openxmlformats.org/officeDocument/2006/relationships/font" Target="fonts/font3.fntdata"/><Relationship Id="rId40" Type="http://schemas.openxmlformats.org/officeDocument/2006/relationships/font" Target="fonts/font2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1.fntdata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329" y="51470"/>
            <a:ext cx="1250175" cy="4917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slide" Target="slide17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http://p0.so.qhmsg.com/bdr/_240_/t01f80e4bd6af9d11f5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83972" name="Picture 4" descr="http://p1.so.qhimgs1.com/bdr/_240_/t012079bc2110968fc1.jpg"/>
          <p:cNvPicPr>
            <a:picLocks noChangeAspect="1" noChangeArrowheads="1"/>
          </p:cNvPicPr>
          <p:nvPr/>
        </p:nvPicPr>
        <p:blipFill>
          <a:blip r:embed="rId2" cstate="print"/>
          <a:srcRect b="9550"/>
          <a:stretch>
            <a:fillRect/>
          </a:stretch>
        </p:blipFill>
        <p:spPr bwMode="auto">
          <a:xfrm>
            <a:off x="0" y="-1"/>
            <a:ext cx="9144000" cy="5145079"/>
          </a:xfrm>
          <a:prstGeom prst="rect">
            <a:avLst/>
          </a:prstGeom>
          <a:noFill/>
        </p:spPr>
      </p:pic>
      <p:pic>
        <p:nvPicPr>
          <p:cNvPr id="83974" name="Picture 6" descr="http://p2.so.qhmsg.com/bdr/_240_/t01733970b8e06d8417.jpg"/>
          <p:cNvPicPr>
            <a:picLocks noChangeAspect="1" noChangeArrowheads="1"/>
          </p:cNvPicPr>
          <p:nvPr/>
        </p:nvPicPr>
        <p:blipFill>
          <a:blip r:embed="rId3" cstate="print"/>
          <a:srcRect b="955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99592" y="1347614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结合文章内容、主旨想一想，这三个结尾有什么不</a:t>
            </a:r>
            <a:r>
              <a:rPr lang="zh-CN" altLang="en-US" sz="4000" b="1" smtClean="0">
                <a:latin typeface="黑体" panose="02010609060101010101" pitchFamily="49" charset="-122"/>
                <a:ea typeface="黑体" panose="02010609060101010101" pitchFamily="49" charset="-122"/>
              </a:rPr>
              <a:t>同点。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779912" y="2048884"/>
            <a:ext cx="468052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/>
              <a:t>       </a:t>
            </a:r>
            <a:r>
              <a:rPr lang="zh-CN" altLang="en-US" sz="3200" dirty="0" smtClean="0"/>
              <a:t> 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省略号蕴含着对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母亲无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尽的感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激之情。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55896" y="1635886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圆角矩形 4"/>
          <p:cNvSpPr/>
          <p:nvPr/>
        </p:nvSpPr>
        <p:spPr>
          <a:xfrm>
            <a:off x="552644" y="699542"/>
            <a:ext cx="7763772" cy="525665"/>
          </a:xfrm>
          <a:prstGeom prst="roundRect">
            <a:avLst/>
          </a:prstGeom>
          <a:gradFill>
            <a:gsLst>
              <a:gs pos="0">
                <a:schemeClr val="accent2">
                  <a:hueOff val="0"/>
                  <a:satOff val="0"/>
                  <a:lumOff val="0"/>
                  <a:alphaOff val="0"/>
                  <a:tint val="50000"/>
                  <a:satMod val="300000"/>
                </a:schemeClr>
              </a:gs>
              <a:gs pos="8000">
                <a:schemeClr val="accent2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</a:gra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21785" tIns="121785" rIns="121785" bIns="121785" numCol="1" spcCol="1270" anchor="ctr" anchorCtr="0">
            <a:noAutofit/>
          </a:bodyPr>
          <a:lstStyle/>
          <a:p>
            <a:pPr lvl="0" algn="l" defTabSz="1022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b="1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sz="3200" b="1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就这样，我有了第一本长篇小说</a:t>
            </a:r>
            <a:r>
              <a:rPr lang="en-US" sz="3200" b="1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sz="3200" b="1" kern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618695" y="627534"/>
            <a:ext cx="7894695" cy="1080120"/>
          </a:xfrm>
          <a:prstGeom prst="roundRect">
            <a:avLst/>
          </a:prstGeom>
          <a:gradFill>
            <a:gsLst>
              <a:gs pos="0">
                <a:schemeClr val="accent2">
                  <a:hueOff val="1130241"/>
                  <a:satOff val="9740"/>
                  <a:lumOff val="-1764"/>
                  <a:alphaOff val="0"/>
                  <a:tint val="50000"/>
                  <a:satMod val="300000"/>
                </a:schemeClr>
              </a:gs>
              <a:gs pos="7000">
                <a:schemeClr val="accent2">
                  <a:hueOff val="1130241"/>
                  <a:satOff val="9740"/>
                  <a:lumOff val="-1764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1130241"/>
                  <a:satOff val="9740"/>
                  <a:lumOff val="-1764"/>
                  <a:alphaOff val="0"/>
                  <a:tint val="15000"/>
                  <a:satMod val="350000"/>
                </a:schemeClr>
              </a:gs>
            </a:gsLst>
          </a:gra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1130241"/>
              <a:satOff val="9740"/>
              <a:lumOff val="-1764"/>
              <a:alphaOff val="0"/>
            </a:schemeClr>
          </a:fillRef>
          <a:effectRef idx="1">
            <a:schemeClr val="accent2">
              <a:hueOff val="1130241"/>
              <a:satOff val="9740"/>
              <a:lumOff val="-1764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21785" tIns="121785" rIns="121785" bIns="121785" numCol="1" spcCol="1270" anchor="ctr" anchorCtr="0">
            <a:noAutofit/>
          </a:bodyPr>
          <a:lstStyle/>
          <a:p>
            <a:pPr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于是，我又想起了在故乡童年时代的“摇花乐”，还有那摇落的阵阵桂花雨。</a:t>
            </a:r>
            <a:endParaRPr lang="zh-CN" altLang="en-US" sz="3200" b="1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9742"/>
            <a:ext cx="1002552" cy="177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755576" y="627534"/>
            <a:ext cx="7462647" cy="1665593"/>
          </a:xfrm>
          <a:prstGeom prst="roundRect">
            <a:avLst/>
          </a:prstGeom>
          <a:gradFill>
            <a:gsLst>
              <a:gs pos="0">
                <a:schemeClr val="accent2">
                  <a:hueOff val="2260482"/>
                  <a:satOff val="19480"/>
                  <a:lumOff val="-3529"/>
                  <a:alphaOff val="0"/>
                  <a:tint val="50000"/>
                  <a:satMod val="300000"/>
                </a:schemeClr>
              </a:gs>
              <a:gs pos="6000">
                <a:schemeClr val="accent2">
                  <a:hueOff val="2260482"/>
                  <a:satOff val="19480"/>
                  <a:lumOff val="-3529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2260482"/>
                  <a:satOff val="19480"/>
                  <a:lumOff val="-3529"/>
                  <a:alphaOff val="0"/>
                  <a:tint val="15000"/>
                  <a:satMod val="350000"/>
                </a:schemeClr>
              </a:gs>
            </a:gsLst>
          </a:gra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2260482"/>
              <a:satOff val="19480"/>
              <a:lumOff val="-3529"/>
              <a:alphaOff val="0"/>
            </a:schemeClr>
          </a:fillRef>
          <a:effectRef idx="1">
            <a:schemeClr val="accent2">
              <a:hueOff val="2260482"/>
              <a:satOff val="19480"/>
              <a:lumOff val="-3529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21785" tIns="121785" rIns="121785" bIns="121785" numCol="1" spcCol="1270" anchor="ctr" anchorCtr="0">
            <a:noAutofit/>
          </a:bodyPr>
          <a:lstStyle/>
          <a:p>
            <a:pPr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8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从心底里知道，“精彩极了 ”也好，“糟糕透了 ”也好，这两个极端的断言有一个共同的出发点，那就是爱。在爱的鼓舞下，我努力地向前驶去。</a:t>
            </a:r>
            <a:endParaRPr lang="zh-CN" altLang="en-US" sz="2800" b="1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555387"/>
            <a:ext cx="1375460" cy="2104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6768" y="866664"/>
            <a:ext cx="7957404" cy="2123658"/>
          </a:xfrm>
          <a:prstGeom prst="rect">
            <a:avLst/>
          </a:prstGeom>
          <a:solidFill>
            <a:srgbClr val="FEFCDE"/>
          </a:solidFill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空间非常低矮，低矮得使人感到压抑。不足两百平米的厂房，四壁潮湿颓败。七八十台破缝纫机一行行排列着，七八十个都不算年轻的女人忙碌在自己的缝纫机旁。因为光线阴暗，每个女人的头上方都吊着一只灯泡。正是酷暑炎夏，窗不能开，七八十个女人的身体和七八十只灯泡所散发的热量，使我感到犹如身在蒸笼。</a:t>
            </a:r>
            <a:endParaRPr lang="zh-CN" altLang="en-US" sz="2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768" y="3098912"/>
            <a:ext cx="7957404" cy="1446550"/>
          </a:xfrm>
          <a:prstGeom prst="rect">
            <a:avLst/>
          </a:prstGeom>
          <a:solidFill>
            <a:srgbClr val="EBFAFF"/>
          </a:solidFill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我看各样彩排着的戏人边走边唱，看踩高跷走路，看虾兵、蚌精、牛头、马面</a:t>
            </a:r>
            <a:r>
              <a:rPr lang="en-US" altLang="zh-CN" sz="2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人山人海，卖小吃的挤得密密层层，各式各样的糖果点心、鸡鸭鱼肉都有。我和父亲都饿了，我多馋啊！但不敢，也不忍心叫父亲买。</a:t>
            </a:r>
            <a:endParaRPr lang="zh-CN" altLang="en-US" sz="2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37914" y="51470"/>
            <a:ext cx="5082358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在这两个场景中挑选一个，说说在这段场景描写中，你体会到了什么？</a:t>
            </a:r>
            <a:endParaRPr lang="zh-CN" altLang="en-US" sz="2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0056" y="441006"/>
            <a:ext cx="8171696" cy="2492990"/>
          </a:xfrm>
          <a:prstGeom prst="rect">
            <a:avLst/>
          </a:prstGeom>
          <a:solidFill>
            <a:srgbClr val="FEFCDE"/>
          </a:solidFill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空间非常低矮，低矮得使人感到压抑。不足两百平米的厂房，四壁潮湿颓败。七八十台破缝纫机一行行排列着，七八十个都不算年轻的女人忙碌在自己的缝纫机旁。因为光线阴暗，每个女人的头上方都吊着一只灯泡。正是酷暑炎夏，窗不能开，七八十个女人的身体和七八十只灯泡所散发的热量，使我感到犹如身在蒸笼。</a:t>
            </a:r>
            <a:endParaRPr lang="zh-CN" altLang="en-US" sz="2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27584" y="3147814"/>
            <a:ext cx="7197957" cy="1306788"/>
            <a:chOff x="4549040" y="1644000"/>
            <a:chExt cx="7917752" cy="1306788"/>
          </a:xfrm>
        </p:grpSpPr>
        <p:sp>
          <p:nvSpPr>
            <p:cNvPr id="9" name="任意多边形 8"/>
            <p:cNvSpPr/>
            <p:nvPr/>
          </p:nvSpPr>
          <p:spPr>
            <a:xfrm>
              <a:off x="4963252" y="1862238"/>
              <a:ext cx="7503540" cy="1027253"/>
            </a:xfrm>
            <a:custGeom>
              <a:avLst/>
              <a:gdLst>
                <a:gd name="connsiteX0" fmla="*/ 0 w 3287210"/>
                <a:gd name="connsiteY0" fmla="*/ 0 h 1027253"/>
                <a:gd name="connsiteX1" fmla="*/ 3287210 w 3287210"/>
                <a:gd name="connsiteY1" fmla="*/ 0 h 1027253"/>
                <a:gd name="connsiteX2" fmla="*/ 3287210 w 3287210"/>
                <a:gd name="connsiteY2" fmla="*/ 1027253 h 1027253"/>
                <a:gd name="connsiteX3" fmla="*/ 0 w 3287210"/>
                <a:gd name="connsiteY3" fmla="*/ 1027253 h 1027253"/>
                <a:gd name="connsiteX4" fmla="*/ 0 w 3287210"/>
                <a:gd name="connsiteY4" fmla="*/ 0 h 102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7210" h="1027253">
                  <a:moveTo>
                    <a:pt x="0" y="0"/>
                  </a:moveTo>
                  <a:lnTo>
                    <a:pt x="3287210" y="0"/>
                  </a:lnTo>
                  <a:lnTo>
                    <a:pt x="3287210" y="1027253"/>
                  </a:lnTo>
                  <a:lnTo>
                    <a:pt x="0" y="102725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5793" tIns="80010" rIns="80010" bIns="80010" numCol="1" spcCol="1270" anchor="ctr" anchorCtr="0">
              <a:noAutofit/>
            </a:bodyPr>
            <a:lstStyle/>
            <a:p>
              <a:pPr lvl="0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从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母亲工作的场景中，我体会到了母亲工作环境的恶劣，感受到了母亲工作的辛劳。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" name="Picture 3" descr="C:\Users\Administrator\Downloads\七彩课堂语文一年级上册出片文件7(1).png"/>
            <p:cNvPicPr>
              <a:picLocks noChangeAspect="1" noChangeArrowheads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>
              <a:fillRect/>
            </a:stretch>
          </p:blipFill>
          <p:spPr bwMode="auto">
            <a:xfrm>
              <a:off x="4549040" y="1644000"/>
              <a:ext cx="854053" cy="1306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60542" y="2214366"/>
            <a:ext cx="7283386" cy="1221480"/>
            <a:chOff x="1108274" y="1713598"/>
            <a:chExt cx="7283386" cy="1221480"/>
          </a:xfrm>
        </p:grpSpPr>
        <p:sp>
          <p:nvSpPr>
            <p:cNvPr id="9" name="任意多边形 8"/>
            <p:cNvSpPr/>
            <p:nvPr/>
          </p:nvSpPr>
          <p:spPr>
            <a:xfrm>
              <a:off x="1356798" y="1862238"/>
              <a:ext cx="7034862" cy="1027253"/>
            </a:xfrm>
            <a:custGeom>
              <a:avLst/>
              <a:gdLst>
                <a:gd name="connsiteX0" fmla="*/ 0 w 3287210"/>
                <a:gd name="connsiteY0" fmla="*/ 0 h 1027253"/>
                <a:gd name="connsiteX1" fmla="*/ 3287210 w 3287210"/>
                <a:gd name="connsiteY1" fmla="*/ 0 h 1027253"/>
                <a:gd name="connsiteX2" fmla="*/ 3287210 w 3287210"/>
                <a:gd name="connsiteY2" fmla="*/ 1027253 h 1027253"/>
                <a:gd name="connsiteX3" fmla="*/ 0 w 3287210"/>
                <a:gd name="connsiteY3" fmla="*/ 1027253 h 1027253"/>
                <a:gd name="connsiteX4" fmla="*/ 0 w 3287210"/>
                <a:gd name="connsiteY4" fmla="*/ 0 h 102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7210" h="1027253">
                  <a:moveTo>
                    <a:pt x="0" y="0"/>
                  </a:moveTo>
                  <a:lnTo>
                    <a:pt x="3287210" y="0"/>
                  </a:lnTo>
                  <a:lnTo>
                    <a:pt x="3287210" y="1027253"/>
                  </a:lnTo>
                  <a:lnTo>
                    <a:pt x="0" y="102725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95793" tIns="80010" rIns="80010" bIns="80010" numCol="1" spcCol="1270" anchor="ctr" anchorCtr="0">
              <a:noAutofit/>
            </a:bodyPr>
            <a:lstStyle/>
            <a:p>
              <a:pPr lvl="0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从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“我”和父亲逛庙会的场景中，我体会到了庙会的热闹，感受到了儿子对父亲的体谅。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" name="Picture 3" descr="C:\Users\Administrator\Downloads\1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8274" y="1713598"/>
              <a:ext cx="750362" cy="1221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思想气泡: 云 2"/>
          <p:cNvSpPr/>
          <p:nvPr/>
        </p:nvSpPr>
        <p:spPr>
          <a:xfrm>
            <a:off x="1187624" y="3795886"/>
            <a:ext cx="6645773" cy="936104"/>
          </a:xfrm>
          <a:prstGeom prst="roundRect">
            <a:avLst/>
          </a:prstGeom>
          <a:solidFill>
            <a:srgbClr val="3F471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defTabSz="914400"/>
            <a:r>
              <a:rPr lang="zh-CN" altLang="en-US" sz="2400" b="1" dirty="0" smtClean="0">
                <a:solidFill>
                  <a:prstClr val="white"/>
                </a:solidFill>
              </a:rPr>
              <a:t>       场景</a:t>
            </a:r>
            <a:r>
              <a:rPr lang="zh-CN" altLang="en-US" sz="2400" b="1" dirty="0">
                <a:solidFill>
                  <a:prstClr val="white"/>
                </a:solidFill>
              </a:rPr>
              <a:t>描写不仅能让我们体会到作者的感情，还能在烘托氛围的同时衬托</a:t>
            </a:r>
            <a:r>
              <a:rPr lang="zh-CN" altLang="en-US" sz="2400" b="1" dirty="0" smtClean="0">
                <a:solidFill>
                  <a:prstClr val="white"/>
                </a:solidFill>
              </a:rPr>
              <a:t>人</a:t>
            </a:r>
            <a:r>
              <a:rPr lang="zh-CN" altLang="en-US" sz="2400" b="1" dirty="0">
                <a:solidFill>
                  <a:prstClr val="white"/>
                </a:solidFill>
              </a:rPr>
              <a:t>物</a:t>
            </a:r>
            <a:r>
              <a:rPr lang="zh-CN" altLang="en-US" sz="2400" b="1" dirty="0" smtClean="0">
                <a:solidFill>
                  <a:prstClr val="white"/>
                </a:solidFill>
              </a:rPr>
              <a:t>形象</a:t>
            </a:r>
            <a:r>
              <a:rPr lang="zh-CN" altLang="en-US" sz="2400" b="1" dirty="0">
                <a:solidFill>
                  <a:prstClr val="white"/>
                </a:solidFill>
              </a:rPr>
              <a:t>。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4002" y="534622"/>
            <a:ext cx="8287948" cy="1631216"/>
          </a:xfrm>
          <a:prstGeom prst="rect">
            <a:avLst/>
          </a:prstGeom>
          <a:solidFill>
            <a:srgbClr val="EBFAFF"/>
          </a:solidFill>
        </p:spPr>
        <p:txBody>
          <a:bodyPr wrap="square" rtlCol="0">
            <a:spAutoFit/>
          </a:bodyPr>
          <a:lstStyle/>
          <a:p>
            <a:r>
              <a:rPr lang="zh-CN" altLang="en-US" sz="25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我看各样彩排着的戏人边走边唱，看踩高跷走路，看虾兵、蚌精、牛头、马面</a:t>
            </a:r>
            <a:r>
              <a:rPr lang="en-US" altLang="zh-CN" sz="25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5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人山人海，卖小吃的挤得密密层层，各式各样的糖果点心、鸡鸭鱼肉都有。我和父亲都饿了，我多馋啊！但不敢，也不忍心叫父亲买。</a:t>
            </a:r>
            <a:endParaRPr lang="zh-CN" altLang="en-US" sz="2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95536" y="1042739"/>
            <a:ext cx="7444588" cy="138499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2">
                  <a:lumMod val="75000"/>
                </a:schemeClr>
              </a:buClr>
              <a:buSzPct val="80000"/>
              <a:buFont typeface="宋体" panose="02010600030101010101" pitchFamily="2" charset="-122"/>
              <a:buChar char="◇"/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那一天我第一次发现，母亲原来是那么瘦小！那一天我第一次觉得自己长大了，应该是一个大人了。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5536" y="2626915"/>
            <a:ext cx="7444588" cy="138499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2">
                  <a:lumMod val="75000"/>
                </a:schemeClr>
              </a:buClr>
              <a:buSzPct val="80000"/>
              <a:buFont typeface="宋体" panose="02010600030101010101" pitchFamily="2" charset="-122"/>
              <a:buChar char="◇"/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是我第一次真正辛酸的哭，与在家里撒娇的哭、发脾气的哭、打架的哭都大不一样，是人生道路中品尝到的新滋味了。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64911" y="4110444"/>
            <a:ext cx="4476979" cy="935382"/>
            <a:chOff x="3739835" y="5159317"/>
            <a:chExt cx="4476979" cy="935382"/>
          </a:xfrm>
        </p:grpSpPr>
        <p:sp>
          <p:nvSpPr>
            <p:cNvPr id="3" name="云形标注 2"/>
            <p:cNvSpPr/>
            <p:nvPr/>
          </p:nvSpPr>
          <p:spPr>
            <a:xfrm>
              <a:off x="3739835" y="5159317"/>
              <a:ext cx="4476979" cy="935382"/>
            </a:xfrm>
            <a:prstGeom prst="cloudCallout">
              <a:avLst>
                <a:gd name="adj1" fmla="val -19340"/>
                <a:gd name="adj2" fmla="val -6909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lvl="0"/>
              <a:endPara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408215" y="5174121"/>
              <a:ext cx="338437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400" dirty="0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作者</a:t>
              </a:r>
              <a:r>
                <a:rPr lang="zh-CN" altLang="en-US" sz="24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在什么情况下有了这种新的感觉？</a:t>
              </a:r>
              <a:endPara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2" name="Picture 3" descr="C:\Users\Administrator\Downloads\七彩课堂语文一年级上册出片文件7(1).pn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 flipH="1">
            <a:off x="8044060" y="1264962"/>
            <a:ext cx="776412" cy="13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Administrator\Downloads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98102" y="3006454"/>
            <a:ext cx="750362" cy="122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3298077" y="175862"/>
            <a:ext cx="2547846" cy="523220"/>
            <a:chOff x="6133105" y="3147814"/>
            <a:chExt cx="2547846" cy="523220"/>
          </a:xfrm>
        </p:grpSpPr>
        <p:sp>
          <p:nvSpPr>
            <p:cNvPr id="11" name="文本框 15"/>
            <p:cNvSpPr txBox="1"/>
            <p:nvPr/>
          </p:nvSpPr>
          <p:spPr>
            <a:xfrm>
              <a:off x="6133105" y="3147814"/>
              <a:ext cx="2547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366986" y="3253517"/>
              <a:ext cx="2080085" cy="311814"/>
              <a:chOff x="6372200" y="3291830"/>
              <a:chExt cx="2080085" cy="311814"/>
            </a:xfrm>
          </p:grpSpPr>
          <p:sp>
            <p:nvSpPr>
              <p:cNvPr id="15" name="iconfont-1191-870150"/>
              <p:cNvSpPr>
                <a:spLocks noChangeAspect="1"/>
              </p:cNvSpPr>
              <p:nvPr/>
            </p:nvSpPr>
            <p:spPr bwMode="auto">
              <a:xfrm rot="10800000">
                <a:off x="6372200" y="3291830"/>
                <a:ext cx="207877" cy="311814"/>
              </a:xfrm>
              <a:custGeom>
                <a:avLst/>
                <a:gdLst>
                  <a:gd name="T0" fmla="*/ 2486 w 2486"/>
                  <a:gd name="T1" fmla="*/ 1865 h 3729"/>
                  <a:gd name="T2" fmla="*/ 0 w 2486"/>
                  <a:gd name="T3" fmla="*/ 0 h 3729"/>
                  <a:gd name="T4" fmla="*/ 0 w 2486"/>
                  <a:gd name="T5" fmla="*/ 3729 h 3729"/>
                  <a:gd name="T6" fmla="*/ 2486 w 2486"/>
                  <a:gd name="T7" fmla="*/ 1865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86" h="3729">
                    <a:moveTo>
                      <a:pt x="2486" y="1865"/>
                    </a:moveTo>
                    <a:lnTo>
                      <a:pt x="0" y="0"/>
                    </a:lnTo>
                    <a:lnTo>
                      <a:pt x="0" y="3729"/>
                    </a:lnTo>
                    <a:lnTo>
                      <a:pt x="2486" y="1865"/>
                    </a:lnTo>
                    <a:close/>
                  </a:path>
                </a:pathLst>
              </a:custGeom>
              <a:solidFill>
                <a:srgbClr val="FF9300"/>
              </a:solidFill>
              <a:ln>
                <a:noFill/>
              </a:ln>
            </p:spPr>
          </p:sp>
          <p:sp>
            <p:nvSpPr>
              <p:cNvPr id="16" name="iconfont-1191-870150"/>
              <p:cNvSpPr>
                <a:spLocks noChangeAspect="1"/>
              </p:cNvSpPr>
              <p:nvPr/>
            </p:nvSpPr>
            <p:spPr bwMode="auto">
              <a:xfrm rot="10800000" flipH="1">
                <a:off x="8244408" y="3291830"/>
                <a:ext cx="207877" cy="311814"/>
              </a:xfrm>
              <a:custGeom>
                <a:avLst/>
                <a:gdLst>
                  <a:gd name="T0" fmla="*/ 2486 w 2486"/>
                  <a:gd name="T1" fmla="*/ 1865 h 3729"/>
                  <a:gd name="T2" fmla="*/ 0 w 2486"/>
                  <a:gd name="T3" fmla="*/ 0 h 3729"/>
                  <a:gd name="T4" fmla="*/ 0 w 2486"/>
                  <a:gd name="T5" fmla="*/ 3729 h 3729"/>
                  <a:gd name="T6" fmla="*/ 2486 w 2486"/>
                  <a:gd name="T7" fmla="*/ 1865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86" h="3729">
                    <a:moveTo>
                      <a:pt x="2486" y="1865"/>
                    </a:moveTo>
                    <a:lnTo>
                      <a:pt x="0" y="0"/>
                    </a:lnTo>
                    <a:lnTo>
                      <a:pt x="0" y="3729"/>
                    </a:lnTo>
                    <a:lnTo>
                      <a:pt x="2486" y="1865"/>
                    </a:lnTo>
                    <a:close/>
                  </a:path>
                </a:pathLst>
              </a:custGeom>
              <a:solidFill>
                <a:srgbClr val="FF9300"/>
              </a:solidFill>
              <a:ln>
                <a:noFill/>
              </a:ln>
            </p:spPr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7544" y="411510"/>
            <a:ext cx="8064896" cy="138499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在你成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长的过程中，不管是和家人、老师还是朋友，总会有一件事或某个时刻，触动了你的心</a:t>
            </a:r>
            <a:r>
              <a:rPr lang="zh-CN" altLang="en-US" sz="28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弦</a:t>
            </a:r>
            <a:r>
              <a:rPr lang="zh-CN" altLang="en-US" sz="280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，回忆一下自己的相关经</a:t>
            </a:r>
            <a:r>
              <a:rPr lang="zh-CN" altLang="en-US" sz="28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历，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谈谈自己的感受吧。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57040" y="1935718"/>
            <a:ext cx="7200800" cy="2677656"/>
          </a:xfrm>
          <a:prstGeom prst="rect">
            <a:avLst/>
          </a:prstGeom>
          <a:ln w="3175"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听到弟弟撕心裂肺的哭声，一遍又一遍喊着哥哥，我的内心第一次有了一种责任感，觉得自己应该担负起照顾好弟弟的重任。第一次觉得不应该和弟弟争吃、争喝、争玩具，我要有个哥哥的样子，我要替爸爸妈妈减轻负担。想到这里，我走进了厨房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Picture 3" descr="C:\Users\Administrator\Downloads\1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2" y="2571750"/>
            <a:ext cx="907938" cy="147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560" y="2790676"/>
            <a:ext cx="8064896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如果这个场景中的“我”就是你的话，你有什么样的新感受？想一想，写一写吧。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15616" y="771550"/>
            <a:ext cx="6696744" cy="1569660"/>
          </a:xfrm>
          <a:prstGeom prst="rect">
            <a:avLst/>
          </a:prstGeom>
          <a:ln w="3175">
            <a:solidFill>
              <a:srgbClr val="FF6600"/>
            </a:solidFill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爸爸妈妈晚上不在家，我饿了，姐姐给我做饭。我第一次觉得有姐姐真好！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"/>
          <p:cNvSpPr txBox="1"/>
          <p:nvPr/>
        </p:nvSpPr>
        <p:spPr>
          <a:xfrm>
            <a:off x="47977" y="11874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200" b="1" smtClean="0">
                <a:latin typeface="黑体" panose="02010609060101010101" pitchFamily="49" charset="-122"/>
                <a:ea typeface="黑体" panose="02010609060101010101" pitchFamily="49" charset="-122"/>
              </a:rPr>
              <a:t>语</a:t>
            </a:r>
            <a:r>
              <a:rPr kumimoji="1"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文  </a:t>
            </a:r>
            <a:r>
              <a:rPr kumimoji="1"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五年级  上册</a:t>
            </a:r>
            <a:endParaRPr kumimoji="1"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1536343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effectLst>
                  <a:glow rad="1422400">
                    <a:schemeClr val="bg1">
                      <a:alpha val="51000"/>
                    </a:schemeClr>
                  </a:glow>
                </a:effectLst>
              </a:rPr>
              <a:t>语文园地</a:t>
            </a:r>
            <a:endParaRPr lang="zh-CN" altLang="en-US" sz="7200" b="1" dirty="0">
              <a:effectLst>
                <a:glow rad="1422400">
                  <a:schemeClr val="bg1">
                    <a:alpha val="51000"/>
                  </a:schemeClr>
                </a:glow>
              </a:effectLst>
            </a:endParaRPr>
          </a:p>
        </p:txBody>
      </p:sp>
      <p:sp>
        <p:nvSpPr>
          <p:cNvPr id="17" name="文本框 15">
            <a:hlinkClick r:id="" action="ppaction://hlinkshowjump?jump=nextslide"/>
          </p:cNvPr>
          <p:cNvSpPr txBox="1"/>
          <p:nvPr/>
        </p:nvSpPr>
        <p:spPr>
          <a:xfrm>
            <a:off x="3338308" y="2787774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iconfont-1191-870150"/>
          <p:cNvSpPr>
            <a:spLocks noChangeAspect="1"/>
          </p:cNvSpPr>
          <p:nvPr/>
        </p:nvSpPr>
        <p:spPr bwMode="auto">
          <a:xfrm>
            <a:off x="5737643" y="2898712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19" name="iconfont-1191-870150"/>
          <p:cNvSpPr>
            <a:spLocks noChangeAspect="1"/>
          </p:cNvSpPr>
          <p:nvPr/>
        </p:nvSpPr>
        <p:spPr bwMode="auto">
          <a:xfrm rot="10800000">
            <a:off x="3203849" y="2898713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0" name="文本框 15">
            <a:hlinkClick r:id="rId2" action="ppaction://hlinksldjump"/>
          </p:cNvPr>
          <p:cNvSpPr txBox="1"/>
          <p:nvPr/>
        </p:nvSpPr>
        <p:spPr>
          <a:xfrm>
            <a:off x="3338308" y="3549837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iconfont-1191-870150"/>
          <p:cNvSpPr>
            <a:spLocks noChangeAspect="1"/>
          </p:cNvSpPr>
          <p:nvPr/>
        </p:nvSpPr>
        <p:spPr bwMode="auto">
          <a:xfrm>
            <a:off x="5737643" y="3660775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2" name="iconfont-1191-870150"/>
          <p:cNvSpPr>
            <a:spLocks noChangeAspect="1"/>
          </p:cNvSpPr>
          <p:nvPr/>
        </p:nvSpPr>
        <p:spPr bwMode="auto">
          <a:xfrm rot="10800000">
            <a:off x="3203849" y="3660776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话气泡: 矩形 3"/>
          <p:cNvSpPr/>
          <p:nvPr/>
        </p:nvSpPr>
        <p:spPr>
          <a:xfrm>
            <a:off x="539552" y="462310"/>
            <a:ext cx="1512168" cy="50405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FF6600"/>
                </a:solidFill>
              </a:rPr>
              <a:t>示例：</a:t>
            </a:r>
            <a:endParaRPr lang="zh-CN" altLang="en-US" sz="3200" b="1" dirty="0" smtClean="0">
              <a:solidFill>
                <a:srgbClr val="FF66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8496" y="979066"/>
            <a:ext cx="7166600" cy="3559436"/>
          </a:xfrm>
          <a:prstGeom prst="rect">
            <a:avLst/>
          </a:prstGeom>
          <a:ln w="3175">
            <a:solidFill>
              <a:srgbClr val="FF6600"/>
            </a:solidFill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爸爸妈妈晚上不在家，我饿了，姐姐给我做饭。她做好饭，端到我面前，帮我拿来小勺，搬来椅子，又对我说：“快尝尝好吃吗？”我第一次觉得姐姐就像妈妈一样。我为有这样的姐姐感到幸福和温暖。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3" descr="C:\Users\Administrator\Downloads\七彩课堂语文一年级上册出片文件7(1).pn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 flipH="1">
            <a:off x="7930152" y="2358688"/>
            <a:ext cx="974921" cy="158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3568" y="1261092"/>
            <a:ext cx="79208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克勤于邦，克俭于家。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尚书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3528" y="402799"/>
            <a:ext cx="1872208" cy="584775"/>
            <a:chOff x="363637" y="320158"/>
            <a:chExt cx="1872208" cy="584775"/>
          </a:xfrm>
        </p:grpSpPr>
        <p:sp>
          <p:nvSpPr>
            <p:cNvPr id="13" name="TextBox 12"/>
            <p:cNvSpPr txBox="1"/>
            <p:nvPr/>
          </p:nvSpPr>
          <p:spPr>
            <a:xfrm>
              <a:off x="363637" y="320158"/>
              <a:ext cx="1872208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95536" y="407154"/>
              <a:ext cx="0" cy="432048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2163837" y="407154"/>
              <a:ext cx="0" cy="432048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683568" y="1932389"/>
            <a:ext cx="73434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居安思危，戒奢以俭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魏征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3568" y="2652469"/>
            <a:ext cx="82809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由俭入奢易，由奢入俭难。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司马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光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3568" y="3372549"/>
            <a:ext cx="77048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一粥一饭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当思来处不易；半丝半缕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恒念物力维艰。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朱用纯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1131590"/>
            <a:ext cx="76328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克勤于邦，克俭于家。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尚书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03648" y="2355726"/>
            <a:ext cx="633670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806450">
              <a:buClr>
                <a:schemeClr val="accent2">
                  <a:lumMod val="75000"/>
                </a:schemeClr>
              </a:buClr>
              <a:buSzPct val="80000"/>
            </a:pPr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对于国家能够勤勤恳恳，对于家庭能够勤俭持家。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67119" y="2563242"/>
            <a:ext cx="686031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806450">
              <a:buClr>
                <a:schemeClr val="accent2">
                  <a:lumMod val="75000"/>
                </a:schemeClr>
              </a:buClr>
              <a:buSzPct val="80000"/>
            </a:pPr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处在</a:t>
            </a: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安乐的环境中</a:t>
            </a:r>
            <a:r>
              <a:rPr lang="en-US" altLang="zh-CN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要想到可能有的</a:t>
            </a:r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危险，用节俭来消除奢侈。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2154102" y="559516"/>
            <a:ext cx="1121754" cy="500066"/>
          </a:xfrm>
          <a:prstGeom prst="wedgeRoundRectCallout">
            <a:avLst>
              <a:gd name="adj1" fmla="val -80443"/>
              <a:gd name="adj2" fmla="val 121660"/>
              <a:gd name="adj3" fmla="val 16667"/>
            </a:avLst>
          </a:prstGeom>
          <a:solidFill>
            <a:schemeClr val="bg1"/>
          </a:solidFill>
          <a:ln w="31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处于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547664" y="1903040"/>
            <a:ext cx="493753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464997" y="1893515"/>
            <a:ext cx="45928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圆角矩形标注 6"/>
          <p:cNvSpPr/>
          <p:nvPr/>
        </p:nvSpPr>
        <p:spPr>
          <a:xfrm>
            <a:off x="4798854" y="559516"/>
            <a:ext cx="1357322" cy="500066"/>
          </a:xfrm>
          <a:prstGeom prst="wedgeRoundRectCallout">
            <a:avLst>
              <a:gd name="adj1" fmla="val -52804"/>
              <a:gd name="adj2" fmla="val 123452"/>
              <a:gd name="adj3" fmla="val 16667"/>
            </a:avLst>
          </a:prstGeom>
          <a:solidFill>
            <a:schemeClr val="bg1"/>
          </a:solidFill>
          <a:ln w="31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4930" y="1347614"/>
            <a:ext cx="73434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居安思危，戒奢以俭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魏征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65593" y="2067694"/>
            <a:ext cx="608794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806450">
              <a:buClr>
                <a:schemeClr val="accent2">
                  <a:lumMod val="75000"/>
                </a:schemeClr>
              </a:buClr>
              <a:buSzPct val="80000"/>
            </a:pPr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由</a:t>
            </a: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节俭进入奢侈（是）容易（的），由奢侈进入节俭（却）困难（了）。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1059582"/>
            <a:ext cx="78488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由俭入奢易，由奢入俭难。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司马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光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65454" y="3003798"/>
            <a:ext cx="70433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806450">
              <a:buClr>
                <a:schemeClr val="accent2">
                  <a:lumMod val="75000"/>
                </a:schemeClr>
              </a:buClr>
              <a:buSzPct val="80000"/>
            </a:pPr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粥一饭</a:t>
            </a:r>
            <a:r>
              <a:rPr lang="en-US" altLang="zh-CN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应当想到得来是不容易的；一丝一线</a:t>
            </a:r>
            <a:r>
              <a:rPr lang="en-US" altLang="zh-CN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应常想到</a:t>
            </a:r>
            <a:r>
              <a:rPr lang="en-US" altLang="zh-CN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这些东西生产出来是很艰难的。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3707904" y="102090"/>
            <a:ext cx="3096344" cy="903997"/>
          </a:xfrm>
          <a:prstGeom prst="wedgeRoundRectCallout">
            <a:avLst>
              <a:gd name="adj1" fmla="val 39858"/>
              <a:gd name="adj2" fmla="val 66344"/>
              <a:gd name="adj3" fmla="val 16667"/>
            </a:avLst>
          </a:prstGeom>
          <a:solidFill>
            <a:schemeClr val="bg1"/>
          </a:solidFill>
          <a:ln w="31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即半丝半线，极言物件之细小。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968694" y="1688721"/>
            <a:ext cx="1683502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圆角矩形标注 7"/>
          <p:cNvSpPr/>
          <p:nvPr/>
        </p:nvSpPr>
        <p:spPr>
          <a:xfrm>
            <a:off x="3347864" y="2302231"/>
            <a:ext cx="4493038" cy="634310"/>
          </a:xfrm>
          <a:prstGeom prst="wedgeRoundRectCallout">
            <a:avLst>
              <a:gd name="adj1" fmla="val -64281"/>
              <a:gd name="adj2" fmla="val -57943"/>
              <a:gd name="adj3" fmla="val 16667"/>
            </a:avLst>
          </a:prstGeom>
          <a:solidFill>
            <a:schemeClr val="bg1"/>
          </a:solidFill>
          <a:ln w="31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语气词，表示肯定或强调。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483768" y="2194073"/>
            <a:ext cx="460207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83568" y="1132174"/>
            <a:ext cx="77048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pitchFamily="49" charset="-122"/>
              <a:buChar char="◎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一粥一饭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当思来处不易；半丝半缕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恒念物力维艰。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朱用纯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7544" y="555526"/>
            <a:ext cx="4824536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accent5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根据场景说出合适的名言。</a:t>
            </a:r>
            <a:endParaRPr lang="zh-CN" altLang="en-US" sz="3200" b="1" dirty="0">
              <a:solidFill>
                <a:schemeClr val="accent5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8990" y="1422524"/>
            <a:ext cx="8093924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大禹为治水的事业竭尽全力，在家生活又非常节俭。我们可以用哪句名言来形容他？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39752" y="3219822"/>
            <a:ext cx="430854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80000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克勤于邦，克俭于家。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552" y="771550"/>
            <a:ext cx="8064896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魏征告诉唐太宗：在安全的时候要考虑到危难，可用节俭的办法来戒除奢侈。他的原话是什么？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55776" y="2923079"/>
            <a:ext cx="403244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80000"/>
            </a:pPr>
            <a:r>
              <a:rPr lang="zh-CN" altLang="en-US" sz="32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居安思危，戒奢以俭。</a:t>
            </a:r>
            <a:endParaRPr lang="zh-CN" altLang="en-US" sz="3200" b="1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552" y="843558"/>
            <a:ext cx="7992888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我常常花钱大手大脚，突然有一天，爸爸说我应该学会勤俭节约，不再给我零钱花了，好难适应啊！这时的你想说什么？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51720" y="2923079"/>
            <a:ext cx="504056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80000"/>
            </a:pPr>
            <a:r>
              <a:rPr lang="zh-CN" altLang="en-US" sz="32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由俭入奢易，由奢入俭难。</a:t>
            </a:r>
            <a:endParaRPr lang="zh-CN" altLang="en-US" sz="3200" b="1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3568" y="843558"/>
            <a:ext cx="7698310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学校食堂里要张贴标语，教育同学们珍惜粮食，你会推荐哪句名言？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87624" y="2571750"/>
            <a:ext cx="680713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80000"/>
            </a:pPr>
            <a:r>
              <a:rPr lang="zh-CN" altLang="en-US" sz="3200" b="1" dirty="0" smtClean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一</a:t>
            </a:r>
            <a:r>
              <a:rPr lang="zh-CN" altLang="en-US" sz="32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粥一饭</a:t>
            </a:r>
            <a:r>
              <a:rPr lang="en-US" altLang="zh-CN" sz="32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当思来处不易；半丝半缕</a:t>
            </a:r>
            <a:r>
              <a:rPr lang="en-US" altLang="zh-CN" sz="32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恒念物力维艰。</a:t>
            </a:r>
            <a:endParaRPr lang="zh-CN" altLang="en-US" sz="3200" b="1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95736" y="3489851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回顾课文内容，想一想哪些地方让你感受到了父母子女之间浓浓的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深情。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62" y="1607832"/>
            <a:ext cx="1778066" cy="254809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842" y="980518"/>
            <a:ext cx="1805851" cy="243852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326" y="997319"/>
            <a:ext cx="1752692" cy="243852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081" y="997319"/>
            <a:ext cx="1778351" cy="243852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323528" y="402799"/>
            <a:ext cx="1944216" cy="584775"/>
            <a:chOff x="363637" y="320158"/>
            <a:chExt cx="1944216" cy="584775"/>
          </a:xfrm>
        </p:grpSpPr>
        <p:sp>
          <p:nvSpPr>
            <p:cNvPr id="4" name="TextBox 3"/>
            <p:cNvSpPr txBox="1"/>
            <p:nvPr/>
          </p:nvSpPr>
          <p:spPr>
            <a:xfrm>
              <a:off x="363637" y="320158"/>
              <a:ext cx="1944216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黑体" panose="02010609060101010101" pitchFamily="49" charset="-122"/>
                  <a:ea typeface="黑体" panose="02010609060101010101" pitchFamily="49" charset="-122"/>
                </a:rPr>
                <a:t>交流平台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95536" y="407154"/>
              <a:ext cx="0" cy="432048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147124" y="407154"/>
              <a:ext cx="0" cy="432048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3295902" y="182599"/>
            <a:ext cx="2547846" cy="523220"/>
            <a:chOff x="6133105" y="3147814"/>
            <a:chExt cx="2547846" cy="523220"/>
          </a:xfrm>
        </p:grpSpPr>
        <p:sp>
          <p:nvSpPr>
            <p:cNvPr id="20" name="文本框 15"/>
            <p:cNvSpPr txBox="1"/>
            <p:nvPr/>
          </p:nvSpPr>
          <p:spPr>
            <a:xfrm>
              <a:off x="6133105" y="3147814"/>
              <a:ext cx="2547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366986" y="3253517"/>
              <a:ext cx="2080085" cy="311814"/>
              <a:chOff x="6372200" y="3291830"/>
              <a:chExt cx="2080085" cy="311814"/>
            </a:xfrm>
          </p:grpSpPr>
          <p:sp>
            <p:nvSpPr>
              <p:cNvPr id="22" name="iconfont-1191-870150"/>
              <p:cNvSpPr>
                <a:spLocks noChangeAspect="1"/>
              </p:cNvSpPr>
              <p:nvPr/>
            </p:nvSpPr>
            <p:spPr bwMode="auto">
              <a:xfrm rot="10800000">
                <a:off x="6372200" y="3291830"/>
                <a:ext cx="207877" cy="311814"/>
              </a:xfrm>
              <a:custGeom>
                <a:avLst/>
                <a:gdLst>
                  <a:gd name="T0" fmla="*/ 2486 w 2486"/>
                  <a:gd name="T1" fmla="*/ 1865 h 3729"/>
                  <a:gd name="T2" fmla="*/ 0 w 2486"/>
                  <a:gd name="T3" fmla="*/ 0 h 3729"/>
                  <a:gd name="T4" fmla="*/ 0 w 2486"/>
                  <a:gd name="T5" fmla="*/ 3729 h 3729"/>
                  <a:gd name="T6" fmla="*/ 2486 w 2486"/>
                  <a:gd name="T7" fmla="*/ 1865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86" h="3729">
                    <a:moveTo>
                      <a:pt x="2486" y="1865"/>
                    </a:moveTo>
                    <a:lnTo>
                      <a:pt x="0" y="0"/>
                    </a:lnTo>
                    <a:lnTo>
                      <a:pt x="0" y="3729"/>
                    </a:lnTo>
                    <a:lnTo>
                      <a:pt x="2486" y="1865"/>
                    </a:lnTo>
                    <a:close/>
                  </a:path>
                </a:pathLst>
              </a:custGeom>
              <a:solidFill>
                <a:srgbClr val="FF9300"/>
              </a:solidFill>
              <a:ln>
                <a:noFill/>
              </a:ln>
            </p:spPr>
          </p:sp>
          <p:sp>
            <p:nvSpPr>
              <p:cNvPr id="23" name="iconfont-1191-870150"/>
              <p:cNvSpPr>
                <a:spLocks noChangeAspect="1"/>
              </p:cNvSpPr>
              <p:nvPr/>
            </p:nvSpPr>
            <p:spPr bwMode="auto">
              <a:xfrm rot="10800000" flipH="1">
                <a:off x="8244408" y="3291830"/>
                <a:ext cx="207877" cy="311814"/>
              </a:xfrm>
              <a:custGeom>
                <a:avLst/>
                <a:gdLst>
                  <a:gd name="T0" fmla="*/ 2486 w 2486"/>
                  <a:gd name="T1" fmla="*/ 1865 h 3729"/>
                  <a:gd name="T2" fmla="*/ 0 w 2486"/>
                  <a:gd name="T3" fmla="*/ 0 h 3729"/>
                  <a:gd name="T4" fmla="*/ 0 w 2486"/>
                  <a:gd name="T5" fmla="*/ 3729 h 3729"/>
                  <a:gd name="T6" fmla="*/ 2486 w 2486"/>
                  <a:gd name="T7" fmla="*/ 1865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86" h="3729">
                    <a:moveTo>
                      <a:pt x="2486" y="1865"/>
                    </a:moveTo>
                    <a:lnTo>
                      <a:pt x="0" y="0"/>
                    </a:lnTo>
                    <a:lnTo>
                      <a:pt x="0" y="3729"/>
                    </a:lnTo>
                    <a:lnTo>
                      <a:pt x="2486" y="1865"/>
                    </a:lnTo>
                    <a:close/>
                  </a:path>
                </a:pathLst>
              </a:custGeom>
              <a:solidFill>
                <a:srgbClr val="FF9300"/>
              </a:solidFill>
              <a:ln>
                <a:noFill/>
              </a:ln>
            </p:spPr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4328" y="859448"/>
            <a:ext cx="860286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fontAlgn="base">
              <a:lnSpc>
                <a:spcPct val="150000"/>
              </a:lnSpc>
              <a:buClr>
                <a:srgbClr val="FFC000"/>
              </a:buClr>
              <a:buSzPct val="50000"/>
              <a:buFont typeface="黑体" panose="02010609060101010101" pitchFamily="49" charset="-122"/>
              <a:buChar char="★"/>
            </a:pP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谁知盘中餐，粒粒皆辛苦。</a:t>
            </a:r>
            <a:endParaRPr lang="zh-CN" altLang="en-US" sz="2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66700" indent="-266700" fontAlgn="base">
              <a:lnSpc>
                <a:spcPct val="150000"/>
              </a:lnSpc>
              <a:buClr>
                <a:srgbClr val="FFC000"/>
              </a:buClr>
              <a:buSzPct val="50000"/>
              <a:buFont typeface="黑体" panose="02010609060101010101" pitchFamily="49" charset="-122"/>
              <a:buChar char="★"/>
            </a:pP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良田万顷，日食一升。广厦千间，夜眠七尺。</a:t>
            </a:r>
            <a:endParaRPr lang="zh-CN" altLang="en-US" sz="2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66700" indent="-266700" fontAlgn="base">
              <a:lnSpc>
                <a:spcPct val="150000"/>
              </a:lnSpc>
              <a:buClr>
                <a:srgbClr val="FFC000"/>
              </a:buClr>
              <a:buSzPct val="50000"/>
              <a:buFont typeface="黑体" panose="02010609060101010101" pitchFamily="49" charset="-122"/>
              <a:buChar char="★"/>
            </a:pP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无农不稳，无粮则乱。</a:t>
            </a:r>
            <a:endParaRPr lang="zh-CN" altLang="en-US" sz="2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66700" indent="-266700" fontAlgn="base">
              <a:lnSpc>
                <a:spcPct val="150000"/>
              </a:lnSpc>
              <a:buClr>
                <a:srgbClr val="FFC000"/>
              </a:buClr>
              <a:buSzPct val="50000"/>
              <a:buFont typeface="黑体" panose="02010609060101010101" pitchFamily="49" charset="-122"/>
              <a:buChar char="★"/>
            </a:pP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饮水要思源，吃饭当节俭。粒粒盘中餐，皆是辛苦换。</a:t>
            </a:r>
            <a:endParaRPr lang="zh-CN" altLang="en-US" sz="2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66700" indent="-266700" fontAlgn="base">
              <a:lnSpc>
                <a:spcPct val="150000"/>
              </a:lnSpc>
              <a:buClr>
                <a:srgbClr val="FFC000"/>
              </a:buClr>
              <a:buSzPct val="50000"/>
              <a:buFont typeface="黑体" panose="02010609060101010101" pitchFamily="49" charset="-122"/>
              <a:buChar char="★"/>
            </a:pP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节约光荣，人见人赞</a:t>
            </a:r>
            <a:r>
              <a:rPr lang="en-US" altLang="zh-CN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浪费可耻，谁闻谁恶。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1"/>
          <p:cNvGrpSpPr/>
          <p:nvPr/>
        </p:nvGrpSpPr>
        <p:grpSpPr bwMode="auto">
          <a:xfrm>
            <a:off x="177800" y="411163"/>
            <a:ext cx="2306638" cy="560387"/>
            <a:chOff x="236194" y="315846"/>
            <a:chExt cx="3075496" cy="747606"/>
          </a:xfrm>
        </p:grpSpPr>
        <p:sp>
          <p:nvSpPr>
            <p:cNvPr id="9218" name="文本框 14"/>
            <p:cNvSpPr txBox="1">
              <a:spLocks noChangeArrowheads="1"/>
            </p:cNvSpPr>
            <p:nvPr/>
          </p:nvSpPr>
          <p:spPr bwMode="auto">
            <a:xfrm>
              <a:off x="723431" y="315846"/>
              <a:ext cx="2588259" cy="7476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3200" b="1">
                  <a:solidFill>
                    <a:srgbClr val="875000"/>
                  </a:solidFill>
                  <a:latin typeface="幼圆" panose="02010509060101010101" charset="-122"/>
                  <a:ea typeface="幼圆" panose="02010509060101010101" charset="-122"/>
                </a:rPr>
                <a:t>课堂小结</a:t>
              </a:r>
              <a:endParaRPr lang="zh-CN" altLang="en-US" sz="3200" b="1">
                <a:solidFill>
                  <a:srgbClr val="875000"/>
                </a:solidFill>
                <a:latin typeface="幼圆" panose="02010509060101010101" charset="-122"/>
                <a:ea typeface="幼圆" panose="02010509060101010101" charset="-122"/>
              </a:endParaRPr>
            </a:p>
          </p:txBody>
        </p:sp>
        <p:pic>
          <p:nvPicPr>
            <p:cNvPr id="9219" name="图片 3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36194" y="464003"/>
              <a:ext cx="441960" cy="550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任意多边形 3"/>
          <p:cNvSpPr/>
          <p:nvPr/>
        </p:nvSpPr>
        <p:spPr>
          <a:xfrm>
            <a:off x="1813267" y="1419622"/>
            <a:ext cx="5567045" cy="407818"/>
          </a:xfrm>
          <a:custGeom>
            <a:avLst/>
            <a:gdLst>
              <a:gd name="connsiteX0" fmla="*/ 0 w 5567045"/>
              <a:gd name="connsiteY0" fmla="*/ 67971 h 407818"/>
              <a:gd name="connsiteX1" fmla="*/ 67971 w 5567045"/>
              <a:gd name="connsiteY1" fmla="*/ 0 h 407818"/>
              <a:gd name="connsiteX2" fmla="*/ 5499074 w 5567045"/>
              <a:gd name="connsiteY2" fmla="*/ 0 h 407818"/>
              <a:gd name="connsiteX3" fmla="*/ 5567045 w 5567045"/>
              <a:gd name="connsiteY3" fmla="*/ 67971 h 407818"/>
              <a:gd name="connsiteX4" fmla="*/ 5567045 w 5567045"/>
              <a:gd name="connsiteY4" fmla="*/ 339847 h 407818"/>
              <a:gd name="connsiteX5" fmla="*/ 5499074 w 5567045"/>
              <a:gd name="connsiteY5" fmla="*/ 407818 h 407818"/>
              <a:gd name="connsiteX6" fmla="*/ 67971 w 5567045"/>
              <a:gd name="connsiteY6" fmla="*/ 407818 h 407818"/>
              <a:gd name="connsiteX7" fmla="*/ 0 w 5567045"/>
              <a:gd name="connsiteY7" fmla="*/ 339847 h 407818"/>
              <a:gd name="connsiteX8" fmla="*/ 0 w 5567045"/>
              <a:gd name="connsiteY8" fmla="*/ 67971 h 4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7045" h="407818">
                <a:moveTo>
                  <a:pt x="0" y="67971"/>
                </a:moveTo>
                <a:cubicBezTo>
                  <a:pt x="0" y="30432"/>
                  <a:pt x="30432" y="0"/>
                  <a:pt x="67971" y="0"/>
                </a:cubicBezTo>
                <a:lnTo>
                  <a:pt x="5499074" y="0"/>
                </a:lnTo>
                <a:cubicBezTo>
                  <a:pt x="5536613" y="0"/>
                  <a:pt x="5567045" y="30432"/>
                  <a:pt x="5567045" y="67971"/>
                </a:cubicBezTo>
                <a:lnTo>
                  <a:pt x="5567045" y="339847"/>
                </a:lnTo>
                <a:cubicBezTo>
                  <a:pt x="5567045" y="377386"/>
                  <a:pt x="5536613" y="407818"/>
                  <a:pt x="5499074" y="407818"/>
                </a:cubicBezTo>
                <a:lnTo>
                  <a:pt x="67971" y="407818"/>
                </a:lnTo>
                <a:cubicBezTo>
                  <a:pt x="30432" y="407818"/>
                  <a:pt x="0" y="377386"/>
                  <a:pt x="0" y="339847"/>
                </a:cubicBezTo>
                <a:lnTo>
                  <a:pt x="0" y="67971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438" tIns="69438" rIns="69438" bIns="69438" numCol="1" spcCol="1270" anchor="ctr" anchorCtr="0">
            <a:noAutofit/>
          </a:bodyPr>
          <a:lstStyle/>
          <a:p>
            <a:pPr lvl="0" algn="l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>
                <a:solidFill>
                  <a:schemeClr val="tx1"/>
                </a:solidFill>
              </a:rPr>
              <a:t>1.</a:t>
            </a:r>
            <a:r>
              <a:rPr lang="zh-CN" sz="3200" kern="1200" dirty="0" smtClean="0">
                <a:solidFill>
                  <a:schemeClr val="tx1"/>
                </a:solidFill>
              </a:rPr>
              <a:t>文章的几种结尾形式</a:t>
            </a:r>
            <a:r>
              <a:rPr lang="zh-CN" altLang="en-US" sz="3200" kern="1200" dirty="0" smtClean="0">
                <a:solidFill>
                  <a:schemeClr val="tx1"/>
                </a:solidFill>
              </a:rPr>
              <a:t>。</a:t>
            </a:r>
            <a:endParaRPr lang="zh-CN" sz="3200" kern="1200" dirty="0">
              <a:solidFill>
                <a:schemeClr val="tx1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813267" y="2067694"/>
            <a:ext cx="5567045" cy="407818"/>
          </a:xfrm>
          <a:custGeom>
            <a:avLst/>
            <a:gdLst>
              <a:gd name="connsiteX0" fmla="*/ 0 w 5567045"/>
              <a:gd name="connsiteY0" fmla="*/ 67971 h 407818"/>
              <a:gd name="connsiteX1" fmla="*/ 67971 w 5567045"/>
              <a:gd name="connsiteY1" fmla="*/ 0 h 407818"/>
              <a:gd name="connsiteX2" fmla="*/ 5499074 w 5567045"/>
              <a:gd name="connsiteY2" fmla="*/ 0 h 407818"/>
              <a:gd name="connsiteX3" fmla="*/ 5567045 w 5567045"/>
              <a:gd name="connsiteY3" fmla="*/ 67971 h 407818"/>
              <a:gd name="connsiteX4" fmla="*/ 5567045 w 5567045"/>
              <a:gd name="connsiteY4" fmla="*/ 339847 h 407818"/>
              <a:gd name="connsiteX5" fmla="*/ 5499074 w 5567045"/>
              <a:gd name="connsiteY5" fmla="*/ 407818 h 407818"/>
              <a:gd name="connsiteX6" fmla="*/ 67971 w 5567045"/>
              <a:gd name="connsiteY6" fmla="*/ 407818 h 407818"/>
              <a:gd name="connsiteX7" fmla="*/ 0 w 5567045"/>
              <a:gd name="connsiteY7" fmla="*/ 339847 h 407818"/>
              <a:gd name="connsiteX8" fmla="*/ 0 w 5567045"/>
              <a:gd name="connsiteY8" fmla="*/ 67971 h 4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7045" h="407818">
                <a:moveTo>
                  <a:pt x="0" y="67971"/>
                </a:moveTo>
                <a:cubicBezTo>
                  <a:pt x="0" y="30432"/>
                  <a:pt x="30432" y="0"/>
                  <a:pt x="67971" y="0"/>
                </a:cubicBezTo>
                <a:lnTo>
                  <a:pt x="5499074" y="0"/>
                </a:lnTo>
                <a:cubicBezTo>
                  <a:pt x="5536613" y="0"/>
                  <a:pt x="5567045" y="30432"/>
                  <a:pt x="5567045" y="67971"/>
                </a:cubicBezTo>
                <a:lnTo>
                  <a:pt x="5567045" y="339847"/>
                </a:lnTo>
                <a:cubicBezTo>
                  <a:pt x="5567045" y="377386"/>
                  <a:pt x="5536613" y="407818"/>
                  <a:pt x="5499074" y="407818"/>
                </a:cubicBezTo>
                <a:lnTo>
                  <a:pt x="67971" y="407818"/>
                </a:lnTo>
                <a:cubicBezTo>
                  <a:pt x="30432" y="407818"/>
                  <a:pt x="0" y="377386"/>
                  <a:pt x="0" y="339847"/>
                </a:cubicBezTo>
                <a:lnTo>
                  <a:pt x="0" y="67971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438" tIns="69438" rIns="69438" bIns="69438" numCol="1" spcCol="1270" anchor="ctr" anchorCtr="0">
            <a:noAutofit/>
          </a:bodyPr>
          <a:lstStyle/>
          <a:p>
            <a:pPr lvl="0" algn="l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>
                <a:solidFill>
                  <a:schemeClr val="tx1"/>
                </a:solidFill>
              </a:rPr>
              <a:t>2.</a:t>
            </a:r>
            <a:r>
              <a:rPr lang="zh-CN" sz="3200" kern="1200" dirty="0" smtClean="0">
                <a:solidFill>
                  <a:schemeClr val="tx1"/>
                </a:solidFill>
              </a:rPr>
              <a:t>场景描写的作用</a:t>
            </a:r>
            <a:r>
              <a:rPr lang="zh-CN" altLang="en-US" sz="3200" kern="1200" dirty="0" smtClean="0">
                <a:solidFill>
                  <a:schemeClr val="tx1"/>
                </a:solidFill>
              </a:rPr>
              <a:t>。</a:t>
            </a:r>
            <a:endParaRPr lang="zh-CN" sz="3200" kern="1200" dirty="0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813267" y="2787774"/>
            <a:ext cx="5567045" cy="407818"/>
          </a:xfrm>
          <a:custGeom>
            <a:avLst/>
            <a:gdLst>
              <a:gd name="connsiteX0" fmla="*/ 0 w 5567045"/>
              <a:gd name="connsiteY0" fmla="*/ 67971 h 407818"/>
              <a:gd name="connsiteX1" fmla="*/ 67971 w 5567045"/>
              <a:gd name="connsiteY1" fmla="*/ 0 h 407818"/>
              <a:gd name="connsiteX2" fmla="*/ 5499074 w 5567045"/>
              <a:gd name="connsiteY2" fmla="*/ 0 h 407818"/>
              <a:gd name="connsiteX3" fmla="*/ 5567045 w 5567045"/>
              <a:gd name="connsiteY3" fmla="*/ 67971 h 407818"/>
              <a:gd name="connsiteX4" fmla="*/ 5567045 w 5567045"/>
              <a:gd name="connsiteY4" fmla="*/ 339847 h 407818"/>
              <a:gd name="connsiteX5" fmla="*/ 5499074 w 5567045"/>
              <a:gd name="connsiteY5" fmla="*/ 407818 h 407818"/>
              <a:gd name="connsiteX6" fmla="*/ 67971 w 5567045"/>
              <a:gd name="connsiteY6" fmla="*/ 407818 h 407818"/>
              <a:gd name="connsiteX7" fmla="*/ 0 w 5567045"/>
              <a:gd name="connsiteY7" fmla="*/ 339847 h 407818"/>
              <a:gd name="connsiteX8" fmla="*/ 0 w 5567045"/>
              <a:gd name="connsiteY8" fmla="*/ 67971 h 4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7045" h="407818">
                <a:moveTo>
                  <a:pt x="0" y="67971"/>
                </a:moveTo>
                <a:cubicBezTo>
                  <a:pt x="0" y="30432"/>
                  <a:pt x="30432" y="0"/>
                  <a:pt x="67971" y="0"/>
                </a:cubicBezTo>
                <a:lnTo>
                  <a:pt x="5499074" y="0"/>
                </a:lnTo>
                <a:cubicBezTo>
                  <a:pt x="5536613" y="0"/>
                  <a:pt x="5567045" y="30432"/>
                  <a:pt x="5567045" y="67971"/>
                </a:cubicBezTo>
                <a:lnTo>
                  <a:pt x="5567045" y="339847"/>
                </a:lnTo>
                <a:cubicBezTo>
                  <a:pt x="5567045" y="377386"/>
                  <a:pt x="5536613" y="407818"/>
                  <a:pt x="5499074" y="407818"/>
                </a:cubicBezTo>
                <a:lnTo>
                  <a:pt x="67971" y="407818"/>
                </a:lnTo>
                <a:cubicBezTo>
                  <a:pt x="30432" y="407818"/>
                  <a:pt x="0" y="377386"/>
                  <a:pt x="0" y="339847"/>
                </a:cubicBezTo>
                <a:lnTo>
                  <a:pt x="0" y="67971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438" tIns="69438" rIns="69438" bIns="69438" numCol="1" spcCol="1270" anchor="ctr" anchorCtr="0">
            <a:noAutofit/>
          </a:bodyPr>
          <a:lstStyle/>
          <a:p>
            <a:pPr lvl="0" algn="l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>
                <a:solidFill>
                  <a:schemeClr val="tx1"/>
                </a:solidFill>
              </a:rPr>
              <a:t>3.</a:t>
            </a:r>
            <a:r>
              <a:rPr lang="zh-CN" sz="3200" kern="1200" dirty="0" smtClean="0">
                <a:solidFill>
                  <a:schemeClr val="tx1"/>
                </a:solidFill>
              </a:rPr>
              <a:t>写自己第一次的独特体验</a:t>
            </a:r>
            <a:r>
              <a:rPr lang="zh-CN" altLang="en-US" sz="3200" kern="1200" dirty="0" smtClean="0">
                <a:solidFill>
                  <a:schemeClr val="tx1"/>
                </a:solidFill>
              </a:rPr>
              <a:t>。</a:t>
            </a:r>
            <a:endParaRPr lang="zh-CN" sz="3200" kern="1200" dirty="0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813267" y="3460076"/>
            <a:ext cx="5567045" cy="407818"/>
          </a:xfrm>
          <a:custGeom>
            <a:avLst/>
            <a:gdLst>
              <a:gd name="connsiteX0" fmla="*/ 0 w 5567045"/>
              <a:gd name="connsiteY0" fmla="*/ 67971 h 407818"/>
              <a:gd name="connsiteX1" fmla="*/ 67971 w 5567045"/>
              <a:gd name="connsiteY1" fmla="*/ 0 h 407818"/>
              <a:gd name="connsiteX2" fmla="*/ 5499074 w 5567045"/>
              <a:gd name="connsiteY2" fmla="*/ 0 h 407818"/>
              <a:gd name="connsiteX3" fmla="*/ 5567045 w 5567045"/>
              <a:gd name="connsiteY3" fmla="*/ 67971 h 407818"/>
              <a:gd name="connsiteX4" fmla="*/ 5567045 w 5567045"/>
              <a:gd name="connsiteY4" fmla="*/ 339847 h 407818"/>
              <a:gd name="connsiteX5" fmla="*/ 5499074 w 5567045"/>
              <a:gd name="connsiteY5" fmla="*/ 407818 h 407818"/>
              <a:gd name="connsiteX6" fmla="*/ 67971 w 5567045"/>
              <a:gd name="connsiteY6" fmla="*/ 407818 h 407818"/>
              <a:gd name="connsiteX7" fmla="*/ 0 w 5567045"/>
              <a:gd name="connsiteY7" fmla="*/ 339847 h 407818"/>
              <a:gd name="connsiteX8" fmla="*/ 0 w 5567045"/>
              <a:gd name="connsiteY8" fmla="*/ 67971 h 4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7045" h="407818">
                <a:moveTo>
                  <a:pt x="0" y="67971"/>
                </a:moveTo>
                <a:cubicBezTo>
                  <a:pt x="0" y="30432"/>
                  <a:pt x="30432" y="0"/>
                  <a:pt x="67971" y="0"/>
                </a:cubicBezTo>
                <a:lnTo>
                  <a:pt x="5499074" y="0"/>
                </a:lnTo>
                <a:cubicBezTo>
                  <a:pt x="5536613" y="0"/>
                  <a:pt x="5567045" y="30432"/>
                  <a:pt x="5567045" y="67971"/>
                </a:cubicBezTo>
                <a:lnTo>
                  <a:pt x="5567045" y="339847"/>
                </a:lnTo>
                <a:cubicBezTo>
                  <a:pt x="5567045" y="377386"/>
                  <a:pt x="5536613" y="407818"/>
                  <a:pt x="5499074" y="407818"/>
                </a:cubicBezTo>
                <a:lnTo>
                  <a:pt x="67971" y="407818"/>
                </a:lnTo>
                <a:cubicBezTo>
                  <a:pt x="30432" y="407818"/>
                  <a:pt x="0" y="377386"/>
                  <a:pt x="0" y="339847"/>
                </a:cubicBezTo>
                <a:lnTo>
                  <a:pt x="0" y="67971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438" tIns="69438" rIns="69438" bIns="69438" numCol="1" spcCol="1270" anchor="ctr" anchorCtr="0">
            <a:noAutofit/>
          </a:bodyPr>
          <a:lstStyle/>
          <a:p>
            <a:pPr lvl="0" algn="l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kern="1200" dirty="0" smtClean="0">
                <a:solidFill>
                  <a:schemeClr val="tx1"/>
                </a:solidFill>
              </a:rPr>
              <a:t>4.</a:t>
            </a:r>
            <a:r>
              <a:rPr lang="zh-CN" sz="3200" kern="1200" dirty="0" smtClean="0">
                <a:solidFill>
                  <a:schemeClr val="tx1"/>
                </a:solidFill>
              </a:rPr>
              <a:t>有关勤俭的名言</a:t>
            </a:r>
            <a:r>
              <a:rPr lang="zh-CN" altLang="en-US" sz="3200" kern="1200" dirty="0" smtClean="0">
                <a:solidFill>
                  <a:schemeClr val="tx1"/>
                </a:solidFill>
              </a:rPr>
              <a:t>。</a:t>
            </a:r>
            <a:endParaRPr lang="zh-CN" sz="3200" kern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795008" y="1617048"/>
            <a:ext cx="3865224" cy="289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 descr="C:\Users\Administrator\Downloads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43758"/>
            <a:ext cx="1098605" cy="178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733" y="702551"/>
            <a:ext cx="7824946" cy="61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82" y="452555"/>
            <a:ext cx="8276649" cy="240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8497" y="3003798"/>
            <a:ext cx="2947639" cy="178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 descr="C:\Users\Administrator\Downloads\七彩课堂语文一年级上册出片文件7(1)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 flipH="1">
            <a:off x="6372200" y="3373931"/>
            <a:ext cx="776412" cy="13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985163" y="689299"/>
            <a:ext cx="1979325" cy="129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组合 2"/>
          <p:cNvGrpSpPr/>
          <p:nvPr/>
        </p:nvGrpSpPr>
        <p:grpSpPr>
          <a:xfrm>
            <a:off x="251520" y="602297"/>
            <a:ext cx="6651220" cy="4000191"/>
            <a:chOff x="225036" y="-1582601"/>
            <a:chExt cx="6651220" cy="400019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36" y="-1582601"/>
              <a:ext cx="6651220" cy="316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006" y="1549124"/>
              <a:ext cx="6624736" cy="868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8" name="Picture 4" descr="C:\Users\Administrator\Downloads\图\4(1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128" y="2722127"/>
            <a:ext cx="992336" cy="179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4414341"/>
            <a:ext cx="748883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这三篇文章的结尾分别和文章的其他部分有什么联系？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40677" y="1632340"/>
            <a:ext cx="6058490" cy="525665"/>
          </a:xfrm>
          <a:prstGeom prst="roundRect">
            <a:avLst/>
          </a:prstGeom>
          <a:gradFill>
            <a:gsLst>
              <a:gs pos="0">
                <a:schemeClr val="accent2">
                  <a:hueOff val="0"/>
                  <a:satOff val="0"/>
                  <a:lumOff val="0"/>
                  <a:alphaOff val="0"/>
                  <a:tint val="50000"/>
                  <a:satMod val="300000"/>
                </a:schemeClr>
              </a:gs>
              <a:gs pos="8000">
                <a:schemeClr val="accent2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</a:gra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21785" tIns="121785" rIns="121785" bIns="121785" numCol="1" spcCol="1270" anchor="ctr" anchorCtr="0">
            <a:noAutofit/>
          </a:bodyPr>
          <a:lstStyle/>
          <a:p>
            <a:pPr lvl="0" algn="l" defTabSz="1022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就这样，我有了第一本长篇小说</a:t>
            </a:r>
            <a:r>
              <a:rPr lang="en-US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sz="2400" b="1" kern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23528" y="402799"/>
            <a:ext cx="2520280" cy="584775"/>
            <a:chOff x="363637" y="320158"/>
            <a:chExt cx="2520280" cy="584775"/>
          </a:xfrm>
        </p:grpSpPr>
        <p:sp>
          <p:nvSpPr>
            <p:cNvPr id="12" name="TextBox 11"/>
            <p:cNvSpPr txBox="1"/>
            <p:nvPr/>
          </p:nvSpPr>
          <p:spPr>
            <a:xfrm>
              <a:off x="363637" y="320158"/>
              <a:ext cx="2520280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黑体" panose="02010609060101010101" pitchFamily="49" charset="-122"/>
                  <a:ea typeface="黑体" panose="02010609060101010101" pitchFamily="49" charset="-122"/>
                </a:rPr>
                <a:t>词句段运用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95536" y="407154"/>
              <a:ext cx="0" cy="432048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523877" y="407154"/>
              <a:ext cx="0" cy="432048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圆角矩形 14"/>
          <p:cNvSpPr/>
          <p:nvPr/>
        </p:nvSpPr>
        <p:spPr>
          <a:xfrm>
            <a:off x="840677" y="2282594"/>
            <a:ext cx="7462647" cy="757130"/>
          </a:xfrm>
          <a:prstGeom prst="roundRect">
            <a:avLst/>
          </a:prstGeom>
          <a:gradFill>
            <a:gsLst>
              <a:gs pos="0">
                <a:schemeClr val="accent2">
                  <a:hueOff val="1130241"/>
                  <a:satOff val="9740"/>
                  <a:lumOff val="-1764"/>
                  <a:alphaOff val="0"/>
                  <a:tint val="50000"/>
                  <a:satMod val="300000"/>
                </a:schemeClr>
              </a:gs>
              <a:gs pos="7000">
                <a:schemeClr val="accent2">
                  <a:hueOff val="1130241"/>
                  <a:satOff val="9740"/>
                  <a:lumOff val="-1764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1130241"/>
                  <a:satOff val="9740"/>
                  <a:lumOff val="-1764"/>
                  <a:alphaOff val="0"/>
                  <a:tint val="15000"/>
                  <a:satMod val="350000"/>
                </a:schemeClr>
              </a:gs>
            </a:gsLst>
          </a:gra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1130241"/>
              <a:satOff val="9740"/>
              <a:lumOff val="-1764"/>
              <a:alphaOff val="0"/>
            </a:schemeClr>
          </a:fillRef>
          <a:effectRef idx="1">
            <a:schemeClr val="accent2">
              <a:hueOff val="1130241"/>
              <a:satOff val="9740"/>
              <a:lumOff val="-1764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21785" tIns="121785" rIns="121785" bIns="121785" numCol="1" spcCol="1270" anchor="ctr" anchorCtr="0">
            <a:noAutofit/>
          </a:bodyPr>
          <a:lstStyle/>
          <a:p>
            <a:pPr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于是，我又想起了在故乡童年时代的“摇花乐”，还有那摇落的阵阵桂花雨。</a:t>
            </a:r>
            <a:endParaRPr lang="zh-CN" altLang="en-US" sz="2400" b="1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40677" y="3148736"/>
            <a:ext cx="7462647" cy="1089529"/>
          </a:xfrm>
          <a:prstGeom prst="roundRect">
            <a:avLst/>
          </a:prstGeom>
          <a:gradFill>
            <a:gsLst>
              <a:gs pos="0">
                <a:schemeClr val="accent2">
                  <a:hueOff val="2260482"/>
                  <a:satOff val="19480"/>
                  <a:lumOff val="-3529"/>
                  <a:alphaOff val="0"/>
                  <a:tint val="50000"/>
                  <a:satMod val="300000"/>
                </a:schemeClr>
              </a:gs>
              <a:gs pos="6000">
                <a:schemeClr val="accent2">
                  <a:hueOff val="2260482"/>
                  <a:satOff val="19480"/>
                  <a:lumOff val="-3529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2260482"/>
                  <a:satOff val="19480"/>
                  <a:lumOff val="-3529"/>
                  <a:alphaOff val="0"/>
                  <a:tint val="15000"/>
                  <a:satMod val="350000"/>
                </a:schemeClr>
              </a:gs>
            </a:gsLst>
          </a:gra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2260482"/>
              <a:satOff val="19480"/>
              <a:lumOff val="-3529"/>
              <a:alphaOff val="0"/>
            </a:schemeClr>
          </a:fillRef>
          <a:effectRef idx="1">
            <a:schemeClr val="accent2">
              <a:hueOff val="2260482"/>
              <a:satOff val="19480"/>
              <a:lumOff val="-3529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21785" tIns="121785" rIns="121785" bIns="121785" numCol="1" spcCol="1270" anchor="ctr" anchorCtr="0">
            <a:noAutofit/>
          </a:bodyPr>
          <a:lstStyle/>
          <a:p>
            <a:pPr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我从心底里知道，“精彩极了 ”也好，“糟糕透了 ”也好，这两个极端的断言有一个共同的出发点，那就是爱。在爱的鼓舞下，我努力地向前驶去。</a:t>
            </a:r>
            <a:endParaRPr lang="zh-CN" altLang="en-US" sz="2400" b="1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5536" y="997099"/>
            <a:ext cx="777686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Clr>
                <a:schemeClr val="accent2">
                  <a:lumMod val="75000"/>
                </a:schemeClr>
              </a:buClr>
              <a:buSzPct val="80000"/>
              <a:buFont typeface="黑体" panose="02010609060101010101" pitchFamily="49" charset="-122"/>
              <a:buChar char="◎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联系课文内容，体会下面几篇课文结尾的特点。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584" y="2643758"/>
            <a:ext cx="74757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前后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照应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，表现了母亲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支持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“我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”读书对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“我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”人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生的影响。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11560" y="1398013"/>
            <a:ext cx="7763772" cy="525665"/>
          </a:xfrm>
          <a:prstGeom prst="roundRect">
            <a:avLst/>
          </a:prstGeom>
          <a:gradFill>
            <a:gsLst>
              <a:gs pos="0">
                <a:schemeClr val="accent2">
                  <a:hueOff val="0"/>
                  <a:satOff val="0"/>
                  <a:lumOff val="0"/>
                  <a:alphaOff val="0"/>
                  <a:tint val="50000"/>
                  <a:satMod val="300000"/>
                </a:schemeClr>
              </a:gs>
              <a:gs pos="8000">
                <a:schemeClr val="accent2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</a:gra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21785" tIns="121785" rIns="121785" bIns="121785" numCol="1" spcCol="1270" anchor="ctr" anchorCtr="0">
            <a:noAutofit/>
          </a:bodyPr>
          <a:lstStyle/>
          <a:p>
            <a:pPr lvl="0" algn="l" defTabSz="1022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b="1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sz="3200" b="1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就这样，我有了第一本长篇小说</a:t>
            </a:r>
            <a:r>
              <a:rPr lang="en-US" sz="3200" b="1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sz="3200" b="1" kern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67744" y="3939902"/>
            <a:ext cx="5112568" cy="604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这两个结尾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和题目相照应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 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81761" y="699542"/>
            <a:ext cx="7462647" cy="1080120"/>
          </a:xfrm>
          <a:prstGeom prst="roundRect">
            <a:avLst/>
          </a:prstGeom>
          <a:gradFill>
            <a:gsLst>
              <a:gs pos="0">
                <a:schemeClr val="accent2">
                  <a:hueOff val="1130241"/>
                  <a:satOff val="9740"/>
                  <a:lumOff val="-1764"/>
                  <a:alphaOff val="0"/>
                  <a:tint val="50000"/>
                  <a:satMod val="300000"/>
                </a:schemeClr>
              </a:gs>
              <a:gs pos="7000">
                <a:schemeClr val="accent2">
                  <a:hueOff val="1130241"/>
                  <a:satOff val="9740"/>
                  <a:lumOff val="-1764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1130241"/>
                  <a:satOff val="9740"/>
                  <a:lumOff val="-1764"/>
                  <a:alphaOff val="0"/>
                  <a:tint val="15000"/>
                  <a:satMod val="350000"/>
                </a:schemeClr>
              </a:gs>
            </a:gsLst>
          </a:gra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1130241"/>
              <a:satOff val="9740"/>
              <a:lumOff val="-1764"/>
              <a:alphaOff val="0"/>
            </a:schemeClr>
          </a:fillRef>
          <a:effectRef idx="1">
            <a:schemeClr val="accent2">
              <a:hueOff val="1130241"/>
              <a:satOff val="9740"/>
              <a:lumOff val="-1764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21785" tIns="121785" rIns="121785" bIns="121785" numCol="1" spcCol="1270" anchor="ctr" anchorCtr="0">
            <a:noAutofit/>
          </a:bodyPr>
          <a:lstStyle/>
          <a:p>
            <a:pPr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于是，我又想起了在故乡童年时代的“摇花乐”，还有那摇落的阵阵桂花雨。</a:t>
            </a:r>
            <a:endParaRPr lang="zh-CN" altLang="en-US" sz="2800" b="1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81761" y="1995686"/>
            <a:ext cx="7462647" cy="1665593"/>
          </a:xfrm>
          <a:prstGeom prst="roundRect">
            <a:avLst/>
          </a:prstGeom>
          <a:gradFill>
            <a:gsLst>
              <a:gs pos="0">
                <a:schemeClr val="accent2">
                  <a:hueOff val="2260482"/>
                  <a:satOff val="19480"/>
                  <a:lumOff val="-3529"/>
                  <a:alphaOff val="0"/>
                  <a:tint val="50000"/>
                  <a:satMod val="300000"/>
                </a:schemeClr>
              </a:gs>
              <a:gs pos="6000">
                <a:schemeClr val="accent2">
                  <a:hueOff val="2260482"/>
                  <a:satOff val="19480"/>
                  <a:lumOff val="-3529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2260482"/>
                  <a:satOff val="19480"/>
                  <a:lumOff val="-3529"/>
                  <a:alphaOff val="0"/>
                  <a:tint val="15000"/>
                  <a:satMod val="350000"/>
                </a:schemeClr>
              </a:gs>
            </a:gsLst>
          </a:gra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2260482"/>
              <a:satOff val="19480"/>
              <a:lumOff val="-3529"/>
              <a:alphaOff val="0"/>
            </a:schemeClr>
          </a:fillRef>
          <a:effectRef idx="1">
            <a:schemeClr val="accent2">
              <a:hueOff val="2260482"/>
              <a:satOff val="19480"/>
              <a:lumOff val="-3529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21785" tIns="121785" rIns="121785" bIns="121785" numCol="1" spcCol="1270" anchor="ctr" anchorCtr="0">
            <a:noAutofit/>
          </a:bodyPr>
          <a:lstStyle/>
          <a:p>
            <a:pPr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dirty="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我从心底里知道，“精彩极了 ”也好，“糟糕透了 ”也好，这两个极端的断言有一个共同的出发点，那就是爱。在爱的鼓舞下，我努力地向前驶去。</a:t>
            </a:r>
            <a:endParaRPr lang="zh-CN" altLang="en-US" sz="2800" b="1" dirty="0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PP_MARK_KEY" val="3d82e726-1f9b-428a-ae63-be25c4362e01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2459</Words>
  <Application>WPS 演示</Application>
  <PresentationFormat>全屏显示(16:9)</PresentationFormat>
  <Paragraphs>150</Paragraphs>
  <Slides>31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Arial</vt:lpstr>
      <vt:lpstr>宋体</vt:lpstr>
      <vt:lpstr>Wingdings</vt:lpstr>
      <vt:lpstr>黑体</vt:lpstr>
      <vt:lpstr>楷体</vt:lpstr>
      <vt:lpstr>微软雅黑</vt:lpstr>
      <vt:lpstr>Calibri</vt:lpstr>
      <vt:lpstr>Times New Roman</vt:lpstr>
      <vt:lpstr>Arial Unicode MS</vt:lpstr>
      <vt:lpstr>幼圆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106</cp:revision>
  <dcterms:created xsi:type="dcterms:W3CDTF">2017-03-17T02:28:00Z</dcterms:created>
  <dcterms:modified xsi:type="dcterms:W3CDTF">2022-12-19T05:47:45Z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19F8B5B89F614F2EA369F16CDA78E6C2</vt:lpwstr>
  </property>
</Properties>
</file>