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gif" ContentType="image/gi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handoutMasterIdLst>
    <p:handoutMasterId r:id="rId58"/>
  </p:handoutMasterIdLst>
  <p:sldIdLst>
    <p:sldId id="257" r:id="rId3"/>
    <p:sldId id="263" r:id="rId5"/>
    <p:sldId id="259" r:id="rId6"/>
    <p:sldId id="786" r:id="rId7"/>
    <p:sldId id="261" r:id="rId8"/>
    <p:sldId id="274" r:id="rId9"/>
    <p:sldId id="267" r:id="rId10"/>
    <p:sldId id="270" r:id="rId11"/>
    <p:sldId id="503" r:id="rId12"/>
    <p:sldId id="273" r:id="rId13"/>
    <p:sldId id="260" r:id="rId14"/>
    <p:sldId id="277" r:id="rId15"/>
    <p:sldId id="440" r:id="rId16"/>
    <p:sldId id="286" r:id="rId17"/>
    <p:sldId id="287" r:id="rId18"/>
    <p:sldId id="787" r:id="rId19"/>
    <p:sldId id="290" r:id="rId20"/>
    <p:sldId id="293" r:id="rId21"/>
    <p:sldId id="299" r:id="rId22"/>
    <p:sldId id="332" r:id="rId23"/>
    <p:sldId id="508" r:id="rId24"/>
    <p:sldId id="323" r:id="rId25"/>
    <p:sldId id="329" r:id="rId26"/>
    <p:sldId id="324" r:id="rId27"/>
    <p:sldId id="325" r:id="rId28"/>
    <p:sldId id="780" r:id="rId29"/>
    <p:sldId id="784" r:id="rId30"/>
    <p:sldId id="504" r:id="rId31"/>
    <p:sldId id="321" r:id="rId32"/>
    <p:sldId id="322" r:id="rId33"/>
    <p:sldId id="505" r:id="rId34"/>
    <p:sldId id="337" r:id="rId35"/>
    <p:sldId id="335" r:id="rId36"/>
    <p:sldId id="788" r:id="rId37"/>
    <p:sldId id="783" r:id="rId38"/>
    <p:sldId id="338" r:id="rId39"/>
    <p:sldId id="340" r:id="rId40"/>
    <p:sldId id="790" r:id="rId41"/>
    <p:sldId id="791" r:id="rId42"/>
    <p:sldId id="341" r:id="rId43"/>
    <p:sldId id="342" r:id="rId44"/>
    <p:sldId id="359" r:id="rId45"/>
    <p:sldId id="343" r:id="rId46"/>
    <p:sldId id="523" r:id="rId47"/>
    <p:sldId id="360" r:id="rId48"/>
    <p:sldId id="785" r:id="rId49"/>
    <p:sldId id="364" r:id="rId50"/>
    <p:sldId id="367" r:id="rId51"/>
    <p:sldId id="362" r:id="rId52"/>
    <p:sldId id="353" r:id="rId53"/>
    <p:sldId id="354" r:id="rId54"/>
    <p:sldId id="513" r:id="rId55"/>
    <p:sldId id="357" r:id="rId56"/>
    <p:sldId id="514" r:id="rId57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62"/>
    </p:embeddedFont>
    <p:embeddedFont>
      <p:font typeface="楷体" panose="02010609060101010101" pitchFamily="49" charset="-122"/>
      <p:regular r:id="rId63"/>
    </p:embeddedFont>
    <p:embeddedFont>
      <p:font typeface="幼圆" panose="02010509060101010101" pitchFamily="49" charset="-122"/>
      <p:regular r:id="rId64"/>
    </p:embeddedFont>
    <p:embeddedFont>
      <p:font typeface="微软雅黑" panose="020B0503020204020204" charset="-122"/>
      <p:regular r:id="rId65"/>
    </p:embeddedFont>
    <p:embeddedFont>
      <p:font typeface="Calibri" panose="020F0502020204030204" charset="0"/>
      <p:regular r:id="rId66"/>
      <p:bold r:id="rId67"/>
      <p:italic r:id="rId68"/>
      <p:boldItalic r:id="rId69"/>
    </p:embeddedFont>
    <p:embeddedFont>
      <p:font typeface="汉语拼音" panose="000B0604020202020204" pitchFamily="34" charset="0"/>
      <p:regular r:id="rId70"/>
    </p:embeddedFont>
  </p:embeddedFontLst>
  <p:custDataLst>
    <p:tags r:id="rId7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94" userDrawn="1">
          <p15:clr>
            <a:srgbClr val="A4A3A4"/>
          </p15:clr>
        </p15:guide>
        <p15:guide id="2" pos="57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0000FF"/>
    <a:srgbClr val="F4F1F0"/>
    <a:srgbClr val="000000"/>
    <a:srgbClr val="2C1D86"/>
    <a:srgbClr val="0945A5"/>
    <a:srgbClr val="25B7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0504" autoAdjust="0"/>
  </p:normalViewPr>
  <p:slideViewPr>
    <p:cSldViewPr snapToGrid="0">
      <p:cViewPr>
        <p:scale>
          <a:sx n="90" d="100"/>
          <a:sy n="90" d="100"/>
        </p:scale>
        <p:origin x="-972" y="-378"/>
      </p:cViewPr>
      <p:guideLst>
        <p:guide orient="horz" pos="594"/>
        <p:guide pos="575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8" d="100"/>
          <a:sy n="68" d="100"/>
        </p:scale>
        <p:origin x="-2856" y="-90"/>
      </p:cViewPr>
      <p:guideLst>
        <p:guide orient="horz" pos="2880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1" Type="http://schemas.openxmlformats.org/officeDocument/2006/relationships/tags" Target="tags/tag5.xml"/><Relationship Id="rId70" Type="http://schemas.openxmlformats.org/officeDocument/2006/relationships/font" Target="fonts/font9.fntdata"/><Relationship Id="rId7" Type="http://schemas.openxmlformats.org/officeDocument/2006/relationships/slide" Target="slides/slide4.xml"/><Relationship Id="rId69" Type="http://schemas.openxmlformats.org/officeDocument/2006/relationships/font" Target="fonts/font8.fntdata"/><Relationship Id="rId68" Type="http://schemas.openxmlformats.org/officeDocument/2006/relationships/font" Target="fonts/font7.fntdata"/><Relationship Id="rId67" Type="http://schemas.openxmlformats.org/officeDocument/2006/relationships/font" Target="fonts/font6.fntdata"/><Relationship Id="rId66" Type="http://schemas.openxmlformats.org/officeDocument/2006/relationships/font" Target="fonts/font5.fntdata"/><Relationship Id="rId65" Type="http://schemas.openxmlformats.org/officeDocument/2006/relationships/font" Target="fonts/font4.fntdata"/><Relationship Id="rId64" Type="http://schemas.openxmlformats.org/officeDocument/2006/relationships/font" Target="fonts/font3.fntdata"/><Relationship Id="rId63" Type="http://schemas.openxmlformats.org/officeDocument/2006/relationships/font" Target="fonts/font2.fntdata"/><Relationship Id="rId62" Type="http://schemas.openxmlformats.org/officeDocument/2006/relationships/font" Target="fonts/font1.fntdata"/><Relationship Id="rId61" Type="http://schemas.openxmlformats.org/officeDocument/2006/relationships/tableStyles" Target="tableStyles.xml"/><Relationship Id="rId60" Type="http://schemas.openxmlformats.org/officeDocument/2006/relationships/viewProps" Target="viewProps.xml"/><Relationship Id="rId6" Type="http://schemas.openxmlformats.org/officeDocument/2006/relationships/slide" Target="slides/slide3.xml"/><Relationship Id="rId59" Type="http://schemas.openxmlformats.org/officeDocument/2006/relationships/presProps" Target="presProps.xml"/><Relationship Id="rId58" Type="http://schemas.openxmlformats.org/officeDocument/2006/relationships/handoutMaster" Target="handoutMasters/handoutMaster1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#2">
  <dgm:title val=""/>
  <dgm:desc val=""/>
  <dgm:catLst>
    <dgm:cat type="colorful" pri="10200"/>
  </dgm:catLst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40E9D4E-B8E2-494F-8432-9291B30753D3}" type="doc">
      <dgm:prSet loTypeId="urn:microsoft.com/office/officeart/2005/8/layout/venn1" loCatId="relationship" qsTypeId="urn:microsoft.com/office/officeart/2005/8/quickstyle/simple1#2" qsCatId="simple" csTypeId="urn:microsoft.com/office/officeart/2005/8/colors/colorful2#2" csCatId="colorful" phldr="1"/>
      <dgm:spPr/>
      <dgm:t>
        <a:bodyPr/>
        <a:lstStyle/>
        <a:p>
          <a:endParaRPr lang="zh-CN" altLang="en-US"/>
        </a:p>
      </dgm:t>
    </dgm:pt>
    <dgm:pt modelId="{1AAD3F98-1D50-47A5-B0C8-7ED8603001F1}">
      <dgm:prSet/>
      <dgm:spPr/>
      <dgm:t>
        <a:bodyPr/>
        <a:lstStyle/>
        <a:p>
          <a:pPr rtl="0"/>
          <a:r>
            <a:rPr lang="zh-CN" dirty="0" smtClean="0"/>
            <a:t>所见</a:t>
          </a:r>
          <a:endParaRPr lang="zh-CN" dirty="0"/>
        </a:p>
      </dgm:t>
    </dgm:pt>
    <dgm:pt modelId="{08B8BD31-5EF2-4348-9C32-D647E8C86643}" cxnId="{A12E3E7A-5F23-49AF-B4A3-6789452D3D42}" type="parTrans">
      <dgm:prSet/>
      <dgm:spPr/>
      <dgm:t>
        <a:bodyPr/>
        <a:lstStyle/>
        <a:p>
          <a:endParaRPr lang="zh-CN" altLang="en-US"/>
        </a:p>
      </dgm:t>
    </dgm:pt>
    <dgm:pt modelId="{C279E88E-5C83-4C23-8234-580405A8CB4E}" cxnId="{A12E3E7A-5F23-49AF-B4A3-6789452D3D42}" type="sibTrans">
      <dgm:prSet/>
      <dgm:spPr/>
      <dgm:t>
        <a:bodyPr/>
        <a:lstStyle/>
        <a:p>
          <a:endParaRPr lang="zh-CN" altLang="en-US"/>
        </a:p>
      </dgm:t>
    </dgm:pt>
    <dgm:pt modelId="{28865428-9685-4D6D-8B94-A6457215281D}">
      <dgm:prSet/>
      <dgm:spPr/>
      <dgm:t>
        <a:bodyPr/>
        <a:lstStyle/>
        <a:p>
          <a:pPr rtl="0"/>
          <a:r>
            <a:rPr lang="zh-CN" dirty="0" smtClean="0"/>
            <a:t>所闻</a:t>
          </a:r>
          <a:endParaRPr lang="zh-CN" dirty="0"/>
        </a:p>
      </dgm:t>
    </dgm:pt>
    <dgm:pt modelId="{E3A562A3-87E5-43A7-980B-1B03B46318AD}" cxnId="{F9E402DF-32FE-4A54-A3AC-B591B513A633}" type="parTrans">
      <dgm:prSet/>
      <dgm:spPr/>
      <dgm:t>
        <a:bodyPr/>
        <a:lstStyle/>
        <a:p>
          <a:endParaRPr lang="zh-CN" altLang="en-US"/>
        </a:p>
      </dgm:t>
    </dgm:pt>
    <dgm:pt modelId="{8B6E7D07-5FE4-468A-AF57-27EA4D8D2744}" cxnId="{F9E402DF-32FE-4A54-A3AC-B591B513A633}" type="sibTrans">
      <dgm:prSet/>
      <dgm:spPr/>
      <dgm:t>
        <a:bodyPr/>
        <a:lstStyle/>
        <a:p>
          <a:endParaRPr lang="zh-CN" altLang="en-US"/>
        </a:p>
      </dgm:t>
    </dgm:pt>
    <dgm:pt modelId="{6A25E0BB-61F0-4A8A-8F26-0D69EB37800C}">
      <dgm:prSet/>
      <dgm:spPr/>
      <dgm:t>
        <a:bodyPr/>
        <a:lstStyle/>
        <a:p>
          <a:pPr rtl="0"/>
          <a:r>
            <a:rPr lang="zh-CN" smtClean="0"/>
            <a:t>所</a:t>
          </a:r>
          <a:r>
            <a:rPr lang="zh-CN" dirty="0" smtClean="0"/>
            <a:t>感</a:t>
          </a:r>
          <a:endParaRPr lang="zh-CN" dirty="0"/>
        </a:p>
      </dgm:t>
    </dgm:pt>
    <dgm:pt modelId="{2343FB4B-6C6C-415A-B052-F27D4103F681}" cxnId="{DD20F574-5B4E-4B32-A21E-9627220CFDD8}" type="parTrans">
      <dgm:prSet/>
      <dgm:spPr/>
      <dgm:t>
        <a:bodyPr/>
        <a:lstStyle/>
        <a:p>
          <a:endParaRPr lang="zh-CN" altLang="en-US"/>
        </a:p>
      </dgm:t>
    </dgm:pt>
    <dgm:pt modelId="{30F4C98A-A047-4EBD-B647-297EFFB4D117}" cxnId="{DD20F574-5B4E-4B32-A21E-9627220CFDD8}" type="sibTrans">
      <dgm:prSet/>
      <dgm:spPr/>
      <dgm:t>
        <a:bodyPr/>
        <a:lstStyle/>
        <a:p>
          <a:endParaRPr lang="zh-CN" altLang="en-US"/>
        </a:p>
      </dgm:t>
    </dgm:pt>
    <dgm:pt modelId="{3AD8BF6C-5D0F-4FF8-8106-A390B389D76D}" type="pres">
      <dgm:prSet presAssocID="{140E9D4E-B8E2-494F-8432-9291B30753D3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8209944F-7517-42D0-8E74-860329DE8D93}" type="pres">
      <dgm:prSet presAssocID="{1AAD3F98-1D50-47A5-B0C8-7ED8603001F1}" presName="circ1" presStyleLbl="vennNode1" presStyleIdx="0" presStyleCnt="3"/>
      <dgm:spPr/>
      <dgm:t>
        <a:bodyPr/>
        <a:lstStyle/>
        <a:p>
          <a:endParaRPr lang="zh-CN" altLang="en-US"/>
        </a:p>
      </dgm:t>
    </dgm:pt>
    <dgm:pt modelId="{B6143B42-D60B-4855-A7E6-3E6736BCFEB1}" type="pres">
      <dgm:prSet presAssocID="{1AAD3F98-1D50-47A5-B0C8-7ED8603001F1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6A63A84-91BA-48BD-86D2-5AEA712896FA}" type="pres">
      <dgm:prSet presAssocID="{28865428-9685-4D6D-8B94-A6457215281D}" presName="circ2" presStyleLbl="vennNode1" presStyleIdx="1" presStyleCnt="3"/>
      <dgm:spPr/>
      <dgm:t>
        <a:bodyPr/>
        <a:lstStyle/>
        <a:p>
          <a:endParaRPr lang="zh-CN" altLang="en-US"/>
        </a:p>
      </dgm:t>
    </dgm:pt>
    <dgm:pt modelId="{2F8D256F-7B1C-404B-AF7D-4EFC959FAE06}" type="pres">
      <dgm:prSet presAssocID="{28865428-9685-4D6D-8B94-A6457215281D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042F944-9AAA-4037-8000-2A134D64EBE9}" type="pres">
      <dgm:prSet presAssocID="{6A25E0BB-61F0-4A8A-8F26-0D69EB37800C}" presName="circ3" presStyleLbl="vennNode1" presStyleIdx="2" presStyleCnt="3"/>
      <dgm:spPr/>
      <dgm:t>
        <a:bodyPr/>
        <a:lstStyle/>
        <a:p>
          <a:endParaRPr lang="zh-CN" altLang="en-US"/>
        </a:p>
      </dgm:t>
    </dgm:pt>
    <dgm:pt modelId="{C175C32F-06D4-4B59-A800-3026C2B43441}" type="pres">
      <dgm:prSet presAssocID="{6A25E0BB-61F0-4A8A-8F26-0D69EB37800C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4CCE820E-00ED-4E60-B05E-DD8A91FA49CD}" type="presOf" srcId="{6A25E0BB-61F0-4A8A-8F26-0D69EB37800C}" destId="{C175C32F-06D4-4B59-A800-3026C2B43441}" srcOrd="1" destOrd="0" presId="urn:microsoft.com/office/officeart/2005/8/layout/venn1"/>
    <dgm:cxn modelId="{A12E3E7A-5F23-49AF-B4A3-6789452D3D42}" srcId="{140E9D4E-B8E2-494F-8432-9291B30753D3}" destId="{1AAD3F98-1D50-47A5-B0C8-7ED8603001F1}" srcOrd="0" destOrd="0" parTransId="{08B8BD31-5EF2-4348-9C32-D647E8C86643}" sibTransId="{C279E88E-5C83-4C23-8234-580405A8CB4E}"/>
    <dgm:cxn modelId="{82098515-2942-4A54-9F86-64264777C642}" type="presOf" srcId="{1AAD3F98-1D50-47A5-B0C8-7ED8603001F1}" destId="{B6143B42-D60B-4855-A7E6-3E6736BCFEB1}" srcOrd="1" destOrd="0" presId="urn:microsoft.com/office/officeart/2005/8/layout/venn1"/>
    <dgm:cxn modelId="{2747B1C3-9C4E-408E-BC93-910CAD10319D}" type="presOf" srcId="{1AAD3F98-1D50-47A5-B0C8-7ED8603001F1}" destId="{8209944F-7517-42D0-8E74-860329DE8D93}" srcOrd="0" destOrd="0" presId="urn:microsoft.com/office/officeart/2005/8/layout/venn1"/>
    <dgm:cxn modelId="{9AF12981-1662-486B-89B6-1F04FB816BC1}" type="presOf" srcId="{28865428-9685-4D6D-8B94-A6457215281D}" destId="{B6A63A84-91BA-48BD-86D2-5AEA712896FA}" srcOrd="0" destOrd="0" presId="urn:microsoft.com/office/officeart/2005/8/layout/venn1"/>
    <dgm:cxn modelId="{520677F2-8AF3-45AA-B8A8-E5897E375468}" type="presOf" srcId="{6A25E0BB-61F0-4A8A-8F26-0D69EB37800C}" destId="{3042F944-9AAA-4037-8000-2A134D64EBE9}" srcOrd="0" destOrd="0" presId="urn:microsoft.com/office/officeart/2005/8/layout/venn1"/>
    <dgm:cxn modelId="{F9E402DF-32FE-4A54-A3AC-B591B513A633}" srcId="{140E9D4E-B8E2-494F-8432-9291B30753D3}" destId="{28865428-9685-4D6D-8B94-A6457215281D}" srcOrd="1" destOrd="0" parTransId="{E3A562A3-87E5-43A7-980B-1B03B46318AD}" sibTransId="{8B6E7D07-5FE4-468A-AF57-27EA4D8D2744}"/>
    <dgm:cxn modelId="{DD20F574-5B4E-4B32-A21E-9627220CFDD8}" srcId="{140E9D4E-B8E2-494F-8432-9291B30753D3}" destId="{6A25E0BB-61F0-4A8A-8F26-0D69EB37800C}" srcOrd="2" destOrd="0" parTransId="{2343FB4B-6C6C-415A-B052-F27D4103F681}" sibTransId="{30F4C98A-A047-4EBD-B647-297EFFB4D117}"/>
    <dgm:cxn modelId="{FA9A1629-2259-45B5-A3EE-0ED04A661932}" type="presOf" srcId="{140E9D4E-B8E2-494F-8432-9291B30753D3}" destId="{3AD8BF6C-5D0F-4FF8-8106-A390B389D76D}" srcOrd="0" destOrd="0" presId="urn:microsoft.com/office/officeart/2005/8/layout/venn1"/>
    <dgm:cxn modelId="{548BDD3E-AA46-4861-B01D-58B1388F1DDD}" type="presOf" srcId="{28865428-9685-4D6D-8B94-A6457215281D}" destId="{2F8D256F-7B1C-404B-AF7D-4EFC959FAE06}" srcOrd="1" destOrd="0" presId="urn:microsoft.com/office/officeart/2005/8/layout/venn1"/>
    <dgm:cxn modelId="{AEDD1979-76D6-47C4-AE03-9BDEF8970B47}" type="presParOf" srcId="{3AD8BF6C-5D0F-4FF8-8106-A390B389D76D}" destId="{8209944F-7517-42D0-8E74-860329DE8D93}" srcOrd="0" destOrd="0" presId="urn:microsoft.com/office/officeart/2005/8/layout/venn1"/>
    <dgm:cxn modelId="{9EB76FFD-1387-4E60-B029-F371CDE73506}" type="presParOf" srcId="{3AD8BF6C-5D0F-4FF8-8106-A390B389D76D}" destId="{B6143B42-D60B-4855-A7E6-3E6736BCFEB1}" srcOrd="1" destOrd="0" presId="urn:microsoft.com/office/officeart/2005/8/layout/venn1"/>
    <dgm:cxn modelId="{102CE070-FFBA-4655-9D8A-763F5CD40F70}" type="presParOf" srcId="{3AD8BF6C-5D0F-4FF8-8106-A390B389D76D}" destId="{B6A63A84-91BA-48BD-86D2-5AEA712896FA}" srcOrd="2" destOrd="0" presId="urn:microsoft.com/office/officeart/2005/8/layout/venn1"/>
    <dgm:cxn modelId="{F129BE16-4ECB-423E-A83E-038A885B7DC3}" type="presParOf" srcId="{3AD8BF6C-5D0F-4FF8-8106-A390B389D76D}" destId="{2F8D256F-7B1C-404B-AF7D-4EFC959FAE06}" srcOrd="3" destOrd="0" presId="urn:microsoft.com/office/officeart/2005/8/layout/venn1"/>
    <dgm:cxn modelId="{69715CC1-C8BB-4A8F-8D87-26ACE8E96609}" type="presParOf" srcId="{3AD8BF6C-5D0F-4FF8-8106-A390B389D76D}" destId="{3042F944-9AAA-4037-8000-2A134D64EBE9}" srcOrd="4" destOrd="0" presId="urn:microsoft.com/office/officeart/2005/8/layout/venn1"/>
    <dgm:cxn modelId="{A0CABE05-1B65-4956-BA30-12115C5825B4}" type="presParOf" srcId="{3AD8BF6C-5D0F-4FF8-8106-A390B389D76D}" destId="{C175C32F-06D4-4B59-A800-3026C2B43441}" srcOrd="5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1927044" cy="1927044"/>
        <a:chOff x="0" y="0"/>
        <a:chExt cx="1927044" cy="1927044"/>
      </a:xfrm>
    </dsp:grpSpPr>
    <dsp:sp modelId="{8209944F-7517-42D0-8E74-860329DE8D93}">
      <dsp:nvSpPr>
        <dsp:cNvPr id="3" name="椭圆 2"/>
        <dsp:cNvSpPr/>
      </dsp:nvSpPr>
      <dsp:spPr bwMode="white">
        <a:xfrm>
          <a:off x="862323" y="24088"/>
          <a:ext cx="1156226" cy="1156226"/>
        </a:xfrm>
        <a:prstGeom prst="ellipse">
          <a:avLst/>
        </a:prstGeom>
      </dsp:spPr>
      <dsp:style>
        <a:lnRef idx="2">
          <a:schemeClr val="lt1"/>
        </a:lnRef>
        <a:fillRef idx="1">
          <a:schemeClr val="accent2">
            <a:alpha val="50000"/>
            <a:hueOff val="0"/>
            <a:satOff val="0"/>
            <a:lumOff val="0"/>
            <a:alpha val="50196"/>
          </a:schemeClr>
        </a:fillRef>
        <a:effectRef idx="0">
          <a:scrgbClr r="0" g="0" b="0"/>
        </a:effectRef>
        <a:fontRef idx="minor">
          <a:schemeClr val="tx1"/>
        </a:fontRef>
      </dsp:style>
      <dsp:txBody>
        <a:bodyPr lIns="0" tIns="0" rIns="0" bIns="0" anchor="ctr"/>
        <a:lstStyle>
          <a:lvl1pPr algn="ctr">
            <a:defRPr sz="2700"/>
          </a:lvl1pPr>
          <a:lvl2pPr marL="228600" indent="-228600" algn="ctr">
            <a:defRPr sz="2100"/>
          </a:lvl2pPr>
          <a:lvl3pPr marL="457200" indent="-228600" algn="ctr">
            <a:defRPr sz="2100"/>
          </a:lvl3pPr>
          <a:lvl4pPr marL="685800" indent="-228600" algn="ctr">
            <a:defRPr sz="2100"/>
          </a:lvl4pPr>
          <a:lvl5pPr marL="914400" indent="-228600" algn="ctr">
            <a:defRPr sz="2100"/>
          </a:lvl5pPr>
          <a:lvl6pPr marL="1143000" indent="-228600" algn="ctr">
            <a:defRPr sz="2100"/>
          </a:lvl6pPr>
          <a:lvl7pPr marL="1371600" indent="-228600" algn="ctr">
            <a:defRPr sz="2100"/>
          </a:lvl7pPr>
          <a:lvl8pPr marL="1600200" indent="-228600" algn="ctr">
            <a:defRPr sz="2100"/>
          </a:lvl8pPr>
          <a:lvl9pPr marL="1828800" indent="-228600" algn="ctr">
            <a:defRPr sz="2100"/>
          </a:lvl9pPr>
        </a:lstStyle>
        <a:p>
          <a:pPr lvl="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dirty="0" smtClean="0">
              <a:solidFill>
                <a:schemeClr val="tx1"/>
              </a:solidFill>
            </a:rPr>
            <a:t>所见</a:t>
          </a:r>
          <a:endParaRPr lang="zh-CN" dirty="0">
            <a:solidFill>
              <a:schemeClr val="tx1"/>
            </a:solidFill>
          </a:endParaRPr>
        </a:p>
      </dsp:txBody>
      <dsp:txXfrm>
        <a:off x="862323" y="24088"/>
        <a:ext cx="1156226" cy="1156226"/>
      </dsp:txXfrm>
    </dsp:sp>
    <dsp:sp modelId="{B6A63A84-91BA-48BD-86D2-5AEA712896FA}">
      <dsp:nvSpPr>
        <dsp:cNvPr id="4" name="椭圆 3"/>
        <dsp:cNvSpPr/>
      </dsp:nvSpPr>
      <dsp:spPr bwMode="white">
        <a:xfrm>
          <a:off x="1279528" y="746730"/>
          <a:ext cx="1156226" cy="1156226"/>
        </a:xfrm>
        <a:prstGeom prst="ellipse">
          <a:avLst/>
        </a:prstGeom>
      </dsp:spPr>
      <dsp:style>
        <a:lnRef idx="2">
          <a:schemeClr val="lt1"/>
        </a:lnRef>
        <a:fillRef idx="1">
          <a:schemeClr val="accent2">
            <a:alpha val="50000"/>
            <a:hueOff val="420000"/>
            <a:satOff val="-3921"/>
            <a:lumOff val="-4117"/>
            <a:alpha val="50196"/>
          </a:schemeClr>
        </a:fillRef>
        <a:effectRef idx="0">
          <a:scrgbClr r="0" g="0" b="0"/>
        </a:effectRef>
        <a:fontRef idx="minor">
          <a:schemeClr val="tx1"/>
        </a:fontRef>
      </dsp:style>
      <dsp:txBody>
        <a:bodyPr lIns="0" tIns="0" rIns="0" bIns="0" anchor="ctr"/>
        <a:lstStyle>
          <a:lvl1pPr algn="ctr">
            <a:defRPr sz="2700"/>
          </a:lvl1pPr>
          <a:lvl2pPr marL="228600" indent="-228600" algn="ctr">
            <a:defRPr sz="2100"/>
          </a:lvl2pPr>
          <a:lvl3pPr marL="457200" indent="-228600" algn="ctr">
            <a:defRPr sz="2100"/>
          </a:lvl3pPr>
          <a:lvl4pPr marL="685800" indent="-228600" algn="ctr">
            <a:defRPr sz="2100"/>
          </a:lvl4pPr>
          <a:lvl5pPr marL="914400" indent="-228600" algn="ctr">
            <a:defRPr sz="2100"/>
          </a:lvl5pPr>
          <a:lvl6pPr marL="1143000" indent="-228600" algn="ctr">
            <a:defRPr sz="2100"/>
          </a:lvl6pPr>
          <a:lvl7pPr marL="1371600" indent="-228600" algn="ctr">
            <a:defRPr sz="2100"/>
          </a:lvl7pPr>
          <a:lvl8pPr marL="1600200" indent="-228600" algn="ctr">
            <a:defRPr sz="2100"/>
          </a:lvl8pPr>
          <a:lvl9pPr marL="1828800" indent="-228600" algn="ctr">
            <a:defRPr sz="2100"/>
          </a:lvl9pPr>
        </a:lstStyle>
        <a:p>
          <a:pPr lvl="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dirty="0" smtClean="0">
              <a:solidFill>
                <a:schemeClr val="tx1"/>
              </a:solidFill>
            </a:rPr>
            <a:t>所闻</a:t>
          </a:r>
          <a:endParaRPr lang="zh-CN" dirty="0">
            <a:solidFill>
              <a:schemeClr val="tx1"/>
            </a:solidFill>
          </a:endParaRPr>
        </a:p>
      </dsp:txBody>
      <dsp:txXfrm>
        <a:off x="1279528" y="746730"/>
        <a:ext cx="1156226" cy="1156226"/>
      </dsp:txXfrm>
    </dsp:sp>
    <dsp:sp modelId="{3042F944-9AAA-4037-8000-2A134D64EBE9}">
      <dsp:nvSpPr>
        <dsp:cNvPr id="5" name="椭圆 4"/>
        <dsp:cNvSpPr/>
      </dsp:nvSpPr>
      <dsp:spPr bwMode="white">
        <a:xfrm>
          <a:off x="445118" y="746730"/>
          <a:ext cx="1156226" cy="1156226"/>
        </a:xfrm>
        <a:prstGeom prst="ellipse">
          <a:avLst/>
        </a:prstGeom>
      </dsp:spPr>
      <dsp:style>
        <a:lnRef idx="2">
          <a:schemeClr val="lt1"/>
        </a:lnRef>
        <a:fillRef idx="1">
          <a:schemeClr val="accent2">
            <a:alpha val="50000"/>
            <a:hueOff val="840000"/>
            <a:satOff val="-7842"/>
            <a:lumOff val="-8234"/>
            <a:alpha val="50196"/>
          </a:schemeClr>
        </a:fillRef>
        <a:effectRef idx="0">
          <a:scrgbClr r="0" g="0" b="0"/>
        </a:effectRef>
        <a:fontRef idx="minor">
          <a:schemeClr val="tx1"/>
        </a:fontRef>
      </dsp:style>
      <dsp:txBody>
        <a:bodyPr lIns="0" tIns="0" rIns="0" bIns="0" anchor="ctr"/>
        <a:lstStyle>
          <a:lvl1pPr algn="ctr">
            <a:defRPr sz="2700"/>
          </a:lvl1pPr>
          <a:lvl2pPr marL="228600" indent="-228600" algn="ctr">
            <a:defRPr sz="2100"/>
          </a:lvl2pPr>
          <a:lvl3pPr marL="457200" indent="-228600" algn="ctr">
            <a:defRPr sz="2100"/>
          </a:lvl3pPr>
          <a:lvl4pPr marL="685800" indent="-228600" algn="ctr">
            <a:defRPr sz="2100"/>
          </a:lvl4pPr>
          <a:lvl5pPr marL="914400" indent="-228600" algn="ctr">
            <a:defRPr sz="2100"/>
          </a:lvl5pPr>
          <a:lvl6pPr marL="1143000" indent="-228600" algn="ctr">
            <a:defRPr sz="2100"/>
          </a:lvl6pPr>
          <a:lvl7pPr marL="1371600" indent="-228600" algn="ctr">
            <a:defRPr sz="2100"/>
          </a:lvl7pPr>
          <a:lvl8pPr marL="1600200" indent="-228600" algn="ctr">
            <a:defRPr sz="2100"/>
          </a:lvl8pPr>
          <a:lvl9pPr marL="1828800" indent="-228600" algn="ctr">
            <a:defRPr sz="2100"/>
          </a:lvl9pPr>
        </a:lstStyle>
        <a:p>
          <a:pPr lvl="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mtClean="0">
              <a:solidFill>
                <a:schemeClr val="tx1"/>
              </a:solidFill>
            </a:rPr>
            <a:t>所</a:t>
          </a:r>
          <a:r>
            <a:rPr lang="zh-CN" dirty="0" smtClean="0">
              <a:solidFill>
                <a:schemeClr val="tx1"/>
              </a:solidFill>
            </a:rPr>
            <a:t>感</a:t>
          </a:r>
          <a:endParaRPr lang="zh-CN" dirty="0">
            <a:solidFill>
              <a:schemeClr val="tx1"/>
            </a:solidFill>
          </a:endParaRPr>
        </a:p>
      </dsp:txBody>
      <dsp:txXfrm>
        <a:off x="445118" y="746730"/>
        <a:ext cx="1156226" cy="115622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6280" y="1143000"/>
            <a:ext cx="548544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轻声朗读两遍，注意读准字音，读出节奏。</a:t>
            </a:r>
            <a:endParaRPr lang="zh-CN" altLang="en-US" sz="12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.jpe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4111" y="90053"/>
            <a:ext cx="820578" cy="32279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黑体" panose="02010609060101010101" pitchFamily="49" charset="-122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黑体" panose="02010609060101010101" pitchFamily="49" charset="-122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黑体" panose="02010609060101010101" pitchFamily="49" charset="-122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黑体" panose="02010609060101010101" pitchFamily="49" charset="-122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黑体" panose="02010609060101010101" pitchFamily="49" charset="-122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黑体" panose="02010609060101010101" pitchFamily="49" charset="-122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slide" Target="slide1.xml"/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4.png"/><Relationship Id="rId1" Type="http://schemas.openxmlformats.org/officeDocument/2006/relationships/image" Target="../media/image13.e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7.GIF"/><Relationship Id="rId3" Type="http://schemas.openxmlformats.org/officeDocument/2006/relationships/image" Target="../media/image6.png"/><Relationship Id="rId2" Type="http://schemas.openxmlformats.org/officeDocument/2006/relationships/hyperlink" Target="&#36164;&#26009;&#38142;&#25509;/&#35270;&#39057;/&#19971;&#24425;-&#35838;&#25991;&#26391;&#35835;-&#20116;&#19978;-21%20&#21476;&#35799;&#35789;&#19977;&#39318;-&#23665;&#23621;&#31179;&#26269;.mp4" TargetMode="External"/><Relationship Id="rId1" Type="http://schemas.openxmlformats.org/officeDocument/2006/relationships/image" Target="../media/image5.em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15.png"/><Relationship Id="rId7" Type="http://schemas.microsoft.com/office/2007/relationships/media" Target="../media/media2.mp3"/><Relationship Id="rId6" Type="http://schemas.openxmlformats.org/officeDocument/2006/relationships/audio" Target="../media/media2.mp3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png"/><Relationship Id="rId1" Type="http://schemas.openxmlformats.org/officeDocument/2006/relationships/image" Target="../media/image16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png"/><Relationship Id="rId1" Type="http://schemas.openxmlformats.org/officeDocument/2006/relationships/image" Target="../media/image16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png"/><Relationship Id="rId1" Type="http://schemas.openxmlformats.org/officeDocument/2006/relationships/image" Target="../media/image18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9.png"/><Relationship Id="rId1" Type="http://schemas.openxmlformats.org/officeDocument/2006/relationships/image" Target="../media/image18.emf"/></Relationships>
</file>

<file path=ppt/slides/_rels/slide2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hyperlink" Target="&#36164;&#26009;&#38142;&#25509;/&#35270;&#39057;/&#23546;.mp4" TargetMode="External"/><Relationship Id="rId4" Type="http://schemas.openxmlformats.org/officeDocument/2006/relationships/hyperlink" Target="&#36164;&#26009;&#38142;&#25509;/&#35270;&#39057;/&#24833;.mp4" TargetMode="External"/><Relationship Id="rId3" Type="http://schemas.openxmlformats.org/officeDocument/2006/relationships/hyperlink" Target="&#36164;&#26009;&#38142;&#25509;/&#35270;&#39057;/&#27850;.mp4" TargetMode="External"/><Relationship Id="rId2" Type="http://schemas.openxmlformats.org/officeDocument/2006/relationships/image" Target="../media/image20.png"/><Relationship Id="rId1" Type="http://schemas.openxmlformats.org/officeDocument/2006/relationships/hyperlink" Target="&#36164;&#26009;&#38142;&#25509;/&#35270;&#39057;/&#23385;.mp4" TargetMode="Externa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3.png"/><Relationship Id="rId1" Type="http://schemas.openxmlformats.org/officeDocument/2006/relationships/image" Target="../media/image22.e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6.png"/><Relationship Id="rId1" Type="http://schemas.openxmlformats.org/officeDocument/2006/relationships/image" Target="../media/image5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8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5.png"/><Relationship Id="rId1" Type="http://schemas.openxmlformats.org/officeDocument/2006/relationships/image" Target="../media/image24.emf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6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7.GIF"/><Relationship Id="rId3" Type="http://schemas.openxmlformats.org/officeDocument/2006/relationships/image" Target="../media/image6.png"/><Relationship Id="rId2" Type="http://schemas.openxmlformats.org/officeDocument/2006/relationships/hyperlink" Target="&#36164;&#26009;&#38142;&#25509;/&#35270;&#39057;/&#19971;&#24425;-&#35838;&#25991;&#26391;&#35835;-&#20116;&#19978;-21%20&#21476;&#35799;&#35789;&#19977;&#39318;-&#38271;&#30456;&#24605;.mp4" TargetMode="External"/><Relationship Id="rId1" Type="http://schemas.openxmlformats.org/officeDocument/2006/relationships/image" Target="../media/image5.emf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7.emf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7.emf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hyperlink" Target="&#36164;&#26009;&#38142;&#25509;/&#35270;&#39057;/&#30036;.mp4" TargetMode="Externa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4.xml"/><Relationship Id="rId1" Type="http://schemas.openxmlformats.org/officeDocument/2006/relationships/image" Target="../media/image28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8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29.png"/><Relationship Id="rId3" Type="http://schemas.microsoft.com/office/2007/relationships/media" Target="../media/media3.mp3"/><Relationship Id="rId2" Type="http://schemas.openxmlformats.org/officeDocument/2006/relationships/audio" Target="../media/media3.mp3"/><Relationship Id="rId1" Type="http://schemas.openxmlformats.org/officeDocument/2006/relationships/image" Target="../media/image10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29.png"/><Relationship Id="rId3" Type="http://schemas.microsoft.com/office/2007/relationships/media" Target="../media/media4.mp3"/><Relationship Id="rId2" Type="http://schemas.openxmlformats.org/officeDocument/2006/relationships/audio" Target="../media/media4.mp3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9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png"/><Relationship Id="rId1" Type="http://schemas.openxmlformats.org/officeDocument/2006/relationships/image" Target="../media/image16.emf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9.png"/><Relationship Id="rId1" Type="http://schemas.openxmlformats.org/officeDocument/2006/relationships/image" Target="../media/image18.emf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3.png"/><Relationship Id="rId1" Type="http://schemas.openxmlformats.org/officeDocument/2006/relationships/image" Target="../media/image22.emf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6.png"/><Relationship Id="rId1" Type="http://schemas.openxmlformats.org/officeDocument/2006/relationships/image" Target="../media/image5.emf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5.png"/><Relationship Id="rId1" Type="http://schemas.openxmlformats.org/officeDocument/2006/relationships/image" Target="../media/image24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7"/>
          <p:cNvSpPr txBox="1"/>
          <p:nvPr/>
        </p:nvSpPr>
        <p:spPr>
          <a:xfrm>
            <a:off x="2161514" y="2039783"/>
            <a:ext cx="502851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 smtClean="0">
                <a:effectLst>
                  <a:glow rad="1308100">
                    <a:schemeClr val="bg1">
                      <a:alpha val="80000"/>
                    </a:schemeClr>
                  </a:glo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古诗词三首</a:t>
            </a:r>
            <a:endParaRPr lang="zh-CN" altLang="en-US" sz="6600" b="1" dirty="0">
              <a:effectLst>
                <a:glow rad="1308100">
                  <a:schemeClr val="bg1">
                    <a:alpha val="80000"/>
                  </a:schemeClr>
                </a:glo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49820" y="2052798"/>
            <a:ext cx="1087030" cy="1094981"/>
            <a:chOff x="1345836" y="867053"/>
            <a:chExt cx="1313067" cy="1322671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45836" y="876657"/>
              <a:ext cx="1313067" cy="1313067"/>
            </a:xfrm>
            <a:prstGeom prst="rect">
              <a:avLst/>
            </a:prstGeom>
          </p:spPr>
        </p:pic>
        <p:sp>
          <p:nvSpPr>
            <p:cNvPr id="15" name="文本框 6"/>
            <p:cNvSpPr txBox="1"/>
            <p:nvPr/>
          </p:nvSpPr>
          <p:spPr>
            <a:xfrm>
              <a:off x="1526343" y="867053"/>
              <a:ext cx="1067304" cy="12268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zh-CN" sz="6000" b="1" spc="-300" dirty="0" smtClean="0">
                  <a:solidFill>
                    <a:srgbClr val="FF6E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21</a:t>
              </a:r>
              <a:endParaRPr kumimoji="1" lang="zh-CN" altLang="en-US" sz="6600" b="1" spc="-300" dirty="0">
                <a:solidFill>
                  <a:srgbClr val="FF6E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4111" y="90053"/>
            <a:ext cx="820578" cy="322796"/>
          </a:xfrm>
          <a:prstGeom prst="rect">
            <a:avLst/>
          </a:prstGeom>
        </p:spPr>
      </p:pic>
      <p:sp>
        <p:nvSpPr>
          <p:cNvPr id="17" name="文本框 15">
            <a:hlinkClick r:id="rId4" action="ppaction://hlinksldjump"/>
          </p:cNvPr>
          <p:cNvSpPr txBox="1"/>
          <p:nvPr/>
        </p:nvSpPr>
        <p:spPr>
          <a:xfrm>
            <a:off x="5772030" y="3441775"/>
            <a:ext cx="2816763" cy="715089"/>
          </a:xfrm>
          <a:prstGeom prst="flowChartAlternateProcess">
            <a:avLst/>
          </a:prstGeom>
          <a:solidFill>
            <a:schemeClr val="bg1">
              <a:alpha val="7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第一课时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" name="iconfont-1191-870150"/>
          <p:cNvSpPr>
            <a:spLocks noChangeAspect="1"/>
          </p:cNvSpPr>
          <p:nvPr/>
        </p:nvSpPr>
        <p:spPr bwMode="auto">
          <a:xfrm>
            <a:off x="8305824" y="3596449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22" name="iconfont-1191-870150"/>
          <p:cNvSpPr>
            <a:spLocks noChangeAspect="1"/>
          </p:cNvSpPr>
          <p:nvPr/>
        </p:nvSpPr>
        <p:spPr bwMode="auto">
          <a:xfrm rot="10800000">
            <a:off x="5772030" y="3596450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23" name="文本框 15">
            <a:hlinkClick r:id="rId4" action="ppaction://hlinksldjump"/>
          </p:cNvPr>
          <p:cNvSpPr txBox="1"/>
          <p:nvPr/>
        </p:nvSpPr>
        <p:spPr>
          <a:xfrm>
            <a:off x="5772030" y="4227694"/>
            <a:ext cx="2816763" cy="715089"/>
          </a:xfrm>
          <a:prstGeom prst="flowChartAlternateProcess">
            <a:avLst/>
          </a:prstGeom>
          <a:solidFill>
            <a:schemeClr val="bg1">
              <a:alpha val="7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第二课时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" name="iconfont-1191-870150"/>
          <p:cNvSpPr>
            <a:spLocks noChangeAspect="1"/>
          </p:cNvSpPr>
          <p:nvPr/>
        </p:nvSpPr>
        <p:spPr bwMode="auto">
          <a:xfrm>
            <a:off x="8305824" y="4394296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25" name="iconfont-1191-870150"/>
          <p:cNvSpPr>
            <a:spLocks noChangeAspect="1"/>
          </p:cNvSpPr>
          <p:nvPr/>
        </p:nvSpPr>
        <p:spPr bwMode="auto">
          <a:xfrm rot="10800000">
            <a:off x="5772030" y="4394297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19" name="TextBox 20"/>
          <p:cNvSpPr txBox="1"/>
          <p:nvPr/>
        </p:nvSpPr>
        <p:spPr>
          <a:xfrm>
            <a:off x="112980" y="197405"/>
            <a:ext cx="245612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l" defTabSz="685800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342900" indent="114300" algn="l" defTabSz="685800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685800" indent="228600" algn="l" defTabSz="685800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028700" indent="342900" algn="l" defTabSz="685800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371600" indent="457200" algn="l" defTabSz="685800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2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语文 </a:t>
            </a:r>
            <a:r>
              <a:rPr lang="zh-CN" altLang="en-US" sz="2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五年</a:t>
            </a:r>
            <a:r>
              <a:rPr lang="zh-CN" altLang="en-US" sz="2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级 上册</a:t>
            </a:r>
            <a:endParaRPr lang="zh-CN" altLang="en-US" sz="2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07852" y="500422"/>
            <a:ext cx="7578205" cy="7094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algn="just">
              <a:lnSpc>
                <a:spcPct val="13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朗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读颈联，说说你想象到了怎样的画面。</a:t>
            </a:r>
            <a:endParaRPr lang="zh-CN" altLang="en-US" sz="32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837055" y="1640205"/>
            <a:ext cx="579247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竹喧归浣女，莲动下渔舟。</a:t>
            </a:r>
            <a:endParaRPr lang="zh-CN" altLang="en-US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53309" y="3670468"/>
            <a:ext cx="6760178" cy="107721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chemeClr val="accent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展现</a:t>
            </a:r>
            <a:r>
              <a:rPr lang="zh-CN" altLang="en-US" sz="3200" b="1" dirty="0">
                <a:solidFill>
                  <a:schemeClr val="accent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的是山中的人们悠闲自在的生活、劳动场面。</a:t>
            </a:r>
            <a:endParaRPr lang="zh-CN" altLang="en-US" sz="3200" b="1" dirty="0" smtClean="0">
              <a:solidFill>
                <a:schemeClr val="accent1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云形标注 6"/>
          <p:cNvSpPr/>
          <p:nvPr/>
        </p:nvSpPr>
        <p:spPr>
          <a:xfrm>
            <a:off x="4955484" y="2623543"/>
            <a:ext cx="2885923" cy="818139"/>
          </a:xfrm>
          <a:prstGeom prst="cloudCallout">
            <a:avLst>
              <a:gd name="adj1" fmla="val -53877"/>
              <a:gd name="adj2" fmla="val -61449"/>
            </a:avLst>
          </a:prstGeom>
          <a:solidFill>
            <a:schemeClr val="accent3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ln w="18415" cmpd="sng">
                  <a:solidFill>
                    <a:schemeClr val="bg1"/>
                  </a:solidFill>
                  <a:prstDash val="solid"/>
                </a:ln>
                <a:solidFill>
                  <a:srgbClr val="FF6600"/>
                </a:solidFill>
                <a:latin typeface="+mj-ea"/>
                <a:ea typeface="+mj-ea"/>
              </a:rPr>
              <a:t>动态描写</a:t>
            </a:r>
            <a:endParaRPr lang="zh-CN" altLang="en-US" sz="3200" b="1" dirty="0">
              <a:ln w="18415" cmpd="sng">
                <a:solidFill>
                  <a:schemeClr val="bg1"/>
                </a:solidFill>
                <a:prstDash val="solid"/>
              </a:ln>
              <a:solidFill>
                <a:srgbClr val="FF6600"/>
              </a:solidFill>
              <a:latin typeface="+mj-ea"/>
              <a:ea typeface="+mj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/>
          <p:nvPr/>
        </p:nvSpPr>
        <p:spPr>
          <a:xfrm>
            <a:off x="160036" y="2013133"/>
            <a:ext cx="5719612" cy="100123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明月松间照，清泉石上流。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5824307" y="709309"/>
            <a:ext cx="3018967" cy="1013617"/>
          </a:xfrm>
          <a:custGeom>
            <a:avLst/>
            <a:gdLst>
              <a:gd name="connsiteX0" fmla="*/ 0 w 2462447"/>
              <a:gd name="connsiteY0" fmla="*/ 69120 h 691200"/>
              <a:gd name="connsiteX1" fmla="*/ 69120 w 2462447"/>
              <a:gd name="connsiteY1" fmla="*/ 0 h 691200"/>
              <a:gd name="connsiteX2" fmla="*/ 2393327 w 2462447"/>
              <a:gd name="connsiteY2" fmla="*/ 0 h 691200"/>
              <a:gd name="connsiteX3" fmla="*/ 2462447 w 2462447"/>
              <a:gd name="connsiteY3" fmla="*/ 69120 h 691200"/>
              <a:gd name="connsiteX4" fmla="*/ 2462447 w 2462447"/>
              <a:gd name="connsiteY4" fmla="*/ 622080 h 691200"/>
              <a:gd name="connsiteX5" fmla="*/ 2393327 w 2462447"/>
              <a:gd name="connsiteY5" fmla="*/ 691200 h 691200"/>
              <a:gd name="connsiteX6" fmla="*/ 69120 w 2462447"/>
              <a:gd name="connsiteY6" fmla="*/ 691200 h 691200"/>
              <a:gd name="connsiteX7" fmla="*/ 0 w 2462447"/>
              <a:gd name="connsiteY7" fmla="*/ 622080 h 691200"/>
              <a:gd name="connsiteX8" fmla="*/ 0 w 2462447"/>
              <a:gd name="connsiteY8" fmla="*/ 69120 h 69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62447" h="691200">
                <a:moveTo>
                  <a:pt x="0" y="69120"/>
                </a:moveTo>
                <a:cubicBezTo>
                  <a:pt x="0" y="30946"/>
                  <a:pt x="30946" y="0"/>
                  <a:pt x="69120" y="0"/>
                </a:cubicBezTo>
                <a:lnTo>
                  <a:pt x="2393327" y="0"/>
                </a:lnTo>
                <a:cubicBezTo>
                  <a:pt x="2431501" y="0"/>
                  <a:pt x="2462447" y="30946"/>
                  <a:pt x="2462447" y="69120"/>
                </a:cubicBezTo>
                <a:lnTo>
                  <a:pt x="2462447" y="622080"/>
                </a:lnTo>
                <a:cubicBezTo>
                  <a:pt x="2462447" y="660254"/>
                  <a:pt x="2431501" y="691200"/>
                  <a:pt x="2393327" y="691200"/>
                </a:cubicBezTo>
                <a:lnTo>
                  <a:pt x="69120" y="691200"/>
                </a:lnTo>
                <a:cubicBezTo>
                  <a:pt x="30946" y="691200"/>
                  <a:pt x="0" y="660254"/>
                  <a:pt x="0" y="622080"/>
                </a:cubicBezTo>
                <a:lnTo>
                  <a:pt x="0" y="69120"/>
                </a:lnTo>
                <a:close/>
              </a:path>
            </a:pathLst>
          </a:custGeom>
        </p:spPr>
        <p:style>
          <a:lnRef idx="2">
            <a:schemeClr val="accent4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5589" tIns="105589" rIns="105589" bIns="105589" numCol="1" spcCol="1270" anchor="t" anchorCtr="0">
            <a:noAutofit/>
          </a:bodyPr>
          <a:lstStyle/>
          <a:p>
            <a:pPr marL="342900" lvl="1" indent="-342900" algn="l" defTabSz="533400" rtl="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Wingdings" panose="05000000000000000000" pitchFamily="2" charset="2"/>
              <a:buChar char="Ø"/>
            </a:pPr>
            <a:r>
              <a:rPr lang="zh-CN" sz="2000" kern="1200" dirty="0" smtClean="0"/>
              <a:t>第一联要读得</a:t>
            </a:r>
            <a:r>
              <a:rPr lang="zh-CN" sz="2000" kern="1200" dirty="0" smtClean="0">
                <a:solidFill>
                  <a:schemeClr val="accent4">
                    <a:lumMod val="75000"/>
                  </a:schemeClr>
                </a:solidFill>
              </a:rPr>
              <a:t>轻缓</a:t>
            </a:r>
            <a:r>
              <a:rPr lang="zh-CN" sz="2000" kern="1200" dirty="0" smtClean="0"/>
              <a:t>一些，犹如“空山”的静态画面展现在眼前。</a:t>
            </a:r>
            <a:endParaRPr lang="zh-CN" sz="2000" kern="1200" dirty="0"/>
          </a:p>
        </p:txBody>
      </p:sp>
      <p:sp>
        <p:nvSpPr>
          <p:cNvPr id="8" name="圆角矩形 7"/>
          <p:cNvSpPr/>
          <p:nvPr/>
        </p:nvSpPr>
        <p:spPr>
          <a:xfrm>
            <a:off x="5814782" y="1848835"/>
            <a:ext cx="3100618" cy="1463181"/>
          </a:xfrm>
          <a:prstGeom prst="roundRect">
            <a:avLst/>
          </a:prstGeom>
        </p:spPr>
        <p:style>
          <a:lnRef idx="2">
            <a:schemeClr val="accent4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5589" tIns="105589" rIns="105589" bIns="105589" numCol="1" spcCol="1270" anchor="t" anchorCtr="0">
            <a:no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000" dirty="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</a:rPr>
              <a:t>第二联“一照一流”由静到动，语</a:t>
            </a:r>
            <a:r>
              <a:rPr lang="zh-CN" altLang="en-US" sz="2000" dirty="0" smtClean="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</a:rPr>
              <a:t>调</a:t>
            </a:r>
            <a:r>
              <a:rPr lang="zh-CN" altLang="en-US" sz="2000" dirty="0" smtClean="0"/>
              <a:t>由轻缓</a:t>
            </a:r>
            <a:r>
              <a:rPr lang="zh-CN" altLang="en-US" sz="2000" dirty="0" smtClean="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</a:rPr>
              <a:t>变</a:t>
            </a:r>
            <a:r>
              <a:rPr lang="zh-CN" altLang="en-US" sz="2000" dirty="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</a:rPr>
              <a:t>得</a:t>
            </a:r>
            <a:r>
              <a:rPr lang="zh-CN" altLang="en-US" sz="2000" dirty="0">
                <a:solidFill>
                  <a:schemeClr val="accent4">
                    <a:lumMod val="75000"/>
                  </a:schemeClr>
                </a:solidFill>
              </a:rPr>
              <a:t>活泼</a:t>
            </a:r>
            <a:r>
              <a:rPr lang="zh-CN" altLang="en-US" sz="2000" dirty="0" smtClean="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</a:rPr>
              <a:t>些</a:t>
            </a:r>
            <a:r>
              <a:rPr lang="en-US" altLang="zh-CN" sz="2000" dirty="0" smtClean="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</a:rPr>
              <a:t>,</a:t>
            </a:r>
            <a:r>
              <a:rPr lang="zh-CN" altLang="en-US" sz="2000" dirty="0" smtClean="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</a:rPr>
              <a:t>声音相对响亮明快。</a:t>
            </a:r>
            <a:endParaRPr lang="zh-CN" altLang="en-US" sz="2000" dirty="0">
              <a:solidFill>
                <a:schemeClr val="dk1">
                  <a:hueOff val="0"/>
                  <a:satOff val="0"/>
                  <a:lumOff val="0"/>
                  <a:alphaOff val="0"/>
                </a:schemeClr>
              </a:solidFill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5829300" y="3391100"/>
            <a:ext cx="3018967" cy="1432658"/>
          </a:xfrm>
          <a:prstGeom prst="roundRect">
            <a:avLst/>
          </a:prstGeom>
        </p:spPr>
        <p:style>
          <a:lnRef idx="2">
            <a:schemeClr val="accent4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5589" tIns="105589" rIns="105589" bIns="105589" numCol="1" spcCol="1270" anchor="t" anchorCtr="0">
            <a:no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000" dirty="0" smtClean="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</a:rPr>
              <a:t>第三联描写人的活动，要读得</a:t>
            </a:r>
            <a:r>
              <a:rPr lang="zh-CN" altLang="en-US" sz="2000" dirty="0">
                <a:solidFill>
                  <a:schemeClr val="accent4">
                    <a:lumMod val="75000"/>
                  </a:schemeClr>
                </a:solidFill>
              </a:rPr>
              <a:t>活泼</a:t>
            </a:r>
            <a:r>
              <a:rPr lang="zh-CN" altLang="en-US" sz="2000" dirty="0" smtClean="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</a:rPr>
              <a:t>些，声音相</a:t>
            </a:r>
            <a:r>
              <a:rPr lang="zh-CN" altLang="en-US" sz="2000" dirty="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</a:rPr>
              <a:t>对</a:t>
            </a:r>
            <a:r>
              <a:rPr lang="zh-CN" altLang="en-US" sz="2000" dirty="0">
                <a:solidFill>
                  <a:schemeClr val="accent4">
                    <a:lumMod val="75000"/>
                  </a:schemeClr>
                </a:solidFill>
              </a:rPr>
              <a:t>响</a:t>
            </a:r>
            <a:r>
              <a:rPr lang="zh-CN" altLang="en-US" sz="2000" dirty="0" smtClean="0">
                <a:solidFill>
                  <a:schemeClr val="accent4">
                    <a:lumMod val="75000"/>
                  </a:schemeClr>
                </a:solidFill>
              </a:rPr>
              <a:t>亮明</a:t>
            </a:r>
            <a:r>
              <a:rPr lang="zh-CN" altLang="en-US" sz="2000" dirty="0">
                <a:solidFill>
                  <a:schemeClr val="accent4">
                    <a:lumMod val="75000"/>
                  </a:schemeClr>
                </a:solidFill>
              </a:rPr>
              <a:t>快</a:t>
            </a:r>
            <a:r>
              <a:rPr lang="zh-CN" altLang="en-US" sz="2000" dirty="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</a:rPr>
              <a:t>，让人感受到动态场景。</a:t>
            </a:r>
            <a:endParaRPr lang="zh-CN" altLang="en-US" sz="2000" dirty="0">
              <a:solidFill>
                <a:schemeClr val="dk1">
                  <a:hueOff val="0"/>
                  <a:satOff val="0"/>
                  <a:lumOff val="0"/>
                  <a:alphaOff val="0"/>
                </a:schemeClr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160036" y="929178"/>
            <a:ext cx="582072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200000"/>
              </a:lnSpc>
            </a:pP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空山新雨后，天气晚来秋。</a:t>
            </a:r>
            <a:endParaRPr lang="en-US" altLang="zh-CN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1067" y="3324425"/>
            <a:ext cx="524063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200000"/>
              </a:lnSpc>
            </a:pP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竹喧归浣女，莲动下渔舟。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2" name="文本框 10"/>
          <p:cNvSpPr txBox="1"/>
          <p:nvPr/>
        </p:nvSpPr>
        <p:spPr>
          <a:xfrm>
            <a:off x="1276771" y="571492"/>
            <a:ext cx="49657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朗读指导</a:t>
            </a:r>
            <a:r>
              <a:rPr lang="zh-CN" altLang="en-US" sz="32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（课后第</a:t>
            </a:r>
            <a:r>
              <a:rPr lang="en-US" altLang="zh-CN" sz="32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2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题）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23527" y="305031"/>
            <a:ext cx="1013927" cy="101392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8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11033" y="503659"/>
            <a:ext cx="832656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先看下面的资料，然后品读尾联，想一想：此时诗人心中生出了怎样的情感呢？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7200" y="1206863"/>
            <a:ext cx="8062685" cy="3558123"/>
          </a:xfrm>
          <a:prstGeom prst="horizontalScrol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中年的王维利用官僚生活的空余时间，在京城的南蓝田山麓修建了一所别墅，以修养身心。该别墅原为初唐诗人宋之问所有，那是一座很宽阔的去处，有山有湖，有树林也有溪谷，其间散布着若干馆舍。王维与他的知心好友度着悠闲自在的生活，过着半官半隐的生活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/>
        </p:nvSpPr>
        <p:spPr>
          <a:xfrm>
            <a:off x="83020" y="801711"/>
            <a:ext cx="2674696" cy="850685"/>
          </a:xfrm>
          <a:prstGeom prst="cloud">
            <a:avLst/>
          </a:prstGeom>
          <a:solidFill>
            <a:schemeClr val="bg2"/>
          </a:solidFill>
          <a:ln w="31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空灵澄净</a:t>
            </a:r>
            <a:endParaRPr lang="zh-CN" altLang="en-US" sz="28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352951" y="1692782"/>
            <a:ext cx="2374006" cy="2181944"/>
            <a:chOff x="6748902" y="1947656"/>
            <a:chExt cx="1961988" cy="1983582"/>
          </a:xfrm>
        </p:grpSpPr>
        <p:sp>
          <p:nvSpPr>
            <p:cNvPr id="8" name="任意多边形 7"/>
            <p:cNvSpPr/>
            <p:nvPr/>
          </p:nvSpPr>
          <p:spPr>
            <a:xfrm>
              <a:off x="7225647" y="1947656"/>
              <a:ext cx="996502" cy="996502"/>
            </a:xfrm>
            <a:custGeom>
              <a:avLst/>
              <a:gdLst>
                <a:gd name="connsiteX0" fmla="*/ 0 w 996502"/>
                <a:gd name="connsiteY0" fmla="*/ 498251 h 996502"/>
                <a:gd name="connsiteX1" fmla="*/ 498251 w 996502"/>
                <a:gd name="connsiteY1" fmla="*/ 0 h 996502"/>
                <a:gd name="connsiteX2" fmla="*/ 996502 w 996502"/>
                <a:gd name="connsiteY2" fmla="*/ 498251 h 996502"/>
                <a:gd name="connsiteX3" fmla="*/ 498251 w 996502"/>
                <a:gd name="connsiteY3" fmla="*/ 996502 h 996502"/>
                <a:gd name="connsiteX4" fmla="*/ 0 w 996502"/>
                <a:gd name="connsiteY4" fmla="*/ 498251 h 996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6502" h="996502">
                  <a:moveTo>
                    <a:pt x="0" y="498251"/>
                  </a:moveTo>
                  <a:cubicBezTo>
                    <a:pt x="0" y="223075"/>
                    <a:pt x="223075" y="0"/>
                    <a:pt x="498251" y="0"/>
                  </a:cubicBezTo>
                  <a:cubicBezTo>
                    <a:pt x="773427" y="0"/>
                    <a:pt x="996502" y="223075"/>
                    <a:pt x="996502" y="498251"/>
                  </a:cubicBezTo>
                  <a:cubicBezTo>
                    <a:pt x="996502" y="773427"/>
                    <a:pt x="773427" y="996502"/>
                    <a:pt x="498251" y="996502"/>
                  </a:cubicBezTo>
                  <a:cubicBezTo>
                    <a:pt x="223075" y="996502"/>
                    <a:pt x="0" y="773427"/>
                    <a:pt x="0" y="498251"/>
                  </a:cubicBez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114981" tIns="134145" rIns="114981" bIns="546160" numCol="1" spcCol="1270" anchor="ctr" anchorCtr="0">
              <a:noAutofit/>
            </a:bodyPr>
            <a:lstStyle/>
            <a:p>
              <a:pPr lvl="0" algn="ctr" defTabSz="10668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800" b="0" kern="1200" dirty="0" smtClean="0"/>
                <a:t>感觉</a:t>
              </a:r>
              <a:endParaRPr lang="zh-CN" altLang="en-US" sz="2800" kern="1200" dirty="0"/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7714388" y="2401612"/>
              <a:ext cx="996502" cy="996502"/>
            </a:xfrm>
            <a:custGeom>
              <a:avLst/>
              <a:gdLst>
                <a:gd name="connsiteX0" fmla="*/ 0 w 996502"/>
                <a:gd name="connsiteY0" fmla="*/ 498251 h 996502"/>
                <a:gd name="connsiteX1" fmla="*/ 498251 w 996502"/>
                <a:gd name="connsiteY1" fmla="*/ 0 h 996502"/>
                <a:gd name="connsiteX2" fmla="*/ 996502 w 996502"/>
                <a:gd name="connsiteY2" fmla="*/ 498251 h 996502"/>
                <a:gd name="connsiteX3" fmla="*/ 498251 w 996502"/>
                <a:gd name="connsiteY3" fmla="*/ 996502 h 996502"/>
                <a:gd name="connsiteX4" fmla="*/ 0 w 996502"/>
                <a:gd name="connsiteY4" fmla="*/ 498251 h 996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6502" h="996502">
                  <a:moveTo>
                    <a:pt x="0" y="498251"/>
                  </a:moveTo>
                  <a:cubicBezTo>
                    <a:pt x="0" y="223075"/>
                    <a:pt x="223075" y="0"/>
                    <a:pt x="498251" y="0"/>
                  </a:cubicBezTo>
                  <a:cubicBezTo>
                    <a:pt x="773427" y="0"/>
                    <a:pt x="996502" y="223075"/>
                    <a:pt x="996502" y="498251"/>
                  </a:cubicBezTo>
                  <a:cubicBezTo>
                    <a:pt x="996502" y="773427"/>
                    <a:pt x="773427" y="996502"/>
                    <a:pt x="498251" y="996502"/>
                  </a:cubicBezTo>
                  <a:cubicBezTo>
                    <a:pt x="223075" y="996502"/>
                    <a:pt x="0" y="773427"/>
                    <a:pt x="0" y="498251"/>
                  </a:cubicBez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alpha val="50000"/>
                <a:hueOff val="5865114"/>
                <a:satOff val="-13354"/>
                <a:lumOff val="5360"/>
                <a:alphaOff val="0"/>
              </a:schemeClr>
            </a:fillRef>
            <a:effectRef idx="0">
              <a:schemeClr val="accent3">
                <a:alpha val="50000"/>
                <a:hueOff val="5865114"/>
                <a:satOff val="-13354"/>
                <a:lumOff val="536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536578" tIns="114981" rIns="76654" bIns="114981" numCol="1" spcCol="1270" anchor="ctr" anchorCtr="0">
              <a:noAutofit/>
            </a:bodyPr>
            <a:lstStyle/>
            <a:p>
              <a:pPr lvl="0" algn="ctr" defTabSz="10668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800" b="0" kern="1200" dirty="0" smtClean="0"/>
                <a:t>视觉</a:t>
              </a:r>
              <a:endParaRPr lang="zh-CN" altLang="en-US" sz="2800" kern="1200" dirty="0"/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7237642" y="2934736"/>
              <a:ext cx="996502" cy="996502"/>
            </a:xfrm>
            <a:custGeom>
              <a:avLst/>
              <a:gdLst>
                <a:gd name="connsiteX0" fmla="*/ 0 w 996502"/>
                <a:gd name="connsiteY0" fmla="*/ 498251 h 996502"/>
                <a:gd name="connsiteX1" fmla="*/ 498251 w 996502"/>
                <a:gd name="connsiteY1" fmla="*/ 0 h 996502"/>
                <a:gd name="connsiteX2" fmla="*/ 996502 w 996502"/>
                <a:gd name="connsiteY2" fmla="*/ 498251 h 996502"/>
                <a:gd name="connsiteX3" fmla="*/ 498251 w 996502"/>
                <a:gd name="connsiteY3" fmla="*/ 996502 h 996502"/>
                <a:gd name="connsiteX4" fmla="*/ 0 w 996502"/>
                <a:gd name="connsiteY4" fmla="*/ 498251 h 996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6502" h="996502">
                  <a:moveTo>
                    <a:pt x="0" y="498251"/>
                  </a:moveTo>
                  <a:cubicBezTo>
                    <a:pt x="0" y="223075"/>
                    <a:pt x="223075" y="0"/>
                    <a:pt x="498251" y="0"/>
                  </a:cubicBezTo>
                  <a:cubicBezTo>
                    <a:pt x="773427" y="0"/>
                    <a:pt x="996502" y="223075"/>
                    <a:pt x="996502" y="498251"/>
                  </a:cubicBezTo>
                  <a:cubicBezTo>
                    <a:pt x="996502" y="773427"/>
                    <a:pt x="773427" y="996502"/>
                    <a:pt x="498251" y="996502"/>
                  </a:cubicBezTo>
                  <a:cubicBezTo>
                    <a:pt x="223075" y="996502"/>
                    <a:pt x="0" y="773427"/>
                    <a:pt x="0" y="498251"/>
                  </a:cubicBez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alpha val="50000"/>
                <a:hueOff val="11730227"/>
                <a:satOff val="-26716"/>
                <a:lumOff val="10720"/>
                <a:alphaOff val="0"/>
              </a:schemeClr>
            </a:fillRef>
            <a:effectRef idx="0">
              <a:schemeClr val="accent3">
                <a:alpha val="50000"/>
                <a:hueOff val="11730227"/>
                <a:satOff val="-26716"/>
                <a:lumOff val="1072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114981" tIns="546159" rIns="114981" bIns="134146" numCol="1" spcCol="1270" anchor="ctr" anchorCtr="0">
              <a:noAutofit/>
            </a:bodyPr>
            <a:lstStyle/>
            <a:p>
              <a:pPr lvl="0" algn="ctr" defTabSz="10668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800" b="0" kern="1200" dirty="0" smtClean="0"/>
                <a:t>听觉</a:t>
              </a:r>
              <a:endParaRPr lang="zh-CN" altLang="en-US" sz="2800" kern="1200" dirty="0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6748902" y="2401612"/>
              <a:ext cx="996502" cy="996502"/>
            </a:xfrm>
            <a:custGeom>
              <a:avLst/>
              <a:gdLst>
                <a:gd name="connsiteX0" fmla="*/ 0 w 996502"/>
                <a:gd name="connsiteY0" fmla="*/ 498251 h 996502"/>
                <a:gd name="connsiteX1" fmla="*/ 498251 w 996502"/>
                <a:gd name="connsiteY1" fmla="*/ 0 h 996502"/>
                <a:gd name="connsiteX2" fmla="*/ 996502 w 996502"/>
                <a:gd name="connsiteY2" fmla="*/ 498251 h 996502"/>
                <a:gd name="connsiteX3" fmla="*/ 498251 w 996502"/>
                <a:gd name="connsiteY3" fmla="*/ 996502 h 996502"/>
                <a:gd name="connsiteX4" fmla="*/ 0 w 996502"/>
                <a:gd name="connsiteY4" fmla="*/ 498251 h 996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6502" h="996502">
                  <a:moveTo>
                    <a:pt x="0" y="498251"/>
                  </a:moveTo>
                  <a:cubicBezTo>
                    <a:pt x="0" y="223075"/>
                    <a:pt x="223075" y="0"/>
                    <a:pt x="498251" y="0"/>
                  </a:cubicBezTo>
                  <a:cubicBezTo>
                    <a:pt x="773427" y="0"/>
                    <a:pt x="996502" y="223075"/>
                    <a:pt x="996502" y="498251"/>
                  </a:cubicBezTo>
                  <a:cubicBezTo>
                    <a:pt x="996502" y="773427"/>
                    <a:pt x="773427" y="996502"/>
                    <a:pt x="498251" y="996502"/>
                  </a:cubicBezTo>
                  <a:cubicBezTo>
                    <a:pt x="223075" y="996502"/>
                    <a:pt x="0" y="773427"/>
                    <a:pt x="0" y="498251"/>
                  </a:cubicBez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alpha val="50000"/>
                <a:hueOff val="17595341"/>
                <a:satOff val="-40079"/>
                <a:lumOff val="16080"/>
                <a:alphaOff val="0"/>
              </a:schemeClr>
            </a:fillRef>
            <a:effectRef idx="0">
              <a:schemeClr val="accent3">
                <a:alpha val="50000"/>
                <a:hueOff val="17595341"/>
                <a:satOff val="-40079"/>
                <a:lumOff val="1608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76654" tIns="114981" rIns="536578" bIns="114981" numCol="1" spcCol="1270" anchor="ctr" anchorCtr="0">
              <a:noAutofit/>
            </a:bodyPr>
            <a:lstStyle/>
            <a:p>
              <a:pPr lvl="0" algn="ctr" defTabSz="10668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800" b="0" kern="1200" smtClean="0"/>
                <a:t>感受</a:t>
              </a:r>
              <a:endParaRPr lang="zh-CN" altLang="en-US" sz="2800" kern="1200" dirty="0"/>
            </a:p>
          </p:txBody>
        </p:sp>
      </p:grpSp>
      <p:sp>
        <p:nvSpPr>
          <p:cNvPr id="6" name="矩形 5"/>
          <p:cNvSpPr/>
          <p:nvPr/>
        </p:nvSpPr>
        <p:spPr>
          <a:xfrm>
            <a:off x="1042553" y="663481"/>
            <a:ext cx="5172075" cy="3559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山居秋暝</a:t>
            </a:r>
            <a:endParaRPr lang="en-US" altLang="zh-CN" sz="3200" b="1" dirty="0" smtClean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charset="0"/>
            </a:endParaRPr>
          </a:p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[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唐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]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王 维</a:t>
            </a:r>
            <a:endParaRPr lang="en-US" altLang="zh-CN" sz="2800" b="1" dirty="0" smtClean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空山新雨后，天气晚来秋。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明月松间照，清泉石上流。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竹喧归浣女，莲动下渔舟。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随意春芳歇，王孙自可留。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79973" y="1793467"/>
            <a:ext cx="6617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空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168805" y="3560477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留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15" name="云形 14"/>
          <p:cNvSpPr/>
          <p:nvPr/>
        </p:nvSpPr>
        <p:spPr>
          <a:xfrm>
            <a:off x="4892552" y="4132173"/>
            <a:ext cx="2495219" cy="850685"/>
          </a:xfrm>
          <a:prstGeom prst="cloud">
            <a:avLst/>
          </a:prstGeom>
          <a:solidFill>
            <a:schemeClr val="bg2"/>
          </a:solidFill>
          <a:ln w="31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洁身自好</a:t>
            </a:r>
            <a:endParaRPr lang="zh-CN" altLang="en-US" sz="28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七彩-课文朗读-五上-21 古诗词三首（1）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4681442" y="757861"/>
            <a:ext cx="487363" cy="4873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4206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" grpId="0" animBg="1"/>
      <p:bldP spid="12" grpId="0"/>
      <p:bldP spid="13" grpId="0"/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2186803" y="2164236"/>
            <a:ext cx="4387317" cy="1018349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枫桥夜泊</a:t>
            </a:r>
            <a:endParaRPr kumimoji="0" lang="zh-CN" altLang="en-US" sz="5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053907" y="3813198"/>
            <a:ext cx="53184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夜晚将船停泊在枫桥边。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标注 16"/>
          <p:cNvSpPr/>
          <p:nvPr/>
        </p:nvSpPr>
        <p:spPr>
          <a:xfrm>
            <a:off x="1676400" y="1997675"/>
            <a:ext cx="900254" cy="614680"/>
          </a:xfrm>
          <a:prstGeom prst="wedgeRoundRectCallout">
            <a:avLst>
              <a:gd name="adj1" fmla="val 73939"/>
              <a:gd name="adj2" fmla="val 37500"/>
              <a:gd name="adj3" fmla="val 16667"/>
            </a:avLst>
          </a:prstGeom>
          <a:solidFill>
            <a:schemeClr val="bg1"/>
          </a:solidFill>
          <a:ln w="3175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地点</a:t>
            </a:r>
            <a:endParaRPr lang="zh-CN" altLang="en-US" sz="2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圆角矩形标注 1"/>
          <p:cNvSpPr/>
          <p:nvPr/>
        </p:nvSpPr>
        <p:spPr>
          <a:xfrm>
            <a:off x="3633470" y="1492215"/>
            <a:ext cx="860287" cy="614680"/>
          </a:xfrm>
          <a:prstGeom prst="wedgeRoundRectCallout">
            <a:avLst>
              <a:gd name="adj1" fmla="val 74862"/>
              <a:gd name="adj2" fmla="val 52996"/>
              <a:gd name="adj3" fmla="val 16667"/>
            </a:avLst>
          </a:prstGeom>
          <a:solidFill>
            <a:schemeClr val="bg1"/>
          </a:solidFill>
          <a:ln w="3175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时间</a:t>
            </a:r>
            <a:endParaRPr lang="zh-CN" altLang="en-US" sz="2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5932894" y="1699800"/>
            <a:ext cx="915581" cy="614680"/>
          </a:xfrm>
          <a:prstGeom prst="wedgeRoundRectCallout">
            <a:avLst>
              <a:gd name="adj1" fmla="val -72947"/>
              <a:gd name="adj2" fmla="val 45248"/>
              <a:gd name="adj3" fmla="val 16667"/>
            </a:avLst>
          </a:prstGeom>
          <a:solidFill>
            <a:schemeClr val="bg1"/>
          </a:solidFill>
          <a:ln w="3175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事件</a:t>
            </a:r>
            <a:endParaRPr lang="zh-CN" altLang="en-US" sz="2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4354922" y="2281234"/>
            <a:ext cx="720541" cy="79559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2919095" y="2231930"/>
            <a:ext cx="1428750" cy="87515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5076450" y="2271709"/>
            <a:ext cx="792595" cy="79559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377372" y="438070"/>
            <a:ext cx="3070873" cy="740868"/>
            <a:chOff x="374399" y="609020"/>
            <a:chExt cx="3070873" cy="740868"/>
          </a:xfrm>
        </p:grpSpPr>
        <p:sp>
          <p:nvSpPr>
            <p:cNvPr id="11" name="矩形 10"/>
            <p:cNvSpPr/>
            <p:nvPr/>
          </p:nvSpPr>
          <p:spPr>
            <a:xfrm>
              <a:off x="770129" y="713855"/>
              <a:ext cx="2675143" cy="556755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cap="rnd">
              <a:solidFill>
                <a:srgbClr val="FF0000"/>
              </a:solidFill>
            </a:ln>
            <a:effectLst/>
          </p:spPr>
          <p:txBody>
            <a:bodyPr wrap="square" lIns="68580" tIns="34290" rIns="68580" bIns="3429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700" b="1" dirty="0" smtClean="0">
                  <a:latin typeface="+mj-ea"/>
                  <a:ea typeface="+mj-ea"/>
                  <a:sym typeface="+mn-ea"/>
                </a:rPr>
                <a:t>    一起解诗题</a:t>
              </a:r>
              <a:endParaRPr lang="zh-CN" altLang="en-US" sz="2700" b="1" dirty="0">
                <a:latin typeface="+mj-ea"/>
                <a:ea typeface="+mj-ea"/>
                <a:sym typeface="+mn-ea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 rot="21073055">
              <a:off x="374399" y="609020"/>
              <a:ext cx="970336" cy="740868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7" grpId="0" bldLvl="0" animBg="1"/>
      <p:bldP spid="2" grpId="0" bldLvl="0" animBg="1"/>
      <p:bldP spid="4" grpId="0" bldLvl="0" animBg="1"/>
      <p:bldP spid="18" grpId="0" bldLvl="0" animBg="1"/>
      <p:bldP spid="5" grpId="0" bldLvl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97706" y="1535855"/>
            <a:ext cx="2277904" cy="2879884"/>
          </a:xfrm>
          <a:prstGeom prst="ellipse">
            <a:avLst/>
          </a:prstGeom>
          <a:ln>
            <a:solidFill>
              <a:schemeClr val="tx1"/>
            </a:solidFill>
          </a:ln>
          <a:effectLst/>
        </p:spPr>
      </p:pic>
      <p:sp>
        <p:nvSpPr>
          <p:cNvPr id="4" name="文本框 3"/>
          <p:cNvSpPr txBox="1"/>
          <p:nvPr/>
        </p:nvSpPr>
        <p:spPr>
          <a:xfrm>
            <a:off x="3335142" y="1263808"/>
            <a:ext cx="5267320" cy="310854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628650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张继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字懿孙，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湖北襄州(今湖北襄阳)人，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唐代诗人，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他的诗爽朗激越，不事雕琢。对后世颇有影响。但可惜流传下来的不到50首。他的最著名的诗是</a:t>
            </a:r>
            <a:r>
              <a:rPr lang="zh-CN" altLang="en-US" sz="3200" b="1" u="sng" dirty="0"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《枫桥夜泊》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9552" y="411510"/>
            <a:ext cx="1944216" cy="584775"/>
          </a:xfrm>
          <a:prstGeom prst="rect">
            <a:avLst/>
          </a:prstGeom>
          <a:gradFill rotWithShape="1">
            <a:gsLst>
              <a:gs pos="0">
                <a:srgbClr val="00B9FA">
                  <a:shade val="51000"/>
                  <a:satMod val="130000"/>
                </a:srgbClr>
              </a:gs>
              <a:gs pos="80000">
                <a:srgbClr val="00B9FA">
                  <a:shade val="93000"/>
                  <a:satMod val="130000"/>
                </a:srgbClr>
              </a:gs>
              <a:gs pos="100000">
                <a:srgbClr val="00B9FA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wrap="square" rtlCol="0">
            <a:spAutoFit/>
          </a:bodyPr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作者简介</a:t>
            </a:r>
            <a:endParaRPr kumimoji="0" lang="zh-CN" altLang="en-US" sz="32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39190" y="1229366"/>
            <a:ext cx="7954394" cy="36379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张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继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于公元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753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年（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天宝十二年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）考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取了进士。而就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在公元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755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年（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天宝十四年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一月爆发了安史之乱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，公元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756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年（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天宝十五年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六月，玄宗仓皇奔蜀。因为当时江南政局比较安定，所以不少文士纷纷逃到今江苏、浙江一带避乱，其中也包括张继。一个秋天的夜晚，诗人泊舟苏州城外的枫桥。江南水乡秋夜幽美的景色，吸引着这位怀着旅愁的客子，使他领略到一种情味隽永的诗意美，写下了这首意境清远的小诗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1740" y="417250"/>
            <a:ext cx="1660124" cy="52322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幼圆" panose="02010509060101010101" pitchFamily="49" charset="-122"/>
                <a:ea typeface="幼圆" panose="02010509060101010101" pitchFamily="49" charset="-122"/>
              </a:rPr>
              <a:t>写作背景</a:t>
            </a:r>
            <a:endParaRPr lang="zh-CN" altLang="en-US" sz="2800" b="1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396338"/>
            <a:ext cx="2268000" cy="69257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765" y="396338"/>
            <a:ext cx="450000" cy="55975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852213" y="2175945"/>
            <a:ext cx="7491687" cy="2160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①读一读：读准字音，读出节奏。</a:t>
            </a:r>
            <a:endParaRPr lang="en-US" altLang="zh-CN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②说一说：根据注释，说说诗意。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③划一划：画出诗中的景物名称。</a:t>
            </a:r>
            <a:endParaRPr lang="en-US" altLang="zh-CN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④想一想：诗句让你想象到了什么样的画面。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871788" y="1346947"/>
            <a:ext cx="306846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自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学</a:t>
            </a:r>
            <a:r>
              <a:rPr lang="zh-CN" altLang="en-US" sz="32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古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诗的方法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5" name="文本框 14"/>
          <p:cNvSpPr txBox="1"/>
          <p:nvPr/>
        </p:nvSpPr>
        <p:spPr>
          <a:xfrm>
            <a:off x="774065" y="370975"/>
            <a:ext cx="2133235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自学古诗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6"/>
          <p:cNvSpPr txBox="1"/>
          <p:nvPr/>
        </p:nvSpPr>
        <p:spPr>
          <a:xfrm>
            <a:off x="363285" y="388284"/>
            <a:ext cx="5973275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尝试着说一说诗句的意思。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3"/>
          <p:cNvSpPr txBox="1"/>
          <p:nvPr/>
        </p:nvSpPr>
        <p:spPr>
          <a:xfrm>
            <a:off x="4054184" y="1224889"/>
            <a:ext cx="4564752" cy="3168670"/>
          </a:xfrm>
          <a:prstGeom prst="roundRect">
            <a:avLst>
              <a:gd name="adj" fmla="val 4181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漫天寒霜里，月亮在乌鸦的啼叫声中慢慢西沉。江边枫叶摇曳，渔船上的灯火点点，面对这些景象，诗人心中充满愁绪。此时，姑苏城外寒山寺半夜敲响的钟声传入客船。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</p:txBody>
      </p:sp>
      <p:sp>
        <p:nvSpPr>
          <p:cNvPr id="9" name="文本框 1"/>
          <p:cNvSpPr txBox="1"/>
          <p:nvPr/>
        </p:nvSpPr>
        <p:spPr>
          <a:xfrm>
            <a:off x="206078" y="1048385"/>
            <a:ext cx="3759620" cy="363791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枫桥夜泊</a:t>
            </a:r>
            <a:endParaRPr lang="zh-CN" altLang="en-US" sz="32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[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唐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]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张 继</a:t>
            </a:r>
            <a:endParaRPr lang="zh-CN" altLang="en-US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月落乌啼霜满天，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江枫渔火对愁眠。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姑苏城外寒山寺，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夜半钟声到客船。</a:t>
            </a:r>
            <a:endParaRPr lang="zh-CN" altLang="en-US" sz="32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1477535" y="1709917"/>
            <a:ext cx="2860774" cy="501333"/>
          </a:xfrm>
          <a:custGeom>
            <a:avLst/>
            <a:gdLst>
              <a:gd name="connsiteX0" fmla="*/ 0 w 789501"/>
              <a:gd name="connsiteY0" fmla="*/ 50133 h 501333"/>
              <a:gd name="connsiteX1" fmla="*/ 50133 w 789501"/>
              <a:gd name="connsiteY1" fmla="*/ 0 h 501333"/>
              <a:gd name="connsiteX2" fmla="*/ 739368 w 789501"/>
              <a:gd name="connsiteY2" fmla="*/ 0 h 501333"/>
              <a:gd name="connsiteX3" fmla="*/ 789501 w 789501"/>
              <a:gd name="connsiteY3" fmla="*/ 50133 h 501333"/>
              <a:gd name="connsiteX4" fmla="*/ 789501 w 789501"/>
              <a:gd name="connsiteY4" fmla="*/ 451200 h 501333"/>
              <a:gd name="connsiteX5" fmla="*/ 739368 w 789501"/>
              <a:gd name="connsiteY5" fmla="*/ 501333 h 501333"/>
              <a:gd name="connsiteX6" fmla="*/ 50133 w 789501"/>
              <a:gd name="connsiteY6" fmla="*/ 501333 h 501333"/>
              <a:gd name="connsiteX7" fmla="*/ 0 w 789501"/>
              <a:gd name="connsiteY7" fmla="*/ 451200 h 501333"/>
              <a:gd name="connsiteX8" fmla="*/ 0 w 789501"/>
              <a:gd name="connsiteY8" fmla="*/ 50133 h 501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89501" h="501333">
                <a:moveTo>
                  <a:pt x="0" y="50133"/>
                </a:moveTo>
                <a:cubicBezTo>
                  <a:pt x="0" y="22445"/>
                  <a:pt x="22445" y="0"/>
                  <a:pt x="50133" y="0"/>
                </a:cubicBezTo>
                <a:lnTo>
                  <a:pt x="739368" y="0"/>
                </a:lnTo>
                <a:cubicBezTo>
                  <a:pt x="767056" y="0"/>
                  <a:pt x="789501" y="22445"/>
                  <a:pt x="789501" y="50133"/>
                </a:cubicBezTo>
                <a:lnTo>
                  <a:pt x="789501" y="451200"/>
                </a:lnTo>
                <a:cubicBezTo>
                  <a:pt x="789501" y="478888"/>
                  <a:pt x="767056" y="501333"/>
                  <a:pt x="739368" y="501333"/>
                </a:cubicBezTo>
                <a:lnTo>
                  <a:pt x="50133" y="501333"/>
                </a:lnTo>
                <a:cubicBezTo>
                  <a:pt x="22445" y="501333"/>
                  <a:pt x="0" y="478888"/>
                  <a:pt x="0" y="451200"/>
                </a:cubicBezTo>
                <a:lnTo>
                  <a:pt x="0" y="50133"/>
                </a:lnTo>
                <a:close/>
              </a:path>
            </a:pathLst>
          </a:custGeom>
          <a:ln>
            <a:solidFill>
              <a:srgbClr val="FF0000"/>
            </a:solidFill>
          </a:ln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48974" tIns="48974" rIns="48974" bIns="48974" numCol="1" spcCol="1270" anchor="ctr" anchorCtr="0">
            <a:noAutofit/>
          </a:bodyPr>
          <a:lstStyle/>
          <a:p>
            <a:pPr lvl="0" algn="ctr" defTabSz="4000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sz="2800" b="1" kern="1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月落</a:t>
            </a:r>
            <a:r>
              <a:rPr lang="zh-CN" sz="2800" b="1" kern="1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乌啼</a:t>
            </a:r>
            <a:r>
              <a:rPr lang="zh-CN" sz="2800" b="1" kern="1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霜满天</a:t>
            </a:r>
            <a:endParaRPr lang="zh-CN" sz="2800" kern="1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4759215" y="1709918"/>
            <a:ext cx="2860774" cy="501333"/>
          </a:xfrm>
          <a:custGeom>
            <a:avLst/>
            <a:gdLst>
              <a:gd name="connsiteX0" fmla="*/ 0 w 789501"/>
              <a:gd name="connsiteY0" fmla="*/ 50133 h 501333"/>
              <a:gd name="connsiteX1" fmla="*/ 50133 w 789501"/>
              <a:gd name="connsiteY1" fmla="*/ 0 h 501333"/>
              <a:gd name="connsiteX2" fmla="*/ 739368 w 789501"/>
              <a:gd name="connsiteY2" fmla="*/ 0 h 501333"/>
              <a:gd name="connsiteX3" fmla="*/ 789501 w 789501"/>
              <a:gd name="connsiteY3" fmla="*/ 50133 h 501333"/>
              <a:gd name="connsiteX4" fmla="*/ 789501 w 789501"/>
              <a:gd name="connsiteY4" fmla="*/ 451200 h 501333"/>
              <a:gd name="connsiteX5" fmla="*/ 739368 w 789501"/>
              <a:gd name="connsiteY5" fmla="*/ 501333 h 501333"/>
              <a:gd name="connsiteX6" fmla="*/ 50133 w 789501"/>
              <a:gd name="connsiteY6" fmla="*/ 501333 h 501333"/>
              <a:gd name="connsiteX7" fmla="*/ 0 w 789501"/>
              <a:gd name="connsiteY7" fmla="*/ 451200 h 501333"/>
              <a:gd name="connsiteX8" fmla="*/ 0 w 789501"/>
              <a:gd name="connsiteY8" fmla="*/ 50133 h 501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89501" h="501333">
                <a:moveTo>
                  <a:pt x="0" y="50133"/>
                </a:moveTo>
                <a:cubicBezTo>
                  <a:pt x="0" y="22445"/>
                  <a:pt x="22445" y="0"/>
                  <a:pt x="50133" y="0"/>
                </a:cubicBezTo>
                <a:lnTo>
                  <a:pt x="739368" y="0"/>
                </a:lnTo>
                <a:cubicBezTo>
                  <a:pt x="767056" y="0"/>
                  <a:pt x="789501" y="22445"/>
                  <a:pt x="789501" y="50133"/>
                </a:cubicBezTo>
                <a:lnTo>
                  <a:pt x="789501" y="451200"/>
                </a:lnTo>
                <a:cubicBezTo>
                  <a:pt x="789501" y="478888"/>
                  <a:pt x="767056" y="501333"/>
                  <a:pt x="739368" y="501333"/>
                </a:cubicBezTo>
                <a:lnTo>
                  <a:pt x="50133" y="501333"/>
                </a:lnTo>
                <a:cubicBezTo>
                  <a:pt x="22445" y="501333"/>
                  <a:pt x="0" y="478888"/>
                  <a:pt x="0" y="451200"/>
                </a:cubicBezTo>
                <a:lnTo>
                  <a:pt x="0" y="50133"/>
                </a:lnTo>
                <a:close/>
              </a:path>
            </a:pathLst>
          </a:custGeom>
          <a:ln>
            <a:solidFill>
              <a:srgbClr val="FF0000"/>
            </a:solidFill>
          </a:ln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48974" tIns="48974" rIns="48974" bIns="48974" numCol="1" spcCol="1270" anchor="ctr" anchorCtr="0">
            <a:noAutofit/>
          </a:bodyPr>
          <a:lstStyle/>
          <a:p>
            <a:pPr lvl="0" algn="ctr" defTabSz="4000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sz="2800" b="1" kern="1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夜半</a:t>
            </a:r>
            <a:r>
              <a:rPr lang="zh-CN" sz="2800" b="1" kern="1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钟声</a:t>
            </a:r>
            <a:r>
              <a:rPr lang="zh-CN" sz="2800" b="1" kern="1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到客船</a:t>
            </a:r>
            <a:endParaRPr lang="zh-CN" sz="2800" kern="1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1"/>
          <p:cNvSpPr txBox="1"/>
          <p:nvPr/>
        </p:nvSpPr>
        <p:spPr>
          <a:xfrm>
            <a:off x="650825" y="2864074"/>
            <a:ext cx="794538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    听到几声乌鸦的啼叫，寒山寺一阵阵悠长的钟声传到客船上。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黑体" panose="02010609060101010101" pitchFamily="49" charset="-122"/>
            </a:endParaRPr>
          </a:p>
        </p:txBody>
      </p:sp>
      <p:sp>
        <p:nvSpPr>
          <p:cNvPr id="7" name="文本框 1"/>
          <p:cNvSpPr txBox="1"/>
          <p:nvPr/>
        </p:nvSpPr>
        <p:spPr>
          <a:xfrm>
            <a:off x="1191868" y="590929"/>
            <a:ext cx="75425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诗人听到了什么？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诗中描写了哪些声音？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946048" y="1461089"/>
            <a:ext cx="5172075" cy="32685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山居秋暝</a:t>
            </a:r>
            <a:endParaRPr lang="en-US" altLang="zh-CN" sz="3200" b="1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charset="0"/>
            </a:endParaRPr>
          </a:p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[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唐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]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王 维</a:t>
            </a:r>
            <a:endParaRPr lang="en-US" altLang="zh-CN" sz="2800" b="1" dirty="0" smtClean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空山</a:t>
            </a:r>
            <a:r>
              <a:rPr lang="en-US" altLang="zh-CN" sz="2800" b="1" dirty="0" smtClean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/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新雨</a:t>
            </a:r>
            <a:r>
              <a:rPr lang="en-US" altLang="zh-CN" sz="2800" b="1" dirty="0" smtClean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/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后，天气</a:t>
            </a:r>
            <a:r>
              <a:rPr lang="en-US" altLang="zh-CN" sz="2800" b="1" dirty="0" smtClean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/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晚来</a:t>
            </a:r>
            <a:r>
              <a:rPr lang="en-US" altLang="zh-CN" sz="2800" b="1" dirty="0" smtClean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/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秋。</a:t>
            </a:r>
            <a:endParaRPr lang="en-US" altLang="zh-CN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明月</a:t>
            </a:r>
            <a:r>
              <a:rPr lang="en-US" altLang="zh-CN" sz="2800" b="1" dirty="0" smtClean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/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松间</a:t>
            </a:r>
            <a:r>
              <a:rPr lang="en-US" altLang="zh-CN" sz="2800" b="1" dirty="0" smtClean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/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照，清泉</a:t>
            </a:r>
            <a:r>
              <a:rPr lang="en-US" altLang="zh-CN" sz="2800" b="1" dirty="0" smtClean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/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石上</a:t>
            </a:r>
            <a:r>
              <a:rPr lang="en-US" altLang="zh-CN" sz="2800" b="1" dirty="0" smtClean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/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流。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竹喧</a:t>
            </a:r>
            <a:r>
              <a:rPr lang="en-US" altLang="zh-CN" sz="2800" b="1" dirty="0" smtClean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/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归</a:t>
            </a:r>
            <a:r>
              <a:rPr lang="en-US" altLang="zh-CN" sz="2800" b="1" dirty="0" smtClean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/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浣女，莲动</a:t>
            </a:r>
            <a:r>
              <a:rPr lang="en-US" altLang="zh-CN" sz="2800" b="1" dirty="0" smtClean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/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下</a:t>
            </a:r>
            <a:r>
              <a:rPr lang="en-US" altLang="zh-CN" sz="2800" b="1" dirty="0" smtClean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/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渔舟。</a:t>
            </a:r>
            <a:endParaRPr lang="en-US" altLang="zh-CN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随意</a:t>
            </a:r>
            <a:r>
              <a:rPr lang="en-US" altLang="zh-CN" sz="2800" b="1" dirty="0" smtClean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/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春芳</a:t>
            </a:r>
            <a:r>
              <a:rPr lang="en-US" altLang="zh-CN" sz="2800" b="1" dirty="0" smtClean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/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歇，王孙</a:t>
            </a:r>
            <a:r>
              <a:rPr lang="en-US" altLang="zh-CN" sz="2800" b="1" dirty="0" smtClean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/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自</a:t>
            </a:r>
            <a:r>
              <a:rPr lang="en-US" altLang="zh-CN" sz="2800" b="1" dirty="0" smtClean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/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可留。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783330" y="3108104"/>
            <a:ext cx="309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5937" y="383823"/>
            <a:ext cx="2269879" cy="693151"/>
          </a:xfrm>
          <a:prstGeom prst="rect">
            <a:avLst/>
          </a:prstGeom>
        </p:spPr>
      </p:pic>
      <p:sp>
        <p:nvSpPr>
          <p:cNvPr id="13" name="文本框 14">
            <a:hlinkClick r:id="rId2" action="ppaction://hlinkfile"/>
          </p:cNvPr>
          <p:cNvSpPr txBox="1"/>
          <p:nvPr/>
        </p:nvSpPr>
        <p:spPr>
          <a:xfrm>
            <a:off x="864933" y="36432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初读课文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92293"/>
            <a:ext cx="443315" cy="551442"/>
          </a:xfrm>
          <a:prstGeom prst="rect">
            <a:avLst/>
          </a:prstGeom>
        </p:spPr>
      </p:pic>
      <p:sp>
        <p:nvSpPr>
          <p:cNvPr id="9" name="文本框 14"/>
          <p:cNvSpPr txBox="1">
            <a:spLocks noChangeArrowheads="1"/>
          </p:cNvSpPr>
          <p:nvPr/>
        </p:nvSpPr>
        <p:spPr bwMode="auto">
          <a:xfrm>
            <a:off x="2948995" y="1053677"/>
            <a:ext cx="1836737" cy="32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6858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342900" indent="-285750" defTabSz="6858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685800" indent="-228600" defTabSz="6858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028700" indent="-228600" defTabSz="6858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371600" indent="-228600" defTabSz="6858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18288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2860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27432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2004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600" b="1">
                <a:latin typeface="Kaiti SC"/>
                <a:ea typeface="Kaiti SC"/>
                <a:cs typeface="Kaiti SC"/>
              </a:rPr>
              <a:t>点击图标，听范读</a:t>
            </a:r>
            <a:endParaRPr lang="zh-CN" altLang="en-US" sz="1600" b="1">
              <a:latin typeface="Kaiti SC"/>
              <a:ea typeface="Kaiti SC"/>
              <a:cs typeface="Kaiti SC"/>
            </a:endParaRPr>
          </a:p>
        </p:txBody>
      </p:sp>
      <p:pic>
        <p:nvPicPr>
          <p:cNvPr id="10" name="图片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286959">
            <a:off x="1769482" y="523452"/>
            <a:ext cx="1058863" cy="106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1"/>
          <p:cNvSpPr txBox="1"/>
          <p:nvPr/>
        </p:nvSpPr>
        <p:spPr>
          <a:xfrm>
            <a:off x="512922" y="657318"/>
            <a:ext cx="804949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b="0" dirty="0"/>
              <a:t>    你觉得诗中的哪一个字最能表达诗人此时此刻的情感？</a:t>
            </a:r>
            <a:endParaRPr lang="zh-CN" altLang="en-US" b="0" dirty="0"/>
          </a:p>
        </p:txBody>
      </p:sp>
      <p:sp>
        <p:nvSpPr>
          <p:cNvPr id="29" name="文本框 1"/>
          <p:cNvSpPr txBox="1"/>
          <p:nvPr/>
        </p:nvSpPr>
        <p:spPr>
          <a:xfrm>
            <a:off x="4057376" y="2320396"/>
            <a:ext cx="93518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愁</a:t>
            </a:r>
            <a:endParaRPr lang="zh-CN" altLang="en-US" sz="5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026272" y="3410132"/>
            <a:ext cx="988520" cy="52197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zh-CN" altLang="en-US" dirty="0"/>
              <a:t>所听</a:t>
            </a:r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5026272" y="2281737"/>
            <a:ext cx="988520" cy="52197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zh-CN" altLang="en-US" dirty="0"/>
              <a:t>所见</a:t>
            </a:r>
            <a:endParaRPr lang="zh-CN" altLang="en-US" dirty="0"/>
          </a:p>
        </p:txBody>
      </p:sp>
      <p:graphicFrame>
        <p:nvGraphicFramePr>
          <p:cNvPr id="4" name="图示 3"/>
          <p:cNvGraphicFramePr/>
          <p:nvPr/>
        </p:nvGraphicFramePr>
        <p:xfrm>
          <a:off x="5856728" y="686472"/>
          <a:ext cx="2880872" cy="19270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553020" y="2300516"/>
            <a:ext cx="967740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/>
              <a:t>静景</a:t>
            </a:r>
            <a:endParaRPr lang="zh-CN" altLang="en-US" sz="2800" b="1" dirty="0"/>
          </a:p>
        </p:txBody>
      </p:sp>
      <p:sp>
        <p:nvSpPr>
          <p:cNvPr id="10" name="文本框 9"/>
          <p:cNvSpPr txBox="1"/>
          <p:nvPr/>
        </p:nvSpPr>
        <p:spPr>
          <a:xfrm>
            <a:off x="553020" y="3410132"/>
            <a:ext cx="967740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800" b="1"/>
              <a:t>动景</a:t>
            </a:r>
            <a:endParaRPr lang="zh-CN" altLang="en-US" sz="2800" b="1"/>
          </a:p>
        </p:txBody>
      </p:sp>
      <p:sp>
        <p:nvSpPr>
          <p:cNvPr id="11" name="文本框 1"/>
          <p:cNvSpPr txBox="1"/>
          <p:nvPr/>
        </p:nvSpPr>
        <p:spPr>
          <a:xfrm>
            <a:off x="1313360" y="740121"/>
            <a:ext cx="3759620" cy="363791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枫桥夜泊</a:t>
            </a:r>
            <a:endParaRPr lang="zh-CN" altLang="en-US" sz="32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[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唐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]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张 继</a:t>
            </a:r>
            <a:endParaRPr lang="zh-CN" altLang="en-US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月落乌啼霜满天，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江枫渔火对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愁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眠。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姑苏城外寒山寺，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夜半钟声到客船。</a:t>
            </a:r>
            <a:endParaRPr lang="zh-CN" altLang="en-US" sz="3200" b="1" dirty="0"/>
          </a:p>
        </p:txBody>
      </p:sp>
      <p:pic>
        <p:nvPicPr>
          <p:cNvPr id="8" name="七彩-课文朗读-五上-21 古诗词三首（2）.mp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463380" y="805378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3093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3" grpId="0" animBg="1"/>
      <p:bldP spid="7" grpId="0" animBg="1"/>
      <p:bldGraphic spid="4" grpId="0">
        <p:bldAsOne/>
      </p:bldGraphic>
      <p:bldP spid="9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5" name="Rectangle 3"/>
          <p:cNvSpPr>
            <a:spLocks noChangeArrowheads="1"/>
          </p:cNvSpPr>
          <p:nvPr/>
        </p:nvSpPr>
        <p:spPr bwMode="auto">
          <a:xfrm>
            <a:off x="0" y="1014812"/>
            <a:ext cx="264160" cy="34544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" name="Rectangle 3"/>
          <p:cNvSpPr>
            <a:spLocks noChangeArrowheads="1"/>
          </p:cNvSpPr>
          <p:nvPr/>
        </p:nvSpPr>
        <p:spPr bwMode="auto">
          <a:xfrm>
            <a:off x="1814257" y="1531752"/>
            <a:ext cx="685800" cy="2308324"/>
          </a:xfrm>
          <a:prstGeom prst="rect">
            <a:avLst/>
          </a:prstGeom>
          <a:noFill/>
          <a:ln w="12700">
            <a:noFill/>
            <a:miter lim="800000"/>
          </a:ln>
          <a:effectLst>
            <a:outerShdw dist="35921" dir="2700000" sy="50000" rotWithShape="0">
              <a:srgbClr val="875B0D"/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山居秋暝 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2" name="Rectangle 11"/>
          <p:cNvSpPr>
            <a:spLocks noChangeArrowheads="1"/>
          </p:cNvSpPr>
          <p:nvPr/>
        </p:nvSpPr>
        <p:spPr bwMode="auto">
          <a:xfrm>
            <a:off x="4830033" y="2600328"/>
            <a:ext cx="2041007" cy="460375"/>
          </a:xfrm>
          <a:prstGeom prst="rect">
            <a:avLst/>
          </a:prstGeom>
          <a:noFill/>
          <a:ln w="12700">
            <a:noFill/>
            <a:miter lim="800000"/>
          </a:ln>
          <a:effectLst>
            <a:outerShdw dist="35921" dir="2700000" sy="50000" rotWithShape="0">
              <a:srgbClr val="875B0D"/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动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静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结合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Rectangle 12"/>
          <p:cNvSpPr>
            <a:spLocks noChangeArrowheads="1"/>
          </p:cNvSpPr>
          <p:nvPr/>
        </p:nvSpPr>
        <p:spPr bwMode="auto">
          <a:xfrm>
            <a:off x="2950660" y="2935990"/>
            <a:ext cx="1790700" cy="523220"/>
          </a:xfrm>
          <a:prstGeom prst="rect">
            <a:avLst/>
          </a:prstGeom>
          <a:noFill/>
          <a:ln w="12700">
            <a:noFill/>
            <a:miter lim="800000"/>
          </a:ln>
          <a:effectLst>
            <a:outerShdw dist="35921" dir="2700000" sy="50000" rotWithShape="0">
              <a:srgbClr val="875B0D"/>
            </a:outerShdw>
          </a:effec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浣衣之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女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Rectangle 14"/>
          <p:cNvSpPr>
            <a:spLocks noChangeArrowheads="1"/>
          </p:cNvSpPr>
          <p:nvPr/>
        </p:nvSpPr>
        <p:spPr bwMode="auto">
          <a:xfrm>
            <a:off x="2950660" y="3539269"/>
            <a:ext cx="1672580" cy="523220"/>
          </a:xfrm>
          <a:prstGeom prst="rect">
            <a:avLst/>
          </a:prstGeom>
          <a:noFill/>
          <a:ln w="12700">
            <a:noFill/>
            <a:miter lim="800000"/>
          </a:ln>
          <a:effectLst>
            <a:outerShdw dist="35921" dir="2700000" sy="50000" rotWithShape="0">
              <a:srgbClr val="875B0D"/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渔舟之人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Rectangle 18"/>
          <p:cNvSpPr>
            <a:spLocks noChangeArrowheads="1"/>
          </p:cNvSpPr>
          <p:nvPr/>
        </p:nvSpPr>
        <p:spPr bwMode="auto">
          <a:xfrm>
            <a:off x="6646000" y="2538127"/>
            <a:ext cx="992690" cy="584775"/>
          </a:xfrm>
          <a:prstGeom prst="rect">
            <a:avLst/>
          </a:prstGeom>
          <a:noFill/>
          <a:ln w="12700">
            <a:noFill/>
            <a:miter lim="800000"/>
          </a:ln>
          <a:effectLst>
            <a:outerShdw dist="35921" dir="2700000" sy="50000" rotWithShape="0">
              <a:srgbClr val="875B0D"/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b="1" smtClean="0">
                <a:latin typeface="宋体" panose="02010600030101010101" pitchFamily="2" charset="-122"/>
                <a:ea typeface="宋体" panose="02010600030101010101" pitchFamily="2" charset="-122"/>
              </a:rPr>
              <a:t>留 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0" name="左大括号 39"/>
          <p:cNvSpPr/>
          <p:nvPr/>
        </p:nvSpPr>
        <p:spPr>
          <a:xfrm>
            <a:off x="2572781" y="1643262"/>
            <a:ext cx="246442" cy="2374509"/>
          </a:xfrm>
          <a:prstGeom prst="leftBrace">
            <a:avLst>
              <a:gd name="adj1" fmla="val 72267"/>
              <a:gd name="adj2" fmla="val 50000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000">
              <a:ea typeface="黑体" panose="02010609060101010101" pitchFamily="49" charset="-122"/>
            </a:endParaRPr>
          </a:p>
        </p:txBody>
      </p:sp>
      <p:sp>
        <p:nvSpPr>
          <p:cNvPr id="43" name="左大括号 42"/>
          <p:cNvSpPr/>
          <p:nvPr/>
        </p:nvSpPr>
        <p:spPr>
          <a:xfrm flipH="1">
            <a:off x="6281390" y="1642114"/>
            <a:ext cx="170305" cy="2375657"/>
          </a:xfrm>
          <a:prstGeom prst="leftBrace">
            <a:avLst>
              <a:gd name="adj1" fmla="val 116463"/>
              <a:gd name="adj2" fmla="val 50000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000">
              <a:ea typeface="黑体" panose="02010609060101010101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475624"/>
            <a:ext cx="2268000" cy="692577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69566"/>
            <a:ext cx="450000" cy="559756"/>
          </a:xfrm>
          <a:prstGeom prst="rect">
            <a:avLst/>
          </a:prstGeom>
        </p:spPr>
      </p:pic>
      <p:sp>
        <p:nvSpPr>
          <p:cNvPr id="25" name="文本框 14"/>
          <p:cNvSpPr txBox="1"/>
          <p:nvPr/>
        </p:nvSpPr>
        <p:spPr>
          <a:xfrm>
            <a:off x="827584" y="428440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结构梳理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" name="Rectangle 7"/>
          <p:cNvSpPr>
            <a:spLocks noChangeArrowheads="1"/>
          </p:cNvSpPr>
          <p:nvPr/>
        </p:nvSpPr>
        <p:spPr bwMode="auto">
          <a:xfrm>
            <a:off x="2950660" y="1548878"/>
            <a:ext cx="1672580" cy="523220"/>
          </a:xfrm>
          <a:prstGeom prst="rect">
            <a:avLst/>
          </a:prstGeom>
          <a:noFill/>
          <a:ln w="12700">
            <a:noFill/>
            <a:miter lim="800000"/>
          </a:ln>
          <a:effectLst>
            <a:outerShdw dist="35921" dir="2700000" sy="50000" rotWithShape="0">
              <a:srgbClr val="875B0D"/>
            </a:outerShdw>
          </a:effec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明月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松林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Rectangle 10"/>
          <p:cNvSpPr>
            <a:spLocks noChangeArrowheads="1"/>
          </p:cNvSpPr>
          <p:nvPr/>
        </p:nvSpPr>
        <p:spPr bwMode="auto">
          <a:xfrm>
            <a:off x="2950660" y="2201951"/>
            <a:ext cx="1686644" cy="523220"/>
          </a:xfrm>
          <a:prstGeom prst="rect">
            <a:avLst/>
          </a:prstGeom>
          <a:noFill/>
          <a:ln w="12700">
            <a:noFill/>
            <a:miter lim="800000"/>
          </a:ln>
          <a:effectLst>
            <a:outerShdw dist="35921" dir="2700000" sy="50000" rotWithShape="0">
              <a:srgbClr val="875B0D"/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清泉岩石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33" grpId="0" bldLvl="0" animBg="1"/>
      <p:bldP spid="35" grpId="0" bldLvl="0" animBg="1"/>
      <p:bldP spid="39" grpId="0" bldLvl="0" animBg="1"/>
      <p:bldP spid="43" grpId="0" bldLvl="0" animBg="1"/>
      <p:bldP spid="27" grpId="0" bldLvl="0" animBg="1"/>
      <p:bldP spid="2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5" name="Rectangle 3"/>
          <p:cNvSpPr>
            <a:spLocks noChangeArrowheads="1"/>
          </p:cNvSpPr>
          <p:nvPr/>
        </p:nvSpPr>
        <p:spPr bwMode="auto">
          <a:xfrm>
            <a:off x="0" y="1014812"/>
            <a:ext cx="264160" cy="34544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9675" y="1603031"/>
            <a:ext cx="53054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枫桥夜泊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1872139" y="1572075"/>
            <a:ext cx="204311" cy="2448878"/>
          </a:xfrm>
          <a:prstGeom prst="leftBrace">
            <a:avLst>
              <a:gd name="adj1" fmla="val 76709"/>
              <a:gd name="adj2" fmla="val 50000"/>
            </a:avLst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350">
              <a:ea typeface="黑体" panose="02010609060101010101" pitchFamily="49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2286953" y="1638750"/>
            <a:ext cx="1183481" cy="833438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月落</a:t>
            </a: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2950475" y="3255399"/>
            <a:ext cx="1183481" cy="833438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乌啼</a:t>
            </a:r>
            <a:endParaRPr lang="zh-CN" altLang="en-US" sz="36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979401" y="1638750"/>
            <a:ext cx="1183481" cy="833438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江枫</a:t>
            </a:r>
            <a:endParaRPr lang="zh-CN" altLang="en-US" sz="36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5671848" y="1638750"/>
            <a:ext cx="1183481" cy="833438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渔火</a:t>
            </a:r>
            <a:endParaRPr lang="zh-CN" altLang="en-US" sz="36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4818172" y="3255399"/>
            <a:ext cx="1183481" cy="833438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钟声</a:t>
            </a:r>
            <a:endParaRPr lang="zh-CN" altLang="en-US" sz="36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左大括号 9"/>
          <p:cNvSpPr/>
          <p:nvPr/>
        </p:nvSpPr>
        <p:spPr>
          <a:xfrm rot="10800000">
            <a:off x="7105650" y="1572075"/>
            <a:ext cx="204311" cy="2448878"/>
          </a:xfrm>
          <a:prstGeom prst="leftBrace">
            <a:avLst>
              <a:gd name="adj1" fmla="val 70493"/>
              <a:gd name="adj2" fmla="val 50000"/>
            </a:avLst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350">
              <a:ea typeface="黑体" panose="020106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9348" y="444092"/>
            <a:ext cx="2268000" cy="69257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068" y="438034"/>
            <a:ext cx="450000" cy="559756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859116" y="396908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结构梳理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551683" y="2535250"/>
            <a:ext cx="11824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愁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547025"/>
            <a:ext cx="2268000" cy="69257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140" y="537266"/>
            <a:ext cx="460522" cy="572844"/>
          </a:xfrm>
          <a:prstGeom prst="rect">
            <a:avLst/>
          </a:prstGeom>
        </p:spPr>
      </p:pic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789483" y="1636873"/>
            <a:ext cx="7617670" cy="245605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山居秋暝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描绘了</a:t>
            </a:r>
            <a:r>
              <a:rPr lang="zh-CN" altLang="en-US" sz="32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后傍晚时分山村柔和美好的风光和山居村民的淳朴风尚，表现了诗人寄情</a:t>
            </a:r>
            <a:r>
              <a:rPr lang="zh-CN" altLang="en-US" sz="32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并对隐居生活怡然自得的心情。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14"/>
          <p:cNvSpPr txBox="1"/>
          <p:nvPr/>
        </p:nvSpPr>
        <p:spPr>
          <a:xfrm>
            <a:off x="789864" y="523098"/>
            <a:ext cx="2036757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主题概括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274071" y="1638178"/>
            <a:ext cx="18325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秋雨初晴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284822" y="2793351"/>
            <a:ext cx="18325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山水田园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15804" y="1677604"/>
            <a:ext cx="7799546" cy="245605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在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枫桥夜泊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首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诗中，诗人勾画了</a:t>
            </a:r>
            <a:r>
              <a:rPr lang="en-US" altLang="zh-CN" sz="3200" b="1" u="sng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_________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、</a:t>
            </a:r>
            <a:r>
              <a:rPr lang="en-US" altLang="zh-CN" sz="3200" b="1" u="sng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_________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、江枫渔火、孤舟客子等景象，有景有情有声有色，抒发了自己漂泊在外的</a:t>
            </a:r>
            <a:r>
              <a:rPr lang="en-US" altLang="zh-CN" sz="3200" b="1" u="sng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____________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056372" y="3438325"/>
            <a:ext cx="2887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愁苦寂寞之情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20782" y="2253944"/>
            <a:ext cx="18325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月落乌啼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90928" y="2253942"/>
            <a:ext cx="18325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霜天寒夜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547025"/>
            <a:ext cx="2268000" cy="69257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140" y="537266"/>
            <a:ext cx="460522" cy="572844"/>
          </a:xfrm>
          <a:prstGeom prst="rect">
            <a:avLst/>
          </a:prstGeom>
        </p:spPr>
      </p:pic>
      <p:sp>
        <p:nvSpPr>
          <p:cNvPr id="10" name="文本框 14"/>
          <p:cNvSpPr txBox="1"/>
          <p:nvPr/>
        </p:nvSpPr>
        <p:spPr>
          <a:xfrm>
            <a:off x="789864" y="523098"/>
            <a:ext cx="2036757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主题概括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4" grpId="0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7"/>
          <p:cNvGrpSpPr/>
          <p:nvPr/>
        </p:nvGrpSpPr>
        <p:grpSpPr>
          <a:xfrm>
            <a:off x="1264627" y="2206233"/>
            <a:ext cx="1130300" cy="1157605"/>
            <a:chOff x="2437" y="2032"/>
            <a:chExt cx="1244" cy="1264"/>
          </a:xfrm>
        </p:grpSpPr>
        <p:sp>
          <p:nvSpPr>
            <p:cNvPr id="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1" name="文本框 64"/>
          <p:cNvSpPr txBox="1"/>
          <p:nvPr/>
        </p:nvSpPr>
        <p:spPr>
          <a:xfrm>
            <a:off x="1338860" y="2158447"/>
            <a:ext cx="747726" cy="11772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孙</a:t>
            </a:r>
            <a:endParaRPr lang="zh-CN" altLang="en-US" sz="7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1506769" y="1637373"/>
            <a:ext cx="854463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200" b="1" dirty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  <a:sym typeface="+mn-ea"/>
              </a:rPr>
              <a:t>sūn</a:t>
            </a:r>
            <a:endParaRPr lang="en-US" altLang="zh-CN" sz="3200" b="1" dirty="0" smtClean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  <a:sym typeface="+mn-ea"/>
            </a:endParaRPr>
          </a:p>
        </p:txBody>
      </p:sp>
      <p:pic>
        <p:nvPicPr>
          <p:cNvPr id="13" name="图片 12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3289" y="3435846"/>
            <a:ext cx="572977" cy="572977"/>
          </a:xfrm>
          <a:prstGeom prst="rect">
            <a:avLst/>
          </a:prstGeom>
        </p:spPr>
      </p:pic>
      <p:grpSp>
        <p:nvGrpSpPr>
          <p:cNvPr id="14" name="组合 7"/>
          <p:cNvGrpSpPr/>
          <p:nvPr/>
        </p:nvGrpSpPr>
        <p:grpSpPr>
          <a:xfrm>
            <a:off x="2979127" y="2206233"/>
            <a:ext cx="1130300" cy="1157605"/>
            <a:chOff x="2437" y="2032"/>
            <a:chExt cx="1244" cy="1264"/>
          </a:xfrm>
        </p:grpSpPr>
        <p:sp>
          <p:nvSpPr>
            <p:cNvPr id="15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6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7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8" name="文本框 64"/>
          <p:cNvSpPr txBox="1"/>
          <p:nvPr/>
        </p:nvSpPr>
        <p:spPr>
          <a:xfrm>
            <a:off x="3053360" y="2183932"/>
            <a:ext cx="747726" cy="11772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泊</a:t>
            </a:r>
            <a:endParaRPr lang="zh-CN" altLang="en-US" sz="7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3221269" y="1637373"/>
            <a:ext cx="854463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200" b="1" dirty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  <a:sym typeface="+mn-ea"/>
              </a:rPr>
              <a:t>bó</a:t>
            </a:r>
            <a:endParaRPr lang="en-US" altLang="zh-CN" sz="3200" b="1" dirty="0" smtClean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  <a:sym typeface="+mn-ea"/>
            </a:endParaRPr>
          </a:p>
        </p:txBody>
      </p:sp>
      <p:pic>
        <p:nvPicPr>
          <p:cNvPr id="20" name="图片 19">
            <a:hlinkClick r:id="rId3" action="ppaction://hlinkfile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7789" y="3435846"/>
            <a:ext cx="572977" cy="572977"/>
          </a:xfrm>
          <a:prstGeom prst="rect">
            <a:avLst/>
          </a:prstGeom>
        </p:spPr>
      </p:pic>
      <p:grpSp>
        <p:nvGrpSpPr>
          <p:cNvPr id="21" name="组合 7"/>
          <p:cNvGrpSpPr/>
          <p:nvPr/>
        </p:nvGrpSpPr>
        <p:grpSpPr>
          <a:xfrm>
            <a:off x="4760302" y="2206233"/>
            <a:ext cx="1130300" cy="1157605"/>
            <a:chOff x="2437" y="2032"/>
            <a:chExt cx="1244" cy="1264"/>
          </a:xfrm>
        </p:grpSpPr>
        <p:sp>
          <p:nvSpPr>
            <p:cNvPr id="2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25" name="文本框 64"/>
          <p:cNvSpPr txBox="1"/>
          <p:nvPr/>
        </p:nvSpPr>
        <p:spPr>
          <a:xfrm>
            <a:off x="4815485" y="2152267"/>
            <a:ext cx="747726" cy="11772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愁</a:t>
            </a:r>
            <a:endParaRPr lang="zh-CN" altLang="en-US" sz="7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4834535" y="1637373"/>
            <a:ext cx="1207856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200" b="1" dirty="0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  <a:sym typeface="+mn-ea"/>
              </a:rPr>
              <a:t>chóu</a:t>
            </a:r>
            <a:endParaRPr lang="en-US" altLang="zh-CN" sz="3200" b="1" dirty="0" smtClean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  <a:sym typeface="+mn-ea"/>
            </a:endParaRPr>
          </a:p>
        </p:txBody>
      </p:sp>
      <p:pic>
        <p:nvPicPr>
          <p:cNvPr id="27" name="图片 26">
            <a:hlinkClick r:id="rId4" action="ppaction://hlinkfile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8964" y="3435846"/>
            <a:ext cx="572977" cy="572977"/>
          </a:xfrm>
          <a:prstGeom prst="rect">
            <a:avLst/>
          </a:prstGeom>
        </p:spPr>
      </p:pic>
      <p:grpSp>
        <p:nvGrpSpPr>
          <p:cNvPr id="28" name="组合 7"/>
          <p:cNvGrpSpPr/>
          <p:nvPr/>
        </p:nvGrpSpPr>
        <p:grpSpPr>
          <a:xfrm>
            <a:off x="6589102" y="2206233"/>
            <a:ext cx="1130300" cy="1157605"/>
            <a:chOff x="2437" y="2032"/>
            <a:chExt cx="1244" cy="1264"/>
          </a:xfrm>
        </p:grpSpPr>
        <p:sp>
          <p:nvSpPr>
            <p:cNvPr id="29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0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31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32" name="文本框 64"/>
          <p:cNvSpPr txBox="1"/>
          <p:nvPr/>
        </p:nvSpPr>
        <p:spPr>
          <a:xfrm>
            <a:off x="6644285" y="2152267"/>
            <a:ext cx="747726" cy="11772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寺</a:t>
            </a:r>
            <a:endParaRPr lang="zh-CN" altLang="en-US" sz="7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6831244" y="1637373"/>
            <a:ext cx="854463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200" b="1" dirty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  <a:sym typeface="+mn-ea"/>
              </a:rPr>
              <a:t>sì</a:t>
            </a:r>
            <a:endParaRPr lang="en-US" altLang="zh-CN" sz="3200" b="1" dirty="0" smtClean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  <a:sym typeface="+mn-ea"/>
            </a:endParaRPr>
          </a:p>
        </p:txBody>
      </p:sp>
      <p:pic>
        <p:nvPicPr>
          <p:cNvPr id="34" name="图片 33">
            <a:hlinkClick r:id="rId5" action="ppaction://hlinkfile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7764" y="3435846"/>
            <a:ext cx="572977" cy="572977"/>
          </a:xfrm>
          <a:prstGeom prst="rect">
            <a:avLst/>
          </a:prstGeom>
        </p:spPr>
      </p:pic>
      <p:sp>
        <p:nvSpPr>
          <p:cNvPr id="35" name="文本框 15"/>
          <p:cNvSpPr txBox="1"/>
          <p:nvPr/>
        </p:nvSpPr>
        <p:spPr>
          <a:xfrm>
            <a:off x="886587" y="413251"/>
            <a:ext cx="1584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kumimoji="1"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学写字</a:t>
            </a:r>
            <a:endParaRPr kumimoji="1" lang="zh-CN" altLang="en-US" sz="36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347" y="383815"/>
            <a:ext cx="864096" cy="81978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9" grpId="0"/>
      <p:bldP spid="26" grpId="0"/>
      <p:bldP spid="3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7" name="Group 12"/>
          <p:cNvGraphicFramePr>
            <a:graphicFrameLocks noGrp="1"/>
          </p:cNvGraphicFramePr>
          <p:nvPr/>
        </p:nvGraphicFramePr>
        <p:xfrm>
          <a:off x="6570677" y="1651903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6" name="Group 12"/>
          <p:cNvGraphicFramePr>
            <a:graphicFrameLocks noGrp="1"/>
          </p:cNvGraphicFramePr>
          <p:nvPr/>
        </p:nvGraphicFramePr>
        <p:xfrm>
          <a:off x="3803393" y="1708367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5" name="Group 12"/>
          <p:cNvGraphicFramePr>
            <a:graphicFrameLocks noGrp="1"/>
          </p:cNvGraphicFramePr>
          <p:nvPr/>
        </p:nvGraphicFramePr>
        <p:xfrm>
          <a:off x="1067368" y="1717943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文本框 64"/>
          <p:cNvSpPr txBox="1"/>
          <p:nvPr/>
        </p:nvSpPr>
        <p:spPr>
          <a:xfrm>
            <a:off x="1099154" y="1581377"/>
            <a:ext cx="747726" cy="166968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10400" dirty="0">
                <a:latin typeface="楷体" panose="02010609060101010101" pitchFamily="49" charset="-122"/>
                <a:ea typeface="楷体" panose="02010609060101010101" pitchFamily="49" charset="-122"/>
              </a:rPr>
              <a:t>孙</a:t>
            </a:r>
            <a:endParaRPr lang="zh-CN" altLang="en-US" sz="10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64"/>
          <p:cNvSpPr txBox="1"/>
          <p:nvPr/>
        </p:nvSpPr>
        <p:spPr>
          <a:xfrm>
            <a:off x="3803393" y="1584075"/>
            <a:ext cx="747726" cy="166968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10400" dirty="0">
                <a:latin typeface="楷体" panose="02010609060101010101" pitchFamily="49" charset="-122"/>
                <a:ea typeface="楷体" panose="02010609060101010101" pitchFamily="49" charset="-122"/>
              </a:rPr>
              <a:t>愁</a:t>
            </a:r>
            <a:endParaRPr lang="zh-CN" altLang="en-US" sz="10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64"/>
          <p:cNvSpPr txBox="1"/>
          <p:nvPr/>
        </p:nvSpPr>
        <p:spPr>
          <a:xfrm>
            <a:off x="6591017" y="1575197"/>
            <a:ext cx="747726" cy="166968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10400" dirty="0">
                <a:latin typeface="楷体" panose="02010609060101010101" pitchFamily="49" charset="-122"/>
                <a:ea typeface="楷体" panose="02010609060101010101" pitchFamily="49" charset="-122"/>
              </a:rPr>
              <a:t>寺</a:t>
            </a:r>
            <a:endParaRPr lang="zh-CN" altLang="en-US" sz="10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843808" y="339502"/>
            <a:ext cx="4032448" cy="577081"/>
            <a:chOff x="2843808" y="339502"/>
            <a:chExt cx="4032448" cy="577081"/>
          </a:xfrm>
        </p:grpSpPr>
        <p:sp>
          <p:nvSpPr>
            <p:cNvPr id="17" name="TextBox 11"/>
            <p:cNvSpPr txBox="1">
              <a:spLocks noChangeArrowheads="1"/>
            </p:cNvSpPr>
            <p:nvPr/>
          </p:nvSpPr>
          <p:spPr bwMode="auto">
            <a:xfrm>
              <a:off x="3333253" y="339502"/>
              <a:ext cx="3543003" cy="5770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3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重难</a:t>
              </a:r>
              <a:r>
                <a:rPr lang="zh-CN" altLang="en-US" sz="33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点字书写</a:t>
              </a:r>
              <a:r>
                <a:rPr lang="zh-CN" altLang="en-US" sz="33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指导</a:t>
              </a:r>
              <a:endPara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2843808" y="412527"/>
              <a:ext cx="456833" cy="456366"/>
              <a:chOff x="631825" y="5181600"/>
              <a:chExt cx="1554163" cy="1552575"/>
            </a:xfrm>
          </p:grpSpPr>
          <p:sp>
            <p:nvSpPr>
              <p:cNvPr id="19" name="Oval 10"/>
              <p:cNvSpPr>
                <a:spLocks noChangeArrowheads="1"/>
              </p:cNvSpPr>
              <p:nvPr/>
            </p:nvSpPr>
            <p:spPr bwMode="auto">
              <a:xfrm>
                <a:off x="631825" y="5181600"/>
                <a:ext cx="1554163" cy="1552575"/>
              </a:xfrm>
              <a:prstGeom prst="ellipse">
                <a:avLst/>
              </a:prstGeom>
              <a:solidFill>
                <a:srgbClr val="FFC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0" name="Freeform 11"/>
              <p:cNvSpPr/>
              <p:nvPr/>
            </p:nvSpPr>
            <p:spPr bwMode="auto">
              <a:xfrm>
                <a:off x="1468438" y="5353050"/>
                <a:ext cx="34925" cy="87313"/>
              </a:xfrm>
              <a:custGeom>
                <a:avLst/>
                <a:gdLst>
                  <a:gd name="T0" fmla="*/ 4 w 12"/>
                  <a:gd name="T1" fmla="*/ 30 h 31"/>
                  <a:gd name="T2" fmla="*/ 12 w 12"/>
                  <a:gd name="T3" fmla="*/ 3 h 31"/>
                  <a:gd name="T4" fmla="*/ 11 w 12"/>
                  <a:gd name="T5" fmla="*/ 0 h 31"/>
                  <a:gd name="T6" fmla="*/ 0 w 12"/>
                  <a:gd name="T7" fmla="*/ 31 h 31"/>
                  <a:gd name="T8" fmla="*/ 4 w 12"/>
                  <a:gd name="T9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31">
                    <a:moveTo>
                      <a:pt x="4" y="30"/>
                    </a:moveTo>
                    <a:cubicBezTo>
                      <a:pt x="4" y="20"/>
                      <a:pt x="7" y="7"/>
                      <a:pt x="12" y="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2" y="6"/>
                      <a:pt x="0" y="21"/>
                      <a:pt x="0" y="31"/>
                    </a:cubicBez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4F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1" name="Freeform 12"/>
              <p:cNvSpPr/>
              <p:nvPr/>
            </p:nvSpPr>
            <p:spPr bwMode="auto">
              <a:xfrm>
                <a:off x="1471613" y="5410200"/>
                <a:ext cx="204788" cy="358775"/>
              </a:xfrm>
              <a:custGeom>
                <a:avLst/>
                <a:gdLst>
                  <a:gd name="T0" fmla="*/ 0 w 72"/>
                  <a:gd name="T1" fmla="*/ 119 h 126"/>
                  <a:gd name="T2" fmla="*/ 66 w 72"/>
                  <a:gd name="T3" fmla="*/ 67 h 126"/>
                  <a:gd name="T4" fmla="*/ 45 w 72"/>
                  <a:gd name="T5" fmla="*/ 7 h 126"/>
                  <a:gd name="T6" fmla="*/ 1 w 72"/>
                  <a:gd name="T7" fmla="*/ 9 h 126"/>
                  <a:gd name="T8" fmla="*/ 0 w 72"/>
                  <a:gd name="T9" fmla="*/ 119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126">
                    <a:moveTo>
                      <a:pt x="0" y="119"/>
                    </a:moveTo>
                    <a:cubicBezTo>
                      <a:pt x="29" y="126"/>
                      <a:pt x="60" y="101"/>
                      <a:pt x="66" y="67"/>
                    </a:cubicBezTo>
                    <a:cubicBezTo>
                      <a:pt x="72" y="33"/>
                      <a:pt x="61" y="15"/>
                      <a:pt x="45" y="7"/>
                    </a:cubicBezTo>
                    <a:cubicBezTo>
                      <a:pt x="31" y="0"/>
                      <a:pt x="3" y="11"/>
                      <a:pt x="1" y="9"/>
                    </a:cubicBezTo>
                    <a:lnTo>
                      <a:pt x="0" y="119"/>
                    </a:lnTo>
                    <a:close/>
                  </a:path>
                </a:pathLst>
              </a:custGeom>
              <a:solidFill>
                <a:srgbClr val="C90D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2" name="Freeform 13"/>
              <p:cNvSpPr/>
              <p:nvPr/>
            </p:nvSpPr>
            <p:spPr bwMode="auto">
              <a:xfrm>
                <a:off x="1274763" y="5410200"/>
                <a:ext cx="200025" cy="355600"/>
              </a:xfrm>
              <a:custGeom>
                <a:avLst/>
                <a:gdLst>
                  <a:gd name="T0" fmla="*/ 70 w 70"/>
                  <a:gd name="T1" fmla="*/ 9 h 125"/>
                  <a:gd name="T2" fmla="*/ 26 w 70"/>
                  <a:gd name="T3" fmla="*/ 8 h 125"/>
                  <a:gd name="T4" fmla="*/ 8 w 70"/>
                  <a:gd name="T5" fmla="*/ 69 h 125"/>
                  <a:gd name="T6" fmla="*/ 69 w 70"/>
                  <a:gd name="T7" fmla="*/ 119 h 125"/>
                  <a:gd name="T8" fmla="*/ 70 w 70"/>
                  <a:gd name="T9" fmla="*/ 9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125">
                    <a:moveTo>
                      <a:pt x="70" y="9"/>
                    </a:moveTo>
                    <a:cubicBezTo>
                      <a:pt x="68" y="11"/>
                      <a:pt x="40" y="0"/>
                      <a:pt x="26" y="8"/>
                    </a:cubicBezTo>
                    <a:cubicBezTo>
                      <a:pt x="11" y="17"/>
                      <a:pt x="0" y="35"/>
                      <a:pt x="8" y="69"/>
                    </a:cubicBezTo>
                    <a:cubicBezTo>
                      <a:pt x="16" y="103"/>
                      <a:pt x="38" y="125"/>
                      <a:pt x="69" y="119"/>
                    </a:cubicBezTo>
                    <a:lnTo>
                      <a:pt x="70" y="9"/>
                    </a:lnTo>
                    <a:close/>
                  </a:path>
                </a:pathLst>
              </a:custGeom>
              <a:solidFill>
                <a:srgbClr val="DB19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3" name="Freeform 14"/>
              <p:cNvSpPr/>
              <p:nvPr/>
            </p:nvSpPr>
            <p:spPr bwMode="auto">
              <a:xfrm>
                <a:off x="1374775" y="5313363"/>
                <a:ext cx="125413" cy="53975"/>
              </a:xfrm>
              <a:custGeom>
                <a:avLst/>
                <a:gdLst>
                  <a:gd name="T0" fmla="*/ 44 w 44"/>
                  <a:gd name="T1" fmla="*/ 19 h 19"/>
                  <a:gd name="T2" fmla="*/ 27 w 44"/>
                  <a:gd name="T3" fmla="*/ 4 h 19"/>
                  <a:gd name="T4" fmla="*/ 0 w 44"/>
                  <a:gd name="T5" fmla="*/ 1 h 19"/>
                  <a:gd name="T6" fmla="*/ 0 w 44"/>
                  <a:gd name="T7" fmla="*/ 2 h 19"/>
                  <a:gd name="T8" fmla="*/ 44 w 44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9">
                    <a:moveTo>
                      <a:pt x="44" y="19"/>
                    </a:moveTo>
                    <a:cubicBezTo>
                      <a:pt x="44" y="19"/>
                      <a:pt x="40" y="9"/>
                      <a:pt x="27" y="4"/>
                    </a:cubicBezTo>
                    <a:cubicBezTo>
                      <a:pt x="15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2" y="10"/>
                      <a:pt x="28" y="14"/>
                      <a:pt x="44" y="19"/>
                    </a:cubicBezTo>
                    <a:close/>
                  </a:path>
                </a:pathLst>
              </a:custGeom>
              <a:solidFill>
                <a:srgbClr val="128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4" name="Freeform 15"/>
              <p:cNvSpPr/>
              <p:nvPr/>
            </p:nvSpPr>
            <p:spPr bwMode="auto">
              <a:xfrm>
                <a:off x="1374775" y="5318125"/>
                <a:ext cx="125413" cy="103188"/>
              </a:xfrm>
              <a:custGeom>
                <a:avLst/>
                <a:gdLst>
                  <a:gd name="T0" fmla="*/ 0 w 44"/>
                  <a:gd name="T1" fmla="*/ 0 h 36"/>
                  <a:gd name="T2" fmla="*/ 6 w 44"/>
                  <a:gd name="T3" fmla="*/ 12 h 36"/>
                  <a:gd name="T4" fmla="*/ 44 w 44"/>
                  <a:gd name="T5" fmla="*/ 17 h 36"/>
                  <a:gd name="T6" fmla="*/ 0 w 44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36">
                    <a:moveTo>
                      <a:pt x="0" y="0"/>
                    </a:moveTo>
                    <a:cubicBezTo>
                      <a:pt x="0" y="2"/>
                      <a:pt x="2" y="7"/>
                      <a:pt x="6" y="12"/>
                    </a:cubicBezTo>
                    <a:cubicBezTo>
                      <a:pt x="30" y="36"/>
                      <a:pt x="43" y="18"/>
                      <a:pt x="44" y="17"/>
                    </a:cubicBezTo>
                    <a:cubicBezTo>
                      <a:pt x="28" y="12"/>
                      <a:pt x="12" y="8"/>
                      <a:pt x="0" y="0"/>
                    </a:cubicBezTo>
                    <a:close/>
                  </a:path>
                </a:pathLst>
              </a:custGeom>
              <a:solidFill>
                <a:srgbClr val="0E77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5" name="Rectangle 16"/>
              <p:cNvSpPr>
                <a:spLocks noChangeArrowheads="1"/>
              </p:cNvSpPr>
              <p:nvPr/>
            </p:nvSpPr>
            <p:spPr bwMode="auto">
              <a:xfrm>
                <a:off x="908050" y="6238875"/>
                <a:ext cx="904875" cy="227013"/>
              </a:xfrm>
              <a:prstGeom prst="rect">
                <a:avLst/>
              </a:prstGeom>
              <a:solidFill>
                <a:srgbClr val="FF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6" name="Rectangle 17"/>
              <p:cNvSpPr>
                <a:spLocks noChangeArrowheads="1"/>
              </p:cNvSpPr>
              <p:nvPr/>
            </p:nvSpPr>
            <p:spPr bwMode="auto">
              <a:xfrm>
                <a:off x="1681163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7" name="Rectangle 18"/>
              <p:cNvSpPr>
                <a:spLocks noChangeArrowheads="1"/>
              </p:cNvSpPr>
              <p:nvPr/>
            </p:nvSpPr>
            <p:spPr bwMode="auto">
              <a:xfrm>
                <a:off x="16510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8" name="Rectangle 19"/>
              <p:cNvSpPr>
                <a:spLocks noChangeArrowheads="1"/>
              </p:cNvSpPr>
              <p:nvPr/>
            </p:nvSpPr>
            <p:spPr bwMode="auto">
              <a:xfrm>
                <a:off x="16129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9" name="Rectangle 20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solidFill>
                <a:srgbClr val="F9EE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0" name="Rectangle 21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1" name="Rectangle 22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2" name="Rectangle 23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3" name="Rectangle 24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4" name="Rectangle 25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5" name="Rectangle 26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6" name="Rectangle 27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7" name="Rectangle 28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8" name="Rectangle 29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9" name="Rectangle 30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0" name="Rectangle 31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1" name="Rectangle 32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2" name="Rectangle 33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3" name="Rectangle 34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4" name="Rectangle 35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5" name="Rectangle 36"/>
              <p:cNvSpPr>
                <a:spLocks noChangeArrowheads="1"/>
              </p:cNvSpPr>
              <p:nvPr/>
            </p:nvSpPr>
            <p:spPr bwMode="auto">
              <a:xfrm>
                <a:off x="879475" y="6118225"/>
                <a:ext cx="1058863" cy="120650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6" name="Rectangle 37"/>
              <p:cNvSpPr>
                <a:spLocks noChangeArrowheads="1"/>
              </p:cNvSpPr>
              <p:nvPr/>
            </p:nvSpPr>
            <p:spPr bwMode="auto">
              <a:xfrm>
                <a:off x="1835150" y="6118225"/>
                <a:ext cx="28575" cy="1206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7" name="Rectangle 38"/>
              <p:cNvSpPr>
                <a:spLocks noChangeArrowheads="1"/>
              </p:cNvSpPr>
              <p:nvPr/>
            </p:nvSpPr>
            <p:spPr bwMode="auto">
              <a:xfrm>
                <a:off x="1101725" y="5751513"/>
                <a:ext cx="588963" cy="150813"/>
              </a:xfrm>
              <a:prstGeom prst="rect">
                <a:avLst/>
              </a:prstGeom>
              <a:solidFill>
                <a:srgbClr val="2B53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8" name="Rectangle 39"/>
              <p:cNvSpPr>
                <a:spLocks noChangeArrowheads="1"/>
              </p:cNvSpPr>
              <p:nvPr/>
            </p:nvSpPr>
            <p:spPr bwMode="auto">
              <a:xfrm>
                <a:off x="1633538" y="5751513"/>
                <a:ext cx="14288" cy="150813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9" name="Freeform 40"/>
              <p:cNvSpPr/>
              <p:nvPr/>
            </p:nvSpPr>
            <p:spPr bwMode="auto">
              <a:xfrm>
                <a:off x="1012825" y="5902325"/>
                <a:ext cx="530225" cy="215900"/>
              </a:xfrm>
              <a:custGeom>
                <a:avLst/>
                <a:gdLst>
                  <a:gd name="T0" fmla="*/ 186 w 186"/>
                  <a:gd name="T1" fmla="*/ 38 h 76"/>
                  <a:gd name="T2" fmla="*/ 183 w 186"/>
                  <a:gd name="T3" fmla="*/ 0 h 76"/>
                  <a:gd name="T4" fmla="*/ 183 w 186"/>
                  <a:gd name="T5" fmla="*/ 0 h 76"/>
                  <a:gd name="T6" fmla="*/ 182 w 186"/>
                  <a:gd name="T7" fmla="*/ 0 h 76"/>
                  <a:gd name="T8" fmla="*/ 182 w 186"/>
                  <a:gd name="T9" fmla="*/ 0 h 76"/>
                  <a:gd name="T10" fmla="*/ 182 w 186"/>
                  <a:gd name="T11" fmla="*/ 0 h 76"/>
                  <a:gd name="T12" fmla="*/ 0 w 186"/>
                  <a:gd name="T13" fmla="*/ 0 h 76"/>
                  <a:gd name="T14" fmla="*/ 0 w 186"/>
                  <a:gd name="T15" fmla="*/ 8 h 76"/>
                  <a:gd name="T16" fmla="*/ 173 w 186"/>
                  <a:gd name="T17" fmla="*/ 8 h 76"/>
                  <a:gd name="T18" fmla="*/ 173 w 186"/>
                  <a:gd name="T19" fmla="*/ 68 h 76"/>
                  <a:gd name="T20" fmla="*/ 0 w 186"/>
                  <a:gd name="T21" fmla="*/ 68 h 76"/>
                  <a:gd name="T22" fmla="*/ 0 w 186"/>
                  <a:gd name="T23" fmla="*/ 76 h 76"/>
                  <a:gd name="T24" fmla="*/ 183 w 186"/>
                  <a:gd name="T25" fmla="*/ 76 h 76"/>
                  <a:gd name="T26" fmla="*/ 183 w 186"/>
                  <a:gd name="T27" fmla="*/ 76 h 76"/>
                  <a:gd name="T28" fmla="*/ 186 w 186"/>
                  <a:gd name="T29" fmla="*/ 3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6" h="76">
                    <a:moveTo>
                      <a:pt x="186" y="38"/>
                    </a:moveTo>
                    <a:cubicBezTo>
                      <a:pt x="186" y="19"/>
                      <a:pt x="184" y="3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73" y="8"/>
                      <a:pt x="173" y="8"/>
                      <a:pt x="173" y="8"/>
                    </a:cubicBezTo>
                    <a:cubicBezTo>
                      <a:pt x="173" y="68"/>
                      <a:pt x="173" y="68"/>
                      <a:pt x="173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4" y="73"/>
                      <a:pt x="186" y="57"/>
                      <a:pt x="186" y="38"/>
                    </a:cubicBezTo>
                    <a:close/>
                  </a:path>
                </a:pathLst>
              </a:custGeom>
              <a:solidFill>
                <a:srgbClr val="5D9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0" name="Freeform 41"/>
              <p:cNvSpPr/>
              <p:nvPr/>
            </p:nvSpPr>
            <p:spPr bwMode="auto">
              <a:xfrm>
                <a:off x="1425575" y="6034088"/>
                <a:ext cx="42863" cy="122238"/>
              </a:xfrm>
              <a:custGeom>
                <a:avLst/>
                <a:gdLst>
                  <a:gd name="T0" fmla="*/ 0 w 27"/>
                  <a:gd name="T1" fmla="*/ 0 h 77"/>
                  <a:gd name="T2" fmla="*/ 0 w 27"/>
                  <a:gd name="T3" fmla="*/ 77 h 77"/>
                  <a:gd name="T4" fmla="*/ 13 w 27"/>
                  <a:gd name="T5" fmla="*/ 64 h 77"/>
                  <a:gd name="T6" fmla="*/ 27 w 27"/>
                  <a:gd name="T7" fmla="*/ 77 h 77"/>
                  <a:gd name="T8" fmla="*/ 27 w 27"/>
                  <a:gd name="T9" fmla="*/ 0 h 77"/>
                  <a:gd name="T10" fmla="*/ 0 w 27"/>
                  <a:gd name="T1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77">
                    <a:moveTo>
                      <a:pt x="0" y="0"/>
                    </a:moveTo>
                    <a:lnTo>
                      <a:pt x="0" y="77"/>
                    </a:lnTo>
                    <a:lnTo>
                      <a:pt x="13" y="64"/>
                    </a:lnTo>
                    <a:lnTo>
                      <a:pt x="27" y="77"/>
                    </a:lnTo>
                    <a:lnTo>
                      <a:pt x="2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B22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</p:grpSp>
      <p:sp>
        <p:nvSpPr>
          <p:cNvPr id="51" name="线形标注 2 50"/>
          <p:cNvSpPr/>
          <p:nvPr/>
        </p:nvSpPr>
        <p:spPr>
          <a:xfrm>
            <a:off x="592287" y="3595457"/>
            <a:ext cx="2394502" cy="976543"/>
          </a:xfrm>
          <a:prstGeom prst="borderCallout2">
            <a:avLst>
              <a:gd name="adj1" fmla="val 1150"/>
              <a:gd name="adj2" fmla="val 38099"/>
              <a:gd name="adj3" fmla="val -22850"/>
              <a:gd name="adj4" fmla="val 42853"/>
              <a:gd name="adj5" fmla="val -86409"/>
              <a:gd name="adj6" fmla="val 47730"/>
            </a:avLst>
          </a:prstGeom>
          <a:noFill/>
          <a:ln w="1905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点穿插到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子”的提的下面。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线形标注 2 57"/>
          <p:cNvSpPr/>
          <p:nvPr/>
        </p:nvSpPr>
        <p:spPr>
          <a:xfrm>
            <a:off x="3306361" y="3684237"/>
            <a:ext cx="2535137" cy="443882"/>
          </a:xfrm>
          <a:prstGeom prst="borderCallout2">
            <a:avLst>
              <a:gd name="adj1" fmla="val 1150"/>
              <a:gd name="adj2" fmla="val 38099"/>
              <a:gd name="adj3" fmla="val -22850"/>
              <a:gd name="adj4" fmla="val 42853"/>
              <a:gd name="adj5" fmla="val -135318"/>
              <a:gd name="adj6" fmla="val 48080"/>
            </a:avLst>
          </a:prstGeom>
          <a:noFill/>
          <a:ln w="1905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“心”写扁一些。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线形标注 2 58"/>
          <p:cNvSpPr/>
          <p:nvPr/>
        </p:nvSpPr>
        <p:spPr>
          <a:xfrm>
            <a:off x="6258947" y="3488925"/>
            <a:ext cx="2394502" cy="1127466"/>
          </a:xfrm>
          <a:prstGeom prst="borderCallout2">
            <a:avLst>
              <a:gd name="adj1" fmla="val 1150"/>
              <a:gd name="adj2" fmla="val 38099"/>
              <a:gd name="adj3" fmla="val -22850"/>
              <a:gd name="adj4" fmla="val 42853"/>
              <a:gd name="adj5" fmla="val -87819"/>
              <a:gd name="adj6" fmla="val 44765"/>
            </a:avLst>
          </a:prstGeom>
          <a:noFill/>
          <a:ln w="1905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“土”的竖和“寸”的竖勾错开，不要对齐写。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椭圆 61"/>
          <p:cNvSpPr/>
          <p:nvPr/>
        </p:nvSpPr>
        <p:spPr>
          <a:xfrm>
            <a:off x="7178787" y="2192784"/>
            <a:ext cx="353333" cy="319597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Freeform 35"/>
          <p:cNvSpPr/>
          <p:nvPr/>
        </p:nvSpPr>
        <p:spPr bwMode="auto">
          <a:xfrm>
            <a:off x="1744437" y="2425950"/>
            <a:ext cx="118354" cy="269411"/>
          </a:xfrm>
          <a:custGeom>
            <a:avLst/>
            <a:gdLst>
              <a:gd name="T0" fmla="*/ 18 w 76"/>
              <a:gd name="T1" fmla="*/ 345 h 347"/>
              <a:gd name="T2" fmla="*/ 15 w 76"/>
              <a:gd name="T3" fmla="*/ 341 h 347"/>
              <a:gd name="T4" fmla="*/ 12 w 76"/>
              <a:gd name="T5" fmla="*/ 331 h 347"/>
              <a:gd name="T6" fmla="*/ 8 w 76"/>
              <a:gd name="T7" fmla="*/ 318 h 347"/>
              <a:gd name="T8" fmla="*/ 4 w 76"/>
              <a:gd name="T9" fmla="*/ 299 h 347"/>
              <a:gd name="T10" fmla="*/ 1 w 76"/>
              <a:gd name="T11" fmla="*/ 282 h 347"/>
              <a:gd name="T12" fmla="*/ 0 w 76"/>
              <a:gd name="T13" fmla="*/ 268 h 347"/>
              <a:gd name="T14" fmla="*/ 0 w 76"/>
              <a:gd name="T15" fmla="*/ 257 h 347"/>
              <a:gd name="T16" fmla="*/ 1 w 76"/>
              <a:gd name="T17" fmla="*/ 249 h 347"/>
              <a:gd name="T18" fmla="*/ 3 w 76"/>
              <a:gd name="T19" fmla="*/ 238 h 347"/>
              <a:gd name="T20" fmla="*/ 7 w 76"/>
              <a:gd name="T21" fmla="*/ 224 h 347"/>
              <a:gd name="T22" fmla="*/ 11 w 76"/>
              <a:gd name="T23" fmla="*/ 209 h 347"/>
              <a:gd name="T24" fmla="*/ 17 w 76"/>
              <a:gd name="T25" fmla="*/ 188 h 347"/>
              <a:gd name="T26" fmla="*/ 24 w 76"/>
              <a:gd name="T27" fmla="*/ 163 h 347"/>
              <a:gd name="T28" fmla="*/ 31 w 76"/>
              <a:gd name="T29" fmla="*/ 132 h 347"/>
              <a:gd name="T30" fmla="*/ 39 w 76"/>
              <a:gd name="T31" fmla="*/ 98 h 347"/>
              <a:gd name="T32" fmla="*/ 45 w 76"/>
              <a:gd name="T33" fmla="*/ 69 h 347"/>
              <a:gd name="T34" fmla="*/ 48 w 76"/>
              <a:gd name="T35" fmla="*/ 52 h 347"/>
              <a:gd name="T36" fmla="*/ 52 w 76"/>
              <a:gd name="T37" fmla="*/ 39 h 347"/>
              <a:gd name="T38" fmla="*/ 55 w 76"/>
              <a:gd name="T39" fmla="*/ 25 h 347"/>
              <a:gd name="T40" fmla="*/ 57 w 76"/>
              <a:gd name="T41" fmla="*/ 16 h 347"/>
              <a:gd name="T42" fmla="*/ 61 w 76"/>
              <a:gd name="T43" fmla="*/ 10 h 347"/>
              <a:gd name="T44" fmla="*/ 62 w 76"/>
              <a:gd name="T45" fmla="*/ 4 h 347"/>
              <a:gd name="T46" fmla="*/ 64 w 76"/>
              <a:gd name="T47" fmla="*/ 2 h 347"/>
              <a:gd name="T48" fmla="*/ 65 w 76"/>
              <a:gd name="T49" fmla="*/ 2 h 347"/>
              <a:gd name="T50" fmla="*/ 68 w 76"/>
              <a:gd name="T51" fmla="*/ 6 h 347"/>
              <a:gd name="T52" fmla="*/ 70 w 76"/>
              <a:gd name="T53" fmla="*/ 16 h 347"/>
              <a:gd name="T54" fmla="*/ 74 w 76"/>
              <a:gd name="T55" fmla="*/ 31 h 347"/>
              <a:gd name="T56" fmla="*/ 76 w 76"/>
              <a:gd name="T57" fmla="*/ 50 h 347"/>
              <a:gd name="T58" fmla="*/ 75 w 76"/>
              <a:gd name="T59" fmla="*/ 77 h 347"/>
              <a:gd name="T60" fmla="*/ 74 w 76"/>
              <a:gd name="T61" fmla="*/ 109 h 347"/>
              <a:gd name="T62" fmla="*/ 69 w 76"/>
              <a:gd name="T63" fmla="*/ 150 h 347"/>
              <a:gd name="T64" fmla="*/ 64 w 76"/>
              <a:gd name="T65" fmla="*/ 194 h 347"/>
              <a:gd name="T66" fmla="*/ 57 w 76"/>
              <a:gd name="T67" fmla="*/ 232 h 347"/>
              <a:gd name="T68" fmla="*/ 52 w 76"/>
              <a:gd name="T69" fmla="*/ 264 h 347"/>
              <a:gd name="T70" fmla="*/ 44 w 76"/>
              <a:gd name="T71" fmla="*/ 291 h 347"/>
              <a:gd name="T72" fmla="*/ 36 w 76"/>
              <a:gd name="T73" fmla="*/ 312 h 347"/>
              <a:gd name="T74" fmla="*/ 30 w 76"/>
              <a:gd name="T75" fmla="*/ 328 h 347"/>
              <a:gd name="T76" fmla="*/ 24 w 76"/>
              <a:gd name="T77" fmla="*/ 339 h 347"/>
              <a:gd name="T78" fmla="*/ 20 w 76"/>
              <a:gd name="T79" fmla="*/ 345 h 347"/>
              <a:gd name="T80" fmla="*/ 19 w 76"/>
              <a:gd name="T81" fmla="*/ 347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76" h="347">
                <a:moveTo>
                  <a:pt x="19" y="347"/>
                </a:moveTo>
                <a:lnTo>
                  <a:pt x="18" y="345"/>
                </a:lnTo>
                <a:lnTo>
                  <a:pt x="17" y="345"/>
                </a:lnTo>
                <a:lnTo>
                  <a:pt x="15" y="341"/>
                </a:lnTo>
                <a:lnTo>
                  <a:pt x="13" y="337"/>
                </a:lnTo>
                <a:lnTo>
                  <a:pt x="12" y="331"/>
                </a:lnTo>
                <a:lnTo>
                  <a:pt x="10" y="326"/>
                </a:lnTo>
                <a:lnTo>
                  <a:pt x="8" y="318"/>
                </a:lnTo>
                <a:lnTo>
                  <a:pt x="6" y="309"/>
                </a:lnTo>
                <a:lnTo>
                  <a:pt x="4" y="299"/>
                </a:lnTo>
                <a:lnTo>
                  <a:pt x="2" y="289"/>
                </a:lnTo>
                <a:lnTo>
                  <a:pt x="1" y="282"/>
                </a:lnTo>
                <a:lnTo>
                  <a:pt x="0" y="274"/>
                </a:lnTo>
                <a:lnTo>
                  <a:pt x="0" y="268"/>
                </a:lnTo>
                <a:lnTo>
                  <a:pt x="0" y="263"/>
                </a:lnTo>
                <a:lnTo>
                  <a:pt x="0" y="257"/>
                </a:lnTo>
                <a:lnTo>
                  <a:pt x="1" y="253"/>
                </a:lnTo>
                <a:lnTo>
                  <a:pt x="1" y="249"/>
                </a:lnTo>
                <a:lnTo>
                  <a:pt x="1" y="243"/>
                </a:lnTo>
                <a:lnTo>
                  <a:pt x="3" y="238"/>
                </a:lnTo>
                <a:lnTo>
                  <a:pt x="4" y="232"/>
                </a:lnTo>
                <a:lnTo>
                  <a:pt x="7" y="224"/>
                </a:lnTo>
                <a:lnTo>
                  <a:pt x="9" y="217"/>
                </a:lnTo>
                <a:lnTo>
                  <a:pt x="11" y="209"/>
                </a:lnTo>
                <a:lnTo>
                  <a:pt x="14" y="197"/>
                </a:lnTo>
                <a:lnTo>
                  <a:pt x="17" y="188"/>
                </a:lnTo>
                <a:lnTo>
                  <a:pt x="20" y="176"/>
                </a:lnTo>
                <a:lnTo>
                  <a:pt x="24" y="163"/>
                </a:lnTo>
                <a:lnTo>
                  <a:pt x="28" y="148"/>
                </a:lnTo>
                <a:lnTo>
                  <a:pt x="31" y="132"/>
                </a:lnTo>
                <a:lnTo>
                  <a:pt x="35" y="115"/>
                </a:lnTo>
                <a:lnTo>
                  <a:pt x="39" y="98"/>
                </a:lnTo>
                <a:lnTo>
                  <a:pt x="43" y="77"/>
                </a:lnTo>
                <a:lnTo>
                  <a:pt x="45" y="69"/>
                </a:lnTo>
                <a:lnTo>
                  <a:pt x="46" y="60"/>
                </a:lnTo>
                <a:lnTo>
                  <a:pt x="48" y="52"/>
                </a:lnTo>
                <a:lnTo>
                  <a:pt x="51" y="44"/>
                </a:lnTo>
                <a:lnTo>
                  <a:pt x="52" y="39"/>
                </a:lnTo>
                <a:lnTo>
                  <a:pt x="54" y="31"/>
                </a:lnTo>
                <a:lnTo>
                  <a:pt x="55" y="25"/>
                </a:lnTo>
                <a:lnTo>
                  <a:pt x="56" y="21"/>
                </a:lnTo>
                <a:lnTo>
                  <a:pt x="57" y="16"/>
                </a:lnTo>
                <a:lnTo>
                  <a:pt x="59" y="12"/>
                </a:lnTo>
                <a:lnTo>
                  <a:pt x="61" y="10"/>
                </a:lnTo>
                <a:lnTo>
                  <a:pt x="62" y="6"/>
                </a:lnTo>
                <a:lnTo>
                  <a:pt x="62" y="4"/>
                </a:lnTo>
                <a:lnTo>
                  <a:pt x="63" y="2"/>
                </a:lnTo>
                <a:lnTo>
                  <a:pt x="64" y="2"/>
                </a:lnTo>
                <a:lnTo>
                  <a:pt x="64" y="0"/>
                </a:lnTo>
                <a:lnTo>
                  <a:pt x="65" y="2"/>
                </a:lnTo>
                <a:lnTo>
                  <a:pt x="66" y="4"/>
                </a:lnTo>
                <a:lnTo>
                  <a:pt x="68" y="6"/>
                </a:lnTo>
                <a:lnTo>
                  <a:pt x="69" y="10"/>
                </a:lnTo>
                <a:lnTo>
                  <a:pt x="70" y="16"/>
                </a:lnTo>
                <a:lnTo>
                  <a:pt x="73" y="21"/>
                </a:lnTo>
                <a:lnTo>
                  <a:pt x="74" y="31"/>
                </a:lnTo>
                <a:lnTo>
                  <a:pt x="75" y="39"/>
                </a:lnTo>
                <a:lnTo>
                  <a:pt x="76" y="50"/>
                </a:lnTo>
                <a:lnTo>
                  <a:pt x="76" y="63"/>
                </a:lnTo>
                <a:lnTo>
                  <a:pt x="75" y="77"/>
                </a:lnTo>
                <a:lnTo>
                  <a:pt x="75" y="92"/>
                </a:lnTo>
                <a:lnTo>
                  <a:pt x="74" y="109"/>
                </a:lnTo>
                <a:lnTo>
                  <a:pt x="72" y="129"/>
                </a:lnTo>
                <a:lnTo>
                  <a:pt x="69" y="150"/>
                </a:lnTo>
                <a:lnTo>
                  <a:pt x="67" y="171"/>
                </a:lnTo>
                <a:lnTo>
                  <a:pt x="64" y="194"/>
                </a:lnTo>
                <a:lnTo>
                  <a:pt x="61" y="213"/>
                </a:lnTo>
                <a:lnTo>
                  <a:pt x="57" y="232"/>
                </a:lnTo>
                <a:lnTo>
                  <a:pt x="55" y="249"/>
                </a:lnTo>
                <a:lnTo>
                  <a:pt x="52" y="264"/>
                </a:lnTo>
                <a:lnTo>
                  <a:pt x="47" y="278"/>
                </a:lnTo>
                <a:lnTo>
                  <a:pt x="44" y="291"/>
                </a:lnTo>
                <a:lnTo>
                  <a:pt x="41" y="303"/>
                </a:lnTo>
                <a:lnTo>
                  <a:pt x="36" y="312"/>
                </a:lnTo>
                <a:lnTo>
                  <a:pt x="33" y="320"/>
                </a:lnTo>
                <a:lnTo>
                  <a:pt x="30" y="328"/>
                </a:lnTo>
                <a:lnTo>
                  <a:pt x="26" y="335"/>
                </a:lnTo>
                <a:lnTo>
                  <a:pt x="24" y="339"/>
                </a:lnTo>
                <a:lnTo>
                  <a:pt x="22" y="343"/>
                </a:lnTo>
                <a:lnTo>
                  <a:pt x="20" y="345"/>
                </a:lnTo>
                <a:lnTo>
                  <a:pt x="19" y="347"/>
                </a:lnTo>
                <a:lnTo>
                  <a:pt x="19" y="347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3" name="Freeform 26"/>
          <p:cNvSpPr/>
          <p:nvPr/>
        </p:nvSpPr>
        <p:spPr bwMode="auto">
          <a:xfrm>
            <a:off x="4276009" y="2734088"/>
            <a:ext cx="708359" cy="313863"/>
          </a:xfrm>
          <a:custGeom>
            <a:avLst/>
            <a:gdLst>
              <a:gd name="T0" fmla="*/ 447 w 628"/>
              <a:gd name="T1" fmla="*/ 103 h 294"/>
              <a:gd name="T2" fmla="*/ 439 w 628"/>
              <a:gd name="T3" fmla="*/ 82 h 294"/>
              <a:gd name="T4" fmla="*/ 435 w 628"/>
              <a:gd name="T5" fmla="*/ 67 h 294"/>
              <a:gd name="T6" fmla="*/ 433 w 628"/>
              <a:gd name="T7" fmla="*/ 54 h 294"/>
              <a:gd name="T8" fmla="*/ 435 w 628"/>
              <a:gd name="T9" fmla="*/ 46 h 294"/>
              <a:gd name="T10" fmla="*/ 441 w 628"/>
              <a:gd name="T11" fmla="*/ 48 h 294"/>
              <a:gd name="T12" fmla="*/ 450 w 628"/>
              <a:gd name="T13" fmla="*/ 55 h 294"/>
              <a:gd name="T14" fmla="*/ 464 w 628"/>
              <a:gd name="T15" fmla="*/ 69 h 294"/>
              <a:gd name="T16" fmla="*/ 481 w 628"/>
              <a:gd name="T17" fmla="*/ 86 h 294"/>
              <a:gd name="T18" fmla="*/ 502 w 628"/>
              <a:gd name="T19" fmla="*/ 111 h 294"/>
              <a:gd name="T20" fmla="*/ 523 w 628"/>
              <a:gd name="T21" fmla="*/ 136 h 294"/>
              <a:gd name="T22" fmla="*/ 544 w 628"/>
              <a:gd name="T23" fmla="*/ 159 h 294"/>
              <a:gd name="T24" fmla="*/ 561 w 628"/>
              <a:gd name="T25" fmla="*/ 174 h 294"/>
              <a:gd name="T26" fmla="*/ 588 w 628"/>
              <a:gd name="T27" fmla="*/ 193 h 294"/>
              <a:gd name="T28" fmla="*/ 611 w 628"/>
              <a:gd name="T29" fmla="*/ 204 h 294"/>
              <a:gd name="T30" fmla="*/ 624 w 628"/>
              <a:gd name="T31" fmla="*/ 216 h 294"/>
              <a:gd name="T32" fmla="*/ 628 w 628"/>
              <a:gd name="T33" fmla="*/ 229 h 294"/>
              <a:gd name="T34" fmla="*/ 620 w 628"/>
              <a:gd name="T35" fmla="*/ 241 h 294"/>
              <a:gd name="T36" fmla="*/ 597 w 628"/>
              <a:gd name="T37" fmla="*/ 256 h 294"/>
              <a:gd name="T38" fmla="*/ 559 w 628"/>
              <a:gd name="T39" fmla="*/ 271 h 294"/>
              <a:gd name="T40" fmla="*/ 510 w 628"/>
              <a:gd name="T41" fmla="*/ 284 h 294"/>
              <a:gd name="T42" fmla="*/ 454 w 628"/>
              <a:gd name="T43" fmla="*/ 292 h 294"/>
              <a:gd name="T44" fmla="*/ 391 w 628"/>
              <a:gd name="T45" fmla="*/ 294 h 294"/>
              <a:gd name="T46" fmla="*/ 322 w 628"/>
              <a:gd name="T47" fmla="*/ 288 h 294"/>
              <a:gd name="T48" fmla="*/ 244 w 628"/>
              <a:gd name="T49" fmla="*/ 271 h 294"/>
              <a:gd name="T50" fmla="*/ 204 w 628"/>
              <a:gd name="T51" fmla="*/ 260 h 294"/>
              <a:gd name="T52" fmla="*/ 168 w 628"/>
              <a:gd name="T53" fmla="*/ 246 h 294"/>
              <a:gd name="T54" fmla="*/ 135 w 628"/>
              <a:gd name="T55" fmla="*/ 231 h 294"/>
              <a:gd name="T56" fmla="*/ 110 w 628"/>
              <a:gd name="T57" fmla="*/ 212 h 294"/>
              <a:gd name="T58" fmla="*/ 87 w 628"/>
              <a:gd name="T59" fmla="*/ 191 h 294"/>
              <a:gd name="T60" fmla="*/ 61 w 628"/>
              <a:gd name="T61" fmla="*/ 155 h 294"/>
              <a:gd name="T62" fmla="*/ 34 w 628"/>
              <a:gd name="T63" fmla="*/ 111 h 294"/>
              <a:gd name="T64" fmla="*/ 15 w 628"/>
              <a:gd name="T65" fmla="*/ 65 h 294"/>
              <a:gd name="T66" fmla="*/ 7 w 628"/>
              <a:gd name="T67" fmla="*/ 44 h 294"/>
              <a:gd name="T68" fmla="*/ 3 w 628"/>
              <a:gd name="T69" fmla="*/ 27 h 294"/>
              <a:gd name="T70" fmla="*/ 0 w 628"/>
              <a:gd name="T71" fmla="*/ 6 h 294"/>
              <a:gd name="T72" fmla="*/ 3 w 628"/>
              <a:gd name="T73" fmla="*/ 0 h 294"/>
              <a:gd name="T74" fmla="*/ 13 w 628"/>
              <a:gd name="T75" fmla="*/ 6 h 294"/>
              <a:gd name="T76" fmla="*/ 30 w 628"/>
              <a:gd name="T77" fmla="*/ 27 h 294"/>
              <a:gd name="T78" fmla="*/ 49 w 628"/>
              <a:gd name="T79" fmla="*/ 61 h 294"/>
              <a:gd name="T80" fmla="*/ 72 w 628"/>
              <a:gd name="T81" fmla="*/ 94 h 294"/>
              <a:gd name="T82" fmla="*/ 105 w 628"/>
              <a:gd name="T83" fmla="*/ 128 h 294"/>
              <a:gd name="T84" fmla="*/ 145 w 628"/>
              <a:gd name="T85" fmla="*/ 160 h 294"/>
              <a:gd name="T86" fmla="*/ 193 w 628"/>
              <a:gd name="T87" fmla="*/ 185 h 294"/>
              <a:gd name="T88" fmla="*/ 250 w 628"/>
              <a:gd name="T89" fmla="*/ 204 h 294"/>
              <a:gd name="T90" fmla="*/ 303 w 628"/>
              <a:gd name="T91" fmla="*/ 218 h 294"/>
              <a:gd name="T92" fmla="*/ 355 w 628"/>
              <a:gd name="T93" fmla="*/ 225 h 294"/>
              <a:gd name="T94" fmla="*/ 399 w 628"/>
              <a:gd name="T95" fmla="*/ 223 h 294"/>
              <a:gd name="T96" fmla="*/ 435 w 628"/>
              <a:gd name="T97" fmla="*/ 221 h 294"/>
              <a:gd name="T98" fmla="*/ 462 w 628"/>
              <a:gd name="T99" fmla="*/ 216 h 294"/>
              <a:gd name="T100" fmla="*/ 473 w 628"/>
              <a:gd name="T101" fmla="*/ 206 h 294"/>
              <a:gd name="T102" fmla="*/ 483 w 628"/>
              <a:gd name="T103" fmla="*/ 197 h 294"/>
              <a:gd name="T104" fmla="*/ 483 w 628"/>
              <a:gd name="T105" fmla="*/ 191 h 294"/>
              <a:gd name="T106" fmla="*/ 483 w 628"/>
              <a:gd name="T107" fmla="*/ 185 h 294"/>
              <a:gd name="T108" fmla="*/ 477 w 628"/>
              <a:gd name="T109" fmla="*/ 170 h 294"/>
              <a:gd name="T110" fmla="*/ 460 w 628"/>
              <a:gd name="T111" fmla="*/ 134 h 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28" h="294">
                <a:moveTo>
                  <a:pt x="452" y="120"/>
                </a:moveTo>
                <a:lnTo>
                  <a:pt x="448" y="111"/>
                </a:lnTo>
                <a:lnTo>
                  <a:pt x="447" y="103"/>
                </a:lnTo>
                <a:lnTo>
                  <a:pt x="443" y="96"/>
                </a:lnTo>
                <a:lnTo>
                  <a:pt x="441" y="90"/>
                </a:lnTo>
                <a:lnTo>
                  <a:pt x="439" y="82"/>
                </a:lnTo>
                <a:lnTo>
                  <a:pt x="437" y="76"/>
                </a:lnTo>
                <a:lnTo>
                  <a:pt x="435" y="73"/>
                </a:lnTo>
                <a:lnTo>
                  <a:pt x="435" y="67"/>
                </a:lnTo>
                <a:lnTo>
                  <a:pt x="433" y="63"/>
                </a:lnTo>
                <a:lnTo>
                  <a:pt x="433" y="59"/>
                </a:lnTo>
                <a:lnTo>
                  <a:pt x="433" y="54"/>
                </a:lnTo>
                <a:lnTo>
                  <a:pt x="433" y="48"/>
                </a:lnTo>
                <a:lnTo>
                  <a:pt x="433" y="46"/>
                </a:lnTo>
                <a:lnTo>
                  <a:pt x="435" y="46"/>
                </a:lnTo>
                <a:lnTo>
                  <a:pt x="437" y="46"/>
                </a:lnTo>
                <a:lnTo>
                  <a:pt x="439" y="46"/>
                </a:lnTo>
                <a:lnTo>
                  <a:pt x="441" y="48"/>
                </a:lnTo>
                <a:lnTo>
                  <a:pt x="443" y="50"/>
                </a:lnTo>
                <a:lnTo>
                  <a:pt x="447" y="52"/>
                </a:lnTo>
                <a:lnTo>
                  <a:pt x="450" y="55"/>
                </a:lnTo>
                <a:lnTo>
                  <a:pt x="454" y="59"/>
                </a:lnTo>
                <a:lnTo>
                  <a:pt x="458" y="63"/>
                </a:lnTo>
                <a:lnTo>
                  <a:pt x="464" y="69"/>
                </a:lnTo>
                <a:lnTo>
                  <a:pt x="470" y="75"/>
                </a:lnTo>
                <a:lnTo>
                  <a:pt x="475" y="80"/>
                </a:lnTo>
                <a:lnTo>
                  <a:pt x="481" y="86"/>
                </a:lnTo>
                <a:lnTo>
                  <a:pt x="487" y="94"/>
                </a:lnTo>
                <a:lnTo>
                  <a:pt x="494" y="101"/>
                </a:lnTo>
                <a:lnTo>
                  <a:pt x="502" y="111"/>
                </a:lnTo>
                <a:lnTo>
                  <a:pt x="510" y="120"/>
                </a:lnTo>
                <a:lnTo>
                  <a:pt x="517" y="128"/>
                </a:lnTo>
                <a:lnTo>
                  <a:pt x="523" y="136"/>
                </a:lnTo>
                <a:lnTo>
                  <a:pt x="531" y="143"/>
                </a:lnTo>
                <a:lnTo>
                  <a:pt x="536" y="151"/>
                </a:lnTo>
                <a:lnTo>
                  <a:pt x="544" y="159"/>
                </a:lnTo>
                <a:lnTo>
                  <a:pt x="550" y="164"/>
                </a:lnTo>
                <a:lnTo>
                  <a:pt x="555" y="170"/>
                </a:lnTo>
                <a:lnTo>
                  <a:pt x="561" y="174"/>
                </a:lnTo>
                <a:lnTo>
                  <a:pt x="567" y="179"/>
                </a:lnTo>
                <a:lnTo>
                  <a:pt x="578" y="187"/>
                </a:lnTo>
                <a:lnTo>
                  <a:pt x="588" y="193"/>
                </a:lnTo>
                <a:lnTo>
                  <a:pt x="597" y="197"/>
                </a:lnTo>
                <a:lnTo>
                  <a:pt x="605" y="200"/>
                </a:lnTo>
                <a:lnTo>
                  <a:pt x="611" y="204"/>
                </a:lnTo>
                <a:lnTo>
                  <a:pt x="617" y="208"/>
                </a:lnTo>
                <a:lnTo>
                  <a:pt x="620" y="212"/>
                </a:lnTo>
                <a:lnTo>
                  <a:pt x="624" y="216"/>
                </a:lnTo>
                <a:lnTo>
                  <a:pt x="626" y="220"/>
                </a:lnTo>
                <a:lnTo>
                  <a:pt x="628" y="225"/>
                </a:lnTo>
                <a:lnTo>
                  <a:pt x="628" y="229"/>
                </a:lnTo>
                <a:lnTo>
                  <a:pt x="628" y="233"/>
                </a:lnTo>
                <a:lnTo>
                  <a:pt x="624" y="237"/>
                </a:lnTo>
                <a:lnTo>
                  <a:pt x="620" y="241"/>
                </a:lnTo>
                <a:lnTo>
                  <a:pt x="615" y="246"/>
                </a:lnTo>
                <a:lnTo>
                  <a:pt x="607" y="250"/>
                </a:lnTo>
                <a:lnTo>
                  <a:pt x="597" y="256"/>
                </a:lnTo>
                <a:lnTo>
                  <a:pt x="586" y="262"/>
                </a:lnTo>
                <a:lnTo>
                  <a:pt x="575" y="265"/>
                </a:lnTo>
                <a:lnTo>
                  <a:pt x="559" y="271"/>
                </a:lnTo>
                <a:lnTo>
                  <a:pt x="542" y="277"/>
                </a:lnTo>
                <a:lnTo>
                  <a:pt x="527" y="281"/>
                </a:lnTo>
                <a:lnTo>
                  <a:pt x="510" y="284"/>
                </a:lnTo>
                <a:lnTo>
                  <a:pt x="491" y="286"/>
                </a:lnTo>
                <a:lnTo>
                  <a:pt x="473" y="290"/>
                </a:lnTo>
                <a:lnTo>
                  <a:pt x="454" y="292"/>
                </a:lnTo>
                <a:lnTo>
                  <a:pt x="433" y="294"/>
                </a:lnTo>
                <a:lnTo>
                  <a:pt x="414" y="294"/>
                </a:lnTo>
                <a:lnTo>
                  <a:pt x="391" y="294"/>
                </a:lnTo>
                <a:lnTo>
                  <a:pt x="370" y="294"/>
                </a:lnTo>
                <a:lnTo>
                  <a:pt x="345" y="290"/>
                </a:lnTo>
                <a:lnTo>
                  <a:pt x="322" y="288"/>
                </a:lnTo>
                <a:lnTo>
                  <a:pt x="298" y="283"/>
                </a:lnTo>
                <a:lnTo>
                  <a:pt x="271" y="277"/>
                </a:lnTo>
                <a:lnTo>
                  <a:pt x="244" y="271"/>
                </a:lnTo>
                <a:lnTo>
                  <a:pt x="231" y="267"/>
                </a:lnTo>
                <a:lnTo>
                  <a:pt x="217" y="263"/>
                </a:lnTo>
                <a:lnTo>
                  <a:pt x="204" y="260"/>
                </a:lnTo>
                <a:lnTo>
                  <a:pt x="191" y="256"/>
                </a:lnTo>
                <a:lnTo>
                  <a:pt x="179" y="250"/>
                </a:lnTo>
                <a:lnTo>
                  <a:pt x="168" y="246"/>
                </a:lnTo>
                <a:lnTo>
                  <a:pt x="156" y="241"/>
                </a:lnTo>
                <a:lnTo>
                  <a:pt x="147" y="237"/>
                </a:lnTo>
                <a:lnTo>
                  <a:pt x="135" y="231"/>
                </a:lnTo>
                <a:lnTo>
                  <a:pt x="128" y="225"/>
                </a:lnTo>
                <a:lnTo>
                  <a:pt x="118" y="218"/>
                </a:lnTo>
                <a:lnTo>
                  <a:pt x="110" y="212"/>
                </a:lnTo>
                <a:lnTo>
                  <a:pt x="103" y="206"/>
                </a:lnTo>
                <a:lnTo>
                  <a:pt x="95" y="199"/>
                </a:lnTo>
                <a:lnTo>
                  <a:pt x="87" y="191"/>
                </a:lnTo>
                <a:lnTo>
                  <a:pt x="82" y="183"/>
                </a:lnTo>
                <a:lnTo>
                  <a:pt x="70" y="170"/>
                </a:lnTo>
                <a:lnTo>
                  <a:pt x="61" y="155"/>
                </a:lnTo>
                <a:lnTo>
                  <a:pt x="49" y="141"/>
                </a:lnTo>
                <a:lnTo>
                  <a:pt x="42" y="126"/>
                </a:lnTo>
                <a:lnTo>
                  <a:pt x="34" y="111"/>
                </a:lnTo>
                <a:lnTo>
                  <a:pt x="26" y="96"/>
                </a:lnTo>
                <a:lnTo>
                  <a:pt x="19" y="80"/>
                </a:lnTo>
                <a:lnTo>
                  <a:pt x="15" y="65"/>
                </a:lnTo>
                <a:lnTo>
                  <a:pt x="11" y="57"/>
                </a:lnTo>
                <a:lnTo>
                  <a:pt x="9" y="50"/>
                </a:lnTo>
                <a:lnTo>
                  <a:pt x="7" y="44"/>
                </a:lnTo>
                <a:lnTo>
                  <a:pt x="5" y="38"/>
                </a:lnTo>
                <a:lnTo>
                  <a:pt x="3" y="33"/>
                </a:lnTo>
                <a:lnTo>
                  <a:pt x="3" y="27"/>
                </a:lnTo>
                <a:lnTo>
                  <a:pt x="2" y="19"/>
                </a:lnTo>
                <a:lnTo>
                  <a:pt x="0" y="12"/>
                </a:lnTo>
                <a:lnTo>
                  <a:pt x="0" y="6"/>
                </a:lnTo>
                <a:lnTo>
                  <a:pt x="0" y="2"/>
                </a:lnTo>
                <a:lnTo>
                  <a:pt x="0" y="0"/>
                </a:lnTo>
                <a:lnTo>
                  <a:pt x="3" y="0"/>
                </a:lnTo>
                <a:lnTo>
                  <a:pt x="5" y="0"/>
                </a:lnTo>
                <a:lnTo>
                  <a:pt x="9" y="2"/>
                </a:lnTo>
                <a:lnTo>
                  <a:pt x="13" y="6"/>
                </a:lnTo>
                <a:lnTo>
                  <a:pt x="19" y="12"/>
                </a:lnTo>
                <a:lnTo>
                  <a:pt x="24" y="19"/>
                </a:lnTo>
                <a:lnTo>
                  <a:pt x="30" y="27"/>
                </a:lnTo>
                <a:lnTo>
                  <a:pt x="36" y="36"/>
                </a:lnTo>
                <a:lnTo>
                  <a:pt x="42" y="48"/>
                </a:lnTo>
                <a:lnTo>
                  <a:pt x="49" y="61"/>
                </a:lnTo>
                <a:lnTo>
                  <a:pt x="55" y="71"/>
                </a:lnTo>
                <a:lnTo>
                  <a:pt x="65" y="82"/>
                </a:lnTo>
                <a:lnTo>
                  <a:pt x="72" y="94"/>
                </a:lnTo>
                <a:lnTo>
                  <a:pt x="82" y="105"/>
                </a:lnTo>
                <a:lnTo>
                  <a:pt x="93" y="117"/>
                </a:lnTo>
                <a:lnTo>
                  <a:pt x="105" y="128"/>
                </a:lnTo>
                <a:lnTo>
                  <a:pt x="116" y="139"/>
                </a:lnTo>
                <a:lnTo>
                  <a:pt x="130" y="151"/>
                </a:lnTo>
                <a:lnTo>
                  <a:pt x="145" y="160"/>
                </a:lnTo>
                <a:lnTo>
                  <a:pt x="158" y="170"/>
                </a:lnTo>
                <a:lnTo>
                  <a:pt x="175" y="178"/>
                </a:lnTo>
                <a:lnTo>
                  <a:pt x="193" y="185"/>
                </a:lnTo>
                <a:lnTo>
                  <a:pt x="212" y="191"/>
                </a:lnTo>
                <a:lnTo>
                  <a:pt x="231" y="197"/>
                </a:lnTo>
                <a:lnTo>
                  <a:pt x="250" y="204"/>
                </a:lnTo>
                <a:lnTo>
                  <a:pt x="267" y="210"/>
                </a:lnTo>
                <a:lnTo>
                  <a:pt x="286" y="214"/>
                </a:lnTo>
                <a:lnTo>
                  <a:pt x="303" y="218"/>
                </a:lnTo>
                <a:lnTo>
                  <a:pt x="322" y="221"/>
                </a:lnTo>
                <a:lnTo>
                  <a:pt x="340" y="223"/>
                </a:lnTo>
                <a:lnTo>
                  <a:pt x="355" y="225"/>
                </a:lnTo>
                <a:lnTo>
                  <a:pt x="370" y="225"/>
                </a:lnTo>
                <a:lnTo>
                  <a:pt x="385" y="225"/>
                </a:lnTo>
                <a:lnTo>
                  <a:pt x="399" y="223"/>
                </a:lnTo>
                <a:lnTo>
                  <a:pt x="412" y="223"/>
                </a:lnTo>
                <a:lnTo>
                  <a:pt x="424" y="221"/>
                </a:lnTo>
                <a:lnTo>
                  <a:pt x="435" y="221"/>
                </a:lnTo>
                <a:lnTo>
                  <a:pt x="445" y="220"/>
                </a:lnTo>
                <a:lnTo>
                  <a:pt x="454" y="218"/>
                </a:lnTo>
                <a:lnTo>
                  <a:pt x="462" y="216"/>
                </a:lnTo>
                <a:lnTo>
                  <a:pt x="466" y="212"/>
                </a:lnTo>
                <a:lnTo>
                  <a:pt x="470" y="208"/>
                </a:lnTo>
                <a:lnTo>
                  <a:pt x="473" y="206"/>
                </a:lnTo>
                <a:lnTo>
                  <a:pt x="477" y="202"/>
                </a:lnTo>
                <a:lnTo>
                  <a:pt x="481" y="200"/>
                </a:lnTo>
                <a:lnTo>
                  <a:pt x="483" y="197"/>
                </a:lnTo>
                <a:lnTo>
                  <a:pt x="483" y="195"/>
                </a:lnTo>
                <a:lnTo>
                  <a:pt x="483" y="193"/>
                </a:lnTo>
                <a:lnTo>
                  <a:pt x="483" y="191"/>
                </a:lnTo>
                <a:lnTo>
                  <a:pt x="483" y="191"/>
                </a:lnTo>
                <a:lnTo>
                  <a:pt x="483" y="187"/>
                </a:lnTo>
                <a:lnTo>
                  <a:pt x="483" y="185"/>
                </a:lnTo>
                <a:lnTo>
                  <a:pt x="481" y="181"/>
                </a:lnTo>
                <a:lnTo>
                  <a:pt x="479" y="179"/>
                </a:lnTo>
                <a:lnTo>
                  <a:pt x="477" y="170"/>
                </a:lnTo>
                <a:lnTo>
                  <a:pt x="471" y="160"/>
                </a:lnTo>
                <a:lnTo>
                  <a:pt x="466" y="147"/>
                </a:lnTo>
                <a:lnTo>
                  <a:pt x="460" y="134"/>
                </a:lnTo>
                <a:lnTo>
                  <a:pt x="452" y="120"/>
                </a:lnTo>
                <a:lnTo>
                  <a:pt x="452" y="120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4" name="Freeform 27"/>
          <p:cNvSpPr/>
          <p:nvPr/>
        </p:nvSpPr>
        <p:spPr bwMode="auto">
          <a:xfrm>
            <a:off x="4489605" y="2655089"/>
            <a:ext cx="153728" cy="157998"/>
          </a:xfrm>
          <a:custGeom>
            <a:avLst/>
            <a:gdLst>
              <a:gd name="T0" fmla="*/ 0 w 145"/>
              <a:gd name="T1" fmla="*/ 23 h 147"/>
              <a:gd name="T2" fmla="*/ 0 w 145"/>
              <a:gd name="T3" fmla="*/ 19 h 147"/>
              <a:gd name="T4" fmla="*/ 1 w 145"/>
              <a:gd name="T5" fmla="*/ 13 h 147"/>
              <a:gd name="T6" fmla="*/ 1 w 145"/>
              <a:gd name="T7" fmla="*/ 9 h 147"/>
              <a:gd name="T8" fmla="*/ 3 w 145"/>
              <a:gd name="T9" fmla="*/ 7 h 147"/>
              <a:gd name="T10" fmla="*/ 3 w 145"/>
              <a:gd name="T11" fmla="*/ 4 h 147"/>
              <a:gd name="T12" fmla="*/ 5 w 145"/>
              <a:gd name="T13" fmla="*/ 2 h 147"/>
              <a:gd name="T14" fmla="*/ 7 w 145"/>
              <a:gd name="T15" fmla="*/ 0 h 147"/>
              <a:gd name="T16" fmla="*/ 9 w 145"/>
              <a:gd name="T17" fmla="*/ 0 h 147"/>
              <a:gd name="T18" fmla="*/ 11 w 145"/>
              <a:gd name="T19" fmla="*/ 0 h 147"/>
              <a:gd name="T20" fmla="*/ 15 w 145"/>
              <a:gd name="T21" fmla="*/ 2 h 147"/>
              <a:gd name="T22" fmla="*/ 21 w 145"/>
              <a:gd name="T23" fmla="*/ 2 h 147"/>
              <a:gd name="T24" fmla="*/ 26 w 145"/>
              <a:gd name="T25" fmla="*/ 4 h 147"/>
              <a:gd name="T26" fmla="*/ 32 w 145"/>
              <a:gd name="T27" fmla="*/ 4 h 147"/>
              <a:gd name="T28" fmla="*/ 40 w 145"/>
              <a:gd name="T29" fmla="*/ 6 h 147"/>
              <a:gd name="T30" fmla="*/ 49 w 145"/>
              <a:gd name="T31" fmla="*/ 7 h 147"/>
              <a:gd name="T32" fmla="*/ 59 w 145"/>
              <a:gd name="T33" fmla="*/ 9 h 147"/>
              <a:gd name="T34" fmla="*/ 76 w 145"/>
              <a:gd name="T35" fmla="*/ 17 h 147"/>
              <a:gd name="T36" fmla="*/ 93 w 145"/>
              <a:gd name="T37" fmla="*/ 27 h 147"/>
              <a:gd name="T38" fmla="*/ 108 w 145"/>
              <a:gd name="T39" fmla="*/ 36 h 147"/>
              <a:gd name="T40" fmla="*/ 122 w 145"/>
              <a:gd name="T41" fmla="*/ 46 h 147"/>
              <a:gd name="T42" fmla="*/ 128 w 145"/>
              <a:gd name="T43" fmla="*/ 53 h 147"/>
              <a:gd name="T44" fmla="*/ 131 w 145"/>
              <a:gd name="T45" fmla="*/ 59 h 147"/>
              <a:gd name="T46" fmla="*/ 135 w 145"/>
              <a:gd name="T47" fmla="*/ 65 h 147"/>
              <a:gd name="T48" fmla="*/ 139 w 145"/>
              <a:gd name="T49" fmla="*/ 70 h 147"/>
              <a:gd name="T50" fmla="*/ 141 w 145"/>
              <a:gd name="T51" fmla="*/ 76 h 147"/>
              <a:gd name="T52" fmla="*/ 143 w 145"/>
              <a:gd name="T53" fmla="*/ 82 h 147"/>
              <a:gd name="T54" fmla="*/ 145 w 145"/>
              <a:gd name="T55" fmla="*/ 88 h 147"/>
              <a:gd name="T56" fmla="*/ 145 w 145"/>
              <a:gd name="T57" fmla="*/ 91 h 147"/>
              <a:gd name="T58" fmla="*/ 145 w 145"/>
              <a:gd name="T59" fmla="*/ 101 h 147"/>
              <a:gd name="T60" fmla="*/ 143 w 145"/>
              <a:gd name="T61" fmla="*/ 110 h 147"/>
              <a:gd name="T62" fmla="*/ 139 w 145"/>
              <a:gd name="T63" fmla="*/ 118 h 147"/>
              <a:gd name="T64" fmla="*/ 135 w 145"/>
              <a:gd name="T65" fmla="*/ 130 h 147"/>
              <a:gd name="T66" fmla="*/ 133 w 145"/>
              <a:gd name="T67" fmla="*/ 133 h 147"/>
              <a:gd name="T68" fmla="*/ 131 w 145"/>
              <a:gd name="T69" fmla="*/ 137 h 147"/>
              <a:gd name="T70" fmla="*/ 129 w 145"/>
              <a:gd name="T71" fmla="*/ 141 h 147"/>
              <a:gd name="T72" fmla="*/ 128 w 145"/>
              <a:gd name="T73" fmla="*/ 143 h 147"/>
              <a:gd name="T74" fmla="*/ 124 w 145"/>
              <a:gd name="T75" fmla="*/ 145 h 147"/>
              <a:gd name="T76" fmla="*/ 122 w 145"/>
              <a:gd name="T77" fmla="*/ 147 h 147"/>
              <a:gd name="T78" fmla="*/ 120 w 145"/>
              <a:gd name="T79" fmla="*/ 147 h 147"/>
              <a:gd name="T80" fmla="*/ 118 w 145"/>
              <a:gd name="T81" fmla="*/ 147 h 147"/>
              <a:gd name="T82" fmla="*/ 114 w 145"/>
              <a:gd name="T83" fmla="*/ 147 h 147"/>
              <a:gd name="T84" fmla="*/ 110 w 145"/>
              <a:gd name="T85" fmla="*/ 143 h 147"/>
              <a:gd name="T86" fmla="*/ 105 w 145"/>
              <a:gd name="T87" fmla="*/ 139 h 147"/>
              <a:gd name="T88" fmla="*/ 99 w 145"/>
              <a:gd name="T89" fmla="*/ 133 h 147"/>
              <a:gd name="T90" fmla="*/ 89 w 145"/>
              <a:gd name="T91" fmla="*/ 128 h 147"/>
              <a:gd name="T92" fmla="*/ 80 w 145"/>
              <a:gd name="T93" fmla="*/ 118 h 147"/>
              <a:gd name="T94" fmla="*/ 70 w 145"/>
              <a:gd name="T95" fmla="*/ 109 h 147"/>
              <a:gd name="T96" fmla="*/ 59 w 145"/>
              <a:gd name="T97" fmla="*/ 97 h 147"/>
              <a:gd name="T98" fmla="*/ 45 w 145"/>
              <a:gd name="T99" fmla="*/ 84 h 147"/>
              <a:gd name="T100" fmla="*/ 36 w 145"/>
              <a:gd name="T101" fmla="*/ 74 h 147"/>
              <a:gd name="T102" fmla="*/ 26 w 145"/>
              <a:gd name="T103" fmla="*/ 63 h 147"/>
              <a:gd name="T104" fmla="*/ 19 w 145"/>
              <a:gd name="T105" fmla="*/ 53 h 147"/>
              <a:gd name="T106" fmla="*/ 11 w 145"/>
              <a:gd name="T107" fmla="*/ 44 h 147"/>
              <a:gd name="T108" fmla="*/ 5 w 145"/>
              <a:gd name="T109" fmla="*/ 36 h 147"/>
              <a:gd name="T110" fmla="*/ 3 w 145"/>
              <a:gd name="T111" fmla="*/ 28 h 147"/>
              <a:gd name="T112" fmla="*/ 0 w 145"/>
              <a:gd name="T113" fmla="*/ 23 h 147"/>
              <a:gd name="T114" fmla="*/ 0 w 145"/>
              <a:gd name="T115" fmla="*/ 23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45" h="147">
                <a:moveTo>
                  <a:pt x="0" y="23"/>
                </a:moveTo>
                <a:lnTo>
                  <a:pt x="0" y="19"/>
                </a:lnTo>
                <a:lnTo>
                  <a:pt x="1" y="13"/>
                </a:lnTo>
                <a:lnTo>
                  <a:pt x="1" y="9"/>
                </a:lnTo>
                <a:lnTo>
                  <a:pt x="3" y="7"/>
                </a:lnTo>
                <a:lnTo>
                  <a:pt x="3" y="4"/>
                </a:lnTo>
                <a:lnTo>
                  <a:pt x="5" y="2"/>
                </a:lnTo>
                <a:lnTo>
                  <a:pt x="7" y="0"/>
                </a:lnTo>
                <a:lnTo>
                  <a:pt x="9" y="0"/>
                </a:lnTo>
                <a:lnTo>
                  <a:pt x="11" y="0"/>
                </a:lnTo>
                <a:lnTo>
                  <a:pt x="15" y="2"/>
                </a:lnTo>
                <a:lnTo>
                  <a:pt x="21" y="2"/>
                </a:lnTo>
                <a:lnTo>
                  <a:pt x="26" y="4"/>
                </a:lnTo>
                <a:lnTo>
                  <a:pt x="32" y="4"/>
                </a:lnTo>
                <a:lnTo>
                  <a:pt x="40" y="6"/>
                </a:lnTo>
                <a:lnTo>
                  <a:pt x="49" y="7"/>
                </a:lnTo>
                <a:lnTo>
                  <a:pt x="59" y="9"/>
                </a:lnTo>
                <a:lnTo>
                  <a:pt x="76" y="17"/>
                </a:lnTo>
                <a:lnTo>
                  <a:pt x="93" y="27"/>
                </a:lnTo>
                <a:lnTo>
                  <a:pt x="108" y="36"/>
                </a:lnTo>
                <a:lnTo>
                  <a:pt x="122" y="46"/>
                </a:lnTo>
                <a:lnTo>
                  <a:pt x="128" y="53"/>
                </a:lnTo>
                <a:lnTo>
                  <a:pt x="131" y="59"/>
                </a:lnTo>
                <a:lnTo>
                  <a:pt x="135" y="65"/>
                </a:lnTo>
                <a:lnTo>
                  <a:pt x="139" y="70"/>
                </a:lnTo>
                <a:lnTo>
                  <a:pt x="141" y="76"/>
                </a:lnTo>
                <a:lnTo>
                  <a:pt x="143" y="82"/>
                </a:lnTo>
                <a:lnTo>
                  <a:pt x="145" y="88"/>
                </a:lnTo>
                <a:lnTo>
                  <a:pt x="145" y="91"/>
                </a:lnTo>
                <a:lnTo>
                  <a:pt x="145" y="101"/>
                </a:lnTo>
                <a:lnTo>
                  <a:pt x="143" y="110"/>
                </a:lnTo>
                <a:lnTo>
                  <a:pt x="139" y="118"/>
                </a:lnTo>
                <a:lnTo>
                  <a:pt x="135" y="130"/>
                </a:lnTo>
                <a:lnTo>
                  <a:pt x="133" y="133"/>
                </a:lnTo>
                <a:lnTo>
                  <a:pt x="131" y="137"/>
                </a:lnTo>
                <a:lnTo>
                  <a:pt x="129" y="141"/>
                </a:lnTo>
                <a:lnTo>
                  <a:pt x="128" y="143"/>
                </a:lnTo>
                <a:lnTo>
                  <a:pt x="124" y="145"/>
                </a:lnTo>
                <a:lnTo>
                  <a:pt x="122" y="147"/>
                </a:lnTo>
                <a:lnTo>
                  <a:pt x="120" y="147"/>
                </a:lnTo>
                <a:lnTo>
                  <a:pt x="118" y="147"/>
                </a:lnTo>
                <a:lnTo>
                  <a:pt x="114" y="147"/>
                </a:lnTo>
                <a:lnTo>
                  <a:pt x="110" y="143"/>
                </a:lnTo>
                <a:lnTo>
                  <a:pt x="105" y="139"/>
                </a:lnTo>
                <a:lnTo>
                  <a:pt x="99" y="133"/>
                </a:lnTo>
                <a:lnTo>
                  <a:pt x="89" y="128"/>
                </a:lnTo>
                <a:lnTo>
                  <a:pt x="80" y="118"/>
                </a:lnTo>
                <a:lnTo>
                  <a:pt x="70" y="109"/>
                </a:lnTo>
                <a:lnTo>
                  <a:pt x="59" y="97"/>
                </a:lnTo>
                <a:lnTo>
                  <a:pt x="45" y="84"/>
                </a:lnTo>
                <a:lnTo>
                  <a:pt x="36" y="74"/>
                </a:lnTo>
                <a:lnTo>
                  <a:pt x="26" y="63"/>
                </a:lnTo>
                <a:lnTo>
                  <a:pt x="19" y="53"/>
                </a:lnTo>
                <a:lnTo>
                  <a:pt x="11" y="44"/>
                </a:lnTo>
                <a:lnTo>
                  <a:pt x="5" y="36"/>
                </a:lnTo>
                <a:lnTo>
                  <a:pt x="3" y="28"/>
                </a:lnTo>
                <a:lnTo>
                  <a:pt x="0" y="23"/>
                </a:lnTo>
                <a:lnTo>
                  <a:pt x="0" y="23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3" name="Freeform 30"/>
          <p:cNvSpPr/>
          <p:nvPr/>
        </p:nvSpPr>
        <p:spPr bwMode="auto">
          <a:xfrm>
            <a:off x="4062782" y="2674043"/>
            <a:ext cx="144382" cy="301545"/>
          </a:xfrm>
          <a:custGeom>
            <a:avLst/>
            <a:gdLst>
              <a:gd name="T0" fmla="*/ 65 w 99"/>
              <a:gd name="T1" fmla="*/ 0 h 240"/>
              <a:gd name="T2" fmla="*/ 70 w 99"/>
              <a:gd name="T3" fmla="*/ 0 h 240"/>
              <a:gd name="T4" fmla="*/ 76 w 99"/>
              <a:gd name="T5" fmla="*/ 4 h 240"/>
              <a:gd name="T6" fmla="*/ 84 w 99"/>
              <a:gd name="T7" fmla="*/ 11 h 240"/>
              <a:gd name="T8" fmla="*/ 89 w 99"/>
              <a:gd name="T9" fmla="*/ 21 h 240"/>
              <a:gd name="T10" fmla="*/ 95 w 99"/>
              <a:gd name="T11" fmla="*/ 32 h 240"/>
              <a:gd name="T12" fmla="*/ 97 w 99"/>
              <a:gd name="T13" fmla="*/ 49 h 240"/>
              <a:gd name="T14" fmla="*/ 99 w 99"/>
              <a:gd name="T15" fmla="*/ 69 h 240"/>
              <a:gd name="T16" fmla="*/ 99 w 99"/>
              <a:gd name="T17" fmla="*/ 91 h 240"/>
              <a:gd name="T18" fmla="*/ 95 w 99"/>
              <a:gd name="T19" fmla="*/ 118 h 240"/>
              <a:gd name="T20" fmla="*/ 89 w 99"/>
              <a:gd name="T21" fmla="*/ 143 h 240"/>
              <a:gd name="T22" fmla="*/ 82 w 99"/>
              <a:gd name="T23" fmla="*/ 172 h 240"/>
              <a:gd name="T24" fmla="*/ 70 w 99"/>
              <a:gd name="T25" fmla="*/ 198 h 240"/>
              <a:gd name="T26" fmla="*/ 59 w 99"/>
              <a:gd name="T27" fmla="*/ 219 h 240"/>
              <a:gd name="T28" fmla="*/ 49 w 99"/>
              <a:gd name="T29" fmla="*/ 233 h 240"/>
              <a:gd name="T30" fmla="*/ 44 w 99"/>
              <a:gd name="T31" fmla="*/ 238 h 240"/>
              <a:gd name="T32" fmla="*/ 38 w 99"/>
              <a:gd name="T33" fmla="*/ 240 h 240"/>
              <a:gd name="T34" fmla="*/ 30 w 99"/>
              <a:gd name="T35" fmla="*/ 236 h 240"/>
              <a:gd name="T36" fmla="*/ 24 w 99"/>
              <a:gd name="T37" fmla="*/ 229 h 240"/>
              <a:gd name="T38" fmla="*/ 17 w 99"/>
              <a:gd name="T39" fmla="*/ 215 h 240"/>
              <a:gd name="T40" fmla="*/ 7 w 99"/>
              <a:gd name="T41" fmla="*/ 194 h 240"/>
              <a:gd name="T42" fmla="*/ 2 w 99"/>
              <a:gd name="T43" fmla="*/ 174 h 240"/>
              <a:gd name="T44" fmla="*/ 0 w 99"/>
              <a:gd name="T45" fmla="*/ 162 h 240"/>
              <a:gd name="T46" fmla="*/ 3 w 99"/>
              <a:gd name="T47" fmla="*/ 154 h 240"/>
              <a:gd name="T48" fmla="*/ 7 w 99"/>
              <a:gd name="T49" fmla="*/ 145 h 240"/>
              <a:gd name="T50" fmla="*/ 13 w 99"/>
              <a:gd name="T51" fmla="*/ 132 h 240"/>
              <a:gd name="T52" fmla="*/ 23 w 99"/>
              <a:gd name="T53" fmla="*/ 118 h 240"/>
              <a:gd name="T54" fmla="*/ 32 w 99"/>
              <a:gd name="T55" fmla="*/ 101 h 240"/>
              <a:gd name="T56" fmla="*/ 40 w 99"/>
              <a:gd name="T57" fmla="*/ 82 h 240"/>
              <a:gd name="T58" fmla="*/ 47 w 99"/>
              <a:gd name="T59" fmla="*/ 59 h 240"/>
              <a:gd name="T60" fmla="*/ 51 w 99"/>
              <a:gd name="T61" fmla="*/ 36 h 240"/>
              <a:gd name="T62" fmla="*/ 55 w 99"/>
              <a:gd name="T63" fmla="*/ 19 h 240"/>
              <a:gd name="T64" fmla="*/ 59 w 99"/>
              <a:gd name="T65" fmla="*/ 8 h 240"/>
              <a:gd name="T66" fmla="*/ 63 w 99"/>
              <a:gd name="T67" fmla="*/ 2 h 240"/>
              <a:gd name="T68" fmla="*/ 63 w 99"/>
              <a:gd name="T69" fmla="*/ 2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9" h="240">
                <a:moveTo>
                  <a:pt x="63" y="2"/>
                </a:moveTo>
                <a:lnTo>
                  <a:pt x="65" y="0"/>
                </a:lnTo>
                <a:lnTo>
                  <a:pt x="68" y="0"/>
                </a:lnTo>
                <a:lnTo>
                  <a:pt x="70" y="0"/>
                </a:lnTo>
                <a:lnTo>
                  <a:pt x="74" y="2"/>
                </a:lnTo>
                <a:lnTo>
                  <a:pt x="76" y="4"/>
                </a:lnTo>
                <a:lnTo>
                  <a:pt x="80" y="6"/>
                </a:lnTo>
                <a:lnTo>
                  <a:pt x="84" y="11"/>
                </a:lnTo>
                <a:lnTo>
                  <a:pt x="86" y="15"/>
                </a:lnTo>
                <a:lnTo>
                  <a:pt x="89" y="21"/>
                </a:lnTo>
                <a:lnTo>
                  <a:pt x="91" y="27"/>
                </a:lnTo>
                <a:lnTo>
                  <a:pt x="95" y="32"/>
                </a:lnTo>
                <a:lnTo>
                  <a:pt x="97" y="40"/>
                </a:lnTo>
                <a:lnTo>
                  <a:pt x="97" y="49"/>
                </a:lnTo>
                <a:lnTo>
                  <a:pt x="99" y="57"/>
                </a:lnTo>
                <a:lnTo>
                  <a:pt x="99" y="69"/>
                </a:lnTo>
                <a:lnTo>
                  <a:pt x="99" y="80"/>
                </a:lnTo>
                <a:lnTo>
                  <a:pt x="99" y="91"/>
                </a:lnTo>
                <a:lnTo>
                  <a:pt x="97" y="105"/>
                </a:lnTo>
                <a:lnTo>
                  <a:pt x="95" y="118"/>
                </a:lnTo>
                <a:lnTo>
                  <a:pt x="93" y="130"/>
                </a:lnTo>
                <a:lnTo>
                  <a:pt x="89" y="143"/>
                </a:lnTo>
                <a:lnTo>
                  <a:pt x="86" y="158"/>
                </a:lnTo>
                <a:lnTo>
                  <a:pt x="82" y="172"/>
                </a:lnTo>
                <a:lnTo>
                  <a:pt x="78" y="185"/>
                </a:lnTo>
                <a:lnTo>
                  <a:pt x="70" y="198"/>
                </a:lnTo>
                <a:lnTo>
                  <a:pt x="65" y="210"/>
                </a:lnTo>
                <a:lnTo>
                  <a:pt x="59" y="219"/>
                </a:lnTo>
                <a:lnTo>
                  <a:pt x="53" y="227"/>
                </a:lnTo>
                <a:lnTo>
                  <a:pt x="49" y="233"/>
                </a:lnTo>
                <a:lnTo>
                  <a:pt x="45" y="236"/>
                </a:lnTo>
                <a:lnTo>
                  <a:pt x="44" y="238"/>
                </a:lnTo>
                <a:lnTo>
                  <a:pt x="42" y="240"/>
                </a:lnTo>
                <a:lnTo>
                  <a:pt x="38" y="240"/>
                </a:lnTo>
                <a:lnTo>
                  <a:pt x="34" y="238"/>
                </a:lnTo>
                <a:lnTo>
                  <a:pt x="30" y="236"/>
                </a:lnTo>
                <a:lnTo>
                  <a:pt x="28" y="233"/>
                </a:lnTo>
                <a:lnTo>
                  <a:pt x="24" y="229"/>
                </a:lnTo>
                <a:lnTo>
                  <a:pt x="21" y="223"/>
                </a:lnTo>
                <a:lnTo>
                  <a:pt x="17" y="215"/>
                </a:lnTo>
                <a:lnTo>
                  <a:pt x="13" y="208"/>
                </a:lnTo>
                <a:lnTo>
                  <a:pt x="7" y="194"/>
                </a:lnTo>
                <a:lnTo>
                  <a:pt x="3" y="183"/>
                </a:lnTo>
                <a:lnTo>
                  <a:pt x="2" y="174"/>
                </a:lnTo>
                <a:lnTo>
                  <a:pt x="0" y="166"/>
                </a:lnTo>
                <a:lnTo>
                  <a:pt x="0" y="162"/>
                </a:lnTo>
                <a:lnTo>
                  <a:pt x="2" y="158"/>
                </a:lnTo>
                <a:lnTo>
                  <a:pt x="3" y="154"/>
                </a:lnTo>
                <a:lnTo>
                  <a:pt x="3" y="149"/>
                </a:lnTo>
                <a:lnTo>
                  <a:pt x="7" y="145"/>
                </a:lnTo>
                <a:lnTo>
                  <a:pt x="9" y="139"/>
                </a:lnTo>
                <a:lnTo>
                  <a:pt x="13" y="132"/>
                </a:lnTo>
                <a:lnTo>
                  <a:pt x="19" y="126"/>
                </a:lnTo>
                <a:lnTo>
                  <a:pt x="23" y="118"/>
                </a:lnTo>
                <a:lnTo>
                  <a:pt x="28" y="111"/>
                </a:lnTo>
                <a:lnTo>
                  <a:pt x="32" y="101"/>
                </a:lnTo>
                <a:lnTo>
                  <a:pt x="36" y="91"/>
                </a:lnTo>
                <a:lnTo>
                  <a:pt x="40" y="82"/>
                </a:lnTo>
                <a:lnTo>
                  <a:pt x="44" y="70"/>
                </a:lnTo>
                <a:lnTo>
                  <a:pt x="47" y="59"/>
                </a:lnTo>
                <a:lnTo>
                  <a:pt x="49" y="48"/>
                </a:lnTo>
                <a:lnTo>
                  <a:pt x="51" y="36"/>
                </a:lnTo>
                <a:lnTo>
                  <a:pt x="53" y="27"/>
                </a:lnTo>
                <a:lnTo>
                  <a:pt x="55" y="19"/>
                </a:lnTo>
                <a:lnTo>
                  <a:pt x="57" y="13"/>
                </a:lnTo>
                <a:lnTo>
                  <a:pt x="59" y="8"/>
                </a:lnTo>
                <a:lnTo>
                  <a:pt x="61" y="4"/>
                </a:lnTo>
                <a:lnTo>
                  <a:pt x="63" y="2"/>
                </a:lnTo>
                <a:lnTo>
                  <a:pt x="63" y="2"/>
                </a:lnTo>
                <a:lnTo>
                  <a:pt x="63" y="2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" name="Freeform 34"/>
          <p:cNvSpPr/>
          <p:nvPr/>
        </p:nvSpPr>
        <p:spPr bwMode="auto">
          <a:xfrm>
            <a:off x="4809850" y="2648683"/>
            <a:ext cx="224475" cy="170810"/>
          </a:xfrm>
          <a:custGeom>
            <a:avLst/>
            <a:gdLst>
              <a:gd name="T0" fmla="*/ 11 w 172"/>
              <a:gd name="T1" fmla="*/ 34 h 160"/>
              <a:gd name="T2" fmla="*/ 4 w 172"/>
              <a:gd name="T3" fmla="*/ 17 h 160"/>
              <a:gd name="T4" fmla="*/ 2 w 172"/>
              <a:gd name="T5" fmla="*/ 6 h 160"/>
              <a:gd name="T6" fmla="*/ 2 w 172"/>
              <a:gd name="T7" fmla="*/ 0 h 160"/>
              <a:gd name="T8" fmla="*/ 4 w 172"/>
              <a:gd name="T9" fmla="*/ 0 h 160"/>
              <a:gd name="T10" fmla="*/ 11 w 172"/>
              <a:gd name="T11" fmla="*/ 0 h 160"/>
              <a:gd name="T12" fmla="*/ 21 w 172"/>
              <a:gd name="T13" fmla="*/ 0 h 160"/>
              <a:gd name="T14" fmla="*/ 32 w 172"/>
              <a:gd name="T15" fmla="*/ 2 h 160"/>
              <a:gd name="T16" fmla="*/ 46 w 172"/>
              <a:gd name="T17" fmla="*/ 6 h 160"/>
              <a:gd name="T18" fmla="*/ 61 w 172"/>
              <a:gd name="T19" fmla="*/ 13 h 160"/>
              <a:gd name="T20" fmla="*/ 78 w 172"/>
              <a:gd name="T21" fmla="*/ 21 h 160"/>
              <a:gd name="T22" fmla="*/ 99 w 172"/>
              <a:gd name="T23" fmla="*/ 31 h 160"/>
              <a:gd name="T24" fmla="*/ 120 w 172"/>
              <a:gd name="T25" fmla="*/ 42 h 160"/>
              <a:gd name="T26" fmla="*/ 137 w 172"/>
              <a:gd name="T27" fmla="*/ 54 h 160"/>
              <a:gd name="T28" fmla="*/ 151 w 172"/>
              <a:gd name="T29" fmla="*/ 65 h 160"/>
              <a:gd name="T30" fmla="*/ 160 w 172"/>
              <a:gd name="T31" fmla="*/ 76 h 160"/>
              <a:gd name="T32" fmla="*/ 168 w 172"/>
              <a:gd name="T33" fmla="*/ 96 h 160"/>
              <a:gd name="T34" fmla="*/ 172 w 172"/>
              <a:gd name="T35" fmla="*/ 115 h 160"/>
              <a:gd name="T36" fmla="*/ 170 w 172"/>
              <a:gd name="T37" fmla="*/ 128 h 160"/>
              <a:gd name="T38" fmla="*/ 168 w 172"/>
              <a:gd name="T39" fmla="*/ 139 h 160"/>
              <a:gd name="T40" fmla="*/ 162 w 172"/>
              <a:gd name="T41" fmla="*/ 149 h 160"/>
              <a:gd name="T42" fmla="*/ 158 w 172"/>
              <a:gd name="T43" fmla="*/ 157 h 160"/>
              <a:gd name="T44" fmla="*/ 153 w 172"/>
              <a:gd name="T45" fmla="*/ 160 h 160"/>
              <a:gd name="T46" fmla="*/ 147 w 172"/>
              <a:gd name="T47" fmla="*/ 160 h 160"/>
              <a:gd name="T48" fmla="*/ 137 w 172"/>
              <a:gd name="T49" fmla="*/ 155 h 160"/>
              <a:gd name="T50" fmla="*/ 122 w 172"/>
              <a:gd name="T51" fmla="*/ 145 h 160"/>
              <a:gd name="T52" fmla="*/ 103 w 172"/>
              <a:gd name="T53" fmla="*/ 132 h 160"/>
              <a:gd name="T54" fmla="*/ 82 w 172"/>
              <a:gd name="T55" fmla="*/ 115 h 160"/>
              <a:gd name="T56" fmla="*/ 59 w 172"/>
              <a:gd name="T57" fmla="*/ 96 h 160"/>
              <a:gd name="T58" fmla="*/ 40 w 172"/>
              <a:gd name="T59" fmla="*/ 76 h 160"/>
              <a:gd name="T60" fmla="*/ 23 w 172"/>
              <a:gd name="T61" fmla="*/ 55 h 160"/>
              <a:gd name="T62" fmla="*/ 15 w 172"/>
              <a:gd name="T63" fmla="*/ 4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72" h="160">
                <a:moveTo>
                  <a:pt x="15" y="46"/>
                </a:moveTo>
                <a:lnTo>
                  <a:pt x="11" y="34"/>
                </a:lnTo>
                <a:lnTo>
                  <a:pt x="8" y="25"/>
                </a:lnTo>
                <a:lnTo>
                  <a:pt x="4" y="17"/>
                </a:lnTo>
                <a:lnTo>
                  <a:pt x="2" y="10"/>
                </a:lnTo>
                <a:lnTo>
                  <a:pt x="2" y="6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4" y="0"/>
                </a:lnTo>
                <a:lnTo>
                  <a:pt x="8" y="0"/>
                </a:lnTo>
                <a:lnTo>
                  <a:pt x="11" y="0"/>
                </a:lnTo>
                <a:lnTo>
                  <a:pt x="15" y="0"/>
                </a:lnTo>
                <a:lnTo>
                  <a:pt x="21" y="0"/>
                </a:lnTo>
                <a:lnTo>
                  <a:pt x="27" y="2"/>
                </a:lnTo>
                <a:lnTo>
                  <a:pt x="32" y="2"/>
                </a:lnTo>
                <a:lnTo>
                  <a:pt x="38" y="4"/>
                </a:lnTo>
                <a:lnTo>
                  <a:pt x="46" y="6"/>
                </a:lnTo>
                <a:lnTo>
                  <a:pt x="53" y="10"/>
                </a:lnTo>
                <a:lnTo>
                  <a:pt x="61" y="13"/>
                </a:lnTo>
                <a:lnTo>
                  <a:pt x="69" y="17"/>
                </a:lnTo>
                <a:lnTo>
                  <a:pt x="78" y="21"/>
                </a:lnTo>
                <a:lnTo>
                  <a:pt x="88" y="27"/>
                </a:lnTo>
                <a:lnTo>
                  <a:pt x="99" y="31"/>
                </a:lnTo>
                <a:lnTo>
                  <a:pt x="111" y="36"/>
                </a:lnTo>
                <a:lnTo>
                  <a:pt x="120" y="42"/>
                </a:lnTo>
                <a:lnTo>
                  <a:pt x="130" y="48"/>
                </a:lnTo>
                <a:lnTo>
                  <a:pt x="137" y="54"/>
                </a:lnTo>
                <a:lnTo>
                  <a:pt x="145" y="59"/>
                </a:lnTo>
                <a:lnTo>
                  <a:pt x="151" y="65"/>
                </a:lnTo>
                <a:lnTo>
                  <a:pt x="157" y="71"/>
                </a:lnTo>
                <a:lnTo>
                  <a:pt x="160" y="76"/>
                </a:lnTo>
                <a:lnTo>
                  <a:pt x="164" y="82"/>
                </a:lnTo>
                <a:lnTo>
                  <a:pt x="168" y="96"/>
                </a:lnTo>
                <a:lnTo>
                  <a:pt x="170" y="109"/>
                </a:lnTo>
                <a:lnTo>
                  <a:pt x="172" y="115"/>
                </a:lnTo>
                <a:lnTo>
                  <a:pt x="172" y="122"/>
                </a:lnTo>
                <a:lnTo>
                  <a:pt x="170" y="128"/>
                </a:lnTo>
                <a:lnTo>
                  <a:pt x="170" y="132"/>
                </a:lnTo>
                <a:lnTo>
                  <a:pt x="168" y="139"/>
                </a:lnTo>
                <a:lnTo>
                  <a:pt x="166" y="145"/>
                </a:lnTo>
                <a:lnTo>
                  <a:pt x="162" y="149"/>
                </a:lnTo>
                <a:lnTo>
                  <a:pt x="160" y="153"/>
                </a:lnTo>
                <a:lnTo>
                  <a:pt x="158" y="157"/>
                </a:lnTo>
                <a:lnTo>
                  <a:pt x="155" y="158"/>
                </a:lnTo>
                <a:lnTo>
                  <a:pt x="153" y="160"/>
                </a:lnTo>
                <a:lnTo>
                  <a:pt x="151" y="160"/>
                </a:lnTo>
                <a:lnTo>
                  <a:pt x="147" y="160"/>
                </a:lnTo>
                <a:lnTo>
                  <a:pt x="143" y="158"/>
                </a:lnTo>
                <a:lnTo>
                  <a:pt x="137" y="155"/>
                </a:lnTo>
                <a:lnTo>
                  <a:pt x="130" y="151"/>
                </a:lnTo>
                <a:lnTo>
                  <a:pt x="122" y="145"/>
                </a:lnTo>
                <a:lnTo>
                  <a:pt x="114" y="139"/>
                </a:lnTo>
                <a:lnTo>
                  <a:pt x="103" y="132"/>
                </a:lnTo>
                <a:lnTo>
                  <a:pt x="93" y="124"/>
                </a:lnTo>
                <a:lnTo>
                  <a:pt x="82" y="115"/>
                </a:lnTo>
                <a:lnTo>
                  <a:pt x="71" y="105"/>
                </a:lnTo>
                <a:lnTo>
                  <a:pt x="59" y="96"/>
                </a:lnTo>
                <a:lnTo>
                  <a:pt x="50" y="86"/>
                </a:lnTo>
                <a:lnTo>
                  <a:pt x="40" y="76"/>
                </a:lnTo>
                <a:lnTo>
                  <a:pt x="30" y="67"/>
                </a:lnTo>
                <a:lnTo>
                  <a:pt x="23" y="55"/>
                </a:lnTo>
                <a:lnTo>
                  <a:pt x="15" y="46"/>
                </a:lnTo>
                <a:lnTo>
                  <a:pt x="15" y="46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58" grpId="0" animBg="1"/>
      <p:bldP spid="59" grpId="0" animBg="1"/>
      <p:bldP spid="62" grpId="0" animBg="1"/>
      <p:bldP spid="52" grpId="0" animBg="1"/>
      <p:bldP spid="53" grpId="0" animBg="1"/>
      <p:bldP spid="54" grpId="0" animBg="1"/>
      <p:bldP spid="63" grpId="0" animBg="1"/>
      <p:bldP spid="6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34176" y="1747162"/>
            <a:ext cx="7709535" cy="1865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诵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读了王维的《山居秋暝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》和张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继的《枫桥夜泊》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学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习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了动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静结合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的写作手法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511021"/>
            <a:ext cx="2268000" cy="69257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515232"/>
            <a:ext cx="450000" cy="559757"/>
          </a:xfrm>
          <a:prstGeom prst="rect">
            <a:avLst/>
          </a:prstGeom>
        </p:spPr>
      </p:pic>
      <p:sp>
        <p:nvSpPr>
          <p:cNvPr id="10" name="文本框 14"/>
          <p:cNvSpPr txBox="1">
            <a:spLocks noChangeArrowheads="1"/>
          </p:cNvSpPr>
          <p:nvPr/>
        </p:nvSpPr>
        <p:spPr bwMode="auto">
          <a:xfrm>
            <a:off x="829208" y="513810"/>
            <a:ext cx="2104604" cy="6232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课堂小结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1559" y="390184"/>
            <a:ext cx="2269879" cy="69315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158" y="398654"/>
            <a:ext cx="443315" cy="551442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699261" y="2139130"/>
            <a:ext cx="4530090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A.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王维        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B.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王翰  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  <a:p>
            <a:pPr indent="0">
              <a:lnSpc>
                <a:spcPct val="150000"/>
              </a:lnSpc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C.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李白        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C.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王昌龄  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04850" y="1398720"/>
            <a:ext cx="64058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一、《山居秋暝》的作者是（     ）。</a:t>
            </a:r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673090" y="1360620"/>
            <a:ext cx="391454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A</a:t>
            </a:r>
            <a:endParaRPr lang="en-US" altLang="zh-CN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0" name="文本框 14"/>
          <p:cNvSpPr txBox="1"/>
          <p:nvPr/>
        </p:nvSpPr>
        <p:spPr>
          <a:xfrm>
            <a:off x="882576" y="385326"/>
            <a:ext cx="2136618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课堂演练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83226" y="1032975"/>
            <a:ext cx="5955674" cy="37117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3900">
              <a:lnSpc>
                <a:spcPct val="120000"/>
              </a:lnSpc>
              <a:spcBef>
                <a:spcPct val="50000"/>
              </a:spcBef>
              <a:defRPr/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王维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spc="11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唐代诗人、画家，字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摩诘。其作品以</a:t>
            </a:r>
            <a:r>
              <a:rPr lang="zh-CN" altLang="en-US" sz="3200" b="1" u="sng" dirty="0" smtClean="0"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山水诗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最为后世</a:t>
            </a:r>
            <a:r>
              <a:rPr lang="zh-CN" altLang="en-US" sz="3200" b="1" spc="21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所称。官至尚书右丞，故世称</a:t>
            </a:r>
            <a:r>
              <a:rPr lang="zh-CN" altLang="en-US" sz="3200" b="1" u="sng" dirty="0" smtClean="0"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“王右丞”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。诗与孟浩然齐名，并称</a:t>
            </a:r>
            <a:r>
              <a:rPr lang="en-US" altLang="zh-CN" sz="3200" b="1" u="sng" dirty="0" smtClean="0"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u="sng" dirty="0" smtClean="0"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王孟</a:t>
            </a:r>
            <a:r>
              <a:rPr lang="en-US" altLang="zh-CN" sz="3200" b="1" u="sng" dirty="0" smtClean="0"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。有</a:t>
            </a:r>
            <a:r>
              <a:rPr lang="zh-CN" altLang="en-US" sz="3200" b="1" u="sng" dirty="0" smtClean="0"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“诗佛”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之称。传世有《王右丞集》。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74" name="Picture 2" descr="https://timgsa.baidu.com/timg?image&amp;quality=80&amp;size=b9999_10000&amp;sec=1588134389455&amp;di=d5ebb9a7e470a5bd11335157c2e5fb67&amp;imgtype=0&amp;src=http%3A%2F%2Fn.sinaimg.cn%2Fsinacn12%2F126%2Fw781h945%2F20180327%2F5bd4-fysqfnh3021507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6121" y="1249663"/>
            <a:ext cx="2430154" cy="29404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39552" y="411510"/>
            <a:ext cx="1944216" cy="584775"/>
          </a:xfrm>
          <a:prstGeom prst="rect">
            <a:avLst/>
          </a:prstGeom>
          <a:gradFill rotWithShape="1">
            <a:gsLst>
              <a:gs pos="0">
                <a:srgbClr val="00B9FA">
                  <a:shade val="51000"/>
                  <a:satMod val="130000"/>
                </a:srgbClr>
              </a:gs>
              <a:gs pos="80000">
                <a:srgbClr val="00B9FA">
                  <a:shade val="93000"/>
                  <a:satMod val="130000"/>
                </a:srgbClr>
              </a:gs>
              <a:gs pos="100000">
                <a:srgbClr val="00B9FA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wrap="square" rtlCol="0">
            <a:spAutoFit/>
          </a:bodyPr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作者简介</a:t>
            </a:r>
            <a:endParaRPr kumimoji="0" lang="zh-CN" altLang="en-US" sz="32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81025" y="1403006"/>
            <a:ext cx="8210550" cy="267765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1</a:t>
            </a:r>
            <a:r>
              <a:rPr 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.</a:t>
            </a:r>
            <a:r>
              <a:rPr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王</a:t>
            </a:r>
            <a:r>
              <a:rPr lang="zh-CN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维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和张继都</a:t>
            </a:r>
            <a:r>
              <a:rPr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是唐代诗人</a:t>
            </a:r>
            <a:r>
              <a:rPr 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。  </a:t>
            </a:r>
            <a:r>
              <a:rPr lang="zh-CN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   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     </a:t>
            </a:r>
            <a:r>
              <a:rPr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（    </a:t>
            </a:r>
            <a:r>
              <a:rPr sz="28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）</a:t>
            </a:r>
            <a:endParaRPr sz="2800" b="1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  <a:p>
            <a:pPr indent="0">
              <a:lnSpc>
                <a:spcPct val="150000"/>
              </a:lnSpc>
            </a:pPr>
            <a:r>
              <a:rPr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2</a:t>
            </a:r>
            <a:r>
              <a:rPr 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《山居秋暝》颔联写的是自然景物</a:t>
            </a:r>
            <a:r>
              <a:rPr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。 </a:t>
            </a:r>
            <a:r>
              <a:rPr 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 </a:t>
            </a:r>
            <a:r>
              <a:rPr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（    </a:t>
            </a:r>
            <a:r>
              <a:rPr sz="28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）</a:t>
            </a:r>
            <a:endParaRPr sz="2800" b="1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  <a:p>
            <a:pPr indent="0">
              <a:lnSpc>
                <a:spcPct val="150000"/>
              </a:lnSpc>
            </a:pPr>
            <a:r>
              <a:rPr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3</a:t>
            </a:r>
            <a:r>
              <a:rPr 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.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《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枫桥夜泊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》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中的姑苏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城指的是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今天的苏州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。</a:t>
            </a:r>
            <a:endParaRPr lang="en-US" altLang="zh-CN" sz="2800" b="1" dirty="0" smtClean="0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  <a:p>
            <a:pPr indent="0" algn="r">
              <a:lnSpc>
                <a:spcPct val="15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（    ）</a:t>
            </a:r>
            <a:endParaRPr sz="2800" b="1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620" y="562875"/>
            <a:ext cx="2596515" cy="5067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27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二、判断对错。</a:t>
            </a:r>
            <a:endParaRPr lang="zh-CN" altLang="en-US" sz="27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7550944" y="1479206"/>
            <a:ext cx="525304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√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514590" y="2112619"/>
            <a:ext cx="5403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√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7" name="文本框 4"/>
          <p:cNvSpPr txBox="1"/>
          <p:nvPr/>
        </p:nvSpPr>
        <p:spPr>
          <a:xfrm>
            <a:off x="7641511" y="3408019"/>
            <a:ext cx="5403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√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build="allAtOnce"/>
      <p:bldP spid="7" grpId="0" bldLvl="0" build="allAtOnce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矩形 3"/>
          <p:cNvSpPr>
            <a:spLocks noChangeArrowheads="1"/>
          </p:cNvSpPr>
          <p:nvPr/>
        </p:nvSpPr>
        <p:spPr bwMode="auto">
          <a:xfrm>
            <a:off x="612998" y="1335320"/>
            <a:ext cx="8054975" cy="257666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　　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背诵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《山居秋暝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》，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用自己的话说一说诗句的意思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　　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背诵、默写《枫桥夜泊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》，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说一说诗句的意思，感受诗人的情感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538" y="396072"/>
            <a:ext cx="2268000" cy="69257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662" y="396072"/>
            <a:ext cx="450000" cy="559756"/>
          </a:xfrm>
          <a:prstGeom prst="rect">
            <a:avLst/>
          </a:prstGeom>
        </p:spPr>
      </p:pic>
      <p:sp>
        <p:nvSpPr>
          <p:cNvPr id="7" name="文本框 14"/>
          <p:cNvSpPr txBox="1"/>
          <p:nvPr/>
        </p:nvSpPr>
        <p:spPr>
          <a:xfrm>
            <a:off x="827584" y="364326"/>
            <a:ext cx="2055514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371204" y="483560"/>
            <a:ext cx="85208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观察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长相思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和前两首诗形式上有什么不同。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文本框 9"/>
          <p:cNvSpPr txBox="1"/>
          <p:nvPr/>
        </p:nvSpPr>
        <p:spPr>
          <a:xfrm>
            <a:off x="265091" y="1500834"/>
            <a:ext cx="8820855" cy="23678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长相思</a:t>
            </a:r>
            <a:endParaRPr lang="en-US" altLang="zh-CN" sz="30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lnSpc>
                <a:spcPct val="130000"/>
              </a:lnSpc>
            </a:pP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[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清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]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纳兰性德</a:t>
            </a:r>
            <a:endParaRPr lang="en-US" altLang="zh-CN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山一程，水一程，身向榆关那畔行，夜深千帐灯。</a:t>
            </a:r>
            <a:endParaRPr lang="en-US" altLang="zh-CN" sz="3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风一更，雪一更，聒碎乡心梦不成，故园无此声。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63706" y="1602432"/>
            <a:ext cx="699230" cy="707886"/>
          </a:xfrm>
          <a:prstGeom prst="rect">
            <a:avLst/>
          </a:prstGeom>
          <a:solidFill>
            <a:schemeClr val="bg2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FF66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词</a:t>
            </a:r>
            <a:endParaRPr lang="zh-CN" altLang="en-US" sz="3200" dirty="0">
              <a:solidFill>
                <a:srgbClr val="FF6600"/>
              </a:solidFill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6057803" y="1551598"/>
            <a:ext cx="1155854" cy="510778"/>
          </a:xfrm>
          <a:prstGeom prst="wedgeRoundRectCallout">
            <a:avLst>
              <a:gd name="adj1" fmla="val -112501"/>
              <a:gd name="adj2" fmla="val 2826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词牌名</a:t>
            </a:r>
            <a:endParaRPr lang="zh-CN" altLang="en-US" dirty="0"/>
          </a:p>
        </p:txBody>
      </p:sp>
      <p:sp>
        <p:nvSpPr>
          <p:cNvPr id="9" name="圆角矩形标注 8"/>
          <p:cNvSpPr/>
          <p:nvPr/>
        </p:nvSpPr>
        <p:spPr>
          <a:xfrm>
            <a:off x="7463703" y="2174002"/>
            <a:ext cx="850045" cy="510778"/>
          </a:xfrm>
          <a:prstGeom prst="wedgeRoundRectCallout">
            <a:avLst>
              <a:gd name="adj1" fmla="val -73574"/>
              <a:gd name="adj2" fmla="val 62500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上阙</a:t>
            </a:r>
            <a:endParaRPr lang="zh-CN" altLang="en-US" sz="24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圆角矩形标注 10"/>
          <p:cNvSpPr/>
          <p:nvPr/>
        </p:nvSpPr>
        <p:spPr>
          <a:xfrm>
            <a:off x="7616607" y="3912268"/>
            <a:ext cx="850045" cy="510778"/>
          </a:xfrm>
          <a:prstGeom prst="wedgeRoundRectCallout">
            <a:avLst>
              <a:gd name="adj1" fmla="val -92356"/>
              <a:gd name="adj2" fmla="val -62531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下阙</a:t>
            </a:r>
            <a:endParaRPr lang="zh-CN" altLang="en-US" sz="24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9" grpId="0" animBg="1"/>
      <p:bldP spid="11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136252" y="1047366"/>
            <a:ext cx="5502275" cy="36009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628650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纳兰性德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字容若。纳兰明珠长子。清朝词人。清词三大家之一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。有</a:t>
            </a:r>
            <a:r>
              <a:rPr lang="zh-CN" altLang="en-US" sz="3200" b="1" u="sng" dirty="0"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《纳兰词》《通志堂集》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等流传。纳兰性德的词以“真”取胜，写景逼真传神，词风“清丽婉约，哀感顽艳，格高韵远，独具特色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27698" y="1382280"/>
            <a:ext cx="2261711" cy="303799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539552" y="411510"/>
            <a:ext cx="1944216" cy="584775"/>
          </a:xfrm>
          <a:prstGeom prst="rect">
            <a:avLst/>
          </a:prstGeom>
          <a:gradFill rotWithShape="1">
            <a:gsLst>
              <a:gs pos="0">
                <a:srgbClr val="00B9FA">
                  <a:shade val="51000"/>
                  <a:satMod val="130000"/>
                </a:srgbClr>
              </a:gs>
              <a:gs pos="80000">
                <a:srgbClr val="00B9FA">
                  <a:shade val="93000"/>
                  <a:satMod val="130000"/>
                </a:srgbClr>
              </a:gs>
              <a:gs pos="100000">
                <a:srgbClr val="00B9FA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wrap="square" rtlCol="0">
            <a:spAutoFit/>
          </a:bodyPr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作者简介</a:t>
            </a:r>
            <a:endParaRPr kumimoji="0" lang="zh-CN" altLang="en-US" sz="32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27967" y="1557840"/>
            <a:ext cx="7723575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公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1682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年（康熙二十一年）二月十五日，云南平定，康熙帝出关东巡，祭告奉天祖陵。词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人作为康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熙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帝御前侍卫随驾出行。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塞上风雪凄迷，苦寒的天气引发了词人对京师中家的思念，于是写下了这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首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词。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1740" y="417250"/>
            <a:ext cx="1660124" cy="52322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幼圆" panose="02010509060101010101" pitchFamily="49" charset="-122"/>
                <a:ea typeface="幼圆" panose="02010509060101010101" pitchFamily="49" charset="-122"/>
              </a:rPr>
              <a:t>写作背景</a:t>
            </a:r>
            <a:endParaRPr lang="zh-CN" altLang="en-US" sz="2800" b="1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9"/>
          <p:cNvSpPr txBox="1"/>
          <p:nvPr/>
        </p:nvSpPr>
        <p:spPr>
          <a:xfrm>
            <a:off x="1331651" y="2017274"/>
            <a:ext cx="63268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朗读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长相思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，做到读准字音，读通诗句。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5937" y="383823"/>
            <a:ext cx="2269879" cy="693151"/>
          </a:xfrm>
          <a:prstGeom prst="rect">
            <a:avLst/>
          </a:prstGeom>
        </p:spPr>
      </p:pic>
      <p:sp>
        <p:nvSpPr>
          <p:cNvPr id="6" name="文本框 14">
            <a:hlinkClick r:id="rId2" action="ppaction://hlinkfile"/>
          </p:cNvPr>
          <p:cNvSpPr txBox="1"/>
          <p:nvPr/>
        </p:nvSpPr>
        <p:spPr>
          <a:xfrm>
            <a:off x="864933" y="36432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初读课文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92293"/>
            <a:ext cx="443315" cy="551442"/>
          </a:xfrm>
          <a:prstGeom prst="rect">
            <a:avLst/>
          </a:prstGeom>
        </p:spPr>
      </p:pic>
      <p:sp>
        <p:nvSpPr>
          <p:cNvPr id="9" name="文本框 14"/>
          <p:cNvSpPr txBox="1">
            <a:spLocks noChangeArrowheads="1"/>
          </p:cNvSpPr>
          <p:nvPr/>
        </p:nvSpPr>
        <p:spPr bwMode="auto">
          <a:xfrm>
            <a:off x="3119868" y="1053678"/>
            <a:ext cx="1836737" cy="32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6858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342900" indent="-285750" defTabSz="6858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685800" indent="-228600" defTabSz="6858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028700" indent="-228600" defTabSz="6858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371600" indent="-228600" defTabSz="6858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18288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2860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27432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2004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600" b="1">
                <a:latin typeface="Kaiti SC"/>
                <a:ea typeface="Kaiti SC"/>
                <a:cs typeface="Kaiti SC"/>
              </a:rPr>
              <a:t>点击图标，听范读</a:t>
            </a:r>
            <a:endParaRPr lang="zh-CN" altLang="en-US" sz="1600" b="1">
              <a:latin typeface="Kaiti SC"/>
              <a:ea typeface="Kaiti SC"/>
              <a:cs typeface="Kaiti SC"/>
            </a:endParaRPr>
          </a:p>
        </p:txBody>
      </p:sp>
      <p:pic>
        <p:nvPicPr>
          <p:cNvPr id="10" name="图片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286959">
            <a:off x="1940355" y="523453"/>
            <a:ext cx="1058863" cy="106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3"/>
          <p:cNvSpPr txBox="1"/>
          <p:nvPr/>
        </p:nvSpPr>
        <p:spPr>
          <a:xfrm>
            <a:off x="524187" y="1898389"/>
            <a:ext cx="8087961" cy="144655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山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一程，水一程，身向</a:t>
            </a:r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榆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关那</a:t>
            </a:r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畔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行，夜深千帐灯</a:t>
            </a: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4" name="圆角矩形标注 13"/>
          <p:cNvSpPr/>
          <p:nvPr/>
        </p:nvSpPr>
        <p:spPr>
          <a:xfrm>
            <a:off x="1858465" y="3629588"/>
            <a:ext cx="968830" cy="423389"/>
          </a:xfrm>
          <a:prstGeom prst="wedgeRoundRectCallout">
            <a:avLst>
              <a:gd name="adj1" fmla="val -73802"/>
              <a:gd name="adj2" fmla="val -127026"/>
              <a:gd name="adj3" fmla="val 16667"/>
            </a:avLst>
          </a:prstGeom>
          <a:solidFill>
            <a:schemeClr val="bg1"/>
          </a:solidFill>
          <a:ln w="3175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旁边。</a:t>
            </a:r>
            <a:endParaRPr lang="zh-CN" altLang="en-US" sz="2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7503233" y="2921550"/>
            <a:ext cx="1348821" cy="423389"/>
          </a:xfrm>
          <a:prstGeom prst="wedgeRoundRectCallout">
            <a:avLst>
              <a:gd name="adj1" fmla="val -39510"/>
              <a:gd name="adj2" fmla="val -118210"/>
              <a:gd name="adj3" fmla="val 16667"/>
            </a:avLst>
          </a:prstGeom>
          <a:solidFill>
            <a:schemeClr val="bg1"/>
          </a:solidFill>
          <a:ln w="3175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山海关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7373468" y="2591863"/>
            <a:ext cx="1049930" cy="0"/>
          </a:xfrm>
          <a:prstGeom prst="line">
            <a:avLst/>
          </a:prstGeom>
          <a:noFill/>
          <a:ln w="28575">
            <a:solidFill>
              <a:srgbClr val="0000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10" name="组合 9"/>
          <p:cNvGrpSpPr/>
          <p:nvPr/>
        </p:nvGrpSpPr>
        <p:grpSpPr>
          <a:xfrm>
            <a:off x="622238" y="3545524"/>
            <a:ext cx="991940" cy="949498"/>
            <a:chOff x="1051464" y="2950698"/>
            <a:chExt cx="803425" cy="787455"/>
          </a:xfrm>
          <a:solidFill>
            <a:schemeClr val="accent6">
              <a:lumMod val="75000"/>
            </a:schemeClr>
          </a:solidFill>
        </p:grpSpPr>
        <p:sp>
          <p:nvSpPr>
            <p:cNvPr id="11" name="任意多边形 10"/>
            <p:cNvSpPr/>
            <p:nvPr/>
          </p:nvSpPr>
          <p:spPr>
            <a:xfrm>
              <a:off x="1051464" y="2950698"/>
              <a:ext cx="803425" cy="376447"/>
            </a:xfrm>
            <a:custGeom>
              <a:avLst/>
              <a:gdLst>
                <a:gd name="connsiteX0" fmla="*/ 0 w 803425"/>
                <a:gd name="connsiteY0" fmla="*/ 62742 h 376447"/>
                <a:gd name="connsiteX1" fmla="*/ 62742 w 803425"/>
                <a:gd name="connsiteY1" fmla="*/ 0 h 376447"/>
                <a:gd name="connsiteX2" fmla="*/ 740683 w 803425"/>
                <a:gd name="connsiteY2" fmla="*/ 0 h 376447"/>
                <a:gd name="connsiteX3" fmla="*/ 803425 w 803425"/>
                <a:gd name="connsiteY3" fmla="*/ 62742 h 376447"/>
                <a:gd name="connsiteX4" fmla="*/ 803425 w 803425"/>
                <a:gd name="connsiteY4" fmla="*/ 313705 h 376447"/>
                <a:gd name="connsiteX5" fmla="*/ 740683 w 803425"/>
                <a:gd name="connsiteY5" fmla="*/ 376447 h 376447"/>
                <a:gd name="connsiteX6" fmla="*/ 62742 w 803425"/>
                <a:gd name="connsiteY6" fmla="*/ 376447 h 376447"/>
                <a:gd name="connsiteX7" fmla="*/ 0 w 803425"/>
                <a:gd name="connsiteY7" fmla="*/ 313705 h 376447"/>
                <a:gd name="connsiteX8" fmla="*/ 0 w 803425"/>
                <a:gd name="connsiteY8" fmla="*/ 62742 h 376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3425" h="376447">
                  <a:moveTo>
                    <a:pt x="0" y="62742"/>
                  </a:moveTo>
                  <a:cubicBezTo>
                    <a:pt x="0" y="28091"/>
                    <a:pt x="28091" y="0"/>
                    <a:pt x="62742" y="0"/>
                  </a:cubicBezTo>
                  <a:lnTo>
                    <a:pt x="740683" y="0"/>
                  </a:lnTo>
                  <a:cubicBezTo>
                    <a:pt x="775334" y="0"/>
                    <a:pt x="803425" y="28091"/>
                    <a:pt x="803425" y="62742"/>
                  </a:cubicBezTo>
                  <a:lnTo>
                    <a:pt x="803425" y="313705"/>
                  </a:lnTo>
                  <a:cubicBezTo>
                    <a:pt x="803425" y="348356"/>
                    <a:pt x="775334" y="376447"/>
                    <a:pt x="740683" y="376447"/>
                  </a:cubicBezTo>
                  <a:lnTo>
                    <a:pt x="62742" y="376447"/>
                  </a:lnTo>
                  <a:cubicBezTo>
                    <a:pt x="28091" y="376447"/>
                    <a:pt x="0" y="348356"/>
                    <a:pt x="0" y="313705"/>
                  </a:cubicBezTo>
                  <a:lnTo>
                    <a:pt x="0" y="62742"/>
                  </a:lnTo>
                  <a:close/>
                </a:path>
              </a:pathLst>
            </a:cu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4097" tIns="64097" rIns="64097" bIns="64097" numCol="1" spcCol="1270" anchor="ctr" anchorCtr="0">
              <a:noAutofit/>
            </a:bodyPr>
            <a:lstStyle/>
            <a:p>
              <a:pPr lvl="0" algn="ctr" defTabSz="5334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sz="2400" b="1" kern="1200" smtClean="0"/>
                <a:t>河畔</a:t>
              </a:r>
              <a:endParaRPr lang="zh-CN" sz="2400" kern="1200"/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1051464" y="3361706"/>
              <a:ext cx="803425" cy="376447"/>
            </a:xfrm>
            <a:custGeom>
              <a:avLst/>
              <a:gdLst>
                <a:gd name="connsiteX0" fmla="*/ 0 w 803425"/>
                <a:gd name="connsiteY0" fmla="*/ 62742 h 376447"/>
                <a:gd name="connsiteX1" fmla="*/ 62742 w 803425"/>
                <a:gd name="connsiteY1" fmla="*/ 0 h 376447"/>
                <a:gd name="connsiteX2" fmla="*/ 740683 w 803425"/>
                <a:gd name="connsiteY2" fmla="*/ 0 h 376447"/>
                <a:gd name="connsiteX3" fmla="*/ 803425 w 803425"/>
                <a:gd name="connsiteY3" fmla="*/ 62742 h 376447"/>
                <a:gd name="connsiteX4" fmla="*/ 803425 w 803425"/>
                <a:gd name="connsiteY4" fmla="*/ 313705 h 376447"/>
                <a:gd name="connsiteX5" fmla="*/ 740683 w 803425"/>
                <a:gd name="connsiteY5" fmla="*/ 376447 h 376447"/>
                <a:gd name="connsiteX6" fmla="*/ 62742 w 803425"/>
                <a:gd name="connsiteY6" fmla="*/ 376447 h 376447"/>
                <a:gd name="connsiteX7" fmla="*/ 0 w 803425"/>
                <a:gd name="connsiteY7" fmla="*/ 313705 h 376447"/>
                <a:gd name="connsiteX8" fmla="*/ 0 w 803425"/>
                <a:gd name="connsiteY8" fmla="*/ 62742 h 376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3425" h="376447">
                  <a:moveTo>
                    <a:pt x="0" y="62742"/>
                  </a:moveTo>
                  <a:cubicBezTo>
                    <a:pt x="0" y="28091"/>
                    <a:pt x="28091" y="0"/>
                    <a:pt x="62742" y="0"/>
                  </a:cubicBezTo>
                  <a:lnTo>
                    <a:pt x="740683" y="0"/>
                  </a:lnTo>
                  <a:cubicBezTo>
                    <a:pt x="775334" y="0"/>
                    <a:pt x="803425" y="28091"/>
                    <a:pt x="803425" y="62742"/>
                  </a:cubicBezTo>
                  <a:lnTo>
                    <a:pt x="803425" y="313705"/>
                  </a:lnTo>
                  <a:cubicBezTo>
                    <a:pt x="803425" y="348356"/>
                    <a:pt x="775334" y="376447"/>
                    <a:pt x="740683" y="376447"/>
                  </a:cubicBezTo>
                  <a:lnTo>
                    <a:pt x="62742" y="376447"/>
                  </a:lnTo>
                  <a:cubicBezTo>
                    <a:pt x="28091" y="376447"/>
                    <a:pt x="0" y="348356"/>
                    <a:pt x="0" y="313705"/>
                  </a:cubicBezTo>
                  <a:lnTo>
                    <a:pt x="0" y="62742"/>
                  </a:lnTo>
                  <a:close/>
                </a:path>
              </a:pathLst>
            </a:cu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-4577280"/>
                <a:satOff val="-7842"/>
                <a:lumOff val="-5677"/>
                <a:alphaOff val="0"/>
              </a:schemeClr>
            </a:fillRef>
            <a:effectRef idx="0">
              <a:schemeClr val="accent4">
                <a:hueOff val="-4577280"/>
                <a:satOff val="-7842"/>
                <a:lumOff val="-5677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4097" tIns="64097" rIns="64097" bIns="64097" numCol="1" spcCol="1270" anchor="ctr" anchorCtr="0">
              <a:noAutofit/>
            </a:bodyPr>
            <a:lstStyle/>
            <a:p>
              <a:pPr lvl="0" algn="ctr" defTabSz="5334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sz="2400" b="1" kern="1200" smtClean="0"/>
                <a:t>湖畔</a:t>
              </a:r>
              <a:endParaRPr lang="zh-CN" sz="2400" kern="1200"/>
            </a:p>
          </p:txBody>
        </p:sp>
      </p:grpSp>
      <p:sp>
        <p:nvSpPr>
          <p:cNvPr id="9" name="圆角矩形标注 8"/>
          <p:cNvSpPr/>
          <p:nvPr/>
        </p:nvSpPr>
        <p:spPr>
          <a:xfrm>
            <a:off x="4919814" y="690411"/>
            <a:ext cx="1783684" cy="1207978"/>
          </a:xfrm>
          <a:prstGeom prst="wedgeRoundRectCallout">
            <a:avLst>
              <a:gd name="adj1" fmla="val 89102"/>
              <a:gd name="adj2" fmla="val 62231"/>
              <a:gd name="adj3" fmla="val 16667"/>
            </a:avLst>
          </a:prstGeom>
          <a:solidFill>
            <a:schemeClr val="bg1"/>
          </a:solidFill>
          <a:ln w="3175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说明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“榆”的意思和树木有关</a:t>
            </a:r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流程图: 可选过程 12"/>
          <p:cNvSpPr/>
          <p:nvPr/>
        </p:nvSpPr>
        <p:spPr>
          <a:xfrm>
            <a:off x="7391663" y="2059333"/>
            <a:ext cx="167155" cy="495206"/>
          </a:xfrm>
          <a:prstGeom prst="flowChartAlternateProcess">
            <a:avLst/>
          </a:prstGeom>
          <a:noFill/>
          <a:ln w="28575">
            <a:solidFill>
              <a:srgbClr val="0000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7286290" y="1518948"/>
            <a:ext cx="8663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汉语拼音" panose="000B0604020202020204" pitchFamily="34" charset="0"/>
                <a:cs typeface="汉语拼音" panose="000B0604020202020204" pitchFamily="34" charset="0"/>
              </a:rPr>
              <a:t>yú</a:t>
            </a:r>
            <a:endParaRPr lang="zh-CN" altLang="en-US" sz="28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094849" y="2297663"/>
            <a:ext cx="9558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汉语拼音" panose="000B0604020202020204" pitchFamily="34" charset="0"/>
                <a:cs typeface="汉语拼音" panose="000B0604020202020204" pitchFamily="34" charset="0"/>
              </a:rPr>
              <a:t>pàn</a:t>
            </a:r>
            <a:endParaRPr lang="zh-CN" altLang="en-US" sz="28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944" y="283739"/>
            <a:ext cx="431626" cy="558077"/>
          </a:xfrm>
          <a:prstGeom prst="rect">
            <a:avLst/>
          </a:prstGeom>
        </p:spPr>
      </p:pic>
      <p:sp>
        <p:nvSpPr>
          <p:cNvPr id="18" name="文本框 15"/>
          <p:cNvSpPr txBox="1"/>
          <p:nvPr/>
        </p:nvSpPr>
        <p:spPr>
          <a:xfrm>
            <a:off x="807244" y="195486"/>
            <a:ext cx="17051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kumimoji="1"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学认字</a:t>
            </a:r>
            <a:endParaRPr kumimoji="1" lang="zh-CN" altLang="en-US" sz="36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8" grpId="0" animBg="1"/>
      <p:bldP spid="9" grpId="0" animBg="1"/>
      <p:bldP spid="13" grpId="0" animBg="1"/>
      <p:bldP spid="2" grpId="0"/>
      <p:bldP spid="1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09094" y="2240373"/>
            <a:ext cx="7699750" cy="144526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风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</a:t>
            </a:r>
            <a:r>
              <a:rPr lang="zh-CN" altLang="en-US" sz="4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更</a:t>
            </a: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，雪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</a:t>
            </a:r>
            <a:r>
              <a:rPr lang="zh-CN" altLang="en-US" sz="4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更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聒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碎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乡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心梦不成，故园无此声。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7190548" y="1542284"/>
            <a:ext cx="1578433" cy="62955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3175">
            <a:noFill/>
          </a:ln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聒</a:t>
            </a:r>
            <a:r>
              <a:rPr lang="en-US" altLang="zh-CN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耳</a:t>
            </a:r>
            <a:r>
              <a:rPr lang="en-US" altLang="zh-CN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+</a:t>
            </a:r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舌</a:t>
            </a:r>
            <a:endParaRPr lang="zh-CN" altLang="en-US" sz="2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780791" y="1889576"/>
            <a:ext cx="1346709" cy="472993"/>
          </a:xfrm>
          <a:prstGeom prst="rect">
            <a:avLst/>
          </a:prstGeom>
          <a:noFill/>
          <a:ln w="3175">
            <a:noFill/>
          </a:ln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zh-CN" sz="3200" b="1" dirty="0" err="1" smtClean="0">
                <a:solidFill>
                  <a:srgbClr val="0000FF"/>
                </a:solidFill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gēng</a:t>
            </a:r>
            <a:endParaRPr lang="zh-CN" altLang="en-US" sz="3200" b="1" dirty="0">
              <a:solidFill>
                <a:srgbClr val="0000FF"/>
              </a:solidFill>
              <a:latin typeface="汉语拼音" panose="000B0604020202020204" pitchFamily="34" charset="0"/>
              <a:ea typeface="宋体" panose="02010600030101010101" pitchFamily="2" charset="-122"/>
              <a:cs typeface="汉语拼音" panose="00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03291" y="1902276"/>
            <a:ext cx="1346709" cy="472993"/>
          </a:xfrm>
          <a:prstGeom prst="rect">
            <a:avLst/>
          </a:prstGeom>
          <a:noFill/>
          <a:ln w="3175">
            <a:noFill/>
          </a:ln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zh-CN" sz="3200" b="1" dirty="0" err="1" smtClean="0">
                <a:solidFill>
                  <a:srgbClr val="0000FF"/>
                </a:solidFill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gēng</a:t>
            </a:r>
            <a:endParaRPr lang="zh-CN" altLang="en-US" sz="3200" b="1" dirty="0">
              <a:solidFill>
                <a:srgbClr val="0000FF"/>
              </a:solidFill>
              <a:latin typeface="汉语拼音" panose="000B0604020202020204" pitchFamily="34" charset="0"/>
              <a:ea typeface="宋体" panose="02010600030101010101" pitchFamily="2" charset="-122"/>
              <a:cs typeface="汉语拼音" panose="000B0604020202020204" pitchFamily="34" charset="0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101344" y="1058413"/>
            <a:ext cx="2539747" cy="1357304"/>
          </a:xfrm>
          <a:prstGeom prst="wedgeRoundRectCallout">
            <a:avLst>
              <a:gd name="adj1" fmla="val 57892"/>
              <a:gd name="adj2" fmla="val 29163"/>
              <a:gd name="adj3" fmla="val 16667"/>
            </a:avLst>
          </a:prstGeom>
          <a:solidFill>
            <a:schemeClr val="bg1"/>
          </a:solidFill>
          <a:ln w="3175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夜里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的计时单位，整夜分为五更，每两小时为一</a:t>
            </a:r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更。</a:t>
            </a:r>
            <a:endParaRPr lang="zh-CN" altLang="en-US" sz="2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3059832" y="1291273"/>
            <a:ext cx="1512511" cy="453913"/>
          </a:xfrm>
          <a:custGeom>
            <a:avLst/>
            <a:gdLst>
              <a:gd name="connsiteX0" fmla="*/ 0 w 803425"/>
              <a:gd name="connsiteY0" fmla="*/ 62742 h 376447"/>
              <a:gd name="connsiteX1" fmla="*/ 62742 w 803425"/>
              <a:gd name="connsiteY1" fmla="*/ 0 h 376447"/>
              <a:gd name="connsiteX2" fmla="*/ 740683 w 803425"/>
              <a:gd name="connsiteY2" fmla="*/ 0 h 376447"/>
              <a:gd name="connsiteX3" fmla="*/ 803425 w 803425"/>
              <a:gd name="connsiteY3" fmla="*/ 62742 h 376447"/>
              <a:gd name="connsiteX4" fmla="*/ 803425 w 803425"/>
              <a:gd name="connsiteY4" fmla="*/ 313705 h 376447"/>
              <a:gd name="connsiteX5" fmla="*/ 740683 w 803425"/>
              <a:gd name="connsiteY5" fmla="*/ 376447 h 376447"/>
              <a:gd name="connsiteX6" fmla="*/ 62742 w 803425"/>
              <a:gd name="connsiteY6" fmla="*/ 376447 h 376447"/>
              <a:gd name="connsiteX7" fmla="*/ 0 w 803425"/>
              <a:gd name="connsiteY7" fmla="*/ 313705 h 376447"/>
              <a:gd name="connsiteX8" fmla="*/ 0 w 803425"/>
              <a:gd name="connsiteY8" fmla="*/ 62742 h 376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03425" h="376447">
                <a:moveTo>
                  <a:pt x="0" y="62742"/>
                </a:moveTo>
                <a:cubicBezTo>
                  <a:pt x="0" y="28091"/>
                  <a:pt x="28091" y="0"/>
                  <a:pt x="62742" y="0"/>
                </a:cubicBezTo>
                <a:lnTo>
                  <a:pt x="740683" y="0"/>
                </a:lnTo>
                <a:cubicBezTo>
                  <a:pt x="775334" y="0"/>
                  <a:pt x="803425" y="28091"/>
                  <a:pt x="803425" y="62742"/>
                </a:cubicBezTo>
                <a:lnTo>
                  <a:pt x="803425" y="313705"/>
                </a:lnTo>
                <a:cubicBezTo>
                  <a:pt x="803425" y="348356"/>
                  <a:pt x="775334" y="376447"/>
                  <a:pt x="740683" y="376447"/>
                </a:cubicBezTo>
                <a:lnTo>
                  <a:pt x="62742" y="376447"/>
                </a:lnTo>
                <a:cubicBezTo>
                  <a:pt x="28091" y="376447"/>
                  <a:pt x="0" y="348356"/>
                  <a:pt x="0" y="313705"/>
                </a:cubicBezTo>
                <a:lnTo>
                  <a:pt x="0" y="62742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4097" tIns="64097" rIns="64097" bIns="64097" numCol="1" spcCol="1270" anchor="ctr" anchorCtr="0">
            <a:noAutofit/>
          </a:bodyPr>
          <a:lstStyle/>
          <a:p>
            <a:pPr lvl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400" b="1" dirty="0"/>
              <a:t>三更半夜</a:t>
            </a:r>
            <a:endParaRPr lang="zh-CN" altLang="en-US" sz="2400" b="1" dirty="0"/>
          </a:p>
        </p:txBody>
      </p:sp>
      <p:grpSp>
        <p:nvGrpSpPr>
          <p:cNvPr id="8" name="组合 7"/>
          <p:cNvGrpSpPr/>
          <p:nvPr/>
        </p:nvGrpSpPr>
        <p:grpSpPr>
          <a:xfrm>
            <a:off x="902600" y="3784627"/>
            <a:ext cx="1346709" cy="1180263"/>
            <a:chOff x="863091" y="2931908"/>
            <a:chExt cx="1346709" cy="1180263"/>
          </a:xfrm>
        </p:grpSpPr>
        <p:sp>
          <p:nvSpPr>
            <p:cNvPr id="3" name="矩形 2"/>
            <p:cNvSpPr/>
            <p:nvPr/>
          </p:nvSpPr>
          <p:spPr>
            <a:xfrm>
              <a:off x="996337" y="3342730"/>
              <a:ext cx="75052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更</a:t>
              </a:r>
              <a:endParaRPr lang="zh-CN" altLang="en-US" dirty="0"/>
            </a:p>
          </p:txBody>
        </p:sp>
        <p:sp>
          <p:nvSpPr>
            <p:cNvPr id="14" name="矩形 13"/>
            <p:cNvSpPr/>
            <p:nvPr/>
          </p:nvSpPr>
          <p:spPr>
            <a:xfrm>
              <a:off x="863091" y="2931908"/>
              <a:ext cx="1346709" cy="472993"/>
            </a:xfrm>
            <a:prstGeom prst="rect">
              <a:avLst/>
            </a:prstGeom>
            <a:noFill/>
            <a:ln w="3175">
              <a:noFill/>
            </a:ln>
            <a:effec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en-US" altLang="zh-CN" sz="3200" b="1" dirty="0" err="1" smtClean="0">
                  <a:solidFill>
                    <a:srgbClr val="0000FF"/>
                  </a:solidFill>
                  <a:latin typeface="汉语拼音" panose="000B0604020202020204" pitchFamily="34" charset="0"/>
                  <a:ea typeface="宋体" panose="02010600030101010101" pitchFamily="2" charset="-122"/>
                  <a:cs typeface="汉语拼音" panose="000B0604020202020204" pitchFamily="34" charset="0"/>
                </a:rPr>
                <a:t>gèng</a:t>
              </a:r>
              <a:endParaRPr lang="zh-CN" altLang="en-US" sz="3200" b="1" dirty="0">
                <a:solidFill>
                  <a:srgbClr val="0000FF"/>
                </a:solidFill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endParaRPr>
            </a:p>
          </p:txBody>
        </p:sp>
      </p:grpSp>
      <p:sp>
        <p:nvSpPr>
          <p:cNvPr id="15" name="任意多边形 14"/>
          <p:cNvSpPr/>
          <p:nvPr/>
        </p:nvSpPr>
        <p:spPr>
          <a:xfrm>
            <a:off x="2170066" y="4237668"/>
            <a:ext cx="1033065" cy="453913"/>
          </a:xfrm>
          <a:custGeom>
            <a:avLst/>
            <a:gdLst>
              <a:gd name="connsiteX0" fmla="*/ 0 w 803425"/>
              <a:gd name="connsiteY0" fmla="*/ 62742 h 376447"/>
              <a:gd name="connsiteX1" fmla="*/ 62742 w 803425"/>
              <a:gd name="connsiteY1" fmla="*/ 0 h 376447"/>
              <a:gd name="connsiteX2" fmla="*/ 740683 w 803425"/>
              <a:gd name="connsiteY2" fmla="*/ 0 h 376447"/>
              <a:gd name="connsiteX3" fmla="*/ 803425 w 803425"/>
              <a:gd name="connsiteY3" fmla="*/ 62742 h 376447"/>
              <a:gd name="connsiteX4" fmla="*/ 803425 w 803425"/>
              <a:gd name="connsiteY4" fmla="*/ 313705 h 376447"/>
              <a:gd name="connsiteX5" fmla="*/ 740683 w 803425"/>
              <a:gd name="connsiteY5" fmla="*/ 376447 h 376447"/>
              <a:gd name="connsiteX6" fmla="*/ 62742 w 803425"/>
              <a:gd name="connsiteY6" fmla="*/ 376447 h 376447"/>
              <a:gd name="connsiteX7" fmla="*/ 0 w 803425"/>
              <a:gd name="connsiteY7" fmla="*/ 313705 h 376447"/>
              <a:gd name="connsiteX8" fmla="*/ 0 w 803425"/>
              <a:gd name="connsiteY8" fmla="*/ 62742 h 376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03425" h="376447">
                <a:moveTo>
                  <a:pt x="0" y="62742"/>
                </a:moveTo>
                <a:cubicBezTo>
                  <a:pt x="0" y="28091"/>
                  <a:pt x="28091" y="0"/>
                  <a:pt x="62742" y="0"/>
                </a:cubicBezTo>
                <a:lnTo>
                  <a:pt x="740683" y="0"/>
                </a:lnTo>
                <a:cubicBezTo>
                  <a:pt x="775334" y="0"/>
                  <a:pt x="803425" y="28091"/>
                  <a:pt x="803425" y="62742"/>
                </a:cubicBezTo>
                <a:lnTo>
                  <a:pt x="803425" y="313705"/>
                </a:lnTo>
                <a:cubicBezTo>
                  <a:pt x="803425" y="348356"/>
                  <a:pt x="775334" y="376447"/>
                  <a:pt x="740683" y="376447"/>
                </a:cubicBezTo>
                <a:lnTo>
                  <a:pt x="62742" y="376447"/>
                </a:lnTo>
                <a:cubicBezTo>
                  <a:pt x="28091" y="376447"/>
                  <a:pt x="0" y="348356"/>
                  <a:pt x="0" y="313705"/>
                </a:cubicBezTo>
                <a:lnTo>
                  <a:pt x="0" y="62742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4097" tIns="64097" rIns="64097" bIns="64097" numCol="1" spcCol="1270" anchor="ctr" anchorCtr="0">
            <a:noAutofit/>
          </a:bodyPr>
          <a:lstStyle/>
          <a:p>
            <a:pPr lvl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400" b="1" dirty="0" smtClean="0"/>
              <a:t>更加</a:t>
            </a:r>
            <a:endParaRPr lang="zh-CN" altLang="en-US" sz="2400" b="1" dirty="0"/>
          </a:p>
        </p:txBody>
      </p:sp>
      <p:sp>
        <p:nvSpPr>
          <p:cNvPr id="16" name="圆角矩形标注 15"/>
          <p:cNvSpPr/>
          <p:nvPr/>
        </p:nvSpPr>
        <p:spPr>
          <a:xfrm>
            <a:off x="6324227" y="3903016"/>
            <a:ext cx="2370093" cy="863591"/>
          </a:xfrm>
          <a:prstGeom prst="wedgeRoundRectCallout">
            <a:avLst>
              <a:gd name="adj1" fmla="val -26619"/>
              <a:gd name="adj2" fmla="val -161341"/>
              <a:gd name="adj3" fmla="val 16667"/>
            </a:avLst>
          </a:prstGeom>
          <a:solidFill>
            <a:schemeClr val="bg1"/>
          </a:solidFill>
          <a:ln w="3175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声音嘈杂，这里指风雪声。</a:t>
            </a:r>
            <a:endParaRPr lang="zh-CN" altLang="en-US" sz="2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324227" y="1938953"/>
            <a:ext cx="8663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汉语拼音" panose="000B0604020202020204" pitchFamily="34" charset="0"/>
                <a:cs typeface="汉语拼音" panose="000B0604020202020204" pitchFamily="34" charset="0"/>
              </a:rPr>
              <a:t>guō</a:t>
            </a:r>
            <a:endParaRPr lang="zh-CN" altLang="en-US" sz="28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944" y="354763"/>
            <a:ext cx="431626" cy="558077"/>
          </a:xfrm>
          <a:prstGeom prst="rect">
            <a:avLst/>
          </a:prstGeom>
        </p:spPr>
      </p:pic>
      <p:sp>
        <p:nvSpPr>
          <p:cNvPr id="18" name="文本框 15"/>
          <p:cNvSpPr txBox="1"/>
          <p:nvPr/>
        </p:nvSpPr>
        <p:spPr>
          <a:xfrm>
            <a:off x="807244" y="266510"/>
            <a:ext cx="22525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kumimoji="1"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学认字</a:t>
            </a:r>
            <a:endParaRPr kumimoji="1" lang="zh-CN" altLang="en-US" sz="36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5" grpId="0"/>
      <p:bldP spid="6" grpId="0"/>
      <p:bldP spid="7" grpId="0" animBg="1"/>
      <p:bldP spid="12" grpId="0" animBg="1"/>
      <p:bldP spid="15" grpId="0" animBg="1"/>
      <p:bldP spid="16" grpId="0" animBg="1"/>
      <p:bldP spid="1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7"/>
          <p:cNvGrpSpPr/>
          <p:nvPr/>
        </p:nvGrpSpPr>
        <p:grpSpPr>
          <a:xfrm>
            <a:off x="3726278" y="2146385"/>
            <a:ext cx="1130300" cy="1157605"/>
            <a:chOff x="2437" y="2032"/>
            <a:chExt cx="1244" cy="1264"/>
          </a:xfrm>
        </p:grpSpPr>
        <p:sp>
          <p:nvSpPr>
            <p:cNvPr id="29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0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31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32" name="文本框 64"/>
          <p:cNvSpPr txBox="1"/>
          <p:nvPr/>
        </p:nvSpPr>
        <p:spPr>
          <a:xfrm>
            <a:off x="3781461" y="2092419"/>
            <a:ext cx="747726" cy="11772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7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畔</a:t>
            </a:r>
            <a:endParaRPr lang="zh-CN" altLang="en-US" sz="7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4" name="图片 33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4940" y="3375998"/>
            <a:ext cx="572977" cy="572977"/>
          </a:xfrm>
          <a:prstGeom prst="rect">
            <a:avLst/>
          </a:prstGeom>
        </p:spPr>
      </p:pic>
      <p:sp>
        <p:nvSpPr>
          <p:cNvPr id="35" name="文本框 15"/>
          <p:cNvSpPr txBox="1"/>
          <p:nvPr/>
        </p:nvSpPr>
        <p:spPr>
          <a:xfrm>
            <a:off x="886587" y="413251"/>
            <a:ext cx="1584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kumimoji="1"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学写字</a:t>
            </a:r>
            <a:endParaRPr kumimoji="1" lang="zh-CN" altLang="en-US" sz="36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347" y="383815"/>
            <a:ext cx="864096" cy="819783"/>
          </a:xfrm>
          <a:prstGeom prst="rect">
            <a:avLst/>
          </a:prstGeom>
        </p:spPr>
      </p:pic>
      <p:sp>
        <p:nvSpPr>
          <p:cNvPr id="38" name="TextBox 37"/>
          <p:cNvSpPr txBox="1"/>
          <p:nvPr/>
        </p:nvSpPr>
        <p:spPr>
          <a:xfrm>
            <a:off x="3813482" y="1518948"/>
            <a:ext cx="9558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汉语拼音" panose="000B0604020202020204" pitchFamily="34" charset="0"/>
                <a:cs typeface="汉语拼音" panose="000B0604020202020204" pitchFamily="34" charset="0"/>
              </a:rPr>
              <a:t>pàn</a:t>
            </a:r>
            <a:endParaRPr lang="zh-CN" altLang="en-US" sz="32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6" name="Group 12"/>
          <p:cNvGraphicFramePr>
            <a:graphicFrameLocks noGrp="1"/>
          </p:cNvGraphicFramePr>
          <p:nvPr/>
        </p:nvGraphicFramePr>
        <p:xfrm>
          <a:off x="3711331" y="1725127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1" name="文本框 64"/>
          <p:cNvSpPr txBox="1"/>
          <p:nvPr/>
        </p:nvSpPr>
        <p:spPr>
          <a:xfrm>
            <a:off x="3711331" y="1600835"/>
            <a:ext cx="747726" cy="166968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10400" dirty="0">
                <a:latin typeface="楷体" panose="02010609060101010101" pitchFamily="49" charset="-122"/>
                <a:ea typeface="楷体" panose="02010609060101010101" pitchFamily="49" charset="-122"/>
              </a:rPr>
              <a:t>畔</a:t>
            </a:r>
            <a:endParaRPr lang="zh-CN" altLang="en-US" sz="10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843808" y="339502"/>
            <a:ext cx="4032448" cy="577081"/>
            <a:chOff x="2843808" y="339502"/>
            <a:chExt cx="4032448" cy="577081"/>
          </a:xfrm>
        </p:grpSpPr>
        <p:sp>
          <p:nvSpPr>
            <p:cNvPr id="17" name="TextBox 11"/>
            <p:cNvSpPr txBox="1">
              <a:spLocks noChangeArrowheads="1"/>
            </p:cNvSpPr>
            <p:nvPr/>
          </p:nvSpPr>
          <p:spPr bwMode="auto">
            <a:xfrm>
              <a:off x="3333253" y="339502"/>
              <a:ext cx="3543003" cy="5770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3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重难</a:t>
              </a:r>
              <a:r>
                <a:rPr lang="zh-CN" altLang="en-US" sz="33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点字书写</a:t>
              </a:r>
              <a:r>
                <a:rPr lang="zh-CN" altLang="en-US" sz="33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指导</a:t>
              </a:r>
              <a:endPara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2843808" y="412527"/>
              <a:ext cx="456833" cy="456366"/>
              <a:chOff x="631825" y="5181600"/>
              <a:chExt cx="1554163" cy="1552575"/>
            </a:xfrm>
          </p:grpSpPr>
          <p:sp>
            <p:nvSpPr>
              <p:cNvPr id="19" name="Oval 10"/>
              <p:cNvSpPr>
                <a:spLocks noChangeArrowheads="1"/>
              </p:cNvSpPr>
              <p:nvPr/>
            </p:nvSpPr>
            <p:spPr bwMode="auto">
              <a:xfrm>
                <a:off x="631825" y="5181600"/>
                <a:ext cx="1554163" cy="1552575"/>
              </a:xfrm>
              <a:prstGeom prst="ellipse">
                <a:avLst/>
              </a:prstGeom>
              <a:solidFill>
                <a:srgbClr val="FFC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0" name="Freeform 11"/>
              <p:cNvSpPr/>
              <p:nvPr/>
            </p:nvSpPr>
            <p:spPr bwMode="auto">
              <a:xfrm>
                <a:off x="1468438" y="5353050"/>
                <a:ext cx="34925" cy="87313"/>
              </a:xfrm>
              <a:custGeom>
                <a:avLst/>
                <a:gdLst>
                  <a:gd name="T0" fmla="*/ 4 w 12"/>
                  <a:gd name="T1" fmla="*/ 30 h 31"/>
                  <a:gd name="T2" fmla="*/ 12 w 12"/>
                  <a:gd name="T3" fmla="*/ 3 h 31"/>
                  <a:gd name="T4" fmla="*/ 11 w 12"/>
                  <a:gd name="T5" fmla="*/ 0 h 31"/>
                  <a:gd name="T6" fmla="*/ 0 w 12"/>
                  <a:gd name="T7" fmla="*/ 31 h 31"/>
                  <a:gd name="T8" fmla="*/ 4 w 12"/>
                  <a:gd name="T9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31">
                    <a:moveTo>
                      <a:pt x="4" y="30"/>
                    </a:moveTo>
                    <a:cubicBezTo>
                      <a:pt x="4" y="20"/>
                      <a:pt x="7" y="7"/>
                      <a:pt x="12" y="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2" y="6"/>
                      <a:pt x="0" y="21"/>
                      <a:pt x="0" y="31"/>
                    </a:cubicBez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4F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1" name="Freeform 12"/>
              <p:cNvSpPr/>
              <p:nvPr/>
            </p:nvSpPr>
            <p:spPr bwMode="auto">
              <a:xfrm>
                <a:off x="1471613" y="5410200"/>
                <a:ext cx="204788" cy="358775"/>
              </a:xfrm>
              <a:custGeom>
                <a:avLst/>
                <a:gdLst>
                  <a:gd name="T0" fmla="*/ 0 w 72"/>
                  <a:gd name="T1" fmla="*/ 119 h 126"/>
                  <a:gd name="T2" fmla="*/ 66 w 72"/>
                  <a:gd name="T3" fmla="*/ 67 h 126"/>
                  <a:gd name="T4" fmla="*/ 45 w 72"/>
                  <a:gd name="T5" fmla="*/ 7 h 126"/>
                  <a:gd name="T6" fmla="*/ 1 w 72"/>
                  <a:gd name="T7" fmla="*/ 9 h 126"/>
                  <a:gd name="T8" fmla="*/ 0 w 72"/>
                  <a:gd name="T9" fmla="*/ 119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126">
                    <a:moveTo>
                      <a:pt x="0" y="119"/>
                    </a:moveTo>
                    <a:cubicBezTo>
                      <a:pt x="29" y="126"/>
                      <a:pt x="60" y="101"/>
                      <a:pt x="66" y="67"/>
                    </a:cubicBezTo>
                    <a:cubicBezTo>
                      <a:pt x="72" y="33"/>
                      <a:pt x="61" y="15"/>
                      <a:pt x="45" y="7"/>
                    </a:cubicBezTo>
                    <a:cubicBezTo>
                      <a:pt x="31" y="0"/>
                      <a:pt x="3" y="11"/>
                      <a:pt x="1" y="9"/>
                    </a:cubicBezTo>
                    <a:lnTo>
                      <a:pt x="0" y="119"/>
                    </a:lnTo>
                    <a:close/>
                  </a:path>
                </a:pathLst>
              </a:custGeom>
              <a:solidFill>
                <a:srgbClr val="C90D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2" name="Freeform 13"/>
              <p:cNvSpPr/>
              <p:nvPr/>
            </p:nvSpPr>
            <p:spPr bwMode="auto">
              <a:xfrm>
                <a:off x="1274763" y="5410200"/>
                <a:ext cx="200025" cy="355600"/>
              </a:xfrm>
              <a:custGeom>
                <a:avLst/>
                <a:gdLst>
                  <a:gd name="T0" fmla="*/ 70 w 70"/>
                  <a:gd name="T1" fmla="*/ 9 h 125"/>
                  <a:gd name="T2" fmla="*/ 26 w 70"/>
                  <a:gd name="T3" fmla="*/ 8 h 125"/>
                  <a:gd name="T4" fmla="*/ 8 w 70"/>
                  <a:gd name="T5" fmla="*/ 69 h 125"/>
                  <a:gd name="T6" fmla="*/ 69 w 70"/>
                  <a:gd name="T7" fmla="*/ 119 h 125"/>
                  <a:gd name="T8" fmla="*/ 70 w 70"/>
                  <a:gd name="T9" fmla="*/ 9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125">
                    <a:moveTo>
                      <a:pt x="70" y="9"/>
                    </a:moveTo>
                    <a:cubicBezTo>
                      <a:pt x="68" y="11"/>
                      <a:pt x="40" y="0"/>
                      <a:pt x="26" y="8"/>
                    </a:cubicBezTo>
                    <a:cubicBezTo>
                      <a:pt x="11" y="17"/>
                      <a:pt x="0" y="35"/>
                      <a:pt x="8" y="69"/>
                    </a:cubicBezTo>
                    <a:cubicBezTo>
                      <a:pt x="16" y="103"/>
                      <a:pt x="38" y="125"/>
                      <a:pt x="69" y="119"/>
                    </a:cubicBezTo>
                    <a:lnTo>
                      <a:pt x="70" y="9"/>
                    </a:lnTo>
                    <a:close/>
                  </a:path>
                </a:pathLst>
              </a:custGeom>
              <a:solidFill>
                <a:srgbClr val="DB19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3" name="Freeform 14"/>
              <p:cNvSpPr/>
              <p:nvPr/>
            </p:nvSpPr>
            <p:spPr bwMode="auto">
              <a:xfrm>
                <a:off x="1374775" y="5313363"/>
                <a:ext cx="125413" cy="53975"/>
              </a:xfrm>
              <a:custGeom>
                <a:avLst/>
                <a:gdLst>
                  <a:gd name="T0" fmla="*/ 44 w 44"/>
                  <a:gd name="T1" fmla="*/ 19 h 19"/>
                  <a:gd name="T2" fmla="*/ 27 w 44"/>
                  <a:gd name="T3" fmla="*/ 4 h 19"/>
                  <a:gd name="T4" fmla="*/ 0 w 44"/>
                  <a:gd name="T5" fmla="*/ 1 h 19"/>
                  <a:gd name="T6" fmla="*/ 0 w 44"/>
                  <a:gd name="T7" fmla="*/ 2 h 19"/>
                  <a:gd name="T8" fmla="*/ 44 w 44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9">
                    <a:moveTo>
                      <a:pt x="44" y="19"/>
                    </a:moveTo>
                    <a:cubicBezTo>
                      <a:pt x="44" y="19"/>
                      <a:pt x="40" y="9"/>
                      <a:pt x="27" y="4"/>
                    </a:cubicBezTo>
                    <a:cubicBezTo>
                      <a:pt x="15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2" y="10"/>
                      <a:pt x="28" y="14"/>
                      <a:pt x="44" y="19"/>
                    </a:cubicBezTo>
                    <a:close/>
                  </a:path>
                </a:pathLst>
              </a:custGeom>
              <a:solidFill>
                <a:srgbClr val="128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4" name="Freeform 15"/>
              <p:cNvSpPr/>
              <p:nvPr/>
            </p:nvSpPr>
            <p:spPr bwMode="auto">
              <a:xfrm>
                <a:off x="1374775" y="5318125"/>
                <a:ext cx="125413" cy="103188"/>
              </a:xfrm>
              <a:custGeom>
                <a:avLst/>
                <a:gdLst>
                  <a:gd name="T0" fmla="*/ 0 w 44"/>
                  <a:gd name="T1" fmla="*/ 0 h 36"/>
                  <a:gd name="T2" fmla="*/ 6 w 44"/>
                  <a:gd name="T3" fmla="*/ 12 h 36"/>
                  <a:gd name="T4" fmla="*/ 44 w 44"/>
                  <a:gd name="T5" fmla="*/ 17 h 36"/>
                  <a:gd name="T6" fmla="*/ 0 w 44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36">
                    <a:moveTo>
                      <a:pt x="0" y="0"/>
                    </a:moveTo>
                    <a:cubicBezTo>
                      <a:pt x="0" y="2"/>
                      <a:pt x="2" y="7"/>
                      <a:pt x="6" y="12"/>
                    </a:cubicBezTo>
                    <a:cubicBezTo>
                      <a:pt x="30" y="36"/>
                      <a:pt x="43" y="18"/>
                      <a:pt x="44" y="17"/>
                    </a:cubicBezTo>
                    <a:cubicBezTo>
                      <a:pt x="28" y="12"/>
                      <a:pt x="12" y="8"/>
                      <a:pt x="0" y="0"/>
                    </a:cubicBezTo>
                    <a:close/>
                  </a:path>
                </a:pathLst>
              </a:custGeom>
              <a:solidFill>
                <a:srgbClr val="0E77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5" name="Rectangle 16"/>
              <p:cNvSpPr>
                <a:spLocks noChangeArrowheads="1"/>
              </p:cNvSpPr>
              <p:nvPr/>
            </p:nvSpPr>
            <p:spPr bwMode="auto">
              <a:xfrm>
                <a:off x="908050" y="6238875"/>
                <a:ext cx="904875" cy="227013"/>
              </a:xfrm>
              <a:prstGeom prst="rect">
                <a:avLst/>
              </a:prstGeom>
              <a:solidFill>
                <a:srgbClr val="FF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6" name="Rectangle 17"/>
              <p:cNvSpPr>
                <a:spLocks noChangeArrowheads="1"/>
              </p:cNvSpPr>
              <p:nvPr/>
            </p:nvSpPr>
            <p:spPr bwMode="auto">
              <a:xfrm>
                <a:off x="1681163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7" name="Rectangle 18"/>
              <p:cNvSpPr>
                <a:spLocks noChangeArrowheads="1"/>
              </p:cNvSpPr>
              <p:nvPr/>
            </p:nvSpPr>
            <p:spPr bwMode="auto">
              <a:xfrm>
                <a:off x="16510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8" name="Rectangle 19"/>
              <p:cNvSpPr>
                <a:spLocks noChangeArrowheads="1"/>
              </p:cNvSpPr>
              <p:nvPr/>
            </p:nvSpPr>
            <p:spPr bwMode="auto">
              <a:xfrm>
                <a:off x="16129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9" name="Rectangle 20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solidFill>
                <a:srgbClr val="F9EE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0" name="Rectangle 21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1" name="Rectangle 22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2" name="Rectangle 23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3" name="Rectangle 24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4" name="Rectangle 25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5" name="Rectangle 26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6" name="Rectangle 27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7" name="Rectangle 28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8" name="Rectangle 29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9" name="Rectangle 30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0" name="Rectangle 31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1" name="Rectangle 32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2" name="Rectangle 33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3" name="Rectangle 34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4" name="Rectangle 35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5" name="Rectangle 36"/>
              <p:cNvSpPr>
                <a:spLocks noChangeArrowheads="1"/>
              </p:cNvSpPr>
              <p:nvPr/>
            </p:nvSpPr>
            <p:spPr bwMode="auto">
              <a:xfrm>
                <a:off x="879475" y="6118225"/>
                <a:ext cx="1058863" cy="120650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6" name="Rectangle 37"/>
              <p:cNvSpPr>
                <a:spLocks noChangeArrowheads="1"/>
              </p:cNvSpPr>
              <p:nvPr/>
            </p:nvSpPr>
            <p:spPr bwMode="auto">
              <a:xfrm>
                <a:off x="1835150" y="6118225"/>
                <a:ext cx="28575" cy="1206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7" name="Rectangle 38"/>
              <p:cNvSpPr>
                <a:spLocks noChangeArrowheads="1"/>
              </p:cNvSpPr>
              <p:nvPr/>
            </p:nvSpPr>
            <p:spPr bwMode="auto">
              <a:xfrm>
                <a:off x="1101725" y="5751513"/>
                <a:ext cx="588963" cy="150813"/>
              </a:xfrm>
              <a:prstGeom prst="rect">
                <a:avLst/>
              </a:prstGeom>
              <a:solidFill>
                <a:srgbClr val="2B53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8" name="Rectangle 39"/>
              <p:cNvSpPr>
                <a:spLocks noChangeArrowheads="1"/>
              </p:cNvSpPr>
              <p:nvPr/>
            </p:nvSpPr>
            <p:spPr bwMode="auto">
              <a:xfrm>
                <a:off x="1633538" y="5751513"/>
                <a:ext cx="14288" cy="150813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9" name="Freeform 40"/>
              <p:cNvSpPr/>
              <p:nvPr/>
            </p:nvSpPr>
            <p:spPr bwMode="auto">
              <a:xfrm>
                <a:off x="1012825" y="5902325"/>
                <a:ext cx="530225" cy="215900"/>
              </a:xfrm>
              <a:custGeom>
                <a:avLst/>
                <a:gdLst>
                  <a:gd name="T0" fmla="*/ 186 w 186"/>
                  <a:gd name="T1" fmla="*/ 38 h 76"/>
                  <a:gd name="T2" fmla="*/ 183 w 186"/>
                  <a:gd name="T3" fmla="*/ 0 h 76"/>
                  <a:gd name="T4" fmla="*/ 183 w 186"/>
                  <a:gd name="T5" fmla="*/ 0 h 76"/>
                  <a:gd name="T6" fmla="*/ 182 w 186"/>
                  <a:gd name="T7" fmla="*/ 0 h 76"/>
                  <a:gd name="T8" fmla="*/ 182 w 186"/>
                  <a:gd name="T9" fmla="*/ 0 h 76"/>
                  <a:gd name="T10" fmla="*/ 182 w 186"/>
                  <a:gd name="T11" fmla="*/ 0 h 76"/>
                  <a:gd name="T12" fmla="*/ 0 w 186"/>
                  <a:gd name="T13" fmla="*/ 0 h 76"/>
                  <a:gd name="T14" fmla="*/ 0 w 186"/>
                  <a:gd name="T15" fmla="*/ 8 h 76"/>
                  <a:gd name="T16" fmla="*/ 173 w 186"/>
                  <a:gd name="T17" fmla="*/ 8 h 76"/>
                  <a:gd name="T18" fmla="*/ 173 w 186"/>
                  <a:gd name="T19" fmla="*/ 68 h 76"/>
                  <a:gd name="T20" fmla="*/ 0 w 186"/>
                  <a:gd name="T21" fmla="*/ 68 h 76"/>
                  <a:gd name="T22" fmla="*/ 0 w 186"/>
                  <a:gd name="T23" fmla="*/ 76 h 76"/>
                  <a:gd name="T24" fmla="*/ 183 w 186"/>
                  <a:gd name="T25" fmla="*/ 76 h 76"/>
                  <a:gd name="T26" fmla="*/ 183 w 186"/>
                  <a:gd name="T27" fmla="*/ 76 h 76"/>
                  <a:gd name="T28" fmla="*/ 186 w 186"/>
                  <a:gd name="T29" fmla="*/ 3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6" h="76">
                    <a:moveTo>
                      <a:pt x="186" y="38"/>
                    </a:moveTo>
                    <a:cubicBezTo>
                      <a:pt x="186" y="19"/>
                      <a:pt x="184" y="3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73" y="8"/>
                      <a:pt x="173" y="8"/>
                      <a:pt x="173" y="8"/>
                    </a:cubicBezTo>
                    <a:cubicBezTo>
                      <a:pt x="173" y="68"/>
                      <a:pt x="173" y="68"/>
                      <a:pt x="173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4" y="73"/>
                      <a:pt x="186" y="57"/>
                      <a:pt x="186" y="38"/>
                    </a:cubicBezTo>
                    <a:close/>
                  </a:path>
                </a:pathLst>
              </a:custGeom>
              <a:solidFill>
                <a:srgbClr val="5D9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0" name="Freeform 41"/>
              <p:cNvSpPr/>
              <p:nvPr/>
            </p:nvSpPr>
            <p:spPr bwMode="auto">
              <a:xfrm>
                <a:off x="1425575" y="6034088"/>
                <a:ext cx="42863" cy="122238"/>
              </a:xfrm>
              <a:custGeom>
                <a:avLst/>
                <a:gdLst>
                  <a:gd name="T0" fmla="*/ 0 w 27"/>
                  <a:gd name="T1" fmla="*/ 0 h 77"/>
                  <a:gd name="T2" fmla="*/ 0 w 27"/>
                  <a:gd name="T3" fmla="*/ 77 h 77"/>
                  <a:gd name="T4" fmla="*/ 13 w 27"/>
                  <a:gd name="T5" fmla="*/ 64 h 77"/>
                  <a:gd name="T6" fmla="*/ 27 w 27"/>
                  <a:gd name="T7" fmla="*/ 77 h 77"/>
                  <a:gd name="T8" fmla="*/ 27 w 27"/>
                  <a:gd name="T9" fmla="*/ 0 h 77"/>
                  <a:gd name="T10" fmla="*/ 0 w 27"/>
                  <a:gd name="T1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77">
                    <a:moveTo>
                      <a:pt x="0" y="0"/>
                    </a:moveTo>
                    <a:lnTo>
                      <a:pt x="0" y="77"/>
                    </a:lnTo>
                    <a:lnTo>
                      <a:pt x="13" y="64"/>
                    </a:lnTo>
                    <a:lnTo>
                      <a:pt x="27" y="77"/>
                    </a:lnTo>
                    <a:lnTo>
                      <a:pt x="2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B22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</p:grpSp>
      <p:sp>
        <p:nvSpPr>
          <p:cNvPr id="58" name="线形标注 2 57"/>
          <p:cNvSpPr/>
          <p:nvPr/>
        </p:nvSpPr>
        <p:spPr>
          <a:xfrm>
            <a:off x="3214299" y="3700996"/>
            <a:ext cx="2535137" cy="804963"/>
          </a:xfrm>
          <a:prstGeom prst="borderCallout2">
            <a:avLst>
              <a:gd name="adj1" fmla="val 1150"/>
              <a:gd name="adj2" fmla="val 38099"/>
              <a:gd name="adj3" fmla="val -22850"/>
              <a:gd name="adj4" fmla="val 42853"/>
              <a:gd name="adj5" fmla="val -87185"/>
              <a:gd name="adj6" fmla="val 50525"/>
            </a:avLst>
          </a:prstGeom>
          <a:noFill/>
          <a:ln w="1905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“半”中间不要多加一横。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4293817" y="1944378"/>
            <a:ext cx="766071" cy="1176542"/>
            <a:chOff x="2023099" y="1818298"/>
            <a:chExt cx="1121482" cy="1722388"/>
          </a:xfrm>
        </p:grpSpPr>
        <p:sp>
          <p:nvSpPr>
            <p:cNvPr id="65" name="Freeform 63"/>
            <p:cNvSpPr/>
            <p:nvPr/>
          </p:nvSpPr>
          <p:spPr bwMode="auto">
            <a:xfrm rot="20880000">
              <a:off x="2190115" y="2132966"/>
              <a:ext cx="179950" cy="212086"/>
            </a:xfrm>
            <a:custGeom>
              <a:avLst/>
              <a:gdLst>
                <a:gd name="T0" fmla="*/ 75 w 113"/>
                <a:gd name="T1" fmla="*/ 27 h 134"/>
                <a:gd name="T2" fmla="*/ 80 w 113"/>
                <a:gd name="T3" fmla="*/ 33 h 134"/>
                <a:gd name="T4" fmla="*/ 86 w 113"/>
                <a:gd name="T5" fmla="*/ 38 h 134"/>
                <a:gd name="T6" fmla="*/ 92 w 113"/>
                <a:gd name="T7" fmla="*/ 42 h 134"/>
                <a:gd name="T8" fmla="*/ 98 w 113"/>
                <a:gd name="T9" fmla="*/ 48 h 134"/>
                <a:gd name="T10" fmla="*/ 101 w 113"/>
                <a:gd name="T11" fmla="*/ 54 h 134"/>
                <a:gd name="T12" fmla="*/ 105 w 113"/>
                <a:gd name="T13" fmla="*/ 57 h 134"/>
                <a:gd name="T14" fmla="*/ 107 w 113"/>
                <a:gd name="T15" fmla="*/ 63 h 134"/>
                <a:gd name="T16" fmla="*/ 111 w 113"/>
                <a:gd name="T17" fmla="*/ 69 h 134"/>
                <a:gd name="T18" fmla="*/ 113 w 113"/>
                <a:gd name="T19" fmla="*/ 82 h 134"/>
                <a:gd name="T20" fmla="*/ 113 w 113"/>
                <a:gd name="T21" fmla="*/ 94 h 134"/>
                <a:gd name="T22" fmla="*/ 113 w 113"/>
                <a:gd name="T23" fmla="*/ 103 h 134"/>
                <a:gd name="T24" fmla="*/ 111 w 113"/>
                <a:gd name="T25" fmla="*/ 115 h 134"/>
                <a:gd name="T26" fmla="*/ 109 w 113"/>
                <a:gd name="T27" fmla="*/ 118 h 134"/>
                <a:gd name="T28" fmla="*/ 105 w 113"/>
                <a:gd name="T29" fmla="*/ 122 h 134"/>
                <a:gd name="T30" fmla="*/ 103 w 113"/>
                <a:gd name="T31" fmla="*/ 126 h 134"/>
                <a:gd name="T32" fmla="*/ 101 w 113"/>
                <a:gd name="T33" fmla="*/ 128 h 134"/>
                <a:gd name="T34" fmla="*/ 100 w 113"/>
                <a:gd name="T35" fmla="*/ 130 h 134"/>
                <a:gd name="T36" fmla="*/ 96 w 113"/>
                <a:gd name="T37" fmla="*/ 132 h 134"/>
                <a:gd name="T38" fmla="*/ 94 w 113"/>
                <a:gd name="T39" fmla="*/ 132 h 134"/>
                <a:gd name="T40" fmla="*/ 92 w 113"/>
                <a:gd name="T41" fmla="*/ 134 h 134"/>
                <a:gd name="T42" fmla="*/ 90 w 113"/>
                <a:gd name="T43" fmla="*/ 132 h 134"/>
                <a:gd name="T44" fmla="*/ 88 w 113"/>
                <a:gd name="T45" fmla="*/ 132 h 134"/>
                <a:gd name="T46" fmla="*/ 86 w 113"/>
                <a:gd name="T47" fmla="*/ 130 h 134"/>
                <a:gd name="T48" fmla="*/ 84 w 113"/>
                <a:gd name="T49" fmla="*/ 128 h 134"/>
                <a:gd name="T50" fmla="*/ 80 w 113"/>
                <a:gd name="T51" fmla="*/ 126 h 134"/>
                <a:gd name="T52" fmla="*/ 79 w 113"/>
                <a:gd name="T53" fmla="*/ 124 h 134"/>
                <a:gd name="T54" fmla="*/ 75 w 113"/>
                <a:gd name="T55" fmla="*/ 120 h 134"/>
                <a:gd name="T56" fmla="*/ 71 w 113"/>
                <a:gd name="T57" fmla="*/ 117 h 134"/>
                <a:gd name="T58" fmla="*/ 69 w 113"/>
                <a:gd name="T59" fmla="*/ 113 h 134"/>
                <a:gd name="T60" fmla="*/ 65 w 113"/>
                <a:gd name="T61" fmla="*/ 107 h 134"/>
                <a:gd name="T62" fmla="*/ 56 w 113"/>
                <a:gd name="T63" fmla="*/ 96 h 134"/>
                <a:gd name="T64" fmla="*/ 48 w 113"/>
                <a:gd name="T65" fmla="*/ 84 h 134"/>
                <a:gd name="T66" fmla="*/ 38 w 113"/>
                <a:gd name="T67" fmla="*/ 69 h 134"/>
                <a:gd name="T68" fmla="*/ 33 w 113"/>
                <a:gd name="T69" fmla="*/ 61 h 134"/>
                <a:gd name="T70" fmla="*/ 27 w 113"/>
                <a:gd name="T71" fmla="*/ 54 h 134"/>
                <a:gd name="T72" fmla="*/ 23 w 113"/>
                <a:gd name="T73" fmla="*/ 48 h 134"/>
                <a:gd name="T74" fmla="*/ 19 w 113"/>
                <a:gd name="T75" fmla="*/ 42 h 134"/>
                <a:gd name="T76" fmla="*/ 16 w 113"/>
                <a:gd name="T77" fmla="*/ 36 h 134"/>
                <a:gd name="T78" fmla="*/ 12 w 113"/>
                <a:gd name="T79" fmla="*/ 31 h 134"/>
                <a:gd name="T80" fmla="*/ 6 w 113"/>
                <a:gd name="T81" fmla="*/ 23 h 134"/>
                <a:gd name="T82" fmla="*/ 4 w 113"/>
                <a:gd name="T83" fmla="*/ 15 h 134"/>
                <a:gd name="T84" fmla="*/ 2 w 113"/>
                <a:gd name="T85" fmla="*/ 10 h 134"/>
                <a:gd name="T86" fmla="*/ 0 w 113"/>
                <a:gd name="T87" fmla="*/ 6 h 134"/>
                <a:gd name="T88" fmla="*/ 2 w 113"/>
                <a:gd name="T89" fmla="*/ 4 h 134"/>
                <a:gd name="T90" fmla="*/ 6 w 113"/>
                <a:gd name="T91" fmla="*/ 2 h 134"/>
                <a:gd name="T92" fmla="*/ 12 w 113"/>
                <a:gd name="T93" fmla="*/ 0 h 134"/>
                <a:gd name="T94" fmla="*/ 19 w 113"/>
                <a:gd name="T95" fmla="*/ 0 h 134"/>
                <a:gd name="T96" fmla="*/ 29 w 113"/>
                <a:gd name="T97" fmla="*/ 0 h 134"/>
                <a:gd name="T98" fmla="*/ 40 w 113"/>
                <a:gd name="T99" fmla="*/ 4 h 134"/>
                <a:gd name="T100" fmla="*/ 52 w 113"/>
                <a:gd name="T101" fmla="*/ 10 h 134"/>
                <a:gd name="T102" fmla="*/ 63 w 113"/>
                <a:gd name="T103" fmla="*/ 17 h 134"/>
                <a:gd name="T104" fmla="*/ 75 w 113"/>
                <a:gd name="T105" fmla="*/ 27 h 134"/>
                <a:gd name="T106" fmla="*/ 75 w 113"/>
                <a:gd name="T107" fmla="*/ 27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34">
                  <a:moveTo>
                    <a:pt x="75" y="27"/>
                  </a:moveTo>
                  <a:lnTo>
                    <a:pt x="80" y="33"/>
                  </a:lnTo>
                  <a:lnTo>
                    <a:pt x="86" y="38"/>
                  </a:lnTo>
                  <a:lnTo>
                    <a:pt x="92" y="42"/>
                  </a:lnTo>
                  <a:lnTo>
                    <a:pt x="98" y="48"/>
                  </a:lnTo>
                  <a:lnTo>
                    <a:pt x="101" y="54"/>
                  </a:lnTo>
                  <a:lnTo>
                    <a:pt x="105" y="57"/>
                  </a:lnTo>
                  <a:lnTo>
                    <a:pt x="107" y="63"/>
                  </a:lnTo>
                  <a:lnTo>
                    <a:pt x="111" y="69"/>
                  </a:lnTo>
                  <a:lnTo>
                    <a:pt x="113" y="82"/>
                  </a:lnTo>
                  <a:lnTo>
                    <a:pt x="113" y="94"/>
                  </a:lnTo>
                  <a:lnTo>
                    <a:pt x="113" y="103"/>
                  </a:lnTo>
                  <a:lnTo>
                    <a:pt x="111" y="115"/>
                  </a:lnTo>
                  <a:lnTo>
                    <a:pt x="109" y="118"/>
                  </a:lnTo>
                  <a:lnTo>
                    <a:pt x="105" y="122"/>
                  </a:lnTo>
                  <a:lnTo>
                    <a:pt x="103" y="126"/>
                  </a:lnTo>
                  <a:lnTo>
                    <a:pt x="101" y="128"/>
                  </a:lnTo>
                  <a:lnTo>
                    <a:pt x="100" y="130"/>
                  </a:lnTo>
                  <a:lnTo>
                    <a:pt x="96" y="132"/>
                  </a:lnTo>
                  <a:lnTo>
                    <a:pt x="94" y="132"/>
                  </a:lnTo>
                  <a:lnTo>
                    <a:pt x="92" y="134"/>
                  </a:lnTo>
                  <a:lnTo>
                    <a:pt x="90" y="132"/>
                  </a:lnTo>
                  <a:lnTo>
                    <a:pt x="88" y="132"/>
                  </a:lnTo>
                  <a:lnTo>
                    <a:pt x="86" y="130"/>
                  </a:lnTo>
                  <a:lnTo>
                    <a:pt x="84" y="128"/>
                  </a:lnTo>
                  <a:lnTo>
                    <a:pt x="80" y="126"/>
                  </a:lnTo>
                  <a:lnTo>
                    <a:pt x="79" y="124"/>
                  </a:lnTo>
                  <a:lnTo>
                    <a:pt x="75" y="120"/>
                  </a:lnTo>
                  <a:lnTo>
                    <a:pt x="71" y="117"/>
                  </a:lnTo>
                  <a:lnTo>
                    <a:pt x="69" y="113"/>
                  </a:lnTo>
                  <a:lnTo>
                    <a:pt x="65" y="107"/>
                  </a:lnTo>
                  <a:lnTo>
                    <a:pt x="56" y="96"/>
                  </a:lnTo>
                  <a:lnTo>
                    <a:pt x="48" y="84"/>
                  </a:lnTo>
                  <a:lnTo>
                    <a:pt x="38" y="69"/>
                  </a:lnTo>
                  <a:lnTo>
                    <a:pt x="33" y="61"/>
                  </a:lnTo>
                  <a:lnTo>
                    <a:pt x="27" y="54"/>
                  </a:lnTo>
                  <a:lnTo>
                    <a:pt x="23" y="48"/>
                  </a:lnTo>
                  <a:lnTo>
                    <a:pt x="19" y="42"/>
                  </a:lnTo>
                  <a:lnTo>
                    <a:pt x="16" y="36"/>
                  </a:lnTo>
                  <a:lnTo>
                    <a:pt x="12" y="31"/>
                  </a:lnTo>
                  <a:lnTo>
                    <a:pt x="6" y="23"/>
                  </a:lnTo>
                  <a:lnTo>
                    <a:pt x="4" y="15"/>
                  </a:lnTo>
                  <a:lnTo>
                    <a:pt x="2" y="10"/>
                  </a:lnTo>
                  <a:lnTo>
                    <a:pt x="0" y="6"/>
                  </a:lnTo>
                  <a:lnTo>
                    <a:pt x="2" y="4"/>
                  </a:lnTo>
                  <a:lnTo>
                    <a:pt x="6" y="2"/>
                  </a:lnTo>
                  <a:lnTo>
                    <a:pt x="12" y="0"/>
                  </a:lnTo>
                  <a:lnTo>
                    <a:pt x="19" y="0"/>
                  </a:lnTo>
                  <a:lnTo>
                    <a:pt x="29" y="0"/>
                  </a:lnTo>
                  <a:lnTo>
                    <a:pt x="40" y="4"/>
                  </a:lnTo>
                  <a:lnTo>
                    <a:pt x="52" y="10"/>
                  </a:lnTo>
                  <a:lnTo>
                    <a:pt x="63" y="17"/>
                  </a:lnTo>
                  <a:lnTo>
                    <a:pt x="75" y="27"/>
                  </a:lnTo>
                  <a:lnTo>
                    <a:pt x="75" y="27"/>
                  </a:lnTo>
                </a:path>
              </a:pathLst>
            </a:custGeom>
            <a:solidFill>
              <a:srgbClr val="FF0000"/>
            </a:solidFill>
            <a:ln w="9525">
              <a:solidFill>
                <a:srgbClr val="FF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64"/>
            <p:cNvSpPr/>
            <p:nvPr/>
          </p:nvSpPr>
          <p:spPr bwMode="auto">
            <a:xfrm>
              <a:off x="2440515" y="1818298"/>
              <a:ext cx="179950" cy="1722388"/>
            </a:xfrm>
            <a:custGeom>
              <a:avLst/>
              <a:gdLst>
                <a:gd name="T0" fmla="*/ 10 w 111"/>
                <a:gd name="T1" fmla="*/ 2 h 1072"/>
                <a:gd name="T2" fmla="*/ 41 w 111"/>
                <a:gd name="T3" fmla="*/ 2 h 1072"/>
                <a:gd name="T4" fmla="*/ 81 w 111"/>
                <a:gd name="T5" fmla="*/ 13 h 1072"/>
                <a:gd name="T6" fmla="*/ 104 w 111"/>
                <a:gd name="T7" fmla="*/ 25 h 1072"/>
                <a:gd name="T8" fmla="*/ 111 w 111"/>
                <a:gd name="T9" fmla="*/ 48 h 1072"/>
                <a:gd name="T10" fmla="*/ 107 w 111"/>
                <a:gd name="T11" fmla="*/ 69 h 1072"/>
                <a:gd name="T12" fmla="*/ 102 w 111"/>
                <a:gd name="T13" fmla="*/ 111 h 1072"/>
                <a:gd name="T14" fmla="*/ 96 w 111"/>
                <a:gd name="T15" fmla="*/ 164 h 1072"/>
                <a:gd name="T16" fmla="*/ 94 w 111"/>
                <a:gd name="T17" fmla="*/ 191 h 1072"/>
                <a:gd name="T18" fmla="*/ 94 w 111"/>
                <a:gd name="T19" fmla="*/ 223 h 1072"/>
                <a:gd name="T20" fmla="*/ 92 w 111"/>
                <a:gd name="T21" fmla="*/ 267 h 1072"/>
                <a:gd name="T22" fmla="*/ 92 w 111"/>
                <a:gd name="T23" fmla="*/ 319 h 1072"/>
                <a:gd name="T24" fmla="*/ 92 w 111"/>
                <a:gd name="T25" fmla="*/ 378 h 1072"/>
                <a:gd name="T26" fmla="*/ 92 w 111"/>
                <a:gd name="T27" fmla="*/ 446 h 1072"/>
                <a:gd name="T28" fmla="*/ 92 w 111"/>
                <a:gd name="T29" fmla="*/ 523 h 1072"/>
                <a:gd name="T30" fmla="*/ 92 w 111"/>
                <a:gd name="T31" fmla="*/ 609 h 1072"/>
                <a:gd name="T32" fmla="*/ 92 w 111"/>
                <a:gd name="T33" fmla="*/ 689 h 1072"/>
                <a:gd name="T34" fmla="*/ 90 w 111"/>
                <a:gd name="T35" fmla="*/ 761 h 1072"/>
                <a:gd name="T36" fmla="*/ 90 w 111"/>
                <a:gd name="T37" fmla="*/ 824 h 1072"/>
                <a:gd name="T38" fmla="*/ 88 w 111"/>
                <a:gd name="T39" fmla="*/ 878 h 1072"/>
                <a:gd name="T40" fmla="*/ 86 w 111"/>
                <a:gd name="T41" fmla="*/ 923 h 1072"/>
                <a:gd name="T42" fmla="*/ 86 w 111"/>
                <a:gd name="T43" fmla="*/ 960 h 1072"/>
                <a:gd name="T44" fmla="*/ 84 w 111"/>
                <a:gd name="T45" fmla="*/ 988 h 1072"/>
                <a:gd name="T46" fmla="*/ 81 w 111"/>
                <a:gd name="T47" fmla="*/ 1013 h 1072"/>
                <a:gd name="T48" fmla="*/ 75 w 111"/>
                <a:gd name="T49" fmla="*/ 1040 h 1072"/>
                <a:gd name="T50" fmla="*/ 71 w 111"/>
                <a:gd name="T51" fmla="*/ 1059 h 1072"/>
                <a:gd name="T52" fmla="*/ 67 w 111"/>
                <a:gd name="T53" fmla="*/ 1070 h 1072"/>
                <a:gd name="T54" fmla="*/ 63 w 111"/>
                <a:gd name="T55" fmla="*/ 1072 h 1072"/>
                <a:gd name="T56" fmla="*/ 54 w 111"/>
                <a:gd name="T57" fmla="*/ 1057 h 1072"/>
                <a:gd name="T58" fmla="*/ 46 w 111"/>
                <a:gd name="T59" fmla="*/ 1028 h 1072"/>
                <a:gd name="T60" fmla="*/ 42 w 111"/>
                <a:gd name="T61" fmla="*/ 1005 h 1072"/>
                <a:gd name="T62" fmla="*/ 41 w 111"/>
                <a:gd name="T63" fmla="*/ 971 h 1072"/>
                <a:gd name="T64" fmla="*/ 39 w 111"/>
                <a:gd name="T65" fmla="*/ 923 h 1072"/>
                <a:gd name="T66" fmla="*/ 37 w 111"/>
                <a:gd name="T67" fmla="*/ 862 h 1072"/>
                <a:gd name="T68" fmla="*/ 35 w 111"/>
                <a:gd name="T69" fmla="*/ 788 h 1072"/>
                <a:gd name="T70" fmla="*/ 33 w 111"/>
                <a:gd name="T71" fmla="*/ 700 h 1072"/>
                <a:gd name="T72" fmla="*/ 33 w 111"/>
                <a:gd name="T73" fmla="*/ 599 h 1072"/>
                <a:gd name="T74" fmla="*/ 33 w 111"/>
                <a:gd name="T75" fmla="*/ 485 h 1072"/>
                <a:gd name="T76" fmla="*/ 33 w 111"/>
                <a:gd name="T77" fmla="*/ 376 h 1072"/>
                <a:gd name="T78" fmla="*/ 31 w 111"/>
                <a:gd name="T79" fmla="*/ 282 h 1072"/>
                <a:gd name="T80" fmla="*/ 31 w 111"/>
                <a:gd name="T81" fmla="*/ 204 h 1072"/>
                <a:gd name="T82" fmla="*/ 29 w 111"/>
                <a:gd name="T83" fmla="*/ 141 h 1072"/>
                <a:gd name="T84" fmla="*/ 25 w 111"/>
                <a:gd name="T85" fmla="*/ 92 h 1072"/>
                <a:gd name="T86" fmla="*/ 23 w 111"/>
                <a:gd name="T87" fmla="*/ 57 h 1072"/>
                <a:gd name="T88" fmla="*/ 18 w 111"/>
                <a:gd name="T89" fmla="*/ 36 h 1072"/>
                <a:gd name="T90" fmla="*/ 10 w 111"/>
                <a:gd name="T91" fmla="*/ 29 h 1072"/>
                <a:gd name="T92" fmla="*/ 0 w 111"/>
                <a:gd name="T93" fmla="*/ 19 h 1072"/>
                <a:gd name="T94" fmla="*/ 2 w 111"/>
                <a:gd name="T95" fmla="*/ 8 h 10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1" h="1072">
                  <a:moveTo>
                    <a:pt x="2" y="8"/>
                  </a:moveTo>
                  <a:lnTo>
                    <a:pt x="4" y="6"/>
                  </a:lnTo>
                  <a:lnTo>
                    <a:pt x="6" y="4"/>
                  </a:lnTo>
                  <a:lnTo>
                    <a:pt x="10" y="2"/>
                  </a:lnTo>
                  <a:lnTo>
                    <a:pt x="16" y="2"/>
                  </a:lnTo>
                  <a:lnTo>
                    <a:pt x="23" y="0"/>
                  </a:lnTo>
                  <a:lnTo>
                    <a:pt x="31" y="2"/>
                  </a:lnTo>
                  <a:lnTo>
                    <a:pt x="41" y="2"/>
                  </a:lnTo>
                  <a:lnTo>
                    <a:pt x="52" y="4"/>
                  </a:lnTo>
                  <a:lnTo>
                    <a:pt x="62" y="8"/>
                  </a:lnTo>
                  <a:lnTo>
                    <a:pt x="73" y="11"/>
                  </a:lnTo>
                  <a:lnTo>
                    <a:pt x="81" y="13"/>
                  </a:lnTo>
                  <a:lnTo>
                    <a:pt x="88" y="17"/>
                  </a:lnTo>
                  <a:lnTo>
                    <a:pt x="94" y="19"/>
                  </a:lnTo>
                  <a:lnTo>
                    <a:pt x="100" y="23"/>
                  </a:lnTo>
                  <a:lnTo>
                    <a:pt x="104" y="25"/>
                  </a:lnTo>
                  <a:lnTo>
                    <a:pt x="105" y="27"/>
                  </a:lnTo>
                  <a:lnTo>
                    <a:pt x="109" y="34"/>
                  </a:lnTo>
                  <a:lnTo>
                    <a:pt x="111" y="44"/>
                  </a:lnTo>
                  <a:lnTo>
                    <a:pt x="111" y="48"/>
                  </a:lnTo>
                  <a:lnTo>
                    <a:pt x="111" y="53"/>
                  </a:lnTo>
                  <a:lnTo>
                    <a:pt x="111" y="59"/>
                  </a:lnTo>
                  <a:lnTo>
                    <a:pt x="109" y="63"/>
                  </a:lnTo>
                  <a:lnTo>
                    <a:pt x="107" y="69"/>
                  </a:lnTo>
                  <a:lnTo>
                    <a:pt x="105" y="76"/>
                  </a:lnTo>
                  <a:lnTo>
                    <a:pt x="105" y="86"/>
                  </a:lnTo>
                  <a:lnTo>
                    <a:pt x="104" y="97"/>
                  </a:lnTo>
                  <a:lnTo>
                    <a:pt x="102" y="111"/>
                  </a:lnTo>
                  <a:lnTo>
                    <a:pt x="100" y="126"/>
                  </a:lnTo>
                  <a:lnTo>
                    <a:pt x="98" y="141"/>
                  </a:lnTo>
                  <a:lnTo>
                    <a:pt x="96" y="160"/>
                  </a:lnTo>
                  <a:lnTo>
                    <a:pt x="96" y="164"/>
                  </a:lnTo>
                  <a:lnTo>
                    <a:pt x="96" y="170"/>
                  </a:lnTo>
                  <a:lnTo>
                    <a:pt x="96" y="176"/>
                  </a:lnTo>
                  <a:lnTo>
                    <a:pt x="94" y="183"/>
                  </a:lnTo>
                  <a:lnTo>
                    <a:pt x="94" y="191"/>
                  </a:lnTo>
                  <a:lnTo>
                    <a:pt x="94" y="198"/>
                  </a:lnTo>
                  <a:lnTo>
                    <a:pt x="94" y="206"/>
                  </a:lnTo>
                  <a:lnTo>
                    <a:pt x="94" y="216"/>
                  </a:lnTo>
                  <a:lnTo>
                    <a:pt x="94" y="223"/>
                  </a:lnTo>
                  <a:lnTo>
                    <a:pt x="94" y="235"/>
                  </a:lnTo>
                  <a:lnTo>
                    <a:pt x="92" y="244"/>
                  </a:lnTo>
                  <a:lnTo>
                    <a:pt x="92" y="256"/>
                  </a:lnTo>
                  <a:lnTo>
                    <a:pt x="92" y="267"/>
                  </a:lnTo>
                  <a:lnTo>
                    <a:pt x="92" y="279"/>
                  </a:lnTo>
                  <a:lnTo>
                    <a:pt x="92" y="292"/>
                  </a:lnTo>
                  <a:lnTo>
                    <a:pt x="92" y="303"/>
                  </a:lnTo>
                  <a:lnTo>
                    <a:pt x="92" y="319"/>
                  </a:lnTo>
                  <a:lnTo>
                    <a:pt x="92" y="332"/>
                  </a:lnTo>
                  <a:lnTo>
                    <a:pt x="92" y="347"/>
                  </a:lnTo>
                  <a:lnTo>
                    <a:pt x="92" y="362"/>
                  </a:lnTo>
                  <a:lnTo>
                    <a:pt x="92" y="378"/>
                  </a:lnTo>
                  <a:lnTo>
                    <a:pt x="92" y="393"/>
                  </a:lnTo>
                  <a:lnTo>
                    <a:pt x="92" y="410"/>
                  </a:lnTo>
                  <a:lnTo>
                    <a:pt x="92" y="427"/>
                  </a:lnTo>
                  <a:lnTo>
                    <a:pt x="92" y="446"/>
                  </a:lnTo>
                  <a:lnTo>
                    <a:pt x="92" y="464"/>
                  </a:lnTo>
                  <a:lnTo>
                    <a:pt x="92" y="483"/>
                  </a:lnTo>
                  <a:lnTo>
                    <a:pt x="92" y="504"/>
                  </a:lnTo>
                  <a:lnTo>
                    <a:pt x="92" y="523"/>
                  </a:lnTo>
                  <a:lnTo>
                    <a:pt x="92" y="544"/>
                  </a:lnTo>
                  <a:lnTo>
                    <a:pt x="92" y="565"/>
                  </a:lnTo>
                  <a:lnTo>
                    <a:pt x="92" y="586"/>
                  </a:lnTo>
                  <a:lnTo>
                    <a:pt x="92" y="609"/>
                  </a:lnTo>
                  <a:lnTo>
                    <a:pt x="92" y="630"/>
                  </a:lnTo>
                  <a:lnTo>
                    <a:pt x="92" y="649"/>
                  </a:lnTo>
                  <a:lnTo>
                    <a:pt x="92" y="670"/>
                  </a:lnTo>
                  <a:lnTo>
                    <a:pt x="92" y="689"/>
                  </a:lnTo>
                  <a:lnTo>
                    <a:pt x="92" y="708"/>
                  </a:lnTo>
                  <a:lnTo>
                    <a:pt x="90" y="727"/>
                  </a:lnTo>
                  <a:lnTo>
                    <a:pt x="90" y="744"/>
                  </a:lnTo>
                  <a:lnTo>
                    <a:pt x="90" y="761"/>
                  </a:lnTo>
                  <a:lnTo>
                    <a:pt x="90" y="778"/>
                  </a:lnTo>
                  <a:lnTo>
                    <a:pt x="90" y="794"/>
                  </a:lnTo>
                  <a:lnTo>
                    <a:pt x="90" y="809"/>
                  </a:lnTo>
                  <a:lnTo>
                    <a:pt x="90" y="824"/>
                  </a:lnTo>
                  <a:lnTo>
                    <a:pt x="90" y="838"/>
                  </a:lnTo>
                  <a:lnTo>
                    <a:pt x="88" y="853"/>
                  </a:lnTo>
                  <a:lnTo>
                    <a:pt x="88" y="866"/>
                  </a:lnTo>
                  <a:lnTo>
                    <a:pt x="88" y="878"/>
                  </a:lnTo>
                  <a:lnTo>
                    <a:pt x="88" y="891"/>
                  </a:lnTo>
                  <a:lnTo>
                    <a:pt x="88" y="902"/>
                  </a:lnTo>
                  <a:lnTo>
                    <a:pt x="88" y="914"/>
                  </a:lnTo>
                  <a:lnTo>
                    <a:pt x="86" y="923"/>
                  </a:lnTo>
                  <a:lnTo>
                    <a:pt x="86" y="933"/>
                  </a:lnTo>
                  <a:lnTo>
                    <a:pt x="86" y="942"/>
                  </a:lnTo>
                  <a:lnTo>
                    <a:pt x="86" y="952"/>
                  </a:lnTo>
                  <a:lnTo>
                    <a:pt x="86" y="960"/>
                  </a:lnTo>
                  <a:lnTo>
                    <a:pt x="84" y="967"/>
                  </a:lnTo>
                  <a:lnTo>
                    <a:pt x="84" y="975"/>
                  </a:lnTo>
                  <a:lnTo>
                    <a:pt x="84" y="983"/>
                  </a:lnTo>
                  <a:lnTo>
                    <a:pt x="84" y="988"/>
                  </a:lnTo>
                  <a:lnTo>
                    <a:pt x="84" y="994"/>
                  </a:lnTo>
                  <a:lnTo>
                    <a:pt x="83" y="1000"/>
                  </a:lnTo>
                  <a:lnTo>
                    <a:pt x="83" y="1004"/>
                  </a:lnTo>
                  <a:lnTo>
                    <a:pt x="81" y="1013"/>
                  </a:lnTo>
                  <a:lnTo>
                    <a:pt x="79" y="1021"/>
                  </a:lnTo>
                  <a:lnTo>
                    <a:pt x="79" y="1026"/>
                  </a:lnTo>
                  <a:lnTo>
                    <a:pt x="77" y="1034"/>
                  </a:lnTo>
                  <a:lnTo>
                    <a:pt x="75" y="1040"/>
                  </a:lnTo>
                  <a:lnTo>
                    <a:pt x="75" y="1046"/>
                  </a:lnTo>
                  <a:lnTo>
                    <a:pt x="73" y="1051"/>
                  </a:lnTo>
                  <a:lnTo>
                    <a:pt x="73" y="1055"/>
                  </a:lnTo>
                  <a:lnTo>
                    <a:pt x="71" y="1059"/>
                  </a:lnTo>
                  <a:lnTo>
                    <a:pt x="69" y="1063"/>
                  </a:lnTo>
                  <a:lnTo>
                    <a:pt x="69" y="1066"/>
                  </a:lnTo>
                  <a:lnTo>
                    <a:pt x="67" y="1068"/>
                  </a:lnTo>
                  <a:lnTo>
                    <a:pt x="67" y="1070"/>
                  </a:lnTo>
                  <a:lnTo>
                    <a:pt x="67" y="1072"/>
                  </a:lnTo>
                  <a:lnTo>
                    <a:pt x="65" y="1072"/>
                  </a:lnTo>
                  <a:lnTo>
                    <a:pt x="65" y="1072"/>
                  </a:lnTo>
                  <a:lnTo>
                    <a:pt x="63" y="1072"/>
                  </a:lnTo>
                  <a:lnTo>
                    <a:pt x="60" y="1070"/>
                  </a:lnTo>
                  <a:lnTo>
                    <a:pt x="58" y="1066"/>
                  </a:lnTo>
                  <a:lnTo>
                    <a:pt x="56" y="1063"/>
                  </a:lnTo>
                  <a:lnTo>
                    <a:pt x="54" y="1057"/>
                  </a:lnTo>
                  <a:lnTo>
                    <a:pt x="50" y="1049"/>
                  </a:lnTo>
                  <a:lnTo>
                    <a:pt x="48" y="1042"/>
                  </a:lnTo>
                  <a:lnTo>
                    <a:pt x="46" y="1032"/>
                  </a:lnTo>
                  <a:lnTo>
                    <a:pt x="46" y="1028"/>
                  </a:lnTo>
                  <a:lnTo>
                    <a:pt x="44" y="1025"/>
                  </a:lnTo>
                  <a:lnTo>
                    <a:pt x="44" y="1019"/>
                  </a:lnTo>
                  <a:lnTo>
                    <a:pt x="44" y="1013"/>
                  </a:lnTo>
                  <a:lnTo>
                    <a:pt x="42" y="1005"/>
                  </a:lnTo>
                  <a:lnTo>
                    <a:pt x="42" y="998"/>
                  </a:lnTo>
                  <a:lnTo>
                    <a:pt x="41" y="990"/>
                  </a:lnTo>
                  <a:lnTo>
                    <a:pt x="41" y="981"/>
                  </a:lnTo>
                  <a:lnTo>
                    <a:pt x="41" y="971"/>
                  </a:lnTo>
                  <a:lnTo>
                    <a:pt x="39" y="960"/>
                  </a:lnTo>
                  <a:lnTo>
                    <a:pt x="39" y="948"/>
                  </a:lnTo>
                  <a:lnTo>
                    <a:pt x="39" y="937"/>
                  </a:lnTo>
                  <a:lnTo>
                    <a:pt x="39" y="923"/>
                  </a:lnTo>
                  <a:lnTo>
                    <a:pt x="37" y="910"/>
                  </a:lnTo>
                  <a:lnTo>
                    <a:pt x="37" y="895"/>
                  </a:lnTo>
                  <a:lnTo>
                    <a:pt x="37" y="880"/>
                  </a:lnTo>
                  <a:lnTo>
                    <a:pt x="37" y="862"/>
                  </a:lnTo>
                  <a:lnTo>
                    <a:pt x="35" y="845"/>
                  </a:lnTo>
                  <a:lnTo>
                    <a:pt x="35" y="826"/>
                  </a:lnTo>
                  <a:lnTo>
                    <a:pt x="35" y="807"/>
                  </a:lnTo>
                  <a:lnTo>
                    <a:pt x="35" y="788"/>
                  </a:lnTo>
                  <a:lnTo>
                    <a:pt x="35" y="767"/>
                  </a:lnTo>
                  <a:lnTo>
                    <a:pt x="35" y="746"/>
                  </a:lnTo>
                  <a:lnTo>
                    <a:pt x="33" y="723"/>
                  </a:lnTo>
                  <a:lnTo>
                    <a:pt x="33" y="700"/>
                  </a:lnTo>
                  <a:lnTo>
                    <a:pt x="33" y="675"/>
                  </a:lnTo>
                  <a:lnTo>
                    <a:pt x="33" y="651"/>
                  </a:lnTo>
                  <a:lnTo>
                    <a:pt x="33" y="624"/>
                  </a:lnTo>
                  <a:lnTo>
                    <a:pt x="33" y="599"/>
                  </a:lnTo>
                  <a:lnTo>
                    <a:pt x="33" y="570"/>
                  </a:lnTo>
                  <a:lnTo>
                    <a:pt x="33" y="542"/>
                  </a:lnTo>
                  <a:lnTo>
                    <a:pt x="33" y="513"/>
                  </a:lnTo>
                  <a:lnTo>
                    <a:pt x="33" y="485"/>
                  </a:lnTo>
                  <a:lnTo>
                    <a:pt x="33" y="456"/>
                  </a:lnTo>
                  <a:lnTo>
                    <a:pt x="33" y="427"/>
                  </a:lnTo>
                  <a:lnTo>
                    <a:pt x="33" y="403"/>
                  </a:lnTo>
                  <a:lnTo>
                    <a:pt x="33" y="376"/>
                  </a:lnTo>
                  <a:lnTo>
                    <a:pt x="33" y="351"/>
                  </a:lnTo>
                  <a:lnTo>
                    <a:pt x="33" y="328"/>
                  </a:lnTo>
                  <a:lnTo>
                    <a:pt x="33" y="305"/>
                  </a:lnTo>
                  <a:lnTo>
                    <a:pt x="31" y="282"/>
                  </a:lnTo>
                  <a:lnTo>
                    <a:pt x="31" y="261"/>
                  </a:lnTo>
                  <a:lnTo>
                    <a:pt x="31" y="242"/>
                  </a:lnTo>
                  <a:lnTo>
                    <a:pt x="31" y="223"/>
                  </a:lnTo>
                  <a:lnTo>
                    <a:pt x="31" y="204"/>
                  </a:lnTo>
                  <a:lnTo>
                    <a:pt x="29" y="187"/>
                  </a:lnTo>
                  <a:lnTo>
                    <a:pt x="29" y="172"/>
                  </a:lnTo>
                  <a:lnTo>
                    <a:pt x="29" y="155"/>
                  </a:lnTo>
                  <a:lnTo>
                    <a:pt x="29" y="141"/>
                  </a:lnTo>
                  <a:lnTo>
                    <a:pt x="27" y="128"/>
                  </a:lnTo>
                  <a:lnTo>
                    <a:pt x="27" y="114"/>
                  </a:lnTo>
                  <a:lnTo>
                    <a:pt x="27" y="103"/>
                  </a:lnTo>
                  <a:lnTo>
                    <a:pt x="25" y="92"/>
                  </a:lnTo>
                  <a:lnTo>
                    <a:pt x="25" y="82"/>
                  </a:lnTo>
                  <a:lnTo>
                    <a:pt x="25" y="72"/>
                  </a:lnTo>
                  <a:lnTo>
                    <a:pt x="23" y="65"/>
                  </a:lnTo>
                  <a:lnTo>
                    <a:pt x="23" y="57"/>
                  </a:lnTo>
                  <a:lnTo>
                    <a:pt x="21" y="50"/>
                  </a:lnTo>
                  <a:lnTo>
                    <a:pt x="21" y="46"/>
                  </a:lnTo>
                  <a:lnTo>
                    <a:pt x="19" y="40"/>
                  </a:lnTo>
                  <a:lnTo>
                    <a:pt x="18" y="36"/>
                  </a:lnTo>
                  <a:lnTo>
                    <a:pt x="18" y="34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10" y="29"/>
                  </a:lnTo>
                  <a:lnTo>
                    <a:pt x="6" y="27"/>
                  </a:lnTo>
                  <a:lnTo>
                    <a:pt x="4" y="25"/>
                  </a:lnTo>
                  <a:lnTo>
                    <a:pt x="2" y="21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2" y="8"/>
                  </a:lnTo>
                  <a:lnTo>
                    <a:pt x="2" y="8"/>
                  </a:lnTo>
                </a:path>
              </a:pathLst>
            </a:custGeom>
            <a:solidFill>
              <a:srgbClr val="FF0000"/>
            </a:solidFill>
            <a:ln w="9525">
              <a:solidFill>
                <a:srgbClr val="FF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65"/>
            <p:cNvSpPr/>
            <p:nvPr/>
          </p:nvSpPr>
          <p:spPr bwMode="auto">
            <a:xfrm>
              <a:off x="2231727" y="2387235"/>
              <a:ext cx="600909" cy="160670"/>
            </a:xfrm>
            <a:custGeom>
              <a:avLst/>
              <a:gdLst>
                <a:gd name="T0" fmla="*/ 369 w 375"/>
                <a:gd name="T1" fmla="*/ 33 h 100"/>
                <a:gd name="T2" fmla="*/ 365 w 375"/>
                <a:gd name="T3" fmla="*/ 35 h 100"/>
                <a:gd name="T4" fmla="*/ 356 w 375"/>
                <a:gd name="T5" fmla="*/ 39 h 100"/>
                <a:gd name="T6" fmla="*/ 342 w 375"/>
                <a:gd name="T7" fmla="*/ 42 h 100"/>
                <a:gd name="T8" fmla="*/ 325 w 375"/>
                <a:gd name="T9" fmla="*/ 46 h 100"/>
                <a:gd name="T10" fmla="*/ 302 w 375"/>
                <a:gd name="T11" fmla="*/ 52 h 100"/>
                <a:gd name="T12" fmla="*/ 277 w 375"/>
                <a:gd name="T13" fmla="*/ 58 h 100"/>
                <a:gd name="T14" fmla="*/ 247 w 375"/>
                <a:gd name="T15" fmla="*/ 65 h 100"/>
                <a:gd name="T16" fmla="*/ 214 w 375"/>
                <a:gd name="T17" fmla="*/ 73 h 100"/>
                <a:gd name="T18" fmla="*/ 182 w 375"/>
                <a:gd name="T19" fmla="*/ 81 h 100"/>
                <a:gd name="T20" fmla="*/ 155 w 375"/>
                <a:gd name="T21" fmla="*/ 86 h 100"/>
                <a:gd name="T22" fmla="*/ 132 w 375"/>
                <a:gd name="T23" fmla="*/ 92 h 100"/>
                <a:gd name="T24" fmla="*/ 113 w 375"/>
                <a:gd name="T25" fmla="*/ 96 h 100"/>
                <a:gd name="T26" fmla="*/ 98 w 375"/>
                <a:gd name="T27" fmla="*/ 98 h 100"/>
                <a:gd name="T28" fmla="*/ 84 w 375"/>
                <a:gd name="T29" fmla="*/ 100 h 100"/>
                <a:gd name="T30" fmla="*/ 77 w 375"/>
                <a:gd name="T31" fmla="*/ 100 h 100"/>
                <a:gd name="T32" fmla="*/ 61 w 375"/>
                <a:gd name="T33" fmla="*/ 100 h 100"/>
                <a:gd name="T34" fmla="*/ 37 w 375"/>
                <a:gd name="T35" fmla="*/ 92 h 100"/>
                <a:gd name="T36" fmla="*/ 23 w 375"/>
                <a:gd name="T37" fmla="*/ 86 h 100"/>
                <a:gd name="T38" fmla="*/ 12 w 375"/>
                <a:gd name="T39" fmla="*/ 81 h 100"/>
                <a:gd name="T40" fmla="*/ 4 w 375"/>
                <a:gd name="T41" fmla="*/ 73 h 100"/>
                <a:gd name="T42" fmla="*/ 0 w 375"/>
                <a:gd name="T43" fmla="*/ 67 h 100"/>
                <a:gd name="T44" fmla="*/ 0 w 375"/>
                <a:gd name="T45" fmla="*/ 63 h 100"/>
                <a:gd name="T46" fmla="*/ 2 w 375"/>
                <a:gd name="T47" fmla="*/ 60 h 100"/>
                <a:gd name="T48" fmla="*/ 8 w 375"/>
                <a:gd name="T49" fmla="*/ 58 h 100"/>
                <a:gd name="T50" fmla="*/ 14 w 375"/>
                <a:gd name="T51" fmla="*/ 56 h 100"/>
                <a:gd name="T52" fmla="*/ 23 w 375"/>
                <a:gd name="T53" fmla="*/ 54 h 100"/>
                <a:gd name="T54" fmla="*/ 31 w 375"/>
                <a:gd name="T55" fmla="*/ 56 h 100"/>
                <a:gd name="T56" fmla="*/ 40 w 375"/>
                <a:gd name="T57" fmla="*/ 56 h 100"/>
                <a:gd name="T58" fmla="*/ 52 w 375"/>
                <a:gd name="T59" fmla="*/ 54 h 100"/>
                <a:gd name="T60" fmla="*/ 67 w 375"/>
                <a:gd name="T61" fmla="*/ 52 h 100"/>
                <a:gd name="T62" fmla="*/ 86 w 375"/>
                <a:gd name="T63" fmla="*/ 46 h 100"/>
                <a:gd name="T64" fmla="*/ 107 w 375"/>
                <a:gd name="T65" fmla="*/ 42 h 100"/>
                <a:gd name="T66" fmla="*/ 132 w 375"/>
                <a:gd name="T67" fmla="*/ 35 h 100"/>
                <a:gd name="T68" fmla="*/ 159 w 375"/>
                <a:gd name="T69" fmla="*/ 27 h 100"/>
                <a:gd name="T70" fmla="*/ 186 w 375"/>
                <a:gd name="T71" fmla="*/ 20 h 100"/>
                <a:gd name="T72" fmla="*/ 210 w 375"/>
                <a:gd name="T73" fmla="*/ 16 h 100"/>
                <a:gd name="T74" fmla="*/ 233 w 375"/>
                <a:gd name="T75" fmla="*/ 10 h 100"/>
                <a:gd name="T76" fmla="*/ 254 w 375"/>
                <a:gd name="T77" fmla="*/ 6 h 100"/>
                <a:gd name="T78" fmla="*/ 272 w 375"/>
                <a:gd name="T79" fmla="*/ 2 h 100"/>
                <a:gd name="T80" fmla="*/ 287 w 375"/>
                <a:gd name="T81" fmla="*/ 0 h 100"/>
                <a:gd name="T82" fmla="*/ 298 w 375"/>
                <a:gd name="T83" fmla="*/ 0 h 100"/>
                <a:gd name="T84" fmla="*/ 308 w 375"/>
                <a:gd name="T85" fmla="*/ 0 h 100"/>
                <a:gd name="T86" fmla="*/ 338 w 375"/>
                <a:gd name="T87" fmla="*/ 2 h 100"/>
                <a:gd name="T88" fmla="*/ 363 w 375"/>
                <a:gd name="T89" fmla="*/ 8 h 100"/>
                <a:gd name="T90" fmla="*/ 371 w 375"/>
                <a:gd name="T91" fmla="*/ 14 h 100"/>
                <a:gd name="T92" fmla="*/ 373 w 375"/>
                <a:gd name="T93" fmla="*/ 18 h 100"/>
                <a:gd name="T94" fmla="*/ 373 w 375"/>
                <a:gd name="T95" fmla="*/ 25 h 100"/>
                <a:gd name="T96" fmla="*/ 371 w 375"/>
                <a:gd name="T97" fmla="*/ 31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75" h="100">
                  <a:moveTo>
                    <a:pt x="371" y="31"/>
                  </a:moveTo>
                  <a:lnTo>
                    <a:pt x="369" y="33"/>
                  </a:lnTo>
                  <a:lnTo>
                    <a:pt x="367" y="33"/>
                  </a:lnTo>
                  <a:lnTo>
                    <a:pt x="365" y="35"/>
                  </a:lnTo>
                  <a:lnTo>
                    <a:pt x="359" y="37"/>
                  </a:lnTo>
                  <a:lnTo>
                    <a:pt x="356" y="39"/>
                  </a:lnTo>
                  <a:lnTo>
                    <a:pt x="348" y="41"/>
                  </a:lnTo>
                  <a:lnTo>
                    <a:pt x="342" y="42"/>
                  </a:lnTo>
                  <a:lnTo>
                    <a:pt x="333" y="44"/>
                  </a:lnTo>
                  <a:lnTo>
                    <a:pt x="325" y="46"/>
                  </a:lnTo>
                  <a:lnTo>
                    <a:pt x="314" y="50"/>
                  </a:lnTo>
                  <a:lnTo>
                    <a:pt x="302" y="52"/>
                  </a:lnTo>
                  <a:lnTo>
                    <a:pt x="291" y="56"/>
                  </a:lnTo>
                  <a:lnTo>
                    <a:pt x="277" y="58"/>
                  </a:lnTo>
                  <a:lnTo>
                    <a:pt x="264" y="62"/>
                  </a:lnTo>
                  <a:lnTo>
                    <a:pt x="247" y="65"/>
                  </a:lnTo>
                  <a:lnTo>
                    <a:pt x="231" y="69"/>
                  </a:lnTo>
                  <a:lnTo>
                    <a:pt x="214" y="73"/>
                  </a:lnTo>
                  <a:lnTo>
                    <a:pt x="197" y="77"/>
                  </a:lnTo>
                  <a:lnTo>
                    <a:pt x="182" y="81"/>
                  </a:lnTo>
                  <a:lnTo>
                    <a:pt x="168" y="83"/>
                  </a:lnTo>
                  <a:lnTo>
                    <a:pt x="155" y="86"/>
                  </a:lnTo>
                  <a:lnTo>
                    <a:pt x="144" y="88"/>
                  </a:lnTo>
                  <a:lnTo>
                    <a:pt x="132" y="92"/>
                  </a:lnTo>
                  <a:lnTo>
                    <a:pt x="123" y="94"/>
                  </a:lnTo>
                  <a:lnTo>
                    <a:pt x="113" y="96"/>
                  </a:lnTo>
                  <a:lnTo>
                    <a:pt x="103" y="96"/>
                  </a:lnTo>
                  <a:lnTo>
                    <a:pt x="98" y="98"/>
                  </a:lnTo>
                  <a:lnTo>
                    <a:pt x="90" y="100"/>
                  </a:lnTo>
                  <a:lnTo>
                    <a:pt x="84" y="100"/>
                  </a:lnTo>
                  <a:lnTo>
                    <a:pt x="81" y="100"/>
                  </a:lnTo>
                  <a:lnTo>
                    <a:pt x="77" y="100"/>
                  </a:lnTo>
                  <a:lnTo>
                    <a:pt x="73" y="100"/>
                  </a:lnTo>
                  <a:lnTo>
                    <a:pt x="61" y="100"/>
                  </a:lnTo>
                  <a:lnTo>
                    <a:pt x="50" y="98"/>
                  </a:lnTo>
                  <a:lnTo>
                    <a:pt x="37" y="92"/>
                  </a:lnTo>
                  <a:lnTo>
                    <a:pt x="31" y="90"/>
                  </a:lnTo>
                  <a:lnTo>
                    <a:pt x="23" y="86"/>
                  </a:lnTo>
                  <a:lnTo>
                    <a:pt x="18" y="83"/>
                  </a:lnTo>
                  <a:lnTo>
                    <a:pt x="12" y="81"/>
                  </a:lnTo>
                  <a:lnTo>
                    <a:pt x="8" y="77"/>
                  </a:lnTo>
                  <a:lnTo>
                    <a:pt x="4" y="73"/>
                  </a:lnTo>
                  <a:lnTo>
                    <a:pt x="2" y="71"/>
                  </a:lnTo>
                  <a:lnTo>
                    <a:pt x="0" y="67"/>
                  </a:lnTo>
                  <a:lnTo>
                    <a:pt x="0" y="65"/>
                  </a:lnTo>
                  <a:lnTo>
                    <a:pt x="0" y="63"/>
                  </a:lnTo>
                  <a:lnTo>
                    <a:pt x="2" y="62"/>
                  </a:lnTo>
                  <a:lnTo>
                    <a:pt x="2" y="60"/>
                  </a:lnTo>
                  <a:lnTo>
                    <a:pt x="4" y="60"/>
                  </a:lnTo>
                  <a:lnTo>
                    <a:pt x="8" y="58"/>
                  </a:lnTo>
                  <a:lnTo>
                    <a:pt x="10" y="56"/>
                  </a:lnTo>
                  <a:lnTo>
                    <a:pt x="14" y="56"/>
                  </a:lnTo>
                  <a:lnTo>
                    <a:pt x="19" y="56"/>
                  </a:lnTo>
                  <a:lnTo>
                    <a:pt x="23" y="54"/>
                  </a:lnTo>
                  <a:lnTo>
                    <a:pt x="27" y="56"/>
                  </a:lnTo>
                  <a:lnTo>
                    <a:pt x="31" y="56"/>
                  </a:lnTo>
                  <a:lnTo>
                    <a:pt x="35" y="56"/>
                  </a:lnTo>
                  <a:lnTo>
                    <a:pt x="40" y="56"/>
                  </a:lnTo>
                  <a:lnTo>
                    <a:pt x="46" y="56"/>
                  </a:lnTo>
                  <a:lnTo>
                    <a:pt x="52" y="54"/>
                  </a:lnTo>
                  <a:lnTo>
                    <a:pt x="60" y="52"/>
                  </a:lnTo>
                  <a:lnTo>
                    <a:pt x="67" y="52"/>
                  </a:lnTo>
                  <a:lnTo>
                    <a:pt x="77" y="50"/>
                  </a:lnTo>
                  <a:lnTo>
                    <a:pt x="86" y="46"/>
                  </a:lnTo>
                  <a:lnTo>
                    <a:pt x="96" y="44"/>
                  </a:lnTo>
                  <a:lnTo>
                    <a:pt x="107" y="42"/>
                  </a:lnTo>
                  <a:lnTo>
                    <a:pt x="119" y="39"/>
                  </a:lnTo>
                  <a:lnTo>
                    <a:pt x="132" y="35"/>
                  </a:lnTo>
                  <a:lnTo>
                    <a:pt x="145" y="31"/>
                  </a:lnTo>
                  <a:lnTo>
                    <a:pt x="159" y="27"/>
                  </a:lnTo>
                  <a:lnTo>
                    <a:pt x="172" y="23"/>
                  </a:lnTo>
                  <a:lnTo>
                    <a:pt x="186" y="20"/>
                  </a:lnTo>
                  <a:lnTo>
                    <a:pt x="199" y="18"/>
                  </a:lnTo>
                  <a:lnTo>
                    <a:pt x="210" y="16"/>
                  </a:lnTo>
                  <a:lnTo>
                    <a:pt x="224" y="12"/>
                  </a:lnTo>
                  <a:lnTo>
                    <a:pt x="233" y="10"/>
                  </a:lnTo>
                  <a:lnTo>
                    <a:pt x="245" y="8"/>
                  </a:lnTo>
                  <a:lnTo>
                    <a:pt x="254" y="6"/>
                  </a:lnTo>
                  <a:lnTo>
                    <a:pt x="262" y="4"/>
                  </a:lnTo>
                  <a:lnTo>
                    <a:pt x="272" y="2"/>
                  </a:lnTo>
                  <a:lnTo>
                    <a:pt x="279" y="2"/>
                  </a:lnTo>
                  <a:lnTo>
                    <a:pt x="287" y="0"/>
                  </a:lnTo>
                  <a:lnTo>
                    <a:pt x="293" y="0"/>
                  </a:lnTo>
                  <a:lnTo>
                    <a:pt x="298" y="0"/>
                  </a:lnTo>
                  <a:lnTo>
                    <a:pt x="304" y="0"/>
                  </a:lnTo>
                  <a:lnTo>
                    <a:pt x="308" y="0"/>
                  </a:lnTo>
                  <a:lnTo>
                    <a:pt x="323" y="0"/>
                  </a:lnTo>
                  <a:lnTo>
                    <a:pt x="338" y="2"/>
                  </a:lnTo>
                  <a:lnTo>
                    <a:pt x="352" y="6"/>
                  </a:lnTo>
                  <a:lnTo>
                    <a:pt x="363" y="8"/>
                  </a:lnTo>
                  <a:lnTo>
                    <a:pt x="367" y="10"/>
                  </a:lnTo>
                  <a:lnTo>
                    <a:pt x="371" y="14"/>
                  </a:lnTo>
                  <a:lnTo>
                    <a:pt x="373" y="16"/>
                  </a:lnTo>
                  <a:lnTo>
                    <a:pt x="373" y="18"/>
                  </a:lnTo>
                  <a:lnTo>
                    <a:pt x="375" y="21"/>
                  </a:lnTo>
                  <a:lnTo>
                    <a:pt x="373" y="25"/>
                  </a:lnTo>
                  <a:lnTo>
                    <a:pt x="373" y="29"/>
                  </a:lnTo>
                  <a:lnTo>
                    <a:pt x="371" y="31"/>
                  </a:lnTo>
                  <a:lnTo>
                    <a:pt x="371" y="31"/>
                  </a:lnTo>
                </a:path>
              </a:pathLst>
            </a:custGeom>
            <a:solidFill>
              <a:srgbClr val="FF0000"/>
            </a:solidFill>
            <a:ln w="9525">
              <a:solidFill>
                <a:srgbClr val="FF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66"/>
            <p:cNvSpPr/>
            <p:nvPr/>
          </p:nvSpPr>
          <p:spPr bwMode="auto">
            <a:xfrm rot="180000">
              <a:off x="2671966" y="1954544"/>
              <a:ext cx="320512" cy="341494"/>
            </a:xfrm>
            <a:custGeom>
              <a:avLst/>
              <a:gdLst>
                <a:gd name="T0" fmla="*/ 197 w 201"/>
                <a:gd name="T1" fmla="*/ 64 h 177"/>
                <a:gd name="T2" fmla="*/ 189 w 201"/>
                <a:gd name="T3" fmla="*/ 72 h 177"/>
                <a:gd name="T4" fmla="*/ 180 w 201"/>
                <a:gd name="T5" fmla="*/ 83 h 177"/>
                <a:gd name="T6" fmla="*/ 163 w 201"/>
                <a:gd name="T7" fmla="*/ 95 h 177"/>
                <a:gd name="T8" fmla="*/ 143 w 201"/>
                <a:gd name="T9" fmla="*/ 110 h 177"/>
                <a:gd name="T10" fmla="*/ 109 w 201"/>
                <a:gd name="T11" fmla="*/ 133 h 177"/>
                <a:gd name="T12" fmla="*/ 59 w 201"/>
                <a:gd name="T13" fmla="*/ 156 h 177"/>
                <a:gd name="T14" fmla="*/ 35 w 201"/>
                <a:gd name="T15" fmla="*/ 167 h 177"/>
                <a:gd name="T16" fmla="*/ 17 w 201"/>
                <a:gd name="T17" fmla="*/ 175 h 177"/>
                <a:gd name="T18" fmla="*/ 6 w 201"/>
                <a:gd name="T19" fmla="*/ 177 h 177"/>
                <a:gd name="T20" fmla="*/ 0 w 201"/>
                <a:gd name="T21" fmla="*/ 175 h 177"/>
                <a:gd name="T22" fmla="*/ 0 w 201"/>
                <a:gd name="T23" fmla="*/ 169 h 177"/>
                <a:gd name="T24" fmla="*/ 8 w 201"/>
                <a:gd name="T25" fmla="*/ 162 h 177"/>
                <a:gd name="T26" fmla="*/ 21 w 201"/>
                <a:gd name="T27" fmla="*/ 148 h 177"/>
                <a:gd name="T28" fmla="*/ 40 w 201"/>
                <a:gd name="T29" fmla="*/ 129 h 177"/>
                <a:gd name="T30" fmla="*/ 61 w 201"/>
                <a:gd name="T31" fmla="*/ 112 h 177"/>
                <a:gd name="T32" fmla="*/ 79 w 201"/>
                <a:gd name="T33" fmla="*/ 95 h 177"/>
                <a:gd name="T34" fmla="*/ 94 w 201"/>
                <a:gd name="T35" fmla="*/ 78 h 177"/>
                <a:gd name="T36" fmla="*/ 105 w 201"/>
                <a:gd name="T37" fmla="*/ 61 h 177"/>
                <a:gd name="T38" fmla="*/ 113 w 201"/>
                <a:gd name="T39" fmla="*/ 47 h 177"/>
                <a:gd name="T40" fmla="*/ 115 w 201"/>
                <a:gd name="T41" fmla="*/ 36 h 177"/>
                <a:gd name="T42" fmla="*/ 115 w 201"/>
                <a:gd name="T43" fmla="*/ 26 h 177"/>
                <a:gd name="T44" fmla="*/ 113 w 201"/>
                <a:gd name="T45" fmla="*/ 19 h 177"/>
                <a:gd name="T46" fmla="*/ 111 w 201"/>
                <a:gd name="T47" fmla="*/ 13 h 177"/>
                <a:gd name="T48" fmla="*/ 111 w 201"/>
                <a:gd name="T49" fmla="*/ 9 h 177"/>
                <a:gd name="T50" fmla="*/ 113 w 201"/>
                <a:gd name="T51" fmla="*/ 5 h 177"/>
                <a:gd name="T52" fmla="*/ 119 w 201"/>
                <a:gd name="T53" fmla="*/ 1 h 177"/>
                <a:gd name="T54" fmla="*/ 126 w 201"/>
                <a:gd name="T55" fmla="*/ 0 h 177"/>
                <a:gd name="T56" fmla="*/ 138 w 201"/>
                <a:gd name="T57" fmla="*/ 3 h 177"/>
                <a:gd name="T58" fmla="*/ 151 w 201"/>
                <a:gd name="T59" fmla="*/ 9 h 177"/>
                <a:gd name="T60" fmla="*/ 168 w 201"/>
                <a:gd name="T61" fmla="*/ 19 h 177"/>
                <a:gd name="T62" fmla="*/ 182 w 201"/>
                <a:gd name="T63" fmla="*/ 32 h 177"/>
                <a:gd name="T64" fmla="*/ 193 w 201"/>
                <a:gd name="T65" fmla="*/ 43 h 177"/>
                <a:gd name="T66" fmla="*/ 199 w 201"/>
                <a:gd name="T67" fmla="*/ 53 h 177"/>
                <a:gd name="T68" fmla="*/ 199 w 201"/>
                <a:gd name="T69" fmla="*/ 61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1" h="177">
                  <a:moveTo>
                    <a:pt x="199" y="61"/>
                  </a:moveTo>
                  <a:lnTo>
                    <a:pt x="197" y="64"/>
                  </a:lnTo>
                  <a:lnTo>
                    <a:pt x="193" y="68"/>
                  </a:lnTo>
                  <a:lnTo>
                    <a:pt x="189" y="72"/>
                  </a:lnTo>
                  <a:lnTo>
                    <a:pt x="185" y="78"/>
                  </a:lnTo>
                  <a:lnTo>
                    <a:pt x="180" y="83"/>
                  </a:lnTo>
                  <a:lnTo>
                    <a:pt x="172" y="89"/>
                  </a:lnTo>
                  <a:lnTo>
                    <a:pt x="163" y="95"/>
                  </a:lnTo>
                  <a:lnTo>
                    <a:pt x="155" y="103"/>
                  </a:lnTo>
                  <a:lnTo>
                    <a:pt x="143" y="110"/>
                  </a:lnTo>
                  <a:lnTo>
                    <a:pt x="132" y="118"/>
                  </a:lnTo>
                  <a:lnTo>
                    <a:pt x="109" y="133"/>
                  </a:lnTo>
                  <a:lnTo>
                    <a:pt x="86" y="146"/>
                  </a:lnTo>
                  <a:lnTo>
                    <a:pt x="59" y="156"/>
                  </a:lnTo>
                  <a:lnTo>
                    <a:pt x="46" y="164"/>
                  </a:lnTo>
                  <a:lnTo>
                    <a:pt x="35" y="167"/>
                  </a:lnTo>
                  <a:lnTo>
                    <a:pt x="25" y="171"/>
                  </a:lnTo>
                  <a:lnTo>
                    <a:pt x="17" y="175"/>
                  </a:lnTo>
                  <a:lnTo>
                    <a:pt x="12" y="177"/>
                  </a:lnTo>
                  <a:lnTo>
                    <a:pt x="6" y="177"/>
                  </a:lnTo>
                  <a:lnTo>
                    <a:pt x="2" y="177"/>
                  </a:lnTo>
                  <a:lnTo>
                    <a:pt x="0" y="175"/>
                  </a:lnTo>
                  <a:lnTo>
                    <a:pt x="0" y="173"/>
                  </a:lnTo>
                  <a:lnTo>
                    <a:pt x="0" y="169"/>
                  </a:lnTo>
                  <a:lnTo>
                    <a:pt x="2" y="166"/>
                  </a:lnTo>
                  <a:lnTo>
                    <a:pt x="8" y="162"/>
                  </a:lnTo>
                  <a:lnTo>
                    <a:pt x="14" y="154"/>
                  </a:lnTo>
                  <a:lnTo>
                    <a:pt x="21" y="148"/>
                  </a:lnTo>
                  <a:lnTo>
                    <a:pt x="31" y="139"/>
                  </a:lnTo>
                  <a:lnTo>
                    <a:pt x="40" y="129"/>
                  </a:lnTo>
                  <a:lnTo>
                    <a:pt x="52" y="120"/>
                  </a:lnTo>
                  <a:lnTo>
                    <a:pt x="61" y="112"/>
                  </a:lnTo>
                  <a:lnTo>
                    <a:pt x="71" y="103"/>
                  </a:lnTo>
                  <a:lnTo>
                    <a:pt x="79" y="95"/>
                  </a:lnTo>
                  <a:lnTo>
                    <a:pt x="86" y="85"/>
                  </a:lnTo>
                  <a:lnTo>
                    <a:pt x="94" y="78"/>
                  </a:lnTo>
                  <a:lnTo>
                    <a:pt x="100" y="70"/>
                  </a:lnTo>
                  <a:lnTo>
                    <a:pt x="105" y="61"/>
                  </a:lnTo>
                  <a:lnTo>
                    <a:pt x="109" y="53"/>
                  </a:lnTo>
                  <a:lnTo>
                    <a:pt x="113" y="47"/>
                  </a:lnTo>
                  <a:lnTo>
                    <a:pt x="115" y="42"/>
                  </a:lnTo>
                  <a:lnTo>
                    <a:pt x="115" y="36"/>
                  </a:lnTo>
                  <a:lnTo>
                    <a:pt x="117" y="32"/>
                  </a:lnTo>
                  <a:lnTo>
                    <a:pt x="115" y="26"/>
                  </a:lnTo>
                  <a:lnTo>
                    <a:pt x="115" y="22"/>
                  </a:lnTo>
                  <a:lnTo>
                    <a:pt x="113" y="19"/>
                  </a:lnTo>
                  <a:lnTo>
                    <a:pt x="111" y="17"/>
                  </a:lnTo>
                  <a:lnTo>
                    <a:pt x="111" y="13"/>
                  </a:lnTo>
                  <a:lnTo>
                    <a:pt x="111" y="11"/>
                  </a:lnTo>
                  <a:lnTo>
                    <a:pt x="111" y="9"/>
                  </a:lnTo>
                  <a:lnTo>
                    <a:pt x="111" y="7"/>
                  </a:lnTo>
                  <a:lnTo>
                    <a:pt x="113" y="5"/>
                  </a:lnTo>
                  <a:lnTo>
                    <a:pt x="115" y="3"/>
                  </a:lnTo>
                  <a:lnTo>
                    <a:pt x="119" y="1"/>
                  </a:lnTo>
                  <a:lnTo>
                    <a:pt x="122" y="0"/>
                  </a:lnTo>
                  <a:lnTo>
                    <a:pt x="126" y="0"/>
                  </a:lnTo>
                  <a:lnTo>
                    <a:pt x="132" y="1"/>
                  </a:lnTo>
                  <a:lnTo>
                    <a:pt x="138" y="3"/>
                  </a:lnTo>
                  <a:lnTo>
                    <a:pt x="143" y="5"/>
                  </a:lnTo>
                  <a:lnTo>
                    <a:pt x="151" y="9"/>
                  </a:lnTo>
                  <a:lnTo>
                    <a:pt x="159" y="15"/>
                  </a:lnTo>
                  <a:lnTo>
                    <a:pt x="168" y="19"/>
                  </a:lnTo>
                  <a:lnTo>
                    <a:pt x="176" y="26"/>
                  </a:lnTo>
                  <a:lnTo>
                    <a:pt x="182" y="32"/>
                  </a:lnTo>
                  <a:lnTo>
                    <a:pt x="189" y="38"/>
                  </a:lnTo>
                  <a:lnTo>
                    <a:pt x="193" y="43"/>
                  </a:lnTo>
                  <a:lnTo>
                    <a:pt x="197" y="49"/>
                  </a:lnTo>
                  <a:lnTo>
                    <a:pt x="199" y="53"/>
                  </a:lnTo>
                  <a:lnTo>
                    <a:pt x="201" y="57"/>
                  </a:lnTo>
                  <a:lnTo>
                    <a:pt x="199" y="61"/>
                  </a:lnTo>
                  <a:lnTo>
                    <a:pt x="199" y="61"/>
                  </a:lnTo>
                </a:path>
              </a:pathLst>
            </a:custGeom>
            <a:solidFill>
              <a:srgbClr val="FF0000"/>
            </a:solidFill>
            <a:ln w="9525">
              <a:solidFill>
                <a:srgbClr val="FF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67"/>
            <p:cNvSpPr/>
            <p:nvPr/>
          </p:nvSpPr>
          <p:spPr bwMode="auto">
            <a:xfrm>
              <a:off x="2023099" y="2656997"/>
              <a:ext cx="1121482" cy="208874"/>
            </a:xfrm>
            <a:custGeom>
              <a:avLst/>
              <a:gdLst>
                <a:gd name="T0" fmla="*/ 678 w 697"/>
                <a:gd name="T1" fmla="*/ 59 h 129"/>
                <a:gd name="T2" fmla="*/ 667 w 697"/>
                <a:gd name="T3" fmla="*/ 59 h 129"/>
                <a:gd name="T4" fmla="*/ 646 w 697"/>
                <a:gd name="T5" fmla="*/ 59 h 129"/>
                <a:gd name="T6" fmla="*/ 619 w 697"/>
                <a:gd name="T7" fmla="*/ 59 h 129"/>
                <a:gd name="T8" fmla="*/ 584 w 697"/>
                <a:gd name="T9" fmla="*/ 59 h 129"/>
                <a:gd name="T10" fmla="*/ 529 w 697"/>
                <a:gd name="T11" fmla="*/ 59 h 129"/>
                <a:gd name="T12" fmla="*/ 449 w 697"/>
                <a:gd name="T13" fmla="*/ 63 h 129"/>
                <a:gd name="T14" fmla="*/ 372 w 697"/>
                <a:gd name="T15" fmla="*/ 68 h 129"/>
                <a:gd name="T16" fmla="*/ 250 w 697"/>
                <a:gd name="T17" fmla="*/ 89 h 129"/>
                <a:gd name="T18" fmla="*/ 149 w 697"/>
                <a:gd name="T19" fmla="*/ 112 h 129"/>
                <a:gd name="T20" fmla="*/ 120 w 697"/>
                <a:gd name="T21" fmla="*/ 118 h 129"/>
                <a:gd name="T22" fmla="*/ 95 w 697"/>
                <a:gd name="T23" fmla="*/ 124 h 129"/>
                <a:gd name="T24" fmla="*/ 78 w 697"/>
                <a:gd name="T25" fmla="*/ 128 h 129"/>
                <a:gd name="T26" fmla="*/ 67 w 697"/>
                <a:gd name="T27" fmla="*/ 129 h 129"/>
                <a:gd name="T28" fmla="*/ 61 w 697"/>
                <a:gd name="T29" fmla="*/ 128 h 129"/>
                <a:gd name="T30" fmla="*/ 48 w 697"/>
                <a:gd name="T31" fmla="*/ 124 h 129"/>
                <a:gd name="T32" fmla="*/ 34 w 697"/>
                <a:gd name="T33" fmla="*/ 114 h 129"/>
                <a:gd name="T34" fmla="*/ 17 w 697"/>
                <a:gd name="T35" fmla="*/ 99 h 129"/>
                <a:gd name="T36" fmla="*/ 4 w 697"/>
                <a:gd name="T37" fmla="*/ 89 h 129"/>
                <a:gd name="T38" fmla="*/ 0 w 697"/>
                <a:gd name="T39" fmla="*/ 84 h 129"/>
                <a:gd name="T40" fmla="*/ 4 w 697"/>
                <a:gd name="T41" fmla="*/ 82 h 129"/>
                <a:gd name="T42" fmla="*/ 9 w 697"/>
                <a:gd name="T43" fmla="*/ 80 h 129"/>
                <a:gd name="T44" fmla="*/ 21 w 697"/>
                <a:gd name="T45" fmla="*/ 80 h 129"/>
                <a:gd name="T46" fmla="*/ 38 w 697"/>
                <a:gd name="T47" fmla="*/ 76 h 129"/>
                <a:gd name="T48" fmla="*/ 59 w 697"/>
                <a:gd name="T49" fmla="*/ 74 h 129"/>
                <a:gd name="T50" fmla="*/ 86 w 697"/>
                <a:gd name="T51" fmla="*/ 70 h 129"/>
                <a:gd name="T52" fmla="*/ 116 w 697"/>
                <a:gd name="T53" fmla="*/ 67 h 129"/>
                <a:gd name="T54" fmla="*/ 151 w 697"/>
                <a:gd name="T55" fmla="*/ 61 h 129"/>
                <a:gd name="T56" fmla="*/ 191 w 697"/>
                <a:gd name="T57" fmla="*/ 55 h 129"/>
                <a:gd name="T58" fmla="*/ 237 w 697"/>
                <a:gd name="T59" fmla="*/ 47 h 129"/>
                <a:gd name="T60" fmla="*/ 286 w 697"/>
                <a:gd name="T61" fmla="*/ 40 h 129"/>
                <a:gd name="T62" fmla="*/ 382 w 697"/>
                <a:gd name="T63" fmla="*/ 26 h 129"/>
                <a:gd name="T64" fmla="*/ 460 w 697"/>
                <a:gd name="T65" fmla="*/ 15 h 129"/>
                <a:gd name="T66" fmla="*/ 523 w 697"/>
                <a:gd name="T67" fmla="*/ 7 h 129"/>
                <a:gd name="T68" fmla="*/ 569 w 697"/>
                <a:gd name="T69" fmla="*/ 2 h 129"/>
                <a:gd name="T70" fmla="*/ 600 w 697"/>
                <a:gd name="T71" fmla="*/ 0 h 129"/>
                <a:gd name="T72" fmla="*/ 626 w 697"/>
                <a:gd name="T73" fmla="*/ 0 h 129"/>
                <a:gd name="T74" fmla="*/ 653 w 697"/>
                <a:gd name="T75" fmla="*/ 5 h 129"/>
                <a:gd name="T76" fmla="*/ 674 w 697"/>
                <a:gd name="T77" fmla="*/ 17 h 129"/>
                <a:gd name="T78" fmla="*/ 688 w 697"/>
                <a:gd name="T79" fmla="*/ 30 h 129"/>
                <a:gd name="T80" fmla="*/ 695 w 697"/>
                <a:gd name="T81" fmla="*/ 40 h 129"/>
                <a:gd name="T82" fmla="*/ 697 w 697"/>
                <a:gd name="T83" fmla="*/ 51 h 129"/>
                <a:gd name="T84" fmla="*/ 684 w 697"/>
                <a:gd name="T85" fmla="*/ 5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97" h="129">
                  <a:moveTo>
                    <a:pt x="684" y="59"/>
                  </a:moveTo>
                  <a:lnTo>
                    <a:pt x="682" y="59"/>
                  </a:lnTo>
                  <a:lnTo>
                    <a:pt x="678" y="59"/>
                  </a:lnTo>
                  <a:lnTo>
                    <a:pt x="674" y="59"/>
                  </a:lnTo>
                  <a:lnTo>
                    <a:pt x="670" y="59"/>
                  </a:lnTo>
                  <a:lnTo>
                    <a:pt x="667" y="59"/>
                  </a:lnTo>
                  <a:lnTo>
                    <a:pt x="659" y="59"/>
                  </a:lnTo>
                  <a:lnTo>
                    <a:pt x="653" y="59"/>
                  </a:lnTo>
                  <a:lnTo>
                    <a:pt x="646" y="59"/>
                  </a:lnTo>
                  <a:lnTo>
                    <a:pt x="638" y="59"/>
                  </a:lnTo>
                  <a:lnTo>
                    <a:pt x="628" y="59"/>
                  </a:lnTo>
                  <a:lnTo>
                    <a:pt x="619" y="59"/>
                  </a:lnTo>
                  <a:lnTo>
                    <a:pt x="607" y="59"/>
                  </a:lnTo>
                  <a:lnTo>
                    <a:pt x="596" y="59"/>
                  </a:lnTo>
                  <a:lnTo>
                    <a:pt x="584" y="59"/>
                  </a:lnTo>
                  <a:lnTo>
                    <a:pt x="571" y="59"/>
                  </a:lnTo>
                  <a:lnTo>
                    <a:pt x="558" y="59"/>
                  </a:lnTo>
                  <a:lnTo>
                    <a:pt x="529" y="59"/>
                  </a:lnTo>
                  <a:lnTo>
                    <a:pt x="500" y="59"/>
                  </a:lnTo>
                  <a:lnTo>
                    <a:pt x="474" y="61"/>
                  </a:lnTo>
                  <a:lnTo>
                    <a:pt x="449" y="63"/>
                  </a:lnTo>
                  <a:lnTo>
                    <a:pt x="422" y="65"/>
                  </a:lnTo>
                  <a:lnTo>
                    <a:pt x="397" y="67"/>
                  </a:lnTo>
                  <a:lnTo>
                    <a:pt x="372" y="68"/>
                  </a:lnTo>
                  <a:lnTo>
                    <a:pt x="349" y="72"/>
                  </a:lnTo>
                  <a:lnTo>
                    <a:pt x="300" y="80"/>
                  </a:lnTo>
                  <a:lnTo>
                    <a:pt x="250" y="89"/>
                  </a:lnTo>
                  <a:lnTo>
                    <a:pt x="204" y="99"/>
                  </a:lnTo>
                  <a:lnTo>
                    <a:pt x="160" y="108"/>
                  </a:lnTo>
                  <a:lnTo>
                    <a:pt x="149" y="112"/>
                  </a:lnTo>
                  <a:lnTo>
                    <a:pt x="139" y="114"/>
                  </a:lnTo>
                  <a:lnTo>
                    <a:pt x="130" y="116"/>
                  </a:lnTo>
                  <a:lnTo>
                    <a:pt x="120" y="118"/>
                  </a:lnTo>
                  <a:lnTo>
                    <a:pt x="111" y="120"/>
                  </a:lnTo>
                  <a:lnTo>
                    <a:pt x="103" y="122"/>
                  </a:lnTo>
                  <a:lnTo>
                    <a:pt x="95" y="124"/>
                  </a:lnTo>
                  <a:lnTo>
                    <a:pt x="90" y="126"/>
                  </a:lnTo>
                  <a:lnTo>
                    <a:pt x="84" y="126"/>
                  </a:lnTo>
                  <a:lnTo>
                    <a:pt x="78" y="128"/>
                  </a:lnTo>
                  <a:lnTo>
                    <a:pt x="72" y="128"/>
                  </a:lnTo>
                  <a:lnTo>
                    <a:pt x="69" y="129"/>
                  </a:lnTo>
                  <a:lnTo>
                    <a:pt x="67" y="129"/>
                  </a:lnTo>
                  <a:lnTo>
                    <a:pt x="63" y="129"/>
                  </a:lnTo>
                  <a:lnTo>
                    <a:pt x="61" y="128"/>
                  </a:lnTo>
                  <a:lnTo>
                    <a:pt x="61" y="128"/>
                  </a:lnTo>
                  <a:lnTo>
                    <a:pt x="57" y="128"/>
                  </a:lnTo>
                  <a:lnTo>
                    <a:pt x="53" y="126"/>
                  </a:lnTo>
                  <a:lnTo>
                    <a:pt x="48" y="124"/>
                  </a:lnTo>
                  <a:lnTo>
                    <a:pt x="44" y="122"/>
                  </a:lnTo>
                  <a:lnTo>
                    <a:pt x="38" y="118"/>
                  </a:lnTo>
                  <a:lnTo>
                    <a:pt x="34" y="114"/>
                  </a:lnTo>
                  <a:lnTo>
                    <a:pt x="29" y="110"/>
                  </a:lnTo>
                  <a:lnTo>
                    <a:pt x="25" y="105"/>
                  </a:lnTo>
                  <a:lnTo>
                    <a:pt x="17" y="99"/>
                  </a:lnTo>
                  <a:lnTo>
                    <a:pt x="13" y="95"/>
                  </a:lnTo>
                  <a:lnTo>
                    <a:pt x="8" y="93"/>
                  </a:lnTo>
                  <a:lnTo>
                    <a:pt x="4" y="89"/>
                  </a:lnTo>
                  <a:lnTo>
                    <a:pt x="2" y="88"/>
                  </a:lnTo>
                  <a:lnTo>
                    <a:pt x="0" y="86"/>
                  </a:lnTo>
                  <a:lnTo>
                    <a:pt x="0" y="84"/>
                  </a:lnTo>
                  <a:lnTo>
                    <a:pt x="2" y="82"/>
                  </a:lnTo>
                  <a:lnTo>
                    <a:pt x="2" y="82"/>
                  </a:lnTo>
                  <a:lnTo>
                    <a:pt x="4" y="82"/>
                  </a:lnTo>
                  <a:lnTo>
                    <a:pt x="6" y="82"/>
                  </a:lnTo>
                  <a:lnTo>
                    <a:pt x="8" y="82"/>
                  </a:lnTo>
                  <a:lnTo>
                    <a:pt x="9" y="80"/>
                  </a:lnTo>
                  <a:lnTo>
                    <a:pt x="13" y="80"/>
                  </a:lnTo>
                  <a:lnTo>
                    <a:pt x="17" y="80"/>
                  </a:lnTo>
                  <a:lnTo>
                    <a:pt x="21" y="80"/>
                  </a:lnTo>
                  <a:lnTo>
                    <a:pt x="27" y="78"/>
                  </a:lnTo>
                  <a:lnTo>
                    <a:pt x="32" y="78"/>
                  </a:lnTo>
                  <a:lnTo>
                    <a:pt x="38" y="76"/>
                  </a:lnTo>
                  <a:lnTo>
                    <a:pt x="44" y="76"/>
                  </a:lnTo>
                  <a:lnTo>
                    <a:pt x="51" y="74"/>
                  </a:lnTo>
                  <a:lnTo>
                    <a:pt x="59" y="74"/>
                  </a:lnTo>
                  <a:lnTo>
                    <a:pt x="67" y="72"/>
                  </a:lnTo>
                  <a:lnTo>
                    <a:pt x="76" y="72"/>
                  </a:lnTo>
                  <a:lnTo>
                    <a:pt x="86" y="70"/>
                  </a:lnTo>
                  <a:lnTo>
                    <a:pt x="95" y="68"/>
                  </a:lnTo>
                  <a:lnTo>
                    <a:pt x="105" y="67"/>
                  </a:lnTo>
                  <a:lnTo>
                    <a:pt x="116" y="67"/>
                  </a:lnTo>
                  <a:lnTo>
                    <a:pt x="128" y="65"/>
                  </a:lnTo>
                  <a:lnTo>
                    <a:pt x="139" y="63"/>
                  </a:lnTo>
                  <a:lnTo>
                    <a:pt x="151" y="61"/>
                  </a:lnTo>
                  <a:lnTo>
                    <a:pt x="164" y="59"/>
                  </a:lnTo>
                  <a:lnTo>
                    <a:pt x="178" y="57"/>
                  </a:lnTo>
                  <a:lnTo>
                    <a:pt x="191" y="55"/>
                  </a:lnTo>
                  <a:lnTo>
                    <a:pt x="206" y="53"/>
                  </a:lnTo>
                  <a:lnTo>
                    <a:pt x="221" y="49"/>
                  </a:lnTo>
                  <a:lnTo>
                    <a:pt x="237" y="47"/>
                  </a:lnTo>
                  <a:lnTo>
                    <a:pt x="252" y="46"/>
                  </a:lnTo>
                  <a:lnTo>
                    <a:pt x="269" y="44"/>
                  </a:lnTo>
                  <a:lnTo>
                    <a:pt x="286" y="40"/>
                  </a:lnTo>
                  <a:lnTo>
                    <a:pt x="319" y="36"/>
                  </a:lnTo>
                  <a:lnTo>
                    <a:pt x="351" y="30"/>
                  </a:lnTo>
                  <a:lnTo>
                    <a:pt x="382" y="26"/>
                  </a:lnTo>
                  <a:lnTo>
                    <a:pt x="411" y="23"/>
                  </a:lnTo>
                  <a:lnTo>
                    <a:pt x="435" y="19"/>
                  </a:lnTo>
                  <a:lnTo>
                    <a:pt x="460" y="15"/>
                  </a:lnTo>
                  <a:lnTo>
                    <a:pt x="483" y="11"/>
                  </a:lnTo>
                  <a:lnTo>
                    <a:pt x="504" y="9"/>
                  </a:lnTo>
                  <a:lnTo>
                    <a:pt x="523" y="7"/>
                  </a:lnTo>
                  <a:lnTo>
                    <a:pt x="540" y="5"/>
                  </a:lnTo>
                  <a:lnTo>
                    <a:pt x="556" y="4"/>
                  </a:lnTo>
                  <a:lnTo>
                    <a:pt x="569" y="2"/>
                  </a:lnTo>
                  <a:lnTo>
                    <a:pt x="581" y="0"/>
                  </a:lnTo>
                  <a:lnTo>
                    <a:pt x="592" y="0"/>
                  </a:lnTo>
                  <a:lnTo>
                    <a:pt x="600" y="0"/>
                  </a:lnTo>
                  <a:lnTo>
                    <a:pt x="607" y="0"/>
                  </a:lnTo>
                  <a:lnTo>
                    <a:pt x="617" y="0"/>
                  </a:lnTo>
                  <a:lnTo>
                    <a:pt x="626" y="0"/>
                  </a:lnTo>
                  <a:lnTo>
                    <a:pt x="636" y="2"/>
                  </a:lnTo>
                  <a:lnTo>
                    <a:pt x="644" y="4"/>
                  </a:lnTo>
                  <a:lnTo>
                    <a:pt x="653" y="5"/>
                  </a:lnTo>
                  <a:lnTo>
                    <a:pt x="661" y="9"/>
                  </a:lnTo>
                  <a:lnTo>
                    <a:pt x="668" y="13"/>
                  </a:lnTo>
                  <a:lnTo>
                    <a:pt x="674" y="17"/>
                  </a:lnTo>
                  <a:lnTo>
                    <a:pt x="680" y="23"/>
                  </a:lnTo>
                  <a:lnTo>
                    <a:pt x="684" y="26"/>
                  </a:lnTo>
                  <a:lnTo>
                    <a:pt x="688" y="30"/>
                  </a:lnTo>
                  <a:lnTo>
                    <a:pt x="691" y="34"/>
                  </a:lnTo>
                  <a:lnTo>
                    <a:pt x="693" y="38"/>
                  </a:lnTo>
                  <a:lnTo>
                    <a:pt x="695" y="40"/>
                  </a:lnTo>
                  <a:lnTo>
                    <a:pt x="697" y="44"/>
                  </a:lnTo>
                  <a:lnTo>
                    <a:pt x="697" y="46"/>
                  </a:lnTo>
                  <a:lnTo>
                    <a:pt x="697" y="51"/>
                  </a:lnTo>
                  <a:lnTo>
                    <a:pt x="693" y="55"/>
                  </a:lnTo>
                  <a:lnTo>
                    <a:pt x="689" y="57"/>
                  </a:lnTo>
                  <a:lnTo>
                    <a:pt x="684" y="59"/>
                  </a:lnTo>
                  <a:lnTo>
                    <a:pt x="684" y="59"/>
                  </a:lnTo>
                </a:path>
              </a:pathLst>
            </a:custGeom>
            <a:solidFill>
              <a:srgbClr val="FF0000"/>
            </a:solidFill>
            <a:ln w="9525">
              <a:solidFill>
                <a:srgbClr val="FF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39191" y="1327020"/>
            <a:ext cx="7767961" cy="319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这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首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诗当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作于王维隐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居终南山下辋川别业时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，此时已是“中岁颇好道，晚家南山陲”（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终南别业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）的后期了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。公元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736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年（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开元二十四年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），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唐玄宗时期最后一个开明的宰相张九龄被李林甫等排挤罢官，朝政日趋昏暗，王维的政治热情冷却下来，对政治抱着消极的态度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。公元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740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年（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开元二十八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年）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后，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他在终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南山构筑了别墅，过着半官半隐的生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活。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1740" y="417250"/>
            <a:ext cx="1660124" cy="52322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幼圆" panose="02010509060101010101" pitchFamily="49" charset="-122"/>
                <a:ea typeface="幼圆" panose="02010509060101010101" pitchFamily="49" charset="-122"/>
              </a:rPr>
              <a:t>写作背景</a:t>
            </a:r>
            <a:endParaRPr lang="zh-CN" altLang="en-US" sz="2800" b="1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20"/>
          <p:cNvSpPr txBox="1"/>
          <p:nvPr/>
        </p:nvSpPr>
        <p:spPr>
          <a:xfrm>
            <a:off x="1341690" y="1549234"/>
            <a:ext cx="6460621" cy="23083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 默读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长相思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，结合注释和插图，疏通词的大意，小组内交流不理解的地方。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579813" y="649651"/>
            <a:ext cx="676798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山一程，水一程</a:t>
            </a:r>
            <a:endParaRPr lang="zh-CN" altLang="en-US" sz="4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圆角矩形标注 16"/>
          <p:cNvSpPr/>
          <p:nvPr/>
        </p:nvSpPr>
        <p:spPr>
          <a:xfrm>
            <a:off x="4991099" y="398370"/>
            <a:ext cx="2552701" cy="808130"/>
          </a:xfrm>
          <a:prstGeom prst="wedgeRoundRectCallout">
            <a:avLst>
              <a:gd name="adj1" fmla="val -70584"/>
              <a:gd name="adj2" fmla="val 31069"/>
              <a:gd name="adj3" fmla="val 16667"/>
            </a:avLst>
          </a:prstGeom>
          <a:solidFill>
            <a:schemeClr val="bg1"/>
          </a:solidFill>
          <a:ln w="3175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翻过一座座山，蹚过一道道河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79813" y="2405714"/>
            <a:ext cx="676798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风一更，雪一更</a:t>
            </a:r>
            <a:endParaRPr lang="zh-CN" altLang="en-US" sz="4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590630" y="3504986"/>
            <a:ext cx="6252472" cy="861774"/>
          </a:xfrm>
          <a:prstGeom prst="rect">
            <a:avLst/>
          </a:prstGeom>
          <a:noFill/>
          <a:ln w="3175">
            <a:noFill/>
          </a:ln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3200" b="1" dirty="0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这里形容风雪交加，天气恶劣。</a:t>
            </a:r>
            <a:endParaRPr lang="zh-CN" altLang="en-US" sz="3200" b="1" dirty="0">
              <a:solidFill>
                <a:srgbClr val="00B0F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63598" y="1494489"/>
            <a:ext cx="7823202" cy="860425"/>
          </a:xfrm>
          <a:prstGeom prst="rect">
            <a:avLst/>
          </a:prstGeom>
          <a:noFill/>
          <a:ln w="3175">
            <a:noFill/>
          </a:ln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3200" b="1" dirty="0" smtClean="0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这里</a:t>
            </a:r>
            <a:r>
              <a:rPr lang="zh-CN" altLang="en-US" sz="3200" b="1" dirty="0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指的是将士们跋山涉水，行</a:t>
            </a:r>
            <a:r>
              <a:rPr lang="zh-CN" altLang="en-US" sz="3200" b="1" dirty="0" smtClean="0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军艰</a:t>
            </a:r>
            <a:r>
              <a:rPr lang="zh-CN" altLang="en-US" sz="3200" b="1" dirty="0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辛。</a:t>
            </a:r>
            <a:endParaRPr lang="zh-CN" altLang="en-US" sz="3200" b="1" dirty="0">
              <a:solidFill>
                <a:srgbClr val="00B0F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5003799" y="2430370"/>
            <a:ext cx="2839303" cy="808130"/>
          </a:xfrm>
          <a:prstGeom prst="wedgeRoundRectCallout">
            <a:avLst>
              <a:gd name="adj1" fmla="val -70398"/>
              <a:gd name="adj2" fmla="val -1780"/>
              <a:gd name="adj3" fmla="val 16667"/>
            </a:avLst>
          </a:prstGeom>
          <a:solidFill>
            <a:schemeClr val="bg1"/>
          </a:solidFill>
          <a:ln w="3175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风吹了一更又一更，雪下了一更又一更。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5" grpId="0"/>
      <p:bldP spid="6" grpId="0"/>
      <p:bldP spid="7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659131" y="553873"/>
            <a:ext cx="49796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用自己的话说说词的大意。</a:t>
            </a:r>
            <a:endParaRPr lang="zh-CN" altLang="en-US" sz="32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9"/>
          <p:cNvSpPr txBox="1"/>
          <p:nvPr/>
        </p:nvSpPr>
        <p:spPr>
          <a:xfrm>
            <a:off x="265091" y="1500834"/>
            <a:ext cx="8820855" cy="23678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长相思</a:t>
            </a:r>
            <a:endParaRPr lang="en-US" altLang="zh-CN" sz="30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lnSpc>
                <a:spcPct val="130000"/>
              </a:lnSpc>
            </a:pP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[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清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]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纳兰性德</a:t>
            </a:r>
            <a:endParaRPr lang="en-US" altLang="zh-CN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山一程，水一程，身向榆关那畔行，夜深千帐灯。</a:t>
            </a:r>
            <a:endParaRPr lang="en-US" altLang="zh-CN" sz="3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风一更，雪一更，聒碎乡心梦不成，故园无此声。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4955" y="436245"/>
            <a:ext cx="8533130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边读上阕边想象“山一程，水一程”的画面，讨论交流：词人“身”在何处？思考为什么强调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身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lang="zh-CN" altLang="en-US" sz="2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994909" y="2149380"/>
            <a:ext cx="2480698" cy="2466529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矩形 15"/>
          <p:cNvSpPr/>
          <p:nvPr/>
        </p:nvSpPr>
        <p:spPr>
          <a:xfrm>
            <a:off x="4084451" y="2760273"/>
            <a:ext cx="4551376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词人和将士们身在征途之中。</a:t>
            </a:r>
            <a:endParaRPr lang="zh-CN" altLang="en-US" sz="28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84320" y="3469640"/>
            <a:ext cx="371602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点明行进的方向，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突出了身心分离之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苦。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3"/>
          <p:cNvSpPr txBox="1"/>
          <p:nvPr/>
        </p:nvSpPr>
        <p:spPr>
          <a:xfrm>
            <a:off x="693074" y="1479252"/>
            <a:ext cx="7879772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山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一程，水一程，身向榆关那畔行，夜深千帐灯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3530069" y="2002472"/>
            <a:ext cx="2648204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4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593074" y="739378"/>
            <a:ext cx="3932237" cy="22860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585927" y="3385261"/>
            <a:ext cx="40142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从北京到山海关，即使在高速公路上开车行驶，也需要三个多小时。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838330" y="3385261"/>
            <a:ext cx="384403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古代交通不便，将士们跋山涉水、翻山越岭，很辛苦。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428672" y="613060"/>
            <a:ext cx="829622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想象将士们“山一程，水一程”的画面。你想到了什么样的山？什么样的水？从中感受到了什么？</a:t>
            </a:r>
            <a:endParaRPr lang="zh-CN" altLang="en-US" sz="2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4"/>
          <p:cNvSpPr txBox="1"/>
          <p:nvPr/>
        </p:nvSpPr>
        <p:spPr>
          <a:xfrm>
            <a:off x="2153121" y="3624161"/>
            <a:ext cx="52890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sz="3200" dirty="0">
                <a:sym typeface="+mn-ea"/>
              </a:rPr>
              <a:t>将士们行军的遥远与艰辛。</a:t>
            </a:r>
            <a:endParaRPr lang="zh-CN" altLang="en-US" sz="3200" dirty="0">
              <a:sym typeface="+mn-ea"/>
            </a:endParaRPr>
          </a:p>
        </p:txBody>
      </p:sp>
      <p:sp>
        <p:nvSpPr>
          <p:cNvPr id="4" name="任意多边形 3"/>
          <p:cNvSpPr/>
          <p:nvPr/>
        </p:nvSpPr>
        <p:spPr>
          <a:xfrm>
            <a:off x="2280121" y="2004747"/>
            <a:ext cx="2182691" cy="949050"/>
          </a:xfrm>
          <a:custGeom>
            <a:avLst/>
            <a:gdLst>
              <a:gd name="connsiteX0" fmla="*/ 118842 w 713035"/>
              <a:gd name="connsiteY0" fmla="*/ 0 h 2182691"/>
              <a:gd name="connsiteX1" fmla="*/ 594193 w 713035"/>
              <a:gd name="connsiteY1" fmla="*/ 0 h 2182691"/>
              <a:gd name="connsiteX2" fmla="*/ 713035 w 713035"/>
              <a:gd name="connsiteY2" fmla="*/ 118842 h 2182691"/>
              <a:gd name="connsiteX3" fmla="*/ 713035 w 713035"/>
              <a:gd name="connsiteY3" fmla="*/ 2182691 h 2182691"/>
              <a:gd name="connsiteX4" fmla="*/ 713035 w 713035"/>
              <a:gd name="connsiteY4" fmla="*/ 2182691 h 2182691"/>
              <a:gd name="connsiteX5" fmla="*/ 0 w 713035"/>
              <a:gd name="connsiteY5" fmla="*/ 2182691 h 2182691"/>
              <a:gd name="connsiteX6" fmla="*/ 0 w 713035"/>
              <a:gd name="connsiteY6" fmla="*/ 2182691 h 2182691"/>
              <a:gd name="connsiteX7" fmla="*/ 0 w 713035"/>
              <a:gd name="connsiteY7" fmla="*/ 118842 h 2182691"/>
              <a:gd name="connsiteX8" fmla="*/ 118842 w 713035"/>
              <a:gd name="connsiteY8" fmla="*/ 0 h 21826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13035" h="2182691">
                <a:moveTo>
                  <a:pt x="713035" y="363791"/>
                </a:moveTo>
                <a:lnTo>
                  <a:pt x="713035" y="1818900"/>
                </a:lnTo>
                <a:cubicBezTo>
                  <a:pt x="713035" y="2019818"/>
                  <a:pt x="695653" y="2182691"/>
                  <a:pt x="674212" y="2182691"/>
                </a:cubicBezTo>
                <a:lnTo>
                  <a:pt x="0" y="2182691"/>
                </a:lnTo>
                <a:lnTo>
                  <a:pt x="0" y="2182691"/>
                </a:lnTo>
                <a:lnTo>
                  <a:pt x="0" y="0"/>
                </a:lnTo>
                <a:lnTo>
                  <a:pt x="0" y="0"/>
                </a:lnTo>
                <a:lnTo>
                  <a:pt x="674212" y="0"/>
                </a:lnTo>
                <a:cubicBezTo>
                  <a:pt x="695653" y="0"/>
                  <a:pt x="713035" y="162873"/>
                  <a:pt x="713035" y="363791"/>
                </a:cubicBezTo>
                <a:close/>
              </a:path>
            </a:pathLst>
          </a:custGeom>
        </p:spPr>
        <p:style>
          <a:lnRef idx="2"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lnRef>
          <a:fillRef idx="1"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49531" tIns="59571" rIns="84336" bIns="59573" numCol="1" spcCol="1270" anchor="ctr" anchorCtr="0">
            <a:noAutofit/>
          </a:bodyPr>
          <a:lstStyle/>
          <a:p>
            <a:pPr marL="0" lvl="1" algn="ctr" defTabSz="577850" rtl="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zh-CN" sz="2800" b="1" kern="1200" dirty="0" smtClean="0"/>
              <a:t>崇山峻岭</a:t>
            </a:r>
            <a:endParaRPr lang="zh-CN" sz="2800" b="1" kern="1200" dirty="0"/>
          </a:p>
          <a:p>
            <a:pPr marL="0" lvl="1" algn="ctr" defTabSz="577850" rtl="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zh-CN" sz="2800" b="1" kern="1200" dirty="0" smtClean="0"/>
              <a:t>悬崖峭壁</a:t>
            </a:r>
            <a:endParaRPr lang="zh-CN" sz="2800" b="1" kern="1200" dirty="0"/>
          </a:p>
        </p:txBody>
      </p:sp>
      <p:sp>
        <p:nvSpPr>
          <p:cNvPr id="5" name="任意多边形 4"/>
          <p:cNvSpPr/>
          <p:nvPr/>
        </p:nvSpPr>
        <p:spPr>
          <a:xfrm>
            <a:off x="1052358" y="1940039"/>
            <a:ext cx="1227763" cy="1078464"/>
          </a:xfrm>
          <a:custGeom>
            <a:avLst/>
            <a:gdLst>
              <a:gd name="connsiteX0" fmla="*/ 0 w 1227763"/>
              <a:gd name="connsiteY0" fmla="*/ 148552 h 891293"/>
              <a:gd name="connsiteX1" fmla="*/ 148552 w 1227763"/>
              <a:gd name="connsiteY1" fmla="*/ 0 h 891293"/>
              <a:gd name="connsiteX2" fmla="*/ 1079211 w 1227763"/>
              <a:gd name="connsiteY2" fmla="*/ 0 h 891293"/>
              <a:gd name="connsiteX3" fmla="*/ 1227763 w 1227763"/>
              <a:gd name="connsiteY3" fmla="*/ 148552 h 891293"/>
              <a:gd name="connsiteX4" fmla="*/ 1227763 w 1227763"/>
              <a:gd name="connsiteY4" fmla="*/ 742741 h 891293"/>
              <a:gd name="connsiteX5" fmla="*/ 1079211 w 1227763"/>
              <a:gd name="connsiteY5" fmla="*/ 891293 h 891293"/>
              <a:gd name="connsiteX6" fmla="*/ 148552 w 1227763"/>
              <a:gd name="connsiteY6" fmla="*/ 891293 h 891293"/>
              <a:gd name="connsiteX7" fmla="*/ 0 w 1227763"/>
              <a:gd name="connsiteY7" fmla="*/ 742741 h 891293"/>
              <a:gd name="connsiteX8" fmla="*/ 0 w 1227763"/>
              <a:gd name="connsiteY8" fmla="*/ 148552 h 891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7763" h="891293">
                <a:moveTo>
                  <a:pt x="0" y="148552"/>
                </a:moveTo>
                <a:cubicBezTo>
                  <a:pt x="0" y="66509"/>
                  <a:pt x="66509" y="0"/>
                  <a:pt x="148552" y="0"/>
                </a:cubicBezTo>
                <a:lnTo>
                  <a:pt x="1079211" y="0"/>
                </a:lnTo>
                <a:cubicBezTo>
                  <a:pt x="1161254" y="0"/>
                  <a:pt x="1227763" y="66509"/>
                  <a:pt x="1227763" y="148552"/>
                </a:cubicBezTo>
                <a:lnTo>
                  <a:pt x="1227763" y="742741"/>
                </a:lnTo>
                <a:cubicBezTo>
                  <a:pt x="1227763" y="824784"/>
                  <a:pt x="1161254" y="891293"/>
                  <a:pt x="1079211" y="891293"/>
                </a:cubicBezTo>
                <a:lnTo>
                  <a:pt x="148552" y="891293"/>
                </a:lnTo>
                <a:cubicBezTo>
                  <a:pt x="66509" y="891293"/>
                  <a:pt x="0" y="824784"/>
                  <a:pt x="0" y="742741"/>
                </a:cubicBezTo>
                <a:lnTo>
                  <a:pt x="0" y="148552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9239" tIns="106374" rIns="169239" bIns="106374" numCol="1" spcCol="1270" anchor="ctr" anchorCtr="0">
            <a:noAutofit/>
          </a:bodyPr>
          <a:lstStyle/>
          <a:p>
            <a:pPr lvl="0" algn="ctr" defTabSz="14668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sz="3300" b="1" kern="1200" smtClean="0"/>
              <a:t>山</a:t>
            </a:r>
            <a:endParaRPr lang="zh-CN" sz="3300" b="1" kern="1200"/>
          </a:p>
        </p:txBody>
      </p:sp>
      <p:sp>
        <p:nvSpPr>
          <p:cNvPr id="6" name="任意多边形 5"/>
          <p:cNvSpPr/>
          <p:nvPr/>
        </p:nvSpPr>
        <p:spPr>
          <a:xfrm>
            <a:off x="6077421" y="2004747"/>
            <a:ext cx="2182691" cy="949050"/>
          </a:xfrm>
          <a:custGeom>
            <a:avLst/>
            <a:gdLst>
              <a:gd name="connsiteX0" fmla="*/ 118842 w 713035"/>
              <a:gd name="connsiteY0" fmla="*/ 0 h 2182691"/>
              <a:gd name="connsiteX1" fmla="*/ 594193 w 713035"/>
              <a:gd name="connsiteY1" fmla="*/ 0 h 2182691"/>
              <a:gd name="connsiteX2" fmla="*/ 713035 w 713035"/>
              <a:gd name="connsiteY2" fmla="*/ 118842 h 2182691"/>
              <a:gd name="connsiteX3" fmla="*/ 713035 w 713035"/>
              <a:gd name="connsiteY3" fmla="*/ 2182691 h 2182691"/>
              <a:gd name="connsiteX4" fmla="*/ 713035 w 713035"/>
              <a:gd name="connsiteY4" fmla="*/ 2182691 h 2182691"/>
              <a:gd name="connsiteX5" fmla="*/ 0 w 713035"/>
              <a:gd name="connsiteY5" fmla="*/ 2182691 h 2182691"/>
              <a:gd name="connsiteX6" fmla="*/ 0 w 713035"/>
              <a:gd name="connsiteY6" fmla="*/ 2182691 h 2182691"/>
              <a:gd name="connsiteX7" fmla="*/ 0 w 713035"/>
              <a:gd name="connsiteY7" fmla="*/ 118842 h 2182691"/>
              <a:gd name="connsiteX8" fmla="*/ 118842 w 713035"/>
              <a:gd name="connsiteY8" fmla="*/ 0 h 21826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13035" h="2182691">
                <a:moveTo>
                  <a:pt x="713035" y="363791"/>
                </a:moveTo>
                <a:lnTo>
                  <a:pt x="713035" y="1818900"/>
                </a:lnTo>
                <a:cubicBezTo>
                  <a:pt x="713035" y="2019818"/>
                  <a:pt x="695653" y="2182691"/>
                  <a:pt x="674212" y="2182691"/>
                </a:cubicBezTo>
                <a:lnTo>
                  <a:pt x="0" y="2182691"/>
                </a:lnTo>
                <a:lnTo>
                  <a:pt x="0" y="2182691"/>
                </a:lnTo>
                <a:lnTo>
                  <a:pt x="0" y="0"/>
                </a:lnTo>
                <a:lnTo>
                  <a:pt x="0" y="0"/>
                </a:lnTo>
                <a:lnTo>
                  <a:pt x="674212" y="0"/>
                </a:lnTo>
                <a:cubicBezTo>
                  <a:pt x="695653" y="0"/>
                  <a:pt x="713035" y="162873"/>
                  <a:pt x="713035" y="363791"/>
                </a:cubicBezTo>
                <a:close/>
              </a:path>
            </a:pathLst>
          </a:custGeom>
        </p:spPr>
        <p:style>
          <a:lnRef idx="2">
            <a:schemeClr val="accent5">
              <a:tint val="40000"/>
              <a:alpha val="90000"/>
              <a:hueOff val="-2687239"/>
              <a:satOff val="2559"/>
              <a:lumOff val="-73"/>
              <a:alphaOff val="0"/>
            </a:schemeClr>
          </a:lnRef>
          <a:fillRef idx="1">
            <a:schemeClr val="accent5">
              <a:tint val="40000"/>
              <a:alpha val="90000"/>
              <a:hueOff val="-2687239"/>
              <a:satOff val="2559"/>
              <a:lumOff val="-73"/>
              <a:alphaOff val="0"/>
            </a:schemeClr>
          </a:fillRef>
          <a:effectRef idx="0">
            <a:schemeClr val="accent5">
              <a:tint val="40000"/>
              <a:alpha val="90000"/>
              <a:hueOff val="-2687239"/>
              <a:satOff val="2559"/>
              <a:lumOff val="-73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49531" tIns="59572" rIns="84336" bIns="59572" numCol="1" spcCol="1270" anchor="ctr" anchorCtr="0">
            <a:noAutofit/>
          </a:bodyPr>
          <a:lstStyle/>
          <a:p>
            <a:pPr marL="0" lvl="1" algn="ctr" defTabSz="5778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zh-CN" altLang="en-US" sz="2800" b="1" kern="1200" dirty="0" smtClean="0"/>
              <a:t>波涛滚滚</a:t>
            </a:r>
            <a:endParaRPr lang="zh-CN" altLang="en-US" sz="2800" b="1" kern="1200" dirty="0"/>
          </a:p>
          <a:p>
            <a:pPr marL="0" lvl="1" algn="ctr" defTabSz="5778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zh-CN" altLang="en-US" sz="2800" b="1" kern="1200" dirty="0" smtClean="0"/>
              <a:t>巨浪滔天</a:t>
            </a:r>
            <a:endParaRPr lang="zh-CN" altLang="en-US" sz="2800" b="1" kern="1200" dirty="0"/>
          </a:p>
        </p:txBody>
      </p:sp>
      <p:sp>
        <p:nvSpPr>
          <p:cNvPr id="14" name="任意多边形 13"/>
          <p:cNvSpPr/>
          <p:nvPr/>
        </p:nvSpPr>
        <p:spPr>
          <a:xfrm>
            <a:off x="4849658" y="1940039"/>
            <a:ext cx="1227763" cy="1078464"/>
          </a:xfrm>
          <a:custGeom>
            <a:avLst/>
            <a:gdLst>
              <a:gd name="connsiteX0" fmla="*/ 0 w 1227763"/>
              <a:gd name="connsiteY0" fmla="*/ 148552 h 891293"/>
              <a:gd name="connsiteX1" fmla="*/ 148552 w 1227763"/>
              <a:gd name="connsiteY1" fmla="*/ 0 h 891293"/>
              <a:gd name="connsiteX2" fmla="*/ 1079211 w 1227763"/>
              <a:gd name="connsiteY2" fmla="*/ 0 h 891293"/>
              <a:gd name="connsiteX3" fmla="*/ 1227763 w 1227763"/>
              <a:gd name="connsiteY3" fmla="*/ 148552 h 891293"/>
              <a:gd name="connsiteX4" fmla="*/ 1227763 w 1227763"/>
              <a:gd name="connsiteY4" fmla="*/ 742741 h 891293"/>
              <a:gd name="connsiteX5" fmla="*/ 1079211 w 1227763"/>
              <a:gd name="connsiteY5" fmla="*/ 891293 h 891293"/>
              <a:gd name="connsiteX6" fmla="*/ 148552 w 1227763"/>
              <a:gd name="connsiteY6" fmla="*/ 891293 h 891293"/>
              <a:gd name="connsiteX7" fmla="*/ 0 w 1227763"/>
              <a:gd name="connsiteY7" fmla="*/ 742741 h 891293"/>
              <a:gd name="connsiteX8" fmla="*/ 0 w 1227763"/>
              <a:gd name="connsiteY8" fmla="*/ 148552 h 891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7763" h="891293">
                <a:moveTo>
                  <a:pt x="0" y="148552"/>
                </a:moveTo>
                <a:cubicBezTo>
                  <a:pt x="0" y="66509"/>
                  <a:pt x="66509" y="0"/>
                  <a:pt x="148552" y="0"/>
                </a:cubicBezTo>
                <a:lnTo>
                  <a:pt x="1079211" y="0"/>
                </a:lnTo>
                <a:cubicBezTo>
                  <a:pt x="1161254" y="0"/>
                  <a:pt x="1227763" y="66509"/>
                  <a:pt x="1227763" y="148552"/>
                </a:cubicBezTo>
                <a:lnTo>
                  <a:pt x="1227763" y="742741"/>
                </a:lnTo>
                <a:cubicBezTo>
                  <a:pt x="1227763" y="824784"/>
                  <a:pt x="1161254" y="891293"/>
                  <a:pt x="1079211" y="891293"/>
                </a:cubicBezTo>
                <a:lnTo>
                  <a:pt x="148552" y="891293"/>
                </a:lnTo>
                <a:cubicBezTo>
                  <a:pt x="66509" y="891293"/>
                  <a:pt x="0" y="824784"/>
                  <a:pt x="0" y="742741"/>
                </a:cubicBezTo>
                <a:lnTo>
                  <a:pt x="0" y="148552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-3039673"/>
              <a:satOff val="3213"/>
              <a:lumOff val="-580"/>
              <a:alphaOff val="0"/>
            </a:schemeClr>
          </a:fillRef>
          <a:effectRef idx="0">
            <a:schemeClr val="accent5">
              <a:hueOff val="-3039673"/>
              <a:satOff val="3213"/>
              <a:lumOff val="-58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9239" tIns="106374" rIns="169239" bIns="106374" numCol="1" spcCol="1270" anchor="ctr" anchorCtr="0">
            <a:noAutofit/>
          </a:bodyPr>
          <a:lstStyle/>
          <a:p>
            <a:pPr lvl="0" algn="ctr" defTabSz="14668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3300" b="1" kern="1200" dirty="0" smtClean="0"/>
              <a:t>水</a:t>
            </a:r>
            <a:endParaRPr lang="zh-CN" sz="3300" b="1" kern="12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4" grpId="0" animBg="1"/>
      <p:bldP spid="5" grpId="0" animBg="1"/>
      <p:bldP spid="6" grpId="0" animBg="1"/>
      <p:bldP spid="1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52214" y="1638441"/>
            <a:ext cx="7955000" cy="14305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山一程，水一程，身向榆关那畔行，夜深千帐灯。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折角形 4"/>
          <p:cNvSpPr/>
          <p:nvPr/>
        </p:nvSpPr>
        <p:spPr>
          <a:xfrm>
            <a:off x="1145162" y="3488267"/>
            <a:ext cx="6711905" cy="1032941"/>
          </a:xfrm>
          <a:prstGeom prst="foldedCorner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边读边想象行军队伍的壮观，征途中的艰辛，缓慢而深情地读。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891162" y="3035158"/>
            <a:ext cx="220763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880534" y="2353733"/>
            <a:ext cx="3200399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10"/>
          <p:cNvSpPr txBox="1"/>
          <p:nvPr/>
        </p:nvSpPr>
        <p:spPr>
          <a:xfrm>
            <a:off x="1276771" y="571492"/>
            <a:ext cx="49657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朗读指导</a:t>
            </a:r>
            <a:r>
              <a:rPr lang="zh-CN" altLang="en-US" sz="32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（课后第</a:t>
            </a:r>
            <a:r>
              <a:rPr lang="en-US" altLang="zh-CN" sz="32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2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题）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23527" y="305031"/>
            <a:ext cx="1013927" cy="1013927"/>
          </a:xfrm>
          <a:prstGeom prst="rect">
            <a:avLst/>
          </a:prstGeom>
        </p:spPr>
      </p:pic>
      <p:pic>
        <p:nvPicPr>
          <p:cNvPr id="10" name="七彩-课文朗读-五上-21 古诗词三首（3） 上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49771" y="571492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13378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5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564091" y="132869"/>
            <a:ext cx="3967330" cy="1264980"/>
          </a:xfrm>
          <a:prstGeom prst="cloudCallout">
            <a:avLst>
              <a:gd name="adj1" fmla="val 61164"/>
              <a:gd name="adj2" fmla="val 3912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0"/>
            <a:r>
              <a:rPr lang="zh-CN" altLang="en-US" sz="2400" b="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你是怎样理解“碎”字的？</a:t>
            </a:r>
            <a:endParaRPr lang="zh-CN" altLang="en-US" sz="2400" b="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98079" y="1361913"/>
            <a:ext cx="8181463" cy="142346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algn="just" fontAlgn="auto">
              <a:lnSpc>
                <a:spcPct val="100000"/>
              </a:lnSpc>
            </a:pPr>
            <a:r>
              <a:rPr lang="en-US" altLang="zh-CN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风一更，雪一更，聒</a:t>
            </a:r>
            <a:r>
              <a:rPr lang="zh-CN" altLang="en-US" sz="4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碎</a:t>
            </a: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乡心梦不成，故园无此声。</a:t>
            </a:r>
            <a:endParaRPr lang="zh-CN" altLang="en-US" sz="4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4368798" y="3157340"/>
            <a:ext cx="3135089" cy="1339655"/>
          </a:xfrm>
          <a:prstGeom prst="wedgeRoundRectCallout">
            <a:avLst>
              <a:gd name="adj1" fmla="val 39526"/>
              <a:gd name="adj2" fmla="val -129435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零星，不完整。这里指将士们思乡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梦</a:t>
            </a:r>
            <a:r>
              <a:rPr lang="zh-CN" altLang="en-US" sz="2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碎，思乡心碎。</a:t>
            </a:r>
            <a:endParaRPr lang="zh-CN" altLang="en-US" sz="2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animBg="1"/>
      <p:bldP spid="7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99"/>
          <p:cNvSpPr txBox="1"/>
          <p:nvPr/>
        </p:nvSpPr>
        <p:spPr>
          <a:xfrm>
            <a:off x="459696" y="396515"/>
            <a:ext cx="8234360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2800" b="0" dirty="0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en-US" sz="2800" b="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难道将士们的家乡真的没有风雪声吗？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诗人</a:t>
            </a:r>
            <a:r>
              <a:rPr lang="zh-CN" altLang="en-US" sz="2800" b="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在家里听到风雪交加的声音和在塞外征途中听到有什么不同呢？</a:t>
            </a:r>
            <a:endParaRPr lang="zh-CN" altLang="en-US" sz="2800" b="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6" name="文本框 1"/>
          <p:cNvSpPr txBox="1"/>
          <p:nvPr/>
        </p:nvSpPr>
        <p:spPr>
          <a:xfrm>
            <a:off x="7231002" y="2477204"/>
            <a:ext cx="1697818" cy="890171"/>
          </a:xfrm>
          <a:prstGeom prst="cloud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思乡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黑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134104" y="1769858"/>
            <a:ext cx="4965312" cy="2195677"/>
            <a:chOff x="2134104" y="1769858"/>
            <a:chExt cx="4965312" cy="2195677"/>
          </a:xfrm>
        </p:grpSpPr>
        <p:sp>
          <p:nvSpPr>
            <p:cNvPr id="8" name="矩形 7"/>
            <p:cNvSpPr/>
            <p:nvPr/>
          </p:nvSpPr>
          <p:spPr>
            <a:xfrm>
              <a:off x="2134104" y="1769858"/>
              <a:ext cx="4965312" cy="2195677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" name="任意多边形 10"/>
            <p:cNvSpPr/>
            <p:nvPr/>
          </p:nvSpPr>
          <p:spPr>
            <a:xfrm>
              <a:off x="2261076" y="1983103"/>
              <a:ext cx="2331177" cy="1878375"/>
            </a:xfrm>
            <a:custGeom>
              <a:avLst/>
              <a:gdLst>
                <a:gd name="connsiteX0" fmla="*/ 0 w 1972937"/>
                <a:gd name="connsiteY0" fmla="*/ 0 h 1878375"/>
                <a:gd name="connsiteX1" fmla="*/ 1972937 w 1972937"/>
                <a:gd name="connsiteY1" fmla="*/ 0 h 1878375"/>
                <a:gd name="connsiteX2" fmla="*/ 1972937 w 1972937"/>
                <a:gd name="connsiteY2" fmla="*/ 1878375 h 1878375"/>
                <a:gd name="connsiteX3" fmla="*/ 0 w 1972937"/>
                <a:gd name="connsiteY3" fmla="*/ 1878375 h 1878375"/>
                <a:gd name="connsiteX4" fmla="*/ 0 w 1972937"/>
                <a:gd name="connsiteY4" fmla="*/ 0 h 1878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72937" h="1878375">
                  <a:moveTo>
                    <a:pt x="0" y="0"/>
                  </a:moveTo>
                  <a:lnTo>
                    <a:pt x="1972937" y="0"/>
                  </a:lnTo>
                  <a:lnTo>
                    <a:pt x="1972937" y="1878375"/>
                  </a:lnTo>
                  <a:lnTo>
                    <a:pt x="0" y="1878375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6195" tIns="36195" rIns="36195" bIns="36195" numCol="1" spcCol="1270" anchor="t" anchorCtr="0">
              <a:noAutofit/>
            </a:bodyPr>
            <a:lstStyle/>
            <a:p>
              <a:pPr lvl="0" algn="l" defTabSz="8445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sz="3200" b="0" kern="1200" dirty="0" smtClean="0">
                  <a:solidFill>
                    <a:schemeClr val="tx1"/>
                  </a:solidFill>
                </a:rPr>
                <a:t>家里</a:t>
              </a:r>
              <a:endParaRPr lang="zh-CN" sz="3200" kern="1200" dirty="0">
                <a:solidFill>
                  <a:schemeClr val="tx1"/>
                </a:solidFill>
              </a:endParaRPr>
            </a:p>
            <a:p>
              <a:pPr marL="114300" lvl="1" indent="-114300" algn="l" defTabSz="666750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zh-CN" sz="2400" b="0" kern="1200" dirty="0" smtClean="0">
                  <a:solidFill>
                    <a:schemeClr val="tx1"/>
                  </a:solidFill>
                </a:rPr>
                <a:t>是温暖、舒适、宁静、祥和的。家乡有亲人、朋友相伴。</a:t>
              </a:r>
              <a:endParaRPr lang="zh-CN" sz="2400" kern="1200" dirty="0">
                <a:solidFill>
                  <a:schemeClr val="tx1"/>
                </a:solidFill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4785955" y="1983103"/>
              <a:ext cx="2104791" cy="1878375"/>
            </a:xfrm>
            <a:custGeom>
              <a:avLst/>
              <a:gdLst>
                <a:gd name="connsiteX0" fmla="*/ 0 w 1972937"/>
                <a:gd name="connsiteY0" fmla="*/ 0 h 1878375"/>
                <a:gd name="connsiteX1" fmla="*/ 1972937 w 1972937"/>
                <a:gd name="connsiteY1" fmla="*/ 0 h 1878375"/>
                <a:gd name="connsiteX2" fmla="*/ 1972937 w 1972937"/>
                <a:gd name="connsiteY2" fmla="*/ 1878375 h 1878375"/>
                <a:gd name="connsiteX3" fmla="*/ 0 w 1972937"/>
                <a:gd name="connsiteY3" fmla="*/ 1878375 h 1878375"/>
                <a:gd name="connsiteX4" fmla="*/ 0 w 1972937"/>
                <a:gd name="connsiteY4" fmla="*/ 0 h 1878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72937" h="1878375">
                  <a:moveTo>
                    <a:pt x="0" y="0"/>
                  </a:moveTo>
                  <a:lnTo>
                    <a:pt x="1972937" y="0"/>
                  </a:lnTo>
                  <a:lnTo>
                    <a:pt x="1972937" y="1878375"/>
                  </a:lnTo>
                  <a:lnTo>
                    <a:pt x="0" y="1878375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6195" tIns="36195" rIns="36195" bIns="36195" numCol="1" spcCol="1270" anchor="t" anchorCtr="0">
              <a:noAutofit/>
            </a:bodyPr>
            <a:lstStyle/>
            <a:p>
              <a:pPr lvl="0" algn="l" defTabSz="8445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sz="3200" b="0" kern="1200" dirty="0" smtClean="0">
                  <a:solidFill>
                    <a:schemeClr val="tx1"/>
                  </a:solidFill>
                </a:rPr>
                <a:t>塞外征途中</a:t>
              </a:r>
              <a:endParaRPr lang="zh-CN" sz="3200" kern="1200" dirty="0">
                <a:solidFill>
                  <a:schemeClr val="tx1"/>
                </a:solidFill>
              </a:endParaRPr>
            </a:p>
            <a:p>
              <a:pPr marL="114300" lvl="1" indent="-114300" algn="l" defTabSz="666750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zh-CN" sz="2400" b="0" kern="1200" dirty="0" smtClean="0">
                  <a:solidFill>
                    <a:schemeClr val="tx1"/>
                  </a:solidFill>
                </a:rPr>
                <a:t>听到的却只有嘈杂的风雪声。</a:t>
              </a:r>
              <a:endParaRPr lang="zh-CN" sz="2400" kern="1200" dirty="0">
                <a:solidFill>
                  <a:schemeClr val="tx1"/>
                </a:solidFill>
              </a:endParaRPr>
            </a:p>
          </p:txBody>
        </p:sp>
        <p:sp>
          <p:nvSpPr>
            <p:cNvPr id="15" name="直接连接符 14"/>
            <p:cNvSpPr/>
            <p:nvPr/>
          </p:nvSpPr>
          <p:spPr>
            <a:xfrm>
              <a:off x="4650309" y="1987120"/>
              <a:ext cx="488" cy="1794029"/>
            </a:xfrm>
            <a:prstGeom prst="line">
              <a:avLst/>
            </a:prstGeom>
          </p:spPr>
          <p:style>
            <a:lnRef idx="2">
              <a:schemeClr val="accent3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hemeClr val="accent3">
                <a:shade val="8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shade val="8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</p:grpSp>
      <p:sp>
        <p:nvSpPr>
          <p:cNvPr id="16" name="文本框 99"/>
          <p:cNvSpPr txBox="1"/>
          <p:nvPr/>
        </p:nvSpPr>
        <p:spPr>
          <a:xfrm>
            <a:off x="834473" y="4109515"/>
            <a:ext cx="3967330" cy="796469"/>
          </a:xfrm>
          <a:prstGeom prst="cloudCallout">
            <a:avLst>
              <a:gd name="adj1" fmla="val 31874"/>
              <a:gd name="adj2" fmla="val -804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0"/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你体会到什么？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6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97468" y="3549245"/>
            <a:ext cx="7636932" cy="1138654"/>
          </a:xfrm>
          <a:prstGeom prst="foldedCorner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    边读边想象关外风雪交加与故园宁静美好的夜景图，低沉而悲伤地读出词人思乡的柔情。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黑体" panose="02010609060101010101" pitchFamily="49" charset="-122"/>
            </a:endParaRPr>
          </a:p>
        </p:txBody>
      </p:sp>
      <p:sp>
        <p:nvSpPr>
          <p:cNvPr id="8" name="文本框 9"/>
          <p:cNvSpPr txBox="1"/>
          <p:nvPr/>
        </p:nvSpPr>
        <p:spPr>
          <a:xfrm>
            <a:off x="469179" y="1795506"/>
            <a:ext cx="8217624" cy="13336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900430">
              <a:lnSpc>
                <a:spcPct val="1200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风一更，雪一更，聒碎乡心梦不成，故园无此声。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483591" y="2395670"/>
            <a:ext cx="3255818" cy="0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6969638" y="2403740"/>
            <a:ext cx="1380787" cy="0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椭圆 20"/>
          <p:cNvSpPr/>
          <p:nvPr/>
        </p:nvSpPr>
        <p:spPr>
          <a:xfrm>
            <a:off x="6025648" y="1795506"/>
            <a:ext cx="988942" cy="698312"/>
          </a:xfrm>
          <a:prstGeom prst="ellips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538735" y="2483477"/>
            <a:ext cx="988942" cy="634829"/>
          </a:xfrm>
          <a:prstGeom prst="ellips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10"/>
          <p:cNvSpPr txBox="1"/>
          <p:nvPr/>
        </p:nvSpPr>
        <p:spPr>
          <a:xfrm>
            <a:off x="1276771" y="571492"/>
            <a:ext cx="49657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朗读指导</a:t>
            </a:r>
            <a:r>
              <a:rPr lang="zh-CN" altLang="en-US" sz="32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（课后第</a:t>
            </a:r>
            <a:r>
              <a:rPr lang="en-US" altLang="zh-CN" sz="32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2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题）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23527" y="305031"/>
            <a:ext cx="1013927" cy="1013927"/>
          </a:xfrm>
          <a:prstGeom prst="rect">
            <a:avLst/>
          </a:prstGeom>
        </p:spPr>
      </p:pic>
      <p:pic>
        <p:nvPicPr>
          <p:cNvPr id="3" name="七彩-课文朗读-五上-21 古诗词三首（3）下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803037" y="579403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656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 animBg="1"/>
      <p:bldP spid="21" grpId="0" animBg="1"/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798241" y="2017257"/>
            <a:ext cx="318277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54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山居秋</a:t>
            </a:r>
            <a:r>
              <a:rPr kumimoji="1" lang="zh-CN" altLang="en-US" sz="54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暝</a:t>
            </a:r>
            <a:endParaRPr kumimoji="1" lang="zh-CN" altLang="en-US" sz="5400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7372" y="3971404"/>
            <a:ext cx="84908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诗人在山林的居所看到秋天傍晚的景色。</a:t>
            </a:r>
            <a:endParaRPr kumimoji="1"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6" name="圆角矩形标注 15"/>
          <p:cNvSpPr/>
          <p:nvPr/>
        </p:nvSpPr>
        <p:spPr>
          <a:xfrm>
            <a:off x="5920098" y="1178938"/>
            <a:ext cx="1816015" cy="830230"/>
          </a:xfrm>
          <a:prstGeom prst="wedgeRoundRectCallout">
            <a:avLst>
              <a:gd name="adj1" fmla="val -72531"/>
              <a:gd name="adj2" fmla="val 57474"/>
              <a:gd name="adj3" fmla="val 16667"/>
            </a:avLst>
          </a:prstGeom>
          <a:solidFill>
            <a:schemeClr val="bg1"/>
          </a:solidFill>
          <a:ln w="3175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日落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时分，天色将晚</a:t>
            </a:r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标注 16"/>
          <p:cNvSpPr/>
          <p:nvPr/>
        </p:nvSpPr>
        <p:spPr>
          <a:xfrm>
            <a:off x="485045" y="1659559"/>
            <a:ext cx="2338705" cy="614680"/>
          </a:xfrm>
          <a:prstGeom prst="wedgeRoundRectCallout">
            <a:avLst>
              <a:gd name="adj1" fmla="val 62147"/>
              <a:gd name="adj2" fmla="val 37500"/>
              <a:gd name="adj3" fmla="val 16667"/>
            </a:avLst>
          </a:prstGeom>
          <a:solidFill>
            <a:schemeClr val="bg1"/>
          </a:solidFill>
          <a:ln w="3175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指山中居所。</a:t>
            </a:r>
            <a:endParaRPr lang="zh-CN" altLang="en-US" sz="2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2970526" y="2024812"/>
            <a:ext cx="1428750" cy="962666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4997565" y="2052710"/>
            <a:ext cx="887141" cy="875151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 flipV="1">
            <a:off x="4338547" y="2971403"/>
            <a:ext cx="1590829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圆角矩形标注 10"/>
          <p:cNvSpPr/>
          <p:nvPr/>
        </p:nvSpPr>
        <p:spPr>
          <a:xfrm>
            <a:off x="5899220" y="3037969"/>
            <a:ext cx="1816015" cy="567059"/>
          </a:xfrm>
          <a:prstGeom prst="wedgeRoundRectCallout">
            <a:avLst>
              <a:gd name="adj1" fmla="val -81322"/>
              <a:gd name="adj2" fmla="val -60719"/>
              <a:gd name="adj3" fmla="val 16667"/>
            </a:avLst>
          </a:prstGeom>
          <a:solidFill>
            <a:schemeClr val="bg1"/>
          </a:solidFill>
          <a:ln w="3175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秋天的傍晚。</a:t>
            </a:r>
            <a:endParaRPr lang="zh-CN" altLang="en-US" sz="2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77372" y="438070"/>
            <a:ext cx="3070873" cy="740868"/>
            <a:chOff x="374399" y="609020"/>
            <a:chExt cx="3070873" cy="740868"/>
          </a:xfrm>
        </p:grpSpPr>
        <p:sp>
          <p:nvSpPr>
            <p:cNvPr id="12" name="矩形 11"/>
            <p:cNvSpPr/>
            <p:nvPr/>
          </p:nvSpPr>
          <p:spPr>
            <a:xfrm>
              <a:off x="770129" y="713855"/>
              <a:ext cx="2675143" cy="556755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cap="rnd">
              <a:solidFill>
                <a:srgbClr val="FF0000"/>
              </a:solidFill>
            </a:ln>
            <a:effectLst/>
          </p:spPr>
          <p:txBody>
            <a:bodyPr wrap="square" lIns="68580" tIns="34290" rIns="68580" bIns="3429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700" b="1" dirty="0" smtClean="0">
                  <a:latin typeface="+mj-ea"/>
                  <a:ea typeface="+mj-ea"/>
                  <a:sym typeface="+mn-ea"/>
                </a:rPr>
                <a:t>    一起解诗题</a:t>
              </a:r>
              <a:endParaRPr lang="zh-CN" altLang="en-US" sz="2700" b="1" dirty="0">
                <a:latin typeface="+mj-ea"/>
                <a:ea typeface="+mj-ea"/>
                <a:sym typeface="+mn-ea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 rot="21073055">
              <a:off x="374399" y="609020"/>
              <a:ext cx="970336" cy="740868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6" grpId="0" animBg="1"/>
      <p:bldP spid="17" grpId="0" animBg="1"/>
      <p:bldP spid="18" grpId="0" animBg="1"/>
      <p:bldP spid="7" grpId="0" animBg="1"/>
      <p:bldP spid="11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5" name="Rectangle 3"/>
          <p:cNvSpPr>
            <a:spLocks noChangeArrowheads="1"/>
          </p:cNvSpPr>
          <p:nvPr/>
        </p:nvSpPr>
        <p:spPr bwMode="auto">
          <a:xfrm>
            <a:off x="0" y="1014812"/>
            <a:ext cx="264160" cy="34544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370192" y="1917692"/>
            <a:ext cx="2195989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身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在征途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心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系家乡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右大括号 12"/>
          <p:cNvSpPr/>
          <p:nvPr/>
        </p:nvSpPr>
        <p:spPr>
          <a:xfrm>
            <a:off x="4260373" y="2286634"/>
            <a:ext cx="165245" cy="1465278"/>
          </a:xfrm>
          <a:prstGeom prst="rightBrace">
            <a:avLst>
              <a:gd name="adj1" fmla="val 89323"/>
              <a:gd name="adj2" fmla="val 50000"/>
            </a:avLst>
          </a:prstGeom>
          <a:ln w="285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14" name="文本框 13"/>
          <p:cNvSpPr txBox="1"/>
          <p:nvPr/>
        </p:nvSpPr>
        <p:spPr>
          <a:xfrm>
            <a:off x="4540091" y="2739135"/>
            <a:ext cx="31483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聒碎乡心梦不成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391376" y="1469065"/>
            <a:ext cx="22278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长相思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458694"/>
            <a:ext cx="2268000" cy="6925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52636"/>
            <a:ext cx="450000" cy="559756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827584" y="411510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结构梳理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ldLvl="0" animBg="1"/>
      <p:bldP spid="14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31033" y="1650290"/>
            <a:ext cx="7693876" cy="162448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作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者用质朴的语言描绘出将士长途跋涉的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情景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，抒发了</a:t>
            </a:r>
            <a:r>
              <a:rPr lang="en-US" altLang="zh-CN" sz="3600" b="1" u="sng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_____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之情。 </a:t>
            </a:r>
            <a:endParaRPr lang="zh-CN" altLang="en-US" sz="3600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424013" y="2583944"/>
            <a:ext cx="11691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思乡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5572" y="547025"/>
            <a:ext cx="2268000" cy="69257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896" y="537266"/>
            <a:ext cx="460522" cy="572844"/>
          </a:xfrm>
          <a:prstGeom prst="rect">
            <a:avLst/>
          </a:prstGeom>
        </p:spPr>
      </p:pic>
      <p:sp>
        <p:nvSpPr>
          <p:cNvPr id="8" name="文本框 14"/>
          <p:cNvSpPr txBox="1"/>
          <p:nvPr/>
        </p:nvSpPr>
        <p:spPr>
          <a:xfrm>
            <a:off x="845340" y="537266"/>
            <a:ext cx="2036757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主题概括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18074" y="2073553"/>
            <a:ext cx="7733030" cy="12741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457200" indent="-4572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想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象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了词中描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绘的景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象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457200" indent="-4572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深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切地感受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到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了词人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的思乡之情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2584" y="374673"/>
            <a:ext cx="2268000" cy="69257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600" y="365341"/>
            <a:ext cx="450000" cy="559757"/>
          </a:xfrm>
          <a:prstGeom prst="rect">
            <a:avLst/>
          </a:prstGeom>
        </p:spPr>
      </p:pic>
      <p:sp>
        <p:nvSpPr>
          <p:cNvPr id="8" name="文本框 14"/>
          <p:cNvSpPr txBox="1"/>
          <p:nvPr/>
        </p:nvSpPr>
        <p:spPr>
          <a:xfrm>
            <a:off x="794068" y="374673"/>
            <a:ext cx="2193756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课堂小结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52939" y="2106157"/>
            <a:ext cx="8252936" cy="2030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1</a:t>
            </a:r>
            <a:r>
              <a:rPr 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纳兰性德</a:t>
            </a:r>
            <a:r>
              <a:rPr sz="28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是</a:t>
            </a:r>
            <a:r>
              <a:rPr 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清</a:t>
            </a:r>
            <a:r>
              <a:rPr sz="2800" b="1" dirty="0" err="1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代</a:t>
            </a:r>
            <a:r>
              <a:rPr 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词</a:t>
            </a:r>
            <a:r>
              <a:rPr sz="2800" b="1" dirty="0" err="1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人</a:t>
            </a:r>
            <a:r>
              <a:rPr 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。         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     </a:t>
            </a:r>
            <a:r>
              <a:rPr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（    </a:t>
            </a:r>
            <a:r>
              <a:rPr sz="28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）</a:t>
            </a:r>
            <a:endParaRPr sz="2800" b="1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  <a:p>
            <a:pPr indent="0">
              <a:lnSpc>
                <a:spcPct val="150000"/>
              </a:lnSpc>
            </a:pPr>
            <a:r>
              <a:rPr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2</a:t>
            </a:r>
            <a:r>
              <a:rPr 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这首词中蕴含思乡的思想感情</a:t>
            </a:r>
            <a:r>
              <a:rPr sz="28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。 </a:t>
            </a:r>
            <a:r>
              <a:rPr 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     </a:t>
            </a:r>
            <a:r>
              <a:rPr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（    </a:t>
            </a:r>
            <a:r>
              <a:rPr sz="28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）</a:t>
            </a:r>
            <a:endParaRPr sz="2800" b="1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  <a:p>
            <a:pPr indent="0">
              <a:lnSpc>
                <a:spcPct val="150000"/>
              </a:lnSpc>
            </a:pPr>
            <a:r>
              <a:rPr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3</a:t>
            </a:r>
            <a:r>
              <a:rPr 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这首词中的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“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千帐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”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只有一千只帐篷</a:t>
            </a:r>
            <a:r>
              <a:rPr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。</a:t>
            </a:r>
            <a:r>
              <a:rPr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（    ）</a:t>
            </a:r>
            <a:r>
              <a:rPr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endParaRPr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52780" y="1388707"/>
            <a:ext cx="2244525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判断</a:t>
            </a:r>
            <a:r>
              <a:rPr lang="zh-CN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对</a:t>
            </a:r>
            <a:r>
              <a:rPr lang="zh-CN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错。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7593806" y="2192358"/>
            <a:ext cx="525304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√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585551" y="2834343"/>
            <a:ext cx="543739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√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621429" y="3483472"/>
            <a:ext cx="541496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  <a:sym typeface="+mn-ea"/>
              </a:rPr>
              <a:t>×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黑体" panose="02010609060101010101" pitchFamily="49" charset="-122"/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5937" y="383823"/>
            <a:ext cx="2269879" cy="69315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92293"/>
            <a:ext cx="443315" cy="551442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815202" y="339502"/>
            <a:ext cx="2028606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课堂演练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矩形 3"/>
          <p:cNvSpPr>
            <a:spLocks noChangeArrowheads="1"/>
          </p:cNvSpPr>
          <p:nvPr/>
        </p:nvSpPr>
        <p:spPr bwMode="auto">
          <a:xfrm>
            <a:off x="434181" y="1939925"/>
            <a:ext cx="8054975" cy="128400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　　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诵读《长相思》及其他纳兰性德的诗词。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　　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2. 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完成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七彩课堂素养提升手册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本课练习。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538" y="396072"/>
            <a:ext cx="2268000" cy="69257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662" y="396072"/>
            <a:ext cx="450000" cy="559756"/>
          </a:xfrm>
          <a:prstGeom prst="rect">
            <a:avLst/>
          </a:prstGeom>
        </p:spPr>
      </p:pic>
      <p:sp>
        <p:nvSpPr>
          <p:cNvPr id="7" name="文本框 14"/>
          <p:cNvSpPr txBox="1"/>
          <p:nvPr/>
        </p:nvSpPr>
        <p:spPr>
          <a:xfrm>
            <a:off x="827584" y="364326"/>
            <a:ext cx="2055514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86960" y="524665"/>
            <a:ext cx="8076466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    学习一首古诗，你一般会用什么方法来理解诗意呢？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3059432" y="2126588"/>
            <a:ext cx="2992703" cy="507831"/>
          </a:xfrm>
          <a:custGeom>
            <a:avLst/>
            <a:gdLst>
              <a:gd name="connsiteX0" fmla="*/ 0 w 2088036"/>
              <a:gd name="connsiteY0" fmla="*/ 50783 h 507831"/>
              <a:gd name="connsiteX1" fmla="*/ 50783 w 2088036"/>
              <a:gd name="connsiteY1" fmla="*/ 0 h 507831"/>
              <a:gd name="connsiteX2" fmla="*/ 2037253 w 2088036"/>
              <a:gd name="connsiteY2" fmla="*/ 0 h 507831"/>
              <a:gd name="connsiteX3" fmla="*/ 2088036 w 2088036"/>
              <a:gd name="connsiteY3" fmla="*/ 50783 h 507831"/>
              <a:gd name="connsiteX4" fmla="*/ 2088036 w 2088036"/>
              <a:gd name="connsiteY4" fmla="*/ 457048 h 507831"/>
              <a:gd name="connsiteX5" fmla="*/ 2037253 w 2088036"/>
              <a:gd name="connsiteY5" fmla="*/ 507831 h 507831"/>
              <a:gd name="connsiteX6" fmla="*/ 50783 w 2088036"/>
              <a:gd name="connsiteY6" fmla="*/ 507831 h 507831"/>
              <a:gd name="connsiteX7" fmla="*/ 0 w 2088036"/>
              <a:gd name="connsiteY7" fmla="*/ 457048 h 507831"/>
              <a:gd name="connsiteX8" fmla="*/ 0 w 2088036"/>
              <a:gd name="connsiteY8" fmla="*/ 50783 h 507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88036" h="507831">
                <a:moveTo>
                  <a:pt x="0" y="50783"/>
                </a:moveTo>
                <a:cubicBezTo>
                  <a:pt x="0" y="22736"/>
                  <a:pt x="22736" y="0"/>
                  <a:pt x="50783" y="0"/>
                </a:cubicBezTo>
                <a:lnTo>
                  <a:pt x="2037253" y="0"/>
                </a:lnTo>
                <a:cubicBezTo>
                  <a:pt x="2065300" y="0"/>
                  <a:pt x="2088036" y="22736"/>
                  <a:pt x="2088036" y="50783"/>
                </a:cubicBezTo>
                <a:lnTo>
                  <a:pt x="2088036" y="457048"/>
                </a:lnTo>
                <a:cubicBezTo>
                  <a:pt x="2088036" y="485095"/>
                  <a:pt x="2065300" y="507831"/>
                  <a:pt x="2037253" y="507831"/>
                </a:cubicBezTo>
                <a:lnTo>
                  <a:pt x="50783" y="507831"/>
                </a:lnTo>
                <a:cubicBezTo>
                  <a:pt x="22736" y="507831"/>
                  <a:pt x="0" y="485095"/>
                  <a:pt x="0" y="457048"/>
                </a:cubicBezTo>
                <a:lnTo>
                  <a:pt x="0" y="50783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>
            <a:solidFill>
              <a:schemeClr val="bg1"/>
            </a:solidFill>
          </a:ln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4">
              <a:hueOff val="0"/>
              <a:satOff val="0"/>
              <a:lumOff val="0"/>
              <a:alphaOff val="0"/>
            </a:schemeClr>
          </a:fillRef>
          <a:effectRef idx="1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79644" tIns="79644" rIns="79644" bIns="79644" numCol="1" spcCol="1270" anchor="t" anchorCtr="0">
            <a:noAutofit/>
          </a:bodyPr>
          <a:lstStyle/>
          <a:p>
            <a:pPr lvl="0" algn="ctr" defTabSz="7556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sz="3200" b="1" kern="1200" dirty="0" smtClean="0">
                <a:solidFill>
                  <a:srgbClr val="FF0000"/>
                </a:solidFill>
              </a:rPr>
              <a:t>结合注释理解</a:t>
            </a:r>
            <a:endParaRPr lang="zh-CN" sz="3200" kern="1200" dirty="0">
              <a:solidFill>
                <a:srgbClr val="FF0000"/>
              </a:solidFill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2794148" y="3055506"/>
            <a:ext cx="3621170" cy="507831"/>
          </a:xfrm>
          <a:custGeom>
            <a:avLst/>
            <a:gdLst>
              <a:gd name="connsiteX0" fmla="*/ 0 w 2088036"/>
              <a:gd name="connsiteY0" fmla="*/ 50783 h 507831"/>
              <a:gd name="connsiteX1" fmla="*/ 50783 w 2088036"/>
              <a:gd name="connsiteY1" fmla="*/ 0 h 507831"/>
              <a:gd name="connsiteX2" fmla="*/ 2037253 w 2088036"/>
              <a:gd name="connsiteY2" fmla="*/ 0 h 507831"/>
              <a:gd name="connsiteX3" fmla="*/ 2088036 w 2088036"/>
              <a:gd name="connsiteY3" fmla="*/ 50783 h 507831"/>
              <a:gd name="connsiteX4" fmla="*/ 2088036 w 2088036"/>
              <a:gd name="connsiteY4" fmla="*/ 457048 h 507831"/>
              <a:gd name="connsiteX5" fmla="*/ 2037253 w 2088036"/>
              <a:gd name="connsiteY5" fmla="*/ 507831 h 507831"/>
              <a:gd name="connsiteX6" fmla="*/ 50783 w 2088036"/>
              <a:gd name="connsiteY6" fmla="*/ 507831 h 507831"/>
              <a:gd name="connsiteX7" fmla="*/ 0 w 2088036"/>
              <a:gd name="connsiteY7" fmla="*/ 457048 h 507831"/>
              <a:gd name="connsiteX8" fmla="*/ 0 w 2088036"/>
              <a:gd name="connsiteY8" fmla="*/ 50783 h 507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88036" h="507831">
                <a:moveTo>
                  <a:pt x="0" y="50783"/>
                </a:moveTo>
                <a:cubicBezTo>
                  <a:pt x="0" y="22736"/>
                  <a:pt x="22736" y="0"/>
                  <a:pt x="50783" y="0"/>
                </a:cubicBezTo>
                <a:lnTo>
                  <a:pt x="2037253" y="0"/>
                </a:lnTo>
                <a:cubicBezTo>
                  <a:pt x="2065300" y="0"/>
                  <a:pt x="2088036" y="22736"/>
                  <a:pt x="2088036" y="50783"/>
                </a:cubicBezTo>
                <a:lnTo>
                  <a:pt x="2088036" y="457048"/>
                </a:lnTo>
                <a:cubicBezTo>
                  <a:pt x="2088036" y="485095"/>
                  <a:pt x="2065300" y="507831"/>
                  <a:pt x="2037253" y="507831"/>
                </a:cubicBezTo>
                <a:lnTo>
                  <a:pt x="50783" y="507831"/>
                </a:lnTo>
                <a:cubicBezTo>
                  <a:pt x="22736" y="507831"/>
                  <a:pt x="0" y="485095"/>
                  <a:pt x="0" y="457048"/>
                </a:cubicBezTo>
                <a:lnTo>
                  <a:pt x="0" y="50783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>
            <a:solidFill>
              <a:schemeClr val="bg1"/>
            </a:solidFill>
          </a:ln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4">
              <a:hueOff val="0"/>
              <a:satOff val="0"/>
              <a:lumOff val="0"/>
              <a:alphaOff val="0"/>
            </a:schemeClr>
          </a:fillRef>
          <a:effectRef idx="1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79644" tIns="79644" rIns="79644" bIns="79644" numCol="1" spcCol="1270" anchor="t" anchorCtr="0">
            <a:noAutofit/>
          </a:bodyPr>
          <a:lstStyle/>
          <a:p>
            <a:pPr lvl="0" algn="ctr" defTabSz="7556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sz="3200" b="1" kern="1200" dirty="0" smtClean="0">
                <a:solidFill>
                  <a:srgbClr val="FF0000"/>
                </a:solidFill>
              </a:rPr>
              <a:t>结合插图展开想象</a:t>
            </a:r>
            <a:endParaRPr lang="zh-CN" sz="3200" kern="1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476298" y="466890"/>
            <a:ext cx="78489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用自己的话把诗句的意思连起来说一说。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982478" y="1127929"/>
            <a:ext cx="5172075" cy="3559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山居秋暝</a:t>
            </a:r>
            <a:endParaRPr lang="en-US" altLang="zh-CN" sz="3200" b="1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charset="0"/>
            </a:endParaRPr>
          </a:p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[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唐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]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王 维</a:t>
            </a:r>
            <a:endParaRPr lang="en-US" altLang="zh-CN" sz="2800" b="1" dirty="0" smtClean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空山新雨后，天气晚来秋。</a:t>
            </a:r>
            <a:endParaRPr lang="en-US" altLang="zh-CN" sz="32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明月松间照，清泉石上流。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竹喧归浣女，莲动下渔舟。</a:t>
            </a:r>
            <a:endParaRPr lang="en-US" altLang="zh-CN" sz="32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随意春芳歇，王孙自可留。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37201" y="409540"/>
            <a:ext cx="81133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自由读诗的首联、颔联，你的脑海里浮现出了一幅什么样的画面？你仿佛看到了什么？听到了什么？感觉到了什么？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5"/>
          <p:cNvSpPr txBox="1"/>
          <p:nvPr/>
        </p:nvSpPr>
        <p:spPr>
          <a:xfrm>
            <a:off x="1077404" y="2620742"/>
            <a:ext cx="2748333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雨</a:t>
            </a:r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后初晴图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5"/>
          <p:cNvSpPr txBox="1"/>
          <p:nvPr/>
        </p:nvSpPr>
        <p:spPr>
          <a:xfrm>
            <a:off x="4707173" y="2620742"/>
            <a:ext cx="27483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明月松林图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742455" y="3705041"/>
            <a:ext cx="2748333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明月清泉</a:t>
            </a:r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图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753166" y="1586157"/>
            <a:ext cx="5607685" cy="14198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空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山新雨后，天气晚来秋。</a:t>
            </a:r>
            <a:endParaRPr lang="en-US" altLang="zh-CN" sz="36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明月松间照，清泉石上流。</a:t>
            </a:r>
            <a:endParaRPr lang="zh-CN" altLang="en-US" sz="3600"/>
          </a:p>
        </p:txBody>
      </p:sp>
      <p:sp>
        <p:nvSpPr>
          <p:cNvPr id="17" name="云形标注 16"/>
          <p:cNvSpPr/>
          <p:nvPr/>
        </p:nvSpPr>
        <p:spPr>
          <a:xfrm>
            <a:off x="800247" y="3202188"/>
            <a:ext cx="3206297" cy="819331"/>
          </a:xfrm>
          <a:prstGeom prst="cloudCallout">
            <a:avLst>
              <a:gd name="adj1" fmla="val 17645"/>
              <a:gd name="adj2" fmla="val -84050"/>
            </a:avLst>
          </a:prstGeom>
          <a:solidFill>
            <a:schemeClr val="accent3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ln w="18415" cmpd="sng">
                  <a:solidFill>
                    <a:schemeClr val="bg1"/>
                  </a:solidFill>
                  <a:prstDash val="solid"/>
                </a:ln>
                <a:solidFill>
                  <a:srgbClr val="FF6600"/>
                </a:solidFill>
                <a:latin typeface="+mj-ea"/>
                <a:ea typeface="+mj-ea"/>
              </a:rPr>
              <a:t> 静态描写</a:t>
            </a:r>
            <a:endParaRPr lang="zh-CN" altLang="en-US" sz="3200" b="1" dirty="0">
              <a:ln w="18415" cmpd="sng">
                <a:solidFill>
                  <a:schemeClr val="bg1"/>
                </a:solidFill>
                <a:prstDash val="solid"/>
              </a:ln>
              <a:solidFill>
                <a:srgbClr val="FF6600"/>
              </a:solidFill>
              <a:latin typeface="+mj-ea"/>
              <a:ea typeface="+mj-ea"/>
            </a:endParaRPr>
          </a:p>
        </p:txBody>
      </p:sp>
      <p:sp>
        <p:nvSpPr>
          <p:cNvPr id="4" name="云形标注 3"/>
          <p:cNvSpPr/>
          <p:nvPr/>
        </p:nvSpPr>
        <p:spPr>
          <a:xfrm>
            <a:off x="5579597" y="3116027"/>
            <a:ext cx="2885923" cy="818139"/>
          </a:xfrm>
          <a:prstGeom prst="cloudCallout">
            <a:avLst>
              <a:gd name="adj1" fmla="val -42812"/>
              <a:gd name="adj2" fmla="val -70319"/>
            </a:avLst>
          </a:prstGeom>
          <a:solidFill>
            <a:schemeClr val="accent3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ln w="18415" cmpd="sng">
                  <a:solidFill>
                    <a:schemeClr val="bg1"/>
                  </a:solidFill>
                  <a:prstDash val="solid"/>
                </a:ln>
                <a:solidFill>
                  <a:srgbClr val="FF6600"/>
                </a:solidFill>
                <a:latin typeface="+mj-ea"/>
                <a:ea typeface="+mj-ea"/>
              </a:rPr>
              <a:t>动态描写</a:t>
            </a:r>
            <a:endParaRPr lang="zh-CN" altLang="en-US" sz="3200" b="1" dirty="0">
              <a:ln w="18415" cmpd="sng">
                <a:solidFill>
                  <a:schemeClr val="bg1"/>
                </a:solidFill>
                <a:prstDash val="solid"/>
              </a:ln>
              <a:solidFill>
                <a:srgbClr val="FF6600"/>
              </a:solidFill>
              <a:latin typeface="+mj-ea"/>
              <a:ea typeface="+mj-ea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466426" y="533342"/>
            <a:ext cx="2857345" cy="918210"/>
          </a:xfrm>
          <a:prstGeom prst="wedgeRoundRectCallout">
            <a:avLst>
              <a:gd name="adj1" fmla="val 36888"/>
              <a:gd name="adj2" fmla="val 73565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3200" b="1" dirty="0">
                <a:ln w="18415" cmpd="sng">
                  <a:solidFill>
                    <a:schemeClr val="bg1"/>
                  </a:solidFill>
                  <a:prstDash val="solid"/>
                </a:ln>
                <a:solidFill>
                  <a:srgbClr val="FF6600"/>
                </a:solidFill>
                <a:latin typeface="+mj-ea"/>
                <a:ea typeface="+mj-ea"/>
              </a:rPr>
              <a:t>新近下雨之意，清新如洗。</a:t>
            </a:r>
            <a:endParaRPr lang="zh-CN" altLang="en-US" sz="3200" b="1" dirty="0">
              <a:ln w="18415" cmpd="sng">
                <a:solidFill>
                  <a:schemeClr val="bg1"/>
                </a:solidFill>
                <a:prstDash val="solid"/>
              </a:ln>
              <a:solidFill>
                <a:srgbClr val="FF6600"/>
              </a:solidFill>
              <a:latin typeface="+mj-ea"/>
              <a:ea typeface="+mj-ea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6210999" y="767144"/>
            <a:ext cx="1958558" cy="735145"/>
          </a:xfrm>
          <a:prstGeom prst="wedgeRoundRectCallout">
            <a:avLst>
              <a:gd name="adj1" fmla="val -66039"/>
              <a:gd name="adj2" fmla="val 58552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ln w="18415" cmpd="sng">
                  <a:solidFill>
                    <a:schemeClr val="bg1"/>
                  </a:solidFill>
                  <a:prstDash val="solid"/>
                </a:ln>
                <a:solidFill>
                  <a:srgbClr val="FF6600"/>
                </a:solidFill>
                <a:latin typeface="+mj-ea"/>
                <a:ea typeface="+mj-ea"/>
              </a:rPr>
              <a:t>呼应诗题</a:t>
            </a:r>
            <a:endParaRPr lang="zh-CN" altLang="en-US" sz="3200" b="1" dirty="0">
              <a:ln w="18415" cmpd="sng">
                <a:solidFill>
                  <a:schemeClr val="bg1"/>
                </a:solidFill>
                <a:prstDash val="solid"/>
              </a:ln>
              <a:solidFill>
                <a:srgbClr val="FF6600"/>
              </a:solidFill>
              <a:latin typeface="+mj-ea"/>
              <a:ea typeface="+mj-ea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1799775" y="2889905"/>
            <a:ext cx="240937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4550705" y="2891461"/>
            <a:ext cx="240937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4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2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3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4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5.xml><?xml version="1.0" encoding="utf-8"?>
<p:tagLst xmlns:p="http://schemas.openxmlformats.org/presentationml/2006/main">
  <p:tag name="KSO_WPP_MARK_KEY" val="199d9486-2cb9-4f9f-a67f-ade2f08e620d"/>
  <p:tag name="COMMONDATA" val="eyJoZGlkIjoiMDUzMmRhYzhkNzM3Y2ZlODExZjhhYzliMDJjYzA0ZGIifQ=="/>
</p:tagLst>
</file>

<file path=ppt/theme/theme1.xml><?xml version="1.0" encoding="utf-8"?>
<a:theme xmlns:a="http://schemas.openxmlformats.org/drawingml/2006/main" name="Office 主题">
  <a:themeElements>
    <a:clrScheme name="纸张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3796</Words>
  <Application>WPS 演示</Application>
  <PresentationFormat>全屏显示(16:9)</PresentationFormat>
  <Paragraphs>505</Paragraphs>
  <Slides>54</Slides>
  <Notes>9</Notes>
  <HiddenSlides>0</HiddenSlides>
  <MMClips>5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54</vt:i4>
      </vt:variant>
    </vt:vector>
  </HeadingPairs>
  <TitlesOfParts>
    <vt:vector size="70" baseType="lpstr">
      <vt:lpstr>Arial</vt:lpstr>
      <vt:lpstr>宋体</vt:lpstr>
      <vt:lpstr>Wingdings</vt:lpstr>
      <vt:lpstr>黑体</vt:lpstr>
      <vt:lpstr>楷体</vt:lpstr>
      <vt:lpstr>Times New Roman</vt:lpstr>
      <vt:lpstr>Kaiti SC</vt:lpstr>
      <vt:lpstr>Segoe Print</vt:lpstr>
      <vt:lpstr>幼圆</vt:lpstr>
      <vt:lpstr>微软雅黑</vt:lpstr>
      <vt:lpstr>Arial Unicode MS</vt:lpstr>
      <vt:lpstr>Calibri</vt:lpstr>
      <vt:lpstr>汉语拼音</vt:lpstr>
      <vt:lpstr>华文楷体</vt:lpstr>
      <vt:lpstr>Xingkai SC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zhangye</dc:creator>
  <cp:lastModifiedBy>Rocket Girls</cp:lastModifiedBy>
  <cp:revision>335</cp:revision>
  <dcterms:created xsi:type="dcterms:W3CDTF">2019-03-29T07:43:00Z</dcterms:created>
  <dcterms:modified xsi:type="dcterms:W3CDTF">2022-12-19T05:59:26Z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2052-11.1.0.12980</vt:lpwstr>
  </property>
  <property fmtid="{D5CDD505-2E9C-101B-9397-08002B2CF9AE}" pid="3" name="ICV">
    <vt:lpwstr>2318B4784EAC43FB808E119BE981A339</vt:lpwstr>
  </property>
</Properties>
</file>