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523" r:id="rId3"/>
    <p:sldId id="1229" r:id="rId5"/>
    <p:sldId id="1003" r:id="rId6"/>
    <p:sldId id="1196" r:id="rId7"/>
    <p:sldId id="1223" r:id="rId8"/>
    <p:sldId id="1224" r:id="rId9"/>
    <p:sldId id="1171" r:id="rId10"/>
    <p:sldId id="1225" r:id="rId11"/>
    <p:sldId id="1226" r:id="rId12"/>
    <p:sldId id="1077" r:id="rId13"/>
    <p:sldId id="1173" r:id="rId14"/>
    <p:sldId id="1011" r:id="rId15"/>
    <p:sldId id="1219" r:id="rId16"/>
    <p:sldId id="996" r:id="rId17"/>
    <p:sldId id="991" r:id="rId18"/>
    <p:sldId id="1006" r:id="rId19"/>
    <p:sldId id="1228" r:id="rId20"/>
    <p:sldId id="1222" r:id="rId21"/>
    <p:sldId id="1221" r:id="rId22"/>
    <p:sldId id="1227" r:id="rId23"/>
    <p:sldId id="936" r:id="rId24"/>
    <p:sldId id="937" r:id="rId25"/>
    <p:sldId id="1192" r:id="rId26"/>
    <p:sldId id="939" r:id="rId27"/>
    <p:sldId id="940" r:id="rId28"/>
    <p:sldId id="1024" r:id="rId29"/>
    <p:sldId id="1195" r:id="rId30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35"/>
    </p:embeddedFont>
    <p:embeddedFont>
      <p:font typeface="黑体" panose="02010609060101010101" pitchFamily="49" charset="-122"/>
      <p:regular r:id="rId36"/>
    </p:embeddedFont>
    <p:embeddedFont>
      <p:font typeface="汉语拼音" panose="000B0604020202020204" charset="0"/>
      <p:regular r:id="rId37"/>
    </p:embeddedFont>
    <p:embeddedFont>
      <p:font typeface="微软雅黑" panose="020B0503020204020204" pitchFamily="34" charset="-122"/>
      <p:regular r:id="rId38"/>
    </p:embeddedFont>
    <p:embeddedFont>
      <p:font typeface="Calibri" panose="020F0502020204030204" charset="0"/>
      <p:regular r:id="rId39"/>
      <p:bold r:id="rId40"/>
      <p:italic r:id="rId41"/>
      <p:boldItalic r:id="rId42"/>
    </p:embeddedFont>
  </p:embeddedFontLst>
  <p:custDataLst>
    <p:tags r:id="rId4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73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6FF"/>
    <a:srgbClr val="FFFFCC"/>
    <a:srgbClr val="0000FF"/>
    <a:srgbClr val="FEFCDE"/>
    <a:srgbClr val="FFFF99"/>
    <a:srgbClr val="FFFFFF"/>
    <a:srgbClr val="0066FF"/>
    <a:srgbClr val="FF0000"/>
    <a:srgbClr val="A38302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 showGuides="1">
      <p:cViewPr varScale="1">
        <p:scale>
          <a:sx n="62" d="100"/>
          <a:sy n="62" d="100"/>
        </p:scale>
        <p:origin x="-78" y="-840"/>
      </p:cViewPr>
      <p:guideLst>
        <p:guide orient="horz" pos="2573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gs" Target="tags/tag1.xml"/><Relationship Id="rId42" Type="http://schemas.openxmlformats.org/officeDocument/2006/relationships/font" Target="fonts/font8.fntdata"/><Relationship Id="rId41" Type="http://schemas.openxmlformats.org/officeDocument/2006/relationships/font" Target="fonts/font7.fntdata"/><Relationship Id="rId4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5.fntdata"/><Relationship Id="rId38" Type="http://schemas.openxmlformats.org/officeDocument/2006/relationships/font" Target="fonts/font4.fntdata"/><Relationship Id="rId37" Type="http://schemas.openxmlformats.org/officeDocument/2006/relationships/font" Target="fonts/font3.fntdata"/><Relationship Id="rId36" Type="http://schemas.openxmlformats.org/officeDocument/2006/relationships/font" Target="fonts/font2.fntdata"/><Relationship Id="rId35" Type="http://schemas.openxmlformats.org/officeDocument/2006/relationships/font" Target="fonts/font1.fntdata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黎明 红晕 漆黑 归鸦 夜幕 窠里 心旷神怡 凛冽 闲逸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黎明 红晕 漆黑 归鸦 夜幕 窠里 心旷神怡 凛冽 闲逸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黎明 红晕 漆黑 归鸦 夜幕 窠里 心旷神怡 凛冽 闲逸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2.png"/><Relationship Id="rId3" Type="http://schemas.microsoft.com/office/2007/relationships/media" Target="../media/media1.mp3"/><Relationship Id="rId2" Type="http://schemas.openxmlformats.org/officeDocument/2006/relationships/audio" Target="../media/media1.mp3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3.png"/><Relationship Id="rId3" Type="http://schemas.microsoft.com/office/2007/relationships/media" Target="../media/media2.mp3"/><Relationship Id="rId2" Type="http://schemas.openxmlformats.org/officeDocument/2006/relationships/audio" Target="../media/media2.mp3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.GIF"/><Relationship Id="rId3" Type="http://schemas.openxmlformats.org/officeDocument/2006/relationships/image" Target="../media/image6.png"/><Relationship Id="rId2" Type="http://schemas.openxmlformats.org/officeDocument/2006/relationships/hyperlink" Target="&#36164;&#26009;&#38142;&#25509;/&#35270;&#39057;/&#19971;&#24425;-&#35838;&#25991;&#26391;&#35835;-&#20116;&#19978;-24%20&#26376;&#36857;.mp4" TargetMode="External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1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3731050" y="1734072"/>
            <a:ext cx="3456384" cy="1177245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b="1" dirty="0" smtClean="0">
                <a:ln w="0"/>
                <a:solidFill>
                  <a:sysClr val="windowText" lastClr="000000"/>
                </a:solidFill>
                <a:effectLst>
                  <a:glow rad="800100">
                    <a:schemeClr val="bg1">
                      <a:alpha val="31000"/>
                    </a:schemeClr>
                  </a:glow>
                  <a:outerShdw dist="38100" dir="2700000" algn="tl" rotWithShape="0">
                    <a:schemeClr val="bg1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月  迹</a:t>
            </a:r>
            <a:endParaRPr lang="zh-CN" altLang="en-US" sz="7200" b="1" dirty="0">
              <a:ln w="0"/>
              <a:solidFill>
                <a:sysClr val="windowText" lastClr="000000"/>
              </a:solidFill>
              <a:effectLst>
                <a:glow rad="800100">
                  <a:schemeClr val="bg1">
                    <a:alpha val="31000"/>
                  </a:schemeClr>
                </a:glow>
                <a:outerShdw dist="38100" dir="2700000" algn="tl" rotWithShape="0">
                  <a:schemeClr val="bg1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63688" y="1548239"/>
            <a:ext cx="1786321" cy="1548910"/>
            <a:chOff x="1688407" y="1598904"/>
            <a:chExt cx="1786321" cy="154891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8407" y="1891820"/>
              <a:ext cx="1265509" cy="1255994"/>
            </a:xfrm>
            <a:prstGeom prst="rect">
              <a:avLst/>
            </a:prstGeom>
          </p:spPr>
        </p:pic>
        <p:sp>
          <p:nvSpPr>
            <p:cNvPr id="10" name="文本框 6"/>
            <p:cNvSpPr txBox="1"/>
            <p:nvPr/>
          </p:nvSpPr>
          <p:spPr>
            <a:xfrm>
              <a:off x="1883289" y="1988135"/>
              <a:ext cx="96051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1" lang="en-US" altLang="zh-CN" sz="6000" b="1" dirty="0" smtClean="0">
                  <a:solidFill>
                    <a:srgbClr val="92D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24</a:t>
              </a:r>
              <a:endParaRPr kumimoji="1" lang="zh-CN" altLang="en-US" sz="60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标题 1"/>
            <p:cNvSpPr txBox="1"/>
            <p:nvPr/>
          </p:nvSpPr>
          <p:spPr>
            <a:xfrm>
              <a:off x="2565115" y="1598904"/>
              <a:ext cx="909613" cy="1076573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/>
            <a:lstStyle/>
            <a:p>
              <a:pPr algn="dist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dirty="0" smtClean="0">
                  <a:solidFill>
                    <a:prstClr val="black"/>
                  </a:solidFill>
                  <a:latin typeface="宋体" panose="02010600030101010101" pitchFamily="2" charset="-122"/>
                </a:rPr>
                <a:t>*</a:t>
              </a:r>
              <a:endPara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111" y="90053"/>
            <a:ext cx="820578" cy="322796"/>
          </a:xfrm>
          <a:prstGeom prst="rect">
            <a:avLst/>
          </a:prstGeom>
        </p:spPr>
      </p:pic>
      <p:sp>
        <p:nvSpPr>
          <p:cNvPr id="15" name="TextBox 20"/>
          <p:cNvSpPr txBox="1"/>
          <p:nvPr/>
        </p:nvSpPr>
        <p:spPr>
          <a:xfrm>
            <a:off x="158626" y="197405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342900" indent="1143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685800" indent="2286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028700" indent="3429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371600" indent="457200" algn="l" defTabSz="6858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五年</a:t>
            </a:r>
            <a:r>
              <a:rPr lang="zh-CN" altLang="en-US" sz="2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级 上册</a:t>
            </a:r>
            <a:endParaRPr lang="zh-CN" altLang="en-US" sz="2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603392" y="500048"/>
            <a:ext cx="785704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我们看时，那竹窗帘儿里果然有了月亮，款款地悄没声儿地溜进来，出现在窗前的穿衣镜上了：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977296" y="1021482"/>
            <a:ext cx="2091848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1488174" y="2018038"/>
            <a:ext cx="171215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6" name="圆角矩形标注 45"/>
          <p:cNvSpPr/>
          <p:nvPr/>
        </p:nvSpPr>
        <p:spPr>
          <a:xfrm>
            <a:off x="4938307" y="1771987"/>
            <a:ext cx="3279775" cy="549275"/>
          </a:xfrm>
          <a:prstGeom prst="wedgeRoundRectCallout">
            <a:avLst>
              <a:gd name="adj1" fmla="val -51786"/>
              <a:gd name="adj2" fmla="val -93190"/>
              <a:gd name="adj3" fmla="val 16667"/>
            </a:avLst>
          </a:prstGeom>
          <a:solidFill>
            <a:srgbClr val="FEFCDE"/>
          </a:solidFill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accent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这是在</a:t>
            </a:r>
            <a:r>
              <a:rPr lang="zh-CN" altLang="en-US" sz="2400" b="1" dirty="0" smtClean="0">
                <a:solidFill>
                  <a:schemeClr val="accent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中</a:t>
            </a:r>
            <a:r>
              <a:rPr lang="zh-CN" altLang="en-US" sz="2400" b="1" dirty="0" smtClean="0">
                <a:solidFill>
                  <a:schemeClr val="accent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堂里看到的。</a:t>
            </a:r>
            <a:endParaRPr lang="zh-CN" altLang="en-US" sz="2400" b="1" dirty="0">
              <a:solidFill>
                <a:schemeClr val="accent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>
            <a:off x="603392" y="2537341"/>
            <a:ext cx="785704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妙极了，它真没有走掉，我们很快就在葡萄叶儿上、瓷花盆儿上、爷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爷的锨刃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儿上找到了。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3564728" y="3547542"/>
            <a:ext cx="2024909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077425" y="3549130"/>
            <a:ext cx="209432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7187452" y="3517379"/>
            <a:ext cx="844267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83867" y="4011910"/>
            <a:ext cx="844267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圆角矩形标注 12"/>
          <p:cNvSpPr/>
          <p:nvPr/>
        </p:nvSpPr>
        <p:spPr>
          <a:xfrm>
            <a:off x="4956810" y="3809280"/>
            <a:ext cx="3359606" cy="549275"/>
          </a:xfrm>
          <a:prstGeom prst="wedgeRoundRectCallout">
            <a:avLst>
              <a:gd name="adj1" fmla="val -69487"/>
              <a:gd name="adj2" fmla="val -64123"/>
              <a:gd name="adj3" fmla="val 16667"/>
            </a:avLst>
          </a:prstGeom>
          <a:solidFill>
            <a:srgbClr val="FEFCDE"/>
          </a:solidFill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这是在院子里找到的</a:t>
            </a:r>
            <a:r>
              <a:rPr lang="zh-CN" altLang="en-US" sz="3200" b="1" dirty="0">
                <a:solidFill>
                  <a:schemeClr val="accent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schemeClr val="accent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7" grpId="0"/>
      <p:bldP spid="1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505090" y="411510"/>
            <a:ext cx="8001056" cy="2039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河水细细的，却漫着一大片的净沙，全没白日那么的粗糙，灿烂地闪着银光。我们从沙滩上跑过去，弟弟刚站到河的上湾，就大呼小叫：“月亮在这儿！”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3829141" y="1923678"/>
            <a:ext cx="4559283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586948" y="2427734"/>
            <a:ext cx="519160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611560" y="2931790"/>
            <a:ext cx="2592288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月亮的足迹：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07704" y="3713668"/>
            <a:ext cx="5549101" cy="658282"/>
            <a:chOff x="2775470" y="3334992"/>
            <a:chExt cx="4169122" cy="658282"/>
          </a:xfrm>
        </p:grpSpPr>
        <p:sp>
          <p:nvSpPr>
            <p:cNvPr id="5" name="任意多边形 4"/>
            <p:cNvSpPr/>
            <p:nvPr/>
          </p:nvSpPr>
          <p:spPr>
            <a:xfrm>
              <a:off x="2775470" y="3334992"/>
              <a:ext cx="1097137" cy="658282"/>
            </a:xfrm>
            <a:custGeom>
              <a:avLst/>
              <a:gdLst>
                <a:gd name="connsiteX0" fmla="*/ 0 w 1097137"/>
                <a:gd name="connsiteY0" fmla="*/ 65828 h 658282"/>
                <a:gd name="connsiteX1" fmla="*/ 65828 w 1097137"/>
                <a:gd name="connsiteY1" fmla="*/ 0 h 658282"/>
                <a:gd name="connsiteX2" fmla="*/ 1031309 w 1097137"/>
                <a:gd name="connsiteY2" fmla="*/ 0 h 658282"/>
                <a:gd name="connsiteX3" fmla="*/ 1097137 w 1097137"/>
                <a:gd name="connsiteY3" fmla="*/ 65828 h 658282"/>
                <a:gd name="connsiteX4" fmla="*/ 1097137 w 1097137"/>
                <a:gd name="connsiteY4" fmla="*/ 592454 h 658282"/>
                <a:gd name="connsiteX5" fmla="*/ 1031309 w 1097137"/>
                <a:gd name="connsiteY5" fmla="*/ 658282 h 658282"/>
                <a:gd name="connsiteX6" fmla="*/ 65828 w 1097137"/>
                <a:gd name="connsiteY6" fmla="*/ 658282 h 658282"/>
                <a:gd name="connsiteX7" fmla="*/ 0 w 1097137"/>
                <a:gd name="connsiteY7" fmla="*/ 592454 h 658282"/>
                <a:gd name="connsiteX8" fmla="*/ 0 w 1097137"/>
                <a:gd name="connsiteY8" fmla="*/ 65828 h 65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7137" h="658282">
                  <a:moveTo>
                    <a:pt x="0" y="65828"/>
                  </a:moveTo>
                  <a:cubicBezTo>
                    <a:pt x="0" y="29472"/>
                    <a:pt x="29472" y="0"/>
                    <a:pt x="65828" y="0"/>
                  </a:cubicBezTo>
                  <a:lnTo>
                    <a:pt x="1031309" y="0"/>
                  </a:lnTo>
                  <a:cubicBezTo>
                    <a:pt x="1067665" y="0"/>
                    <a:pt x="1097137" y="29472"/>
                    <a:pt x="1097137" y="65828"/>
                  </a:cubicBezTo>
                  <a:lnTo>
                    <a:pt x="1097137" y="592454"/>
                  </a:lnTo>
                  <a:cubicBezTo>
                    <a:pt x="1097137" y="628810"/>
                    <a:pt x="1067665" y="658282"/>
                    <a:pt x="1031309" y="658282"/>
                  </a:cubicBezTo>
                  <a:lnTo>
                    <a:pt x="65828" y="658282"/>
                  </a:lnTo>
                  <a:cubicBezTo>
                    <a:pt x="29472" y="658282"/>
                    <a:pt x="0" y="628810"/>
                    <a:pt x="0" y="592454"/>
                  </a:cubicBezTo>
                  <a:lnTo>
                    <a:pt x="0" y="6582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100" tIns="103100" rIns="103100" bIns="10310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3200" b="1" smtClean="0">
                  <a:ln w="18415" cmpd="sng">
                    <a:noFill/>
                    <a:prstDash val="solid"/>
                  </a:ln>
                  <a:solidFill>
                    <a:srgbClr val="FFFF99"/>
                  </a:solidFill>
                  <a:sym typeface="+mn-ea"/>
                </a:rPr>
                <a:t>中</a:t>
              </a:r>
              <a:r>
                <a:rPr lang="zh-CN" sz="3200" b="1" kern="1200" smtClean="0">
                  <a:ln w="18415" cmpd="sng">
                    <a:noFill/>
                    <a:prstDash val="solid"/>
                  </a:ln>
                  <a:solidFill>
                    <a:srgbClr val="FFFF99"/>
                  </a:solidFill>
                </a:rPr>
                <a:t>堂</a:t>
              </a:r>
              <a:endParaRPr lang="zh-CN" sz="3200" b="1" kern="1200">
                <a:ln w="18415" cmpd="sng">
                  <a:noFill/>
                  <a:prstDash val="solid"/>
                </a:ln>
                <a:solidFill>
                  <a:srgbClr val="FFFF99"/>
                </a:solidFill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3969156" y="3528088"/>
              <a:ext cx="232593" cy="272090"/>
            </a:xfrm>
            <a:custGeom>
              <a:avLst/>
              <a:gdLst>
                <a:gd name="connsiteX0" fmla="*/ 0 w 232593"/>
                <a:gd name="connsiteY0" fmla="*/ 54418 h 272090"/>
                <a:gd name="connsiteX1" fmla="*/ 116297 w 232593"/>
                <a:gd name="connsiteY1" fmla="*/ 54418 h 272090"/>
                <a:gd name="connsiteX2" fmla="*/ 116297 w 232593"/>
                <a:gd name="connsiteY2" fmla="*/ 0 h 272090"/>
                <a:gd name="connsiteX3" fmla="*/ 232593 w 232593"/>
                <a:gd name="connsiteY3" fmla="*/ 136045 h 272090"/>
                <a:gd name="connsiteX4" fmla="*/ 116297 w 232593"/>
                <a:gd name="connsiteY4" fmla="*/ 272090 h 272090"/>
                <a:gd name="connsiteX5" fmla="*/ 116297 w 232593"/>
                <a:gd name="connsiteY5" fmla="*/ 217672 h 272090"/>
                <a:gd name="connsiteX6" fmla="*/ 0 w 232593"/>
                <a:gd name="connsiteY6" fmla="*/ 217672 h 272090"/>
                <a:gd name="connsiteX7" fmla="*/ 0 w 232593"/>
                <a:gd name="connsiteY7" fmla="*/ 54418 h 27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593" h="272090">
                  <a:moveTo>
                    <a:pt x="0" y="54418"/>
                  </a:moveTo>
                  <a:lnTo>
                    <a:pt x="116297" y="54418"/>
                  </a:lnTo>
                  <a:lnTo>
                    <a:pt x="116297" y="0"/>
                  </a:lnTo>
                  <a:lnTo>
                    <a:pt x="232593" y="136045"/>
                  </a:lnTo>
                  <a:lnTo>
                    <a:pt x="116297" y="272090"/>
                  </a:lnTo>
                  <a:lnTo>
                    <a:pt x="116297" y="217672"/>
                  </a:lnTo>
                  <a:lnTo>
                    <a:pt x="0" y="217672"/>
                  </a:lnTo>
                  <a:lnTo>
                    <a:pt x="0" y="5441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4418" rIns="69778" bIns="5441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200" b="1" kern="1200">
                <a:ln w="18415" cmpd="sng">
                  <a:noFill/>
                  <a:prstDash val="solid"/>
                </a:ln>
                <a:solidFill>
                  <a:srgbClr val="FFFF99"/>
                </a:solidFill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311463" y="3334992"/>
              <a:ext cx="1097137" cy="658282"/>
            </a:xfrm>
            <a:custGeom>
              <a:avLst/>
              <a:gdLst>
                <a:gd name="connsiteX0" fmla="*/ 0 w 1097137"/>
                <a:gd name="connsiteY0" fmla="*/ 65828 h 658282"/>
                <a:gd name="connsiteX1" fmla="*/ 65828 w 1097137"/>
                <a:gd name="connsiteY1" fmla="*/ 0 h 658282"/>
                <a:gd name="connsiteX2" fmla="*/ 1031309 w 1097137"/>
                <a:gd name="connsiteY2" fmla="*/ 0 h 658282"/>
                <a:gd name="connsiteX3" fmla="*/ 1097137 w 1097137"/>
                <a:gd name="connsiteY3" fmla="*/ 65828 h 658282"/>
                <a:gd name="connsiteX4" fmla="*/ 1097137 w 1097137"/>
                <a:gd name="connsiteY4" fmla="*/ 592454 h 658282"/>
                <a:gd name="connsiteX5" fmla="*/ 1031309 w 1097137"/>
                <a:gd name="connsiteY5" fmla="*/ 658282 h 658282"/>
                <a:gd name="connsiteX6" fmla="*/ 65828 w 1097137"/>
                <a:gd name="connsiteY6" fmla="*/ 658282 h 658282"/>
                <a:gd name="connsiteX7" fmla="*/ 0 w 1097137"/>
                <a:gd name="connsiteY7" fmla="*/ 592454 h 658282"/>
                <a:gd name="connsiteX8" fmla="*/ 0 w 1097137"/>
                <a:gd name="connsiteY8" fmla="*/ 65828 h 65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7137" h="658282">
                  <a:moveTo>
                    <a:pt x="0" y="65828"/>
                  </a:moveTo>
                  <a:cubicBezTo>
                    <a:pt x="0" y="29472"/>
                    <a:pt x="29472" y="0"/>
                    <a:pt x="65828" y="0"/>
                  </a:cubicBezTo>
                  <a:lnTo>
                    <a:pt x="1031309" y="0"/>
                  </a:lnTo>
                  <a:cubicBezTo>
                    <a:pt x="1067665" y="0"/>
                    <a:pt x="1097137" y="29472"/>
                    <a:pt x="1097137" y="65828"/>
                  </a:cubicBezTo>
                  <a:lnTo>
                    <a:pt x="1097137" y="592454"/>
                  </a:lnTo>
                  <a:cubicBezTo>
                    <a:pt x="1097137" y="628810"/>
                    <a:pt x="1067665" y="658282"/>
                    <a:pt x="1031309" y="658282"/>
                  </a:cubicBezTo>
                  <a:lnTo>
                    <a:pt x="65828" y="658282"/>
                  </a:lnTo>
                  <a:cubicBezTo>
                    <a:pt x="29472" y="658282"/>
                    <a:pt x="0" y="628810"/>
                    <a:pt x="0" y="592454"/>
                  </a:cubicBezTo>
                  <a:lnTo>
                    <a:pt x="0" y="6582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100" tIns="103100" rIns="103100" bIns="10310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3200" b="1" kern="1200" smtClean="0">
                  <a:ln w="18415" cmpd="sng">
                    <a:noFill/>
                    <a:prstDash val="solid"/>
                  </a:ln>
                  <a:solidFill>
                    <a:srgbClr val="FFFF99"/>
                  </a:solidFill>
                </a:rPr>
                <a:t>院中</a:t>
              </a:r>
              <a:endParaRPr lang="zh-CN" sz="3200" b="1" kern="1200">
                <a:ln w="18415" cmpd="sng">
                  <a:noFill/>
                  <a:prstDash val="solid"/>
                </a:ln>
                <a:solidFill>
                  <a:srgbClr val="FFFF99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5505148" y="3528088"/>
              <a:ext cx="232593" cy="272090"/>
            </a:xfrm>
            <a:custGeom>
              <a:avLst/>
              <a:gdLst>
                <a:gd name="connsiteX0" fmla="*/ 0 w 232593"/>
                <a:gd name="connsiteY0" fmla="*/ 54418 h 272090"/>
                <a:gd name="connsiteX1" fmla="*/ 116297 w 232593"/>
                <a:gd name="connsiteY1" fmla="*/ 54418 h 272090"/>
                <a:gd name="connsiteX2" fmla="*/ 116297 w 232593"/>
                <a:gd name="connsiteY2" fmla="*/ 0 h 272090"/>
                <a:gd name="connsiteX3" fmla="*/ 232593 w 232593"/>
                <a:gd name="connsiteY3" fmla="*/ 136045 h 272090"/>
                <a:gd name="connsiteX4" fmla="*/ 116297 w 232593"/>
                <a:gd name="connsiteY4" fmla="*/ 272090 h 272090"/>
                <a:gd name="connsiteX5" fmla="*/ 116297 w 232593"/>
                <a:gd name="connsiteY5" fmla="*/ 217672 h 272090"/>
                <a:gd name="connsiteX6" fmla="*/ 0 w 232593"/>
                <a:gd name="connsiteY6" fmla="*/ 217672 h 272090"/>
                <a:gd name="connsiteX7" fmla="*/ 0 w 232593"/>
                <a:gd name="connsiteY7" fmla="*/ 54418 h 27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593" h="272090">
                  <a:moveTo>
                    <a:pt x="0" y="54418"/>
                  </a:moveTo>
                  <a:lnTo>
                    <a:pt x="116297" y="54418"/>
                  </a:lnTo>
                  <a:lnTo>
                    <a:pt x="116297" y="0"/>
                  </a:lnTo>
                  <a:lnTo>
                    <a:pt x="232593" y="136045"/>
                  </a:lnTo>
                  <a:lnTo>
                    <a:pt x="116297" y="272090"/>
                  </a:lnTo>
                  <a:lnTo>
                    <a:pt x="116297" y="217672"/>
                  </a:lnTo>
                  <a:lnTo>
                    <a:pt x="0" y="217672"/>
                  </a:lnTo>
                  <a:lnTo>
                    <a:pt x="0" y="5441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182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4418" rIns="69778" bIns="54418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3200" b="1" kern="1200">
                <a:ln w="18415" cmpd="sng">
                  <a:noFill/>
                  <a:prstDash val="solid"/>
                </a:ln>
                <a:solidFill>
                  <a:srgbClr val="FFFF99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5847455" y="3334992"/>
              <a:ext cx="1097137" cy="658282"/>
            </a:xfrm>
            <a:custGeom>
              <a:avLst/>
              <a:gdLst>
                <a:gd name="connsiteX0" fmla="*/ 0 w 1097137"/>
                <a:gd name="connsiteY0" fmla="*/ 65828 h 658282"/>
                <a:gd name="connsiteX1" fmla="*/ 65828 w 1097137"/>
                <a:gd name="connsiteY1" fmla="*/ 0 h 658282"/>
                <a:gd name="connsiteX2" fmla="*/ 1031309 w 1097137"/>
                <a:gd name="connsiteY2" fmla="*/ 0 h 658282"/>
                <a:gd name="connsiteX3" fmla="*/ 1097137 w 1097137"/>
                <a:gd name="connsiteY3" fmla="*/ 65828 h 658282"/>
                <a:gd name="connsiteX4" fmla="*/ 1097137 w 1097137"/>
                <a:gd name="connsiteY4" fmla="*/ 592454 h 658282"/>
                <a:gd name="connsiteX5" fmla="*/ 1031309 w 1097137"/>
                <a:gd name="connsiteY5" fmla="*/ 658282 h 658282"/>
                <a:gd name="connsiteX6" fmla="*/ 65828 w 1097137"/>
                <a:gd name="connsiteY6" fmla="*/ 658282 h 658282"/>
                <a:gd name="connsiteX7" fmla="*/ 0 w 1097137"/>
                <a:gd name="connsiteY7" fmla="*/ 592454 h 658282"/>
                <a:gd name="connsiteX8" fmla="*/ 0 w 1097137"/>
                <a:gd name="connsiteY8" fmla="*/ 65828 h 65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7137" h="658282">
                  <a:moveTo>
                    <a:pt x="0" y="65828"/>
                  </a:moveTo>
                  <a:cubicBezTo>
                    <a:pt x="0" y="29472"/>
                    <a:pt x="29472" y="0"/>
                    <a:pt x="65828" y="0"/>
                  </a:cubicBezTo>
                  <a:lnTo>
                    <a:pt x="1031309" y="0"/>
                  </a:lnTo>
                  <a:cubicBezTo>
                    <a:pt x="1067665" y="0"/>
                    <a:pt x="1097137" y="29472"/>
                    <a:pt x="1097137" y="65828"/>
                  </a:cubicBezTo>
                  <a:lnTo>
                    <a:pt x="1097137" y="592454"/>
                  </a:lnTo>
                  <a:cubicBezTo>
                    <a:pt x="1097137" y="628810"/>
                    <a:pt x="1067665" y="658282"/>
                    <a:pt x="1031309" y="658282"/>
                  </a:cubicBezTo>
                  <a:lnTo>
                    <a:pt x="65828" y="658282"/>
                  </a:lnTo>
                  <a:cubicBezTo>
                    <a:pt x="29472" y="658282"/>
                    <a:pt x="0" y="628810"/>
                    <a:pt x="0" y="592454"/>
                  </a:cubicBezTo>
                  <a:lnTo>
                    <a:pt x="0" y="65828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100" tIns="103100" rIns="103100" bIns="10310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3200" b="1" kern="1200" smtClean="0">
                  <a:ln w="18415" cmpd="sng">
                    <a:noFill/>
                    <a:prstDash val="solid"/>
                  </a:ln>
                  <a:solidFill>
                    <a:srgbClr val="FFFF99"/>
                  </a:solidFill>
                </a:rPr>
                <a:t>河边</a:t>
              </a:r>
              <a:endParaRPr lang="zh-CN" sz="3200" b="1" kern="1200">
                <a:ln w="18415" cmpd="sng">
                  <a:noFill/>
                  <a:prstDash val="solid"/>
                </a:ln>
                <a:solidFill>
                  <a:srgbClr val="FFFF99"/>
                </a:solidFill>
              </a:endParaRPr>
            </a:p>
          </p:txBody>
        </p:sp>
      </p:grpSp>
      <p:sp>
        <p:nvSpPr>
          <p:cNvPr id="15" name="圆角矩形标注 14"/>
          <p:cNvSpPr/>
          <p:nvPr/>
        </p:nvSpPr>
        <p:spPr>
          <a:xfrm>
            <a:off x="4518025" y="2640330"/>
            <a:ext cx="3395980" cy="549275"/>
          </a:xfrm>
          <a:prstGeom prst="wedgeRoundRectCallout">
            <a:avLst>
              <a:gd name="adj1" fmla="val -56114"/>
              <a:gd name="adj2" fmla="val -77052"/>
              <a:gd name="adj3" fmla="val 16667"/>
            </a:avLst>
          </a:prstGeom>
          <a:solidFill>
            <a:srgbClr val="FEFCDE"/>
          </a:solidFill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这是在小河边发现的。</a:t>
            </a:r>
            <a:endParaRPr lang="zh-CN" altLang="en-US" sz="2400" b="1" dirty="0">
              <a:solidFill>
                <a:schemeClr val="accent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5" descr="C:\Users\duyanlin\Documents\Tencent Files\593489595\Image\C2C\@@9%0UC%MEQ4T69SC}C2N.jpg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971599" y="623425"/>
            <a:ext cx="7459713" cy="18651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900430">
              <a:lnSpc>
                <a:spcPct val="120000"/>
              </a:lnSpc>
              <a:defRPr sz="36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3200" dirty="0" smtClean="0"/>
              <a:t>先按要求独立阅读，再小组讨论：作者</a:t>
            </a:r>
            <a:r>
              <a:rPr lang="zh-CN" altLang="en-US" sz="3200" dirty="0"/>
              <a:t>是怎么写月亮升起来了的？你有什么感受？</a:t>
            </a:r>
            <a:endParaRPr lang="zh-CN" altLang="en-US" sz="3200" dirty="0"/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735128" y="3147814"/>
            <a:ext cx="7932656" cy="1223412"/>
          </a:xfrm>
          <a:prstGeom prst="rect">
            <a:avLst/>
          </a:prstGeom>
          <a:ln w="3175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latin typeface="宋体" panose="02010600030101010101" pitchFamily="2" charset="-122"/>
              </a:rPr>
              <a:t>①画一画：圈画出课文中你觉得有趣的词语或句子。</a:t>
            </a:r>
            <a:endParaRPr lang="en-US" altLang="zh-CN" sz="2500" b="1" dirty="0" smtClean="0">
              <a:latin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latin typeface="宋体" panose="02010600030101010101" pitchFamily="2" charset="-122"/>
              </a:rPr>
              <a:t>②写一写：把读后的感受写在句子旁边。</a:t>
            </a:r>
            <a:endParaRPr lang="en-US" altLang="zh-CN" sz="2500" b="1" dirty="0" smtClean="0">
              <a:latin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 smtClean="0">
                <a:latin typeface="宋体" panose="02010600030101010101" pitchFamily="2" charset="-122"/>
              </a:rPr>
              <a:t>③读一读：试着有感情地朗读句子，读出自己的感受。</a:t>
            </a:r>
            <a:endParaRPr lang="zh-CN" altLang="en-US" sz="25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899592" y="1779662"/>
            <a:ext cx="7363950" cy="208407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900430">
              <a:lnSpc>
                <a:spcPct val="120000"/>
              </a:lnSpc>
              <a:defRPr sz="36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读一读自己圈画的句子，说一说这些语句让你想象到了什么样的画面，你有什么感受。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59479" y="673870"/>
            <a:ext cx="811953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对月亮及月亮下的桂树、院子、小河等事物的描写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3918427" y="2917098"/>
            <a:ext cx="1235213" cy="396455"/>
          </a:xfrm>
          <a:prstGeom prst="roundRect">
            <a:avLst/>
          </a:prstGeom>
          <a:solidFill>
            <a:srgbClr val="E7F6FF"/>
          </a:solidFill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6334099" y="2923448"/>
            <a:ext cx="865037" cy="396455"/>
          </a:xfrm>
          <a:prstGeom prst="roundRect">
            <a:avLst/>
          </a:prstGeom>
          <a:solidFill>
            <a:srgbClr val="E7F6FF"/>
          </a:solidFill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110098" y="3477092"/>
            <a:ext cx="1722616" cy="436100"/>
          </a:xfrm>
          <a:prstGeom prst="roundRect">
            <a:avLst/>
          </a:prstGeom>
          <a:solidFill>
            <a:srgbClr val="E7F6FF"/>
          </a:solidFill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3380" y="1027907"/>
            <a:ext cx="7963562" cy="296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我们看时，那竹窗帘儿里果然有了月亮，款款地悄没声儿地溜进来，出现在窗前的穿衣镜上了：原来月亮是长了腿的，爬着那竹帘格儿，先是一个白道儿，再是半圆，渐渐地爬得高了，穿衣镜上的圆便满盈了。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52572" y="2181561"/>
            <a:ext cx="775360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1560" y="2754619"/>
            <a:ext cx="1944216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云形 5"/>
          <p:cNvSpPr/>
          <p:nvPr/>
        </p:nvSpPr>
        <p:spPr>
          <a:xfrm>
            <a:off x="59781" y="635902"/>
            <a:ext cx="1395772" cy="809246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拟人</a:t>
            </a:r>
            <a:endParaRPr lang="zh-CN" altLang="en-US" sz="1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2475260" y="411510"/>
            <a:ext cx="3024336" cy="523220"/>
          </a:xfrm>
          <a:prstGeom prst="borderCallout1">
            <a:avLst>
              <a:gd name="adj1" fmla="val 49264"/>
              <a:gd name="adj2" fmla="val -1134"/>
              <a:gd name="adj3" fmla="val 256750"/>
              <a:gd name="adj4" fmla="val -2009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月亮升起的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过程。</a:t>
            </a:r>
            <a:endParaRPr lang="zh-CN" altLang="en-US" sz="1600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2182556" y="3362203"/>
            <a:ext cx="6281679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00561" y="3964289"/>
            <a:ext cx="663573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线形标注 1 21"/>
          <p:cNvSpPr/>
          <p:nvPr/>
        </p:nvSpPr>
        <p:spPr>
          <a:xfrm>
            <a:off x="2123728" y="4155926"/>
            <a:ext cx="4132922" cy="523220"/>
          </a:xfrm>
          <a:prstGeom prst="borderCallout1">
            <a:avLst>
              <a:gd name="adj1" fmla="val 49264"/>
              <a:gd name="adj2" fmla="val -1134"/>
              <a:gd name="adj3" fmla="val -24815"/>
              <a:gd name="adj4" fmla="val -9669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月亮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升起时形状的变化。</a:t>
            </a:r>
            <a:endParaRPr lang="zh-CN" alt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763688" y="1990040"/>
            <a:ext cx="6120680" cy="1532334"/>
          </a:xfrm>
          <a:prstGeom prst="flowChartAlternateProcess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是对月亮动态的描写，写出了月亮的调皮、可爱的特点。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6" grpId="0" animBg="1"/>
      <p:bldP spid="9" grpId="0" animBg="1"/>
      <p:bldP spid="22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0619" y="3812582"/>
            <a:ext cx="8189050" cy="919401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边读边想象月亮爬竹窗帘儿的过程，并把这个过程通过语气表达出来。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4034" y="1203598"/>
            <a:ext cx="7963562" cy="2608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我们看时，那竹窗帘儿里果然有了月亮，款款地悄没声儿地溜进来，出现在窗前的穿衣镜上了：原来月亮是长了腿的，爬着那竹帘格儿，先是一个白道儿，再是半圆，渐渐地爬得高了，穿衣镜上的圆便满盈了。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10"/>
          <p:cNvSpPr txBox="1"/>
          <p:nvPr/>
        </p:nvSpPr>
        <p:spPr>
          <a:xfrm>
            <a:off x="1276771" y="389939"/>
            <a:ext cx="2215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朗读指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7" y="123478"/>
            <a:ext cx="1013927" cy="1013927"/>
          </a:xfrm>
          <a:prstGeom prst="rect">
            <a:avLst/>
          </a:prstGeom>
        </p:spPr>
      </p:pic>
      <p:pic>
        <p:nvPicPr>
          <p:cNvPr id="2" name="七彩-课文朗读-五上-24 月迹 （第2自然段）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47864" y="389939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426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917091" y="1611236"/>
            <a:ext cx="1235213" cy="479711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471695" y="1617586"/>
            <a:ext cx="1309236" cy="479711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45698" y="1419622"/>
            <a:ext cx="7786742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满院子的白光，是玉玉的，银银的，灯光也没有这般亮的。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17135" y="2859782"/>
            <a:ext cx="3786214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云形 4"/>
          <p:cNvSpPr/>
          <p:nvPr/>
        </p:nvSpPr>
        <p:spPr>
          <a:xfrm>
            <a:off x="1174893" y="509522"/>
            <a:ext cx="1535349" cy="890171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对比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流程图: 可选过程 1"/>
          <p:cNvSpPr/>
          <p:nvPr/>
        </p:nvSpPr>
        <p:spPr>
          <a:xfrm>
            <a:off x="1267250" y="3147814"/>
            <a:ext cx="6761134" cy="1532334"/>
          </a:xfrm>
          <a:prstGeom prst="flowChartAlternateProcess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段话是对月亮的静态描写，写出了月亮的柔美、幽静的特点。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5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5249" y="3455026"/>
            <a:ext cx="6508425" cy="919401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边读边想象眼前仿佛出现了什么，感受月光的柔美。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2338" y="1545495"/>
            <a:ext cx="7786742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满院子的白光，是玉玉的，银银的，灯光也没有这般亮的。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10"/>
          <p:cNvSpPr txBox="1"/>
          <p:nvPr/>
        </p:nvSpPr>
        <p:spPr>
          <a:xfrm>
            <a:off x="1276771" y="571492"/>
            <a:ext cx="2215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朗读指</a:t>
            </a:r>
            <a:r>
              <a:rPr lang="zh-CN" altLang="en-US" sz="32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7" y="305031"/>
            <a:ext cx="1013927" cy="1013927"/>
          </a:xfrm>
          <a:prstGeom prst="rect">
            <a:avLst/>
          </a:prstGeom>
        </p:spPr>
      </p:pic>
      <p:pic>
        <p:nvPicPr>
          <p:cNvPr id="2" name="七彩-课文朗读-五上-24 月迹（第3自然段）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91880" y="57149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115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1115616" y="1597235"/>
            <a:ext cx="7488832" cy="24560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indent="900430">
              <a:lnSpc>
                <a:spcPct val="120000"/>
              </a:lnSpc>
              <a:defRPr sz="36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z="3200" dirty="0"/>
              <a:t>读一读自己圈画的句子，说一说这些语句让你想象到了什么样的画面</a:t>
            </a:r>
            <a:r>
              <a:rPr lang="zh-CN" altLang="en-US" sz="3200" dirty="0" smtClean="0"/>
              <a:t>，谈一谈你对月亮上的月宫、桂树、嫦娥有过哪些神奇的想象。</a:t>
            </a:r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179512" y="642593"/>
            <a:ext cx="8560357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孩子们看到</a:t>
            </a:r>
            <a:r>
              <a:rPr lang="zh-CN" altLang="en-US" sz="2600" b="1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zh-CN" altLang="en-US" sz="2600" b="1" smtClean="0">
                <a:latin typeface="黑体" panose="02010609060101010101" pitchFamily="49" charset="-122"/>
                <a:ea typeface="黑体" panose="02010609060101010101" pitchFamily="49" charset="-122"/>
              </a:rPr>
              <a:t>亮和听</a:t>
            </a: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到奶奶的话后产生的独特</a:t>
            </a:r>
            <a:r>
              <a:rPr lang="zh-CN" altLang="en-US" sz="2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感受和想象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32" y="890082"/>
            <a:ext cx="7981519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827584" y="1851670"/>
            <a:ext cx="316835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云形标注 4"/>
          <p:cNvSpPr/>
          <p:nvPr/>
        </p:nvSpPr>
        <p:spPr>
          <a:xfrm>
            <a:off x="3984526" y="2643758"/>
            <a:ext cx="4979962" cy="1238126"/>
          </a:xfrm>
          <a:prstGeom prst="cloudCallout">
            <a:avLst>
              <a:gd name="adj1" fmla="val -47295"/>
              <a:gd name="adj2" fmla="val -104200"/>
            </a:avLst>
          </a:pr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作者为何有这样的感受？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467544" y="3083694"/>
            <a:ext cx="3096344" cy="1504280"/>
          </a:xfrm>
          <a:prstGeom prst="cloudCallout">
            <a:avLst>
              <a:gd name="adj1" fmla="val 23621"/>
              <a:gd name="adj2" fmla="val -121184"/>
            </a:avLst>
          </a:prstGeom>
          <a:solidFill>
            <a:schemeClr val="bg1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联系你的感悟谈一谈。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7554" y="1063064"/>
            <a:ext cx="242889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月迹</a:t>
            </a:r>
            <a:endParaRPr lang="zh-CN" altLang="en-US" sz="7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2734057"/>
            <a:ext cx="7848872" cy="707886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zh-CN" altLang="en-US" sz="4000" dirty="0" smtClean="0"/>
              <a:t>“月迹”指月</a:t>
            </a:r>
            <a:r>
              <a:rPr lang="zh-CN" altLang="en-US" sz="4000" dirty="0"/>
              <a:t>亮的足迹、印迹。</a:t>
            </a:r>
            <a:endParaRPr lang="zh-CN" altLang="en-US" sz="4000" dirty="0"/>
          </a:p>
        </p:txBody>
      </p:sp>
      <p:sp>
        <p:nvSpPr>
          <p:cNvPr id="3" name="圆角矩形标注 2"/>
          <p:cNvSpPr/>
          <p:nvPr/>
        </p:nvSpPr>
        <p:spPr>
          <a:xfrm>
            <a:off x="6012160" y="699542"/>
            <a:ext cx="2592288" cy="578882"/>
          </a:xfrm>
          <a:prstGeom prst="wedgeRoundRectCallout">
            <a:avLst>
              <a:gd name="adj1" fmla="val -61386"/>
              <a:gd name="adj2" fmla="val 50982"/>
              <a:gd name="adj3" fmla="val 16667"/>
            </a:avLst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指足迹、印迹。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4520803" y="1177073"/>
            <a:ext cx="1335891" cy="1188178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187624" y="3797627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读了课题，你想知道什么？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animBg="1"/>
      <p:bldP spid="4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187624" y="1900023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0430">
              <a:lnSpc>
                <a:spcPct val="1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结合自己的感受和想象，有感情地朗读课文。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0" y="572029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41087" y="2753762"/>
            <a:ext cx="692497" cy="1008112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pPr algn="dist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月迹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14805" y="1834942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中堂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14804" y="2714588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院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中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32709" y="3594234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河边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左大括号 31"/>
          <p:cNvSpPr/>
          <p:nvPr/>
        </p:nvSpPr>
        <p:spPr>
          <a:xfrm>
            <a:off x="2368404" y="2014250"/>
            <a:ext cx="268116" cy="2009110"/>
          </a:xfrm>
          <a:prstGeom prst="leftBrace">
            <a:avLst>
              <a:gd name="adj1" fmla="val 47134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458694"/>
            <a:ext cx="2268000" cy="69257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2636"/>
            <a:ext cx="450000" cy="559756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827584" y="41151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73241" y="2104812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8010" y="1834942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调皮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73484" y="1834942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可爱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8010" y="2714588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柔美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73484" y="2714588"/>
            <a:ext cx="96244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幽静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58010" y="3594234"/>
            <a:ext cx="3022302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亮属于每个人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/>
      <p:bldP spid="17" grpId="0"/>
      <p:bldP spid="18" grpId="0"/>
      <p:bldP spid="26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41808" y="1355180"/>
            <a:ext cx="8130084" cy="302390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本文记叙了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几个孩童从屋里到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、从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寻找月亮的过程，以儿童的语言描绘了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的夜色，表现了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孩童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和丰富的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，充满童趣。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95641" y="1330191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中秋夜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0189" y="3669292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想象力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27864" y="3084517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奇特敏锐的观察力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624427" y="1914967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院子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2483768" y="1920572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院子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3851920" y="1914967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河边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3785557" y="2499742"/>
            <a:ext cx="2244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皎洁的月光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3"/>
          <p:cNvSpPr txBox="1"/>
          <p:nvPr/>
        </p:nvSpPr>
        <p:spPr>
          <a:xfrm>
            <a:off x="6588224" y="2499742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月光下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572" y="547025"/>
            <a:ext cx="2268000" cy="6925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6" y="537266"/>
            <a:ext cx="460522" cy="572844"/>
          </a:xfrm>
          <a:prstGeom prst="rect">
            <a:avLst/>
          </a:prstGeom>
        </p:spPr>
      </p:pic>
      <p:sp>
        <p:nvSpPr>
          <p:cNvPr id="18" name="文本框 14"/>
          <p:cNvSpPr txBox="1"/>
          <p:nvPr/>
        </p:nvSpPr>
        <p:spPr>
          <a:xfrm>
            <a:off x="845340" y="537266"/>
            <a:ext cx="2036757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  <p:bldP spid="9" grpId="0"/>
      <p:bldP spid="10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05880" y="1851670"/>
            <a:ext cx="7200800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随作者的脚步去寻找月亮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，欣赏了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皎洁的月光和月光下的夜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色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感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受到了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孩子们的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观察力和想象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2584" y="374673"/>
            <a:ext cx="2268000" cy="6925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00" y="365341"/>
            <a:ext cx="450000" cy="55975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794068" y="339502"/>
            <a:ext cx="21937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54844" y="1236345"/>
            <a:ext cx="8293620" cy="36379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  <a:r>
              <a:rPr 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、“面面相觑”中</a:t>
            </a:r>
            <a:r>
              <a:rPr 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觑”的意思是（  </a:t>
            </a:r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901700">
              <a:lnSpc>
                <a:spcPct val="120000"/>
              </a:lnSpc>
            </a:pPr>
            <a:r>
              <a:rPr lang="zh-CN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A</a:t>
            </a: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.瞧；看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indent="9017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B.偷窥 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indent="9017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C.仔细瞄准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indent="9017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D.把眼睛眯成一条细缝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7124" y="1851670"/>
            <a:ext cx="8305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937" y="383823"/>
            <a:ext cx="2269879" cy="69315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2293"/>
            <a:ext cx="443315" cy="551442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15202" y="339502"/>
            <a:ext cx="202860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6250" y="788670"/>
            <a:ext cx="8191500" cy="36379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</a:t>
            </a:r>
            <a:r>
              <a:rPr 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、选一句古诗来描述</a:t>
            </a:r>
            <a:r>
              <a:rPr 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“我们都看着天上”，这一场景。</a:t>
            </a:r>
            <a:r>
              <a:rPr 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    ）</a:t>
            </a:r>
            <a:endParaRPr lang="zh-CN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812800" fontAlgn="auto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A.举头望明月               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indent="812800" fontAlgn="auto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B.海上生明月，天涯共此时。 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indent="8128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C.家家乞巧望秋月         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indent="812800" fontAlgn="auto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D.共看明月应垂泪，一夜乡心五处同。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99992" y="1412121"/>
            <a:ext cx="415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95536" y="771550"/>
            <a:ext cx="8064896" cy="36379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、下面是某同学打算描写“月夜”的作文设想，你认为不合理的是（   ）。</a:t>
            </a:r>
            <a:endParaRPr lang="zh-CN" sz="32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812800">
              <a:lnSpc>
                <a:spcPct val="120000"/>
              </a:lnSpc>
            </a:pPr>
            <a:r>
              <a:rPr lang="zh-CN" sz="32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A</a:t>
            </a: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.注意写月亮升上天空的变化过程     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marL="8128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B.注意写周围景物的在月光下变化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marL="8128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C.注意调动视听等多种观察角度来描写  </a:t>
            </a:r>
            <a:endParaRPr 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marL="812800">
              <a:lnSpc>
                <a:spcPct val="120000"/>
              </a:lnSpc>
            </a:pPr>
            <a:r>
              <a:rPr 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D.夜深人静不能写人或动物的活动了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16950" y="1360314"/>
            <a:ext cx="415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en-US" altLang="zh-CN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  <p:sp>
        <p:nvSpPr>
          <p:cNvPr id="10243" name="矩形 3"/>
          <p:cNvSpPr>
            <a:spLocks noChangeArrowheads="1"/>
          </p:cNvSpPr>
          <p:nvPr/>
        </p:nvSpPr>
        <p:spPr bwMode="auto">
          <a:xfrm>
            <a:off x="638605" y="1794178"/>
            <a:ext cx="8198991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积累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和月亮有关的古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诗词。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完成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七彩课堂素养提升手册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本课练习。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14"/>
          <p:cNvSpPr txBox="1"/>
          <p:nvPr/>
        </p:nvSpPr>
        <p:spPr>
          <a:xfrm>
            <a:off x="815202" y="339502"/>
            <a:ext cx="202860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331640" y="2211710"/>
            <a:ext cx="640871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0430"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初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读课文，做到读准字音，读通句子。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937" y="383823"/>
            <a:ext cx="2269879" cy="693151"/>
          </a:xfrm>
          <a:prstGeom prst="rect">
            <a:avLst/>
          </a:prstGeom>
        </p:spPr>
      </p:pic>
      <p:sp>
        <p:nvSpPr>
          <p:cNvPr id="5" name="文本框 14">
            <a:hlinkClick r:id="rId2" action="ppaction://hlinkfile"/>
          </p:cNvPr>
          <p:cNvSpPr txBox="1"/>
          <p:nvPr/>
        </p:nvSpPr>
        <p:spPr>
          <a:xfrm>
            <a:off x="864933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2293"/>
            <a:ext cx="443315" cy="551442"/>
          </a:xfrm>
          <a:prstGeom prst="rect">
            <a:avLst/>
          </a:prstGeom>
        </p:spPr>
      </p:pic>
      <p:sp>
        <p:nvSpPr>
          <p:cNvPr id="7" name="文本框 14"/>
          <p:cNvSpPr txBox="1">
            <a:spLocks noChangeArrowheads="1"/>
          </p:cNvSpPr>
          <p:nvPr/>
        </p:nvSpPr>
        <p:spPr bwMode="auto">
          <a:xfrm>
            <a:off x="3085506" y="987574"/>
            <a:ext cx="1836737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6858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285750" defTabSz="6858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685800" indent="-228600" defTabSz="6858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028700" indent="-228600" defTabSz="6858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371600" indent="-228600" defTabSz="6858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288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860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7432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200400" indent="-228600" defTabSz="685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Kaiti SC"/>
                <a:ea typeface="Kaiti SC"/>
                <a:cs typeface="Kaiti SC"/>
              </a:rPr>
              <a:t>点击图标，听范读</a:t>
            </a:r>
            <a:endParaRPr lang="zh-CN" altLang="en-US" sz="1600" b="1">
              <a:latin typeface="Kaiti SC"/>
              <a:ea typeface="Kaiti SC"/>
              <a:cs typeface="Kaiti SC"/>
            </a:endParaRPr>
          </a:p>
        </p:txBody>
      </p:sp>
      <p:pic>
        <p:nvPicPr>
          <p:cNvPr id="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6959">
            <a:off x="1905993" y="457349"/>
            <a:ext cx="1058863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370431" y="2420183"/>
            <a:ext cx="1729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瓷</a:t>
            </a:r>
            <a:r>
              <a:rPr lang="zh-CN" altLang="en-US" sz="6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盆</a:t>
            </a:r>
            <a:endParaRPr lang="zh-CN" altLang="en-US" sz="3200" dirty="0"/>
          </a:p>
        </p:txBody>
      </p:sp>
      <p:sp>
        <p:nvSpPr>
          <p:cNvPr id="20" name="矩形 19"/>
          <p:cNvSpPr/>
          <p:nvPr/>
        </p:nvSpPr>
        <p:spPr>
          <a:xfrm>
            <a:off x="3995936" y="2462454"/>
            <a:ext cx="1729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嫉妒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4935" y="2420183"/>
            <a:ext cx="21178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嫦 娥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6455" y="1875492"/>
            <a:ext cx="732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latin typeface="汉语拼音" panose="000B0604020202020204" charset="0"/>
                <a:cs typeface="汉语拼音" panose="000B0604020202020204" charset="0"/>
              </a:rPr>
              <a:t>cí</a:t>
            </a:r>
            <a:endParaRPr lang="en-US" altLang="zh-CN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99592" y="1987113"/>
            <a:ext cx="14401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latin typeface="汉语拼音" panose="000B0604020202020204" charset="0"/>
                <a:cs typeface="汉语拼音" panose="000B0604020202020204" charset="0"/>
                <a:sym typeface="+mn-ea"/>
              </a:rPr>
              <a:t>cháng</a:t>
            </a:r>
            <a:endParaRPr lang="en-US" altLang="zh-CN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483768" y="1978794"/>
            <a:ext cx="946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汉语拼音" panose="000B0604020202020204" charset="0"/>
                <a:cs typeface="汉语拼音" panose="000B0604020202020204" charset="0"/>
                <a:sym typeface="+mn-ea"/>
              </a:rPr>
              <a:t>é</a:t>
            </a:r>
            <a:endParaRPr lang="en-US" altLang="zh-CN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11961" y="2029384"/>
            <a:ext cx="756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 smtClean="0">
                <a:latin typeface="汉语拼音" panose="000B0604020202020204" charset="0"/>
                <a:cs typeface="汉语拼音" panose="000B0604020202020204" charset="0"/>
              </a:rPr>
              <a:t>jí</a:t>
            </a:r>
            <a:r>
              <a:rPr lang="en-US" altLang="zh-CN" sz="3200" dirty="0" smtClean="0">
                <a:latin typeface="汉语拼音" panose="000B0604020202020204" charset="0"/>
                <a:cs typeface="汉语拼音" panose="000B0604020202020204" charset="0"/>
                <a:sym typeface="+mn-ea"/>
              </a:rPr>
              <a:t>    </a:t>
            </a:r>
            <a:endParaRPr lang="zh-CN" altLang="en-US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16578" y="1995686"/>
            <a:ext cx="657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dirty="0" err="1">
                <a:solidFill>
                  <a:prstClr val="black"/>
                </a:solidFill>
                <a:latin typeface="汉语拼音" panose="000B0604020202020204" charset="0"/>
                <a:cs typeface="汉语拼音" panose="000B0604020202020204" charset="0"/>
                <a:sym typeface="+mn-ea"/>
              </a:rPr>
              <a:t>d</a:t>
            </a:r>
            <a:r>
              <a:rPr lang="en-US" altLang="zh-CN" sz="3200" dirty="0" err="1">
                <a:solidFill>
                  <a:prstClr val="black"/>
                </a:solidFill>
                <a:latin typeface="汉语拼音" panose="000B0604020202020204" charset="0"/>
                <a:cs typeface="汉语拼音" panose="000B0604020202020204" charset="0"/>
              </a:rPr>
              <a:t>ù</a:t>
            </a:r>
            <a:endParaRPr lang="zh-CN" altLang="en-US" sz="3200" dirty="0">
              <a:solidFill>
                <a:prstClr val="black"/>
              </a:solidFill>
              <a:latin typeface="汉语拼音" panose="000B0604020202020204" charset="0"/>
              <a:cs typeface="汉语拼音" panose="000B060402020202020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944" y="354763"/>
            <a:ext cx="431626" cy="558077"/>
          </a:xfrm>
          <a:prstGeom prst="rect">
            <a:avLst/>
          </a:prstGeom>
        </p:spPr>
      </p:pic>
      <p:sp>
        <p:nvSpPr>
          <p:cNvPr id="19" name="文本框 15">
            <a:hlinkClick r:id="" action="ppaction://noaction"/>
          </p:cNvPr>
          <p:cNvSpPr txBox="1"/>
          <p:nvPr/>
        </p:nvSpPr>
        <p:spPr>
          <a:xfrm>
            <a:off x="807244" y="266510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21" grpId="0"/>
      <p:bldP spid="21" grpId="1"/>
      <p:bldP spid="22" grpId="0"/>
      <p:bldP spid="22" grpId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43098" y="2368500"/>
            <a:ext cx="43556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嫉妒 忌妒</a:t>
            </a:r>
            <a:endParaRPr lang="zh-CN" altLang="en-US" sz="7200" dirty="0"/>
          </a:p>
        </p:txBody>
      </p:sp>
      <p:sp>
        <p:nvSpPr>
          <p:cNvPr id="3" name="文本框 21"/>
          <p:cNvSpPr txBox="1"/>
          <p:nvPr/>
        </p:nvSpPr>
        <p:spPr>
          <a:xfrm>
            <a:off x="4067944" y="1491630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err="1">
                <a:latin typeface="汉语拼音" panose="000B0604020202020204" charset="0"/>
                <a:cs typeface="汉语拼音" panose="000B0604020202020204" charset="0"/>
              </a:rPr>
              <a:t>jì</a:t>
            </a:r>
            <a:endParaRPr lang="en-US" altLang="zh-CN" sz="5400" dirty="0"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sp>
        <p:nvSpPr>
          <p:cNvPr id="4" name="文本框 21"/>
          <p:cNvSpPr txBox="1"/>
          <p:nvPr/>
        </p:nvSpPr>
        <p:spPr>
          <a:xfrm>
            <a:off x="1687114" y="1491631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err="1">
                <a:latin typeface="汉语拼音" panose="000B0604020202020204" charset="0"/>
                <a:cs typeface="汉语拼音" panose="000B0604020202020204" charset="0"/>
              </a:rPr>
              <a:t>j</a:t>
            </a:r>
            <a:r>
              <a:rPr lang="en-US" altLang="zh-CN" sz="5400" dirty="0" err="1">
                <a:latin typeface="汉语拼音" panose="000B0604020202020204" charset="0"/>
                <a:cs typeface="汉语拼音" panose="000B0604020202020204" charset="0"/>
                <a:sym typeface="+mn-ea"/>
              </a:rPr>
              <a:t>í</a:t>
            </a:r>
            <a:endParaRPr lang="en-US" altLang="zh-CN" sz="5400" dirty="0">
              <a:latin typeface="汉语拼音" panose="000B0604020202020204" charset="0"/>
              <a:cs typeface="汉语拼音" panose="000B0604020202020204" charset="0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944" y="354763"/>
            <a:ext cx="431626" cy="558077"/>
          </a:xfrm>
          <a:prstGeom prst="rect">
            <a:avLst/>
          </a:prstGeom>
        </p:spPr>
      </p:pic>
      <p:sp>
        <p:nvSpPr>
          <p:cNvPr id="17" name="文本框 15">
            <a:hlinkClick r:id="" action="ppaction://noaction"/>
          </p:cNvPr>
          <p:cNvSpPr txBox="1"/>
          <p:nvPr/>
        </p:nvSpPr>
        <p:spPr>
          <a:xfrm>
            <a:off x="807244" y="266510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31640" y="3573244"/>
            <a:ext cx="948055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</a:rPr>
              <a:t>瓷</a:t>
            </a:r>
            <a:endParaRPr lang="zh-CN" altLang="en-US" sz="3200" dirty="0"/>
          </a:p>
        </p:txBody>
      </p:sp>
      <p:sp>
        <p:nvSpPr>
          <p:cNvPr id="3" name="文本框 5"/>
          <p:cNvSpPr txBox="1"/>
          <p:nvPr/>
        </p:nvSpPr>
        <p:spPr>
          <a:xfrm>
            <a:off x="6749436" y="1635100"/>
            <a:ext cx="948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endParaRPr lang="zh-CN" altLang="en-US" sz="3200" dirty="0"/>
          </a:p>
        </p:txBody>
      </p:sp>
      <p:sp>
        <p:nvSpPr>
          <p:cNvPr id="4" name="文本框 6"/>
          <p:cNvSpPr txBox="1"/>
          <p:nvPr/>
        </p:nvSpPr>
        <p:spPr>
          <a:xfrm>
            <a:off x="5435729" y="1636033"/>
            <a:ext cx="94805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娥</a:t>
            </a:r>
            <a:endParaRPr lang="zh-CN" altLang="en-US" sz="3200" dirty="0"/>
          </a:p>
        </p:txBody>
      </p:sp>
      <p:sp>
        <p:nvSpPr>
          <p:cNvPr id="5" name="文本框 10"/>
          <p:cNvSpPr txBox="1"/>
          <p:nvPr/>
        </p:nvSpPr>
        <p:spPr>
          <a:xfrm>
            <a:off x="1547664" y="3028553"/>
            <a:ext cx="732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latin typeface="汉语拼音" panose="000B0604020202020204" charset="0"/>
                <a:cs typeface="汉语拼音" panose="000B0604020202020204" charset="0"/>
              </a:rPr>
              <a:t>cí</a:t>
            </a:r>
            <a:endParaRPr lang="en-US" altLang="zh-CN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6" name="文本框 16"/>
          <p:cNvSpPr txBox="1"/>
          <p:nvPr/>
        </p:nvSpPr>
        <p:spPr>
          <a:xfrm>
            <a:off x="1259632" y="1203598"/>
            <a:ext cx="17698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latin typeface="汉语拼音" panose="000B0604020202020204" charset="0"/>
                <a:cs typeface="汉语拼音" panose="000B0604020202020204" charset="0"/>
                <a:sym typeface="+mn-ea"/>
              </a:rPr>
              <a:t>cháng</a:t>
            </a:r>
            <a:endParaRPr lang="en-US" altLang="zh-CN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sp>
        <p:nvSpPr>
          <p:cNvPr id="7" name="文本框 20"/>
          <p:cNvSpPr txBox="1"/>
          <p:nvPr/>
        </p:nvSpPr>
        <p:spPr>
          <a:xfrm>
            <a:off x="5787519" y="1275988"/>
            <a:ext cx="728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汉语拼音" panose="000B0604020202020204" charset="0"/>
                <a:cs typeface="汉语拼音" panose="000B0604020202020204" charset="0"/>
                <a:sym typeface="+mn-ea"/>
              </a:rPr>
              <a:t>é</a:t>
            </a:r>
            <a:endParaRPr lang="en-US" altLang="zh-CN" sz="3200" dirty="0">
              <a:latin typeface="汉语拼音" panose="000B0604020202020204" charset="0"/>
              <a:cs typeface="汉语拼音" panose="000B060402020202020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89003" y="174625"/>
            <a:ext cx="1974850" cy="558800"/>
            <a:chOff x="3752850" y="261938"/>
            <a:chExt cx="1974850" cy="558800"/>
          </a:xfrm>
        </p:grpSpPr>
        <p:grpSp>
          <p:nvGrpSpPr>
            <p:cNvPr id="15" name="组合 12"/>
            <p:cNvGrpSpPr/>
            <p:nvPr/>
          </p:nvGrpSpPr>
          <p:grpSpPr bwMode="auto">
            <a:xfrm>
              <a:off x="3752850" y="355600"/>
              <a:ext cx="411163" cy="377825"/>
              <a:chOff x="631825" y="5181600"/>
              <a:chExt cx="1554163" cy="1552575"/>
            </a:xfrm>
          </p:grpSpPr>
          <p:sp>
            <p:nvSpPr>
              <p:cNvPr id="17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11642 w 12"/>
                  <a:gd name="T1" fmla="*/ 84496 h 31"/>
                  <a:gd name="T2" fmla="*/ 34925 w 12"/>
                  <a:gd name="T3" fmla="*/ 8450 h 31"/>
                  <a:gd name="T4" fmla="*/ 32015 w 12"/>
                  <a:gd name="T5" fmla="*/ 0 h 31"/>
                  <a:gd name="T6" fmla="*/ 0 w 12"/>
                  <a:gd name="T7" fmla="*/ 87313 h 31"/>
                  <a:gd name="T8" fmla="*/ 11642 w 12"/>
                  <a:gd name="T9" fmla="*/ 84496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31"/>
                  <a:gd name="T17" fmla="*/ 12 w 1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338843 h 126"/>
                  <a:gd name="T2" fmla="*/ 187722 w 72"/>
                  <a:gd name="T3" fmla="*/ 190777 h 126"/>
                  <a:gd name="T4" fmla="*/ 127992 w 72"/>
                  <a:gd name="T5" fmla="*/ 19932 h 126"/>
                  <a:gd name="T6" fmla="*/ 2844 w 72"/>
                  <a:gd name="T7" fmla="*/ 25627 h 126"/>
                  <a:gd name="T8" fmla="*/ 0 w 72"/>
                  <a:gd name="T9" fmla="*/ 338843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26"/>
                  <a:gd name="T17" fmla="*/ 72 w 72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200025 w 70"/>
                  <a:gd name="T1" fmla="*/ 25603 h 125"/>
                  <a:gd name="T2" fmla="*/ 74295 w 70"/>
                  <a:gd name="T3" fmla="*/ 22758 h 125"/>
                  <a:gd name="T4" fmla="*/ 22860 w 70"/>
                  <a:gd name="T5" fmla="*/ 196291 h 125"/>
                  <a:gd name="T6" fmla="*/ 197168 w 70"/>
                  <a:gd name="T7" fmla="*/ 338531 h 125"/>
                  <a:gd name="T8" fmla="*/ 200025 w 70"/>
                  <a:gd name="T9" fmla="*/ 25603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25"/>
                  <a:gd name="T17" fmla="*/ 70 w 70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125413 w 44"/>
                  <a:gd name="T1" fmla="*/ 53975 h 19"/>
                  <a:gd name="T2" fmla="*/ 76958 w 44"/>
                  <a:gd name="T3" fmla="*/ 11363 h 19"/>
                  <a:gd name="T4" fmla="*/ 0 w 44"/>
                  <a:gd name="T5" fmla="*/ 2841 h 19"/>
                  <a:gd name="T6" fmla="*/ 0 w 44"/>
                  <a:gd name="T7" fmla="*/ 5682 h 19"/>
                  <a:gd name="T8" fmla="*/ 125413 w 44"/>
                  <a:gd name="T9" fmla="*/ 5397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9"/>
                  <a:gd name="T17" fmla="*/ 44 w 44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17102 w 44"/>
                  <a:gd name="T3" fmla="*/ 34396 h 36"/>
                  <a:gd name="T4" fmla="*/ 125413 w 44"/>
                  <a:gd name="T5" fmla="*/ 48728 h 36"/>
                  <a:gd name="T6" fmla="*/ 0 w 44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36"/>
                  <a:gd name="T14" fmla="*/ 44 w 44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530225 w 186"/>
                  <a:gd name="T1" fmla="*/ 107950 h 76"/>
                  <a:gd name="T2" fmla="*/ 521673 w 186"/>
                  <a:gd name="T3" fmla="*/ 0 h 76"/>
                  <a:gd name="T4" fmla="*/ 521673 w 186"/>
                  <a:gd name="T5" fmla="*/ 0 h 76"/>
                  <a:gd name="T6" fmla="*/ 518822 w 186"/>
                  <a:gd name="T7" fmla="*/ 0 h 76"/>
                  <a:gd name="T8" fmla="*/ 518822 w 186"/>
                  <a:gd name="T9" fmla="*/ 0 h 76"/>
                  <a:gd name="T10" fmla="*/ 518822 w 186"/>
                  <a:gd name="T11" fmla="*/ 0 h 76"/>
                  <a:gd name="T12" fmla="*/ 0 w 186"/>
                  <a:gd name="T13" fmla="*/ 0 h 76"/>
                  <a:gd name="T14" fmla="*/ 0 w 186"/>
                  <a:gd name="T15" fmla="*/ 22726 h 76"/>
                  <a:gd name="T16" fmla="*/ 493166 w 186"/>
                  <a:gd name="T17" fmla="*/ 22726 h 76"/>
                  <a:gd name="T18" fmla="*/ 493166 w 186"/>
                  <a:gd name="T19" fmla="*/ 193174 h 76"/>
                  <a:gd name="T20" fmla="*/ 0 w 186"/>
                  <a:gd name="T21" fmla="*/ 193174 h 76"/>
                  <a:gd name="T22" fmla="*/ 0 w 186"/>
                  <a:gd name="T23" fmla="*/ 215900 h 76"/>
                  <a:gd name="T24" fmla="*/ 521673 w 186"/>
                  <a:gd name="T25" fmla="*/ 215900 h 76"/>
                  <a:gd name="T26" fmla="*/ 521673 w 186"/>
                  <a:gd name="T27" fmla="*/ 215900 h 76"/>
                  <a:gd name="T28" fmla="*/ 530225 w 186"/>
                  <a:gd name="T29" fmla="*/ 107950 h 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6"/>
                  <a:gd name="T46" fmla="*/ 0 h 76"/>
                  <a:gd name="T47" fmla="*/ 186 w 186"/>
                  <a:gd name="T48" fmla="*/ 76 h 7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122238 h 77"/>
                  <a:gd name="T4" fmla="*/ 20638 w 27"/>
                  <a:gd name="T5" fmla="*/ 101600 h 77"/>
                  <a:gd name="T6" fmla="*/ 42863 w 27"/>
                  <a:gd name="T7" fmla="*/ 122238 h 77"/>
                  <a:gd name="T8" fmla="*/ 42863 w 27"/>
                  <a:gd name="T9" fmla="*/ 0 h 77"/>
                  <a:gd name="T10" fmla="*/ 0 w 2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77"/>
                  <a:gd name="T20" fmla="*/ 27 w 2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" name="TextBox 11"/>
            <p:cNvSpPr txBox="1">
              <a:spLocks noChangeArrowheads="1"/>
            </p:cNvSpPr>
            <p:nvPr/>
          </p:nvSpPr>
          <p:spPr bwMode="auto">
            <a:xfrm>
              <a:off x="4162425" y="261938"/>
              <a:ext cx="1565275" cy="558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51435" tIns="25718" rIns="51435" bIns="25718">
              <a:spAutoFit/>
            </a:bodyPr>
            <a:lstStyle/>
            <a:p>
              <a:r>
                <a:rPr lang="zh-CN" altLang="en-US" sz="3300" b="1" dirty="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形声字</a:t>
              </a:r>
              <a:endParaRPr lang="zh-CN" altLang="en-US" sz="25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9" name="文本框 5"/>
          <p:cNvSpPr txBox="1"/>
          <p:nvPr/>
        </p:nvSpPr>
        <p:spPr>
          <a:xfrm>
            <a:off x="1439652" y="1658068"/>
            <a:ext cx="94805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嫦</a:t>
            </a:r>
            <a:endParaRPr lang="zh-CN" altLang="en-US" sz="3200" dirty="0"/>
          </a:p>
        </p:txBody>
      </p:sp>
      <p:sp>
        <p:nvSpPr>
          <p:cNvPr id="50" name="文本框 5"/>
          <p:cNvSpPr txBox="1"/>
          <p:nvPr/>
        </p:nvSpPr>
        <p:spPr>
          <a:xfrm>
            <a:off x="3203848" y="1628095"/>
            <a:ext cx="948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常</a:t>
            </a:r>
            <a:endParaRPr lang="zh-CN" altLang="en-US" sz="3200" dirty="0"/>
          </a:p>
        </p:txBody>
      </p:sp>
      <p:sp>
        <p:nvSpPr>
          <p:cNvPr id="51" name="文本框 5"/>
          <p:cNvSpPr txBox="1"/>
          <p:nvPr/>
        </p:nvSpPr>
        <p:spPr>
          <a:xfrm>
            <a:off x="3114976" y="3572311"/>
            <a:ext cx="9480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次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83756" y="1483177"/>
            <a:ext cx="20685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悄没声儿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31840" y="2427734"/>
            <a:ext cx="1559538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悄悄话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36950" y="1688490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qiǎo</a:t>
            </a:r>
            <a:endParaRPr lang="zh-CN" altLang="en-US" sz="2800" dirty="0"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48624" y="2427734"/>
            <a:ext cx="1570745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悄悄地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51143" y="2480578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qiāo</a:t>
            </a:r>
            <a:endParaRPr lang="zh-CN" altLang="en-US" sz="2800" dirty="0"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71600" y="1951334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endParaRPr lang="zh-CN" altLang="en-US" sz="44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3589003" y="174625"/>
            <a:ext cx="1974850" cy="558800"/>
            <a:chOff x="3752850" y="261938"/>
            <a:chExt cx="1974850" cy="558800"/>
          </a:xfrm>
        </p:grpSpPr>
        <p:grpSp>
          <p:nvGrpSpPr>
            <p:cNvPr id="19" name="组合 12"/>
            <p:cNvGrpSpPr/>
            <p:nvPr/>
          </p:nvGrpSpPr>
          <p:grpSpPr bwMode="auto">
            <a:xfrm>
              <a:off x="3752850" y="355600"/>
              <a:ext cx="411163" cy="377825"/>
              <a:chOff x="631825" y="5181600"/>
              <a:chExt cx="1554163" cy="1552575"/>
            </a:xfrm>
          </p:grpSpPr>
          <p:sp>
            <p:nvSpPr>
              <p:cNvPr id="26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11642 w 12"/>
                  <a:gd name="T1" fmla="*/ 84496 h 31"/>
                  <a:gd name="T2" fmla="*/ 34925 w 12"/>
                  <a:gd name="T3" fmla="*/ 8450 h 31"/>
                  <a:gd name="T4" fmla="*/ 32015 w 12"/>
                  <a:gd name="T5" fmla="*/ 0 h 31"/>
                  <a:gd name="T6" fmla="*/ 0 w 12"/>
                  <a:gd name="T7" fmla="*/ 87313 h 31"/>
                  <a:gd name="T8" fmla="*/ 11642 w 12"/>
                  <a:gd name="T9" fmla="*/ 84496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31"/>
                  <a:gd name="T17" fmla="*/ 12 w 1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338843 h 126"/>
                  <a:gd name="T2" fmla="*/ 187722 w 72"/>
                  <a:gd name="T3" fmla="*/ 190777 h 126"/>
                  <a:gd name="T4" fmla="*/ 127992 w 72"/>
                  <a:gd name="T5" fmla="*/ 19932 h 126"/>
                  <a:gd name="T6" fmla="*/ 2844 w 72"/>
                  <a:gd name="T7" fmla="*/ 25627 h 126"/>
                  <a:gd name="T8" fmla="*/ 0 w 72"/>
                  <a:gd name="T9" fmla="*/ 338843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26"/>
                  <a:gd name="T17" fmla="*/ 72 w 72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200025 w 70"/>
                  <a:gd name="T1" fmla="*/ 25603 h 125"/>
                  <a:gd name="T2" fmla="*/ 74295 w 70"/>
                  <a:gd name="T3" fmla="*/ 22758 h 125"/>
                  <a:gd name="T4" fmla="*/ 22860 w 70"/>
                  <a:gd name="T5" fmla="*/ 196291 h 125"/>
                  <a:gd name="T6" fmla="*/ 197168 w 70"/>
                  <a:gd name="T7" fmla="*/ 338531 h 125"/>
                  <a:gd name="T8" fmla="*/ 200025 w 70"/>
                  <a:gd name="T9" fmla="*/ 25603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25"/>
                  <a:gd name="T17" fmla="*/ 70 w 70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125413 w 44"/>
                  <a:gd name="T1" fmla="*/ 53975 h 19"/>
                  <a:gd name="T2" fmla="*/ 76958 w 44"/>
                  <a:gd name="T3" fmla="*/ 11363 h 19"/>
                  <a:gd name="T4" fmla="*/ 0 w 44"/>
                  <a:gd name="T5" fmla="*/ 2841 h 19"/>
                  <a:gd name="T6" fmla="*/ 0 w 44"/>
                  <a:gd name="T7" fmla="*/ 5682 h 19"/>
                  <a:gd name="T8" fmla="*/ 125413 w 44"/>
                  <a:gd name="T9" fmla="*/ 5397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9"/>
                  <a:gd name="T17" fmla="*/ 44 w 44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17102 w 44"/>
                  <a:gd name="T3" fmla="*/ 34396 h 36"/>
                  <a:gd name="T4" fmla="*/ 125413 w 44"/>
                  <a:gd name="T5" fmla="*/ 48728 h 36"/>
                  <a:gd name="T6" fmla="*/ 0 w 44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36"/>
                  <a:gd name="T14" fmla="*/ 44 w 44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530225 w 186"/>
                  <a:gd name="T1" fmla="*/ 107950 h 76"/>
                  <a:gd name="T2" fmla="*/ 521673 w 186"/>
                  <a:gd name="T3" fmla="*/ 0 h 76"/>
                  <a:gd name="T4" fmla="*/ 521673 w 186"/>
                  <a:gd name="T5" fmla="*/ 0 h 76"/>
                  <a:gd name="T6" fmla="*/ 518822 w 186"/>
                  <a:gd name="T7" fmla="*/ 0 h 76"/>
                  <a:gd name="T8" fmla="*/ 518822 w 186"/>
                  <a:gd name="T9" fmla="*/ 0 h 76"/>
                  <a:gd name="T10" fmla="*/ 518822 w 186"/>
                  <a:gd name="T11" fmla="*/ 0 h 76"/>
                  <a:gd name="T12" fmla="*/ 0 w 186"/>
                  <a:gd name="T13" fmla="*/ 0 h 76"/>
                  <a:gd name="T14" fmla="*/ 0 w 186"/>
                  <a:gd name="T15" fmla="*/ 22726 h 76"/>
                  <a:gd name="T16" fmla="*/ 493166 w 186"/>
                  <a:gd name="T17" fmla="*/ 22726 h 76"/>
                  <a:gd name="T18" fmla="*/ 493166 w 186"/>
                  <a:gd name="T19" fmla="*/ 193174 h 76"/>
                  <a:gd name="T20" fmla="*/ 0 w 186"/>
                  <a:gd name="T21" fmla="*/ 193174 h 76"/>
                  <a:gd name="T22" fmla="*/ 0 w 186"/>
                  <a:gd name="T23" fmla="*/ 215900 h 76"/>
                  <a:gd name="T24" fmla="*/ 521673 w 186"/>
                  <a:gd name="T25" fmla="*/ 215900 h 76"/>
                  <a:gd name="T26" fmla="*/ 521673 w 186"/>
                  <a:gd name="T27" fmla="*/ 215900 h 76"/>
                  <a:gd name="T28" fmla="*/ 530225 w 186"/>
                  <a:gd name="T29" fmla="*/ 107950 h 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6"/>
                  <a:gd name="T46" fmla="*/ 0 h 76"/>
                  <a:gd name="T47" fmla="*/ 186 w 186"/>
                  <a:gd name="T48" fmla="*/ 76 h 7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122238 h 77"/>
                  <a:gd name="T4" fmla="*/ 20638 w 27"/>
                  <a:gd name="T5" fmla="*/ 101600 h 77"/>
                  <a:gd name="T6" fmla="*/ 42863 w 27"/>
                  <a:gd name="T7" fmla="*/ 122238 h 77"/>
                  <a:gd name="T8" fmla="*/ 42863 w 27"/>
                  <a:gd name="T9" fmla="*/ 0 h 77"/>
                  <a:gd name="T10" fmla="*/ 0 w 2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77"/>
                  <a:gd name="T20" fmla="*/ 27 w 2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162425" y="261938"/>
              <a:ext cx="1565275" cy="558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51435" tIns="25718" rIns="51435" bIns="25718">
              <a:spAutoFit/>
            </a:bodyPr>
            <a:lstStyle/>
            <a:p>
              <a:r>
                <a:rPr lang="zh-CN" altLang="en-US" sz="33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多音字</a:t>
              </a:r>
              <a:endParaRPr lang="zh-CN" altLang="en-US" sz="25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左大括号 3"/>
          <p:cNvSpPr/>
          <p:nvPr/>
        </p:nvSpPr>
        <p:spPr>
          <a:xfrm>
            <a:off x="1792934" y="1859001"/>
            <a:ext cx="146658" cy="8617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3080060" y="1483177"/>
            <a:ext cx="20685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悄然无声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080060" y="872899"/>
            <a:ext cx="2027991" cy="574487"/>
          </a:xfrm>
          <a:prstGeom prst="wedgeRoundRectCallout">
            <a:avLst>
              <a:gd name="adj1" fmla="val -33716"/>
              <a:gd name="adj2" fmla="val 95190"/>
              <a:gd name="adj3" fmla="val 16667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寂静无声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874673" y="1256442"/>
            <a:ext cx="929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m</a:t>
            </a:r>
            <a:r>
              <a:rPr lang="en-US" altLang="zh-CN" sz="2800" dirty="0" err="1" smtClean="0"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o</a:t>
            </a:r>
            <a:endParaRPr lang="zh-CN" altLang="en-US" sz="2800" dirty="0"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761146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老师讲课的时候，我们不能在下面说悄（    ）悄话。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39552" y="321982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月亮悄（    ）没声儿地出来了。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380312" y="3761146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solidFill>
                  <a:srgbClr val="FF0000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qiāo</a:t>
            </a:r>
            <a:endParaRPr lang="zh-CN" altLang="en-US" sz="2800" dirty="0">
              <a:solidFill>
                <a:srgbClr val="FF0000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339752" y="3219822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 smtClean="0">
                <a:solidFill>
                  <a:srgbClr val="FF0000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qiǎo</a:t>
            </a:r>
            <a:endParaRPr lang="zh-CN" altLang="en-US" sz="2800" dirty="0">
              <a:solidFill>
                <a:srgbClr val="FF0000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5233" y="1635646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20" grpId="0"/>
      <p:bldP spid="23" grpId="0"/>
      <p:bldP spid="21" grpId="0"/>
      <p:bldP spid="4" grpId="0" animBg="1"/>
      <p:bldP spid="58" grpId="0"/>
      <p:bldP spid="5" grpId="0" animBg="1"/>
      <p:bldP spid="59" grpId="0"/>
      <p:bldP spid="6" grpId="0"/>
      <p:bldP spid="60" grpId="0"/>
      <p:bldP spid="61" grpId="0"/>
      <p:bldP spid="6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907704" y="1298395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léi</a:t>
            </a:r>
            <a:endParaRPr lang="zh-CN" altLang="en-US" sz="2800" dirty="0">
              <a:solidFill>
                <a:srgbClr val="0000FF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07704" y="1946467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lěi</a:t>
            </a:r>
            <a:endParaRPr lang="zh-CN" altLang="en-US" sz="2800" dirty="0">
              <a:solidFill>
                <a:srgbClr val="0000FF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71600" y="1561239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  <a:endParaRPr lang="zh-CN" altLang="en-US" sz="4400" dirty="0"/>
          </a:p>
        </p:txBody>
      </p:sp>
      <p:grpSp>
        <p:nvGrpSpPr>
          <p:cNvPr id="18" name="组合 17"/>
          <p:cNvGrpSpPr/>
          <p:nvPr/>
        </p:nvGrpSpPr>
        <p:grpSpPr>
          <a:xfrm>
            <a:off x="3589003" y="174625"/>
            <a:ext cx="1974850" cy="558800"/>
            <a:chOff x="3752850" y="261938"/>
            <a:chExt cx="1974850" cy="558800"/>
          </a:xfrm>
        </p:grpSpPr>
        <p:grpSp>
          <p:nvGrpSpPr>
            <p:cNvPr id="19" name="组合 12"/>
            <p:cNvGrpSpPr/>
            <p:nvPr/>
          </p:nvGrpSpPr>
          <p:grpSpPr bwMode="auto">
            <a:xfrm>
              <a:off x="3752850" y="355600"/>
              <a:ext cx="411163" cy="377825"/>
              <a:chOff x="631825" y="5181600"/>
              <a:chExt cx="1554163" cy="1552575"/>
            </a:xfrm>
          </p:grpSpPr>
          <p:sp>
            <p:nvSpPr>
              <p:cNvPr id="26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11642 w 12"/>
                  <a:gd name="T1" fmla="*/ 84496 h 31"/>
                  <a:gd name="T2" fmla="*/ 34925 w 12"/>
                  <a:gd name="T3" fmla="*/ 8450 h 31"/>
                  <a:gd name="T4" fmla="*/ 32015 w 12"/>
                  <a:gd name="T5" fmla="*/ 0 h 31"/>
                  <a:gd name="T6" fmla="*/ 0 w 12"/>
                  <a:gd name="T7" fmla="*/ 87313 h 31"/>
                  <a:gd name="T8" fmla="*/ 11642 w 12"/>
                  <a:gd name="T9" fmla="*/ 84496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31"/>
                  <a:gd name="T17" fmla="*/ 12 w 1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338843 h 126"/>
                  <a:gd name="T2" fmla="*/ 187722 w 72"/>
                  <a:gd name="T3" fmla="*/ 190777 h 126"/>
                  <a:gd name="T4" fmla="*/ 127992 w 72"/>
                  <a:gd name="T5" fmla="*/ 19932 h 126"/>
                  <a:gd name="T6" fmla="*/ 2844 w 72"/>
                  <a:gd name="T7" fmla="*/ 25627 h 126"/>
                  <a:gd name="T8" fmla="*/ 0 w 72"/>
                  <a:gd name="T9" fmla="*/ 338843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26"/>
                  <a:gd name="T17" fmla="*/ 72 w 72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200025 w 70"/>
                  <a:gd name="T1" fmla="*/ 25603 h 125"/>
                  <a:gd name="T2" fmla="*/ 74295 w 70"/>
                  <a:gd name="T3" fmla="*/ 22758 h 125"/>
                  <a:gd name="T4" fmla="*/ 22860 w 70"/>
                  <a:gd name="T5" fmla="*/ 196291 h 125"/>
                  <a:gd name="T6" fmla="*/ 197168 w 70"/>
                  <a:gd name="T7" fmla="*/ 338531 h 125"/>
                  <a:gd name="T8" fmla="*/ 200025 w 70"/>
                  <a:gd name="T9" fmla="*/ 25603 h 1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25"/>
                  <a:gd name="T17" fmla="*/ 70 w 70"/>
                  <a:gd name="T18" fmla="*/ 125 h 1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125413 w 44"/>
                  <a:gd name="T1" fmla="*/ 53975 h 19"/>
                  <a:gd name="T2" fmla="*/ 76958 w 44"/>
                  <a:gd name="T3" fmla="*/ 11363 h 19"/>
                  <a:gd name="T4" fmla="*/ 0 w 44"/>
                  <a:gd name="T5" fmla="*/ 2841 h 19"/>
                  <a:gd name="T6" fmla="*/ 0 w 44"/>
                  <a:gd name="T7" fmla="*/ 5682 h 19"/>
                  <a:gd name="T8" fmla="*/ 125413 w 44"/>
                  <a:gd name="T9" fmla="*/ 53975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19"/>
                  <a:gd name="T17" fmla="*/ 44 w 44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17102 w 44"/>
                  <a:gd name="T3" fmla="*/ 34396 h 36"/>
                  <a:gd name="T4" fmla="*/ 125413 w 44"/>
                  <a:gd name="T5" fmla="*/ 48728 h 36"/>
                  <a:gd name="T6" fmla="*/ 0 w 44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4"/>
                  <a:gd name="T13" fmla="*/ 0 h 36"/>
                  <a:gd name="T14" fmla="*/ 44 w 44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  <a:miter lim="800000"/>
              </a:ln>
            </p:spPr>
            <p:txBody>
              <a:bodyPr/>
              <a:lstStyle/>
              <a:p>
                <a:endParaRPr lang="en-US" altLang="zh-CN">
                  <a:solidFill>
                    <a:srgbClr val="000000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530225 w 186"/>
                  <a:gd name="T1" fmla="*/ 107950 h 76"/>
                  <a:gd name="T2" fmla="*/ 521673 w 186"/>
                  <a:gd name="T3" fmla="*/ 0 h 76"/>
                  <a:gd name="T4" fmla="*/ 521673 w 186"/>
                  <a:gd name="T5" fmla="*/ 0 h 76"/>
                  <a:gd name="T6" fmla="*/ 518822 w 186"/>
                  <a:gd name="T7" fmla="*/ 0 h 76"/>
                  <a:gd name="T8" fmla="*/ 518822 w 186"/>
                  <a:gd name="T9" fmla="*/ 0 h 76"/>
                  <a:gd name="T10" fmla="*/ 518822 w 186"/>
                  <a:gd name="T11" fmla="*/ 0 h 76"/>
                  <a:gd name="T12" fmla="*/ 0 w 186"/>
                  <a:gd name="T13" fmla="*/ 0 h 76"/>
                  <a:gd name="T14" fmla="*/ 0 w 186"/>
                  <a:gd name="T15" fmla="*/ 22726 h 76"/>
                  <a:gd name="T16" fmla="*/ 493166 w 186"/>
                  <a:gd name="T17" fmla="*/ 22726 h 76"/>
                  <a:gd name="T18" fmla="*/ 493166 w 186"/>
                  <a:gd name="T19" fmla="*/ 193174 h 76"/>
                  <a:gd name="T20" fmla="*/ 0 w 186"/>
                  <a:gd name="T21" fmla="*/ 193174 h 76"/>
                  <a:gd name="T22" fmla="*/ 0 w 186"/>
                  <a:gd name="T23" fmla="*/ 215900 h 76"/>
                  <a:gd name="T24" fmla="*/ 521673 w 186"/>
                  <a:gd name="T25" fmla="*/ 215900 h 76"/>
                  <a:gd name="T26" fmla="*/ 521673 w 186"/>
                  <a:gd name="T27" fmla="*/ 215900 h 76"/>
                  <a:gd name="T28" fmla="*/ 530225 w 186"/>
                  <a:gd name="T29" fmla="*/ 107950 h 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6"/>
                  <a:gd name="T46" fmla="*/ 0 h 76"/>
                  <a:gd name="T47" fmla="*/ 186 w 186"/>
                  <a:gd name="T48" fmla="*/ 76 h 7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122238 h 77"/>
                  <a:gd name="T4" fmla="*/ 20638 w 27"/>
                  <a:gd name="T5" fmla="*/ 101600 h 77"/>
                  <a:gd name="T6" fmla="*/ 42863 w 27"/>
                  <a:gd name="T7" fmla="*/ 122238 h 77"/>
                  <a:gd name="T8" fmla="*/ 42863 w 27"/>
                  <a:gd name="T9" fmla="*/ 0 h 77"/>
                  <a:gd name="T10" fmla="*/ 0 w 27"/>
                  <a:gd name="T11" fmla="*/ 0 h 7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77"/>
                  <a:gd name="T20" fmla="*/ 27 w 27"/>
                  <a:gd name="T21" fmla="*/ 77 h 7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4162425" y="261938"/>
              <a:ext cx="1565275" cy="5588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51435" tIns="25718" rIns="51435" bIns="25718">
              <a:spAutoFit/>
            </a:bodyPr>
            <a:lstStyle/>
            <a:p>
              <a:r>
                <a:rPr lang="zh-CN" altLang="en-US" sz="33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多音字</a:t>
              </a:r>
              <a:endParaRPr lang="zh-CN" altLang="en-US" sz="25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左大括号 3"/>
          <p:cNvSpPr/>
          <p:nvPr/>
        </p:nvSpPr>
        <p:spPr>
          <a:xfrm>
            <a:off x="1792934" y="1468905"/>
            <a:ext cx="73329" cy="134165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2915816" y="1156120"/>
            <a:ext cx="12961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累累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818675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我们要在平时养成积累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词语的习惯。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39552" y="3170603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秋天树上果实累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07704" y="2530081"/>
            <a:ext cx="54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0000FF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lèi</a:t>
            </a:r>
            <a:endParaRPr lang="zh-CN" altLang="en-US" sz="2800" dirty="0">
              <a:solidFill>
                <a:srgbClr val="0000FF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63" name="线形标注 1 62"/>
          <p:cNvSpPr/>
          <p:nvPr/>
        </p:nvSpPr>
        <p:spPr>
          <a:xfrm>
            <a:off x="5940153" y="506307"/>
            <a:ext cx="1728192" cy="574487"/>
          </a:xfrm>
          <a:prstGeom prst="borderCallout1">
            <a:avLst>
              <a:gd name="adj1" fmla="val 18750"/>
              <a:gd name="adj2" fmla="val -8333"/>
              <a:gd name="adj3" fmla="val 135238"/>
              <a:gd name="adj4" fmla="val -122481"/>
            </a:avLst>
          </a:prstGeom>
          <a:solidFill>
            <a:schemeClr val="bg1"/>
          </a:solidFill>
          <a:ln w="127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接连成串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267708" y="1125171"/>
            <a:ext cx="23604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硕果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累累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516216" y="1145668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果实累累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840728" y="1874459"/>
            <a:ext cx="119256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积累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139952" y="1845956"/>
            <a:ext cx="204547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长年累月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843808" y="2522531"/>
            <a:ext cx="119256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劳累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139952" y="2525450"/>
            <a:ext cx="119160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疲累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9552" y="4352786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如果学习学得累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）了就休息一会儿。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3923928" y="3151439"/>
            <a:ext cx="647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léi</a:t>
            </a:r>
            <a:endParaRPr lang="zh-CN" altLang="en-US" sz="2800" dirty="0">
              <a:solidFill>
                <a:srgbClr val="FF0000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004048" y="3799511"/>
            <a:ext cx="72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lěi</a:t>
            </a:r>
            <a:endParaRPr lang="zh-CN" altLang="en-US" sz="2800" dirty="0">
              <a:solidFill>
                <a:srgbClr val="FF0000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923928" y="4352786"/>
            <a:ext cx="54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汉语拼音" panose="000B0604020202020204" charset="0"/>
                <a:ea typeface="楷体" panose="02010609060101010101" pitchFamily="49" charset="-122"/>
                <a:cs typeface="汉语拼音" panose="000B0604020202020204" charset="0"/>
              </a:rPr>
              <a:t>lèi</a:t>
            </a:r>
            <a:endParaRPr lang="zh-CN" altLang="en-US" sz="2800" dirty="0">
              <a:solidFill>
                <a:srgbClr val="FF0000"/>
              </a:solidFill>
              <a:latin typeface="汉语拼音" panose="000B0604020202020204" charset="0"/>
              <a:ea typeface="楷体" panose="02010609060101010101" pitchFamily="49" charset="-122"/>
              <a:cs typeface="汉语拼音" panose="000B06040202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4" grpId="0" animBg="1"/>
      <p:bldP spid="58" grpId="0"/>
      <p:bldP spid="6" grpId="0"/>
      <p:bldP spid="60" grpId="0"/>
      <p:bldP spid="7" grpId="0"/>
      <p:bldP spid="63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483627" y="1851670"/>
            <a:ext cx="619268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00430">
              <a:lnSpc>
                <a:spcPct val="12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默读课文，说说月亮的足迹都出现在哪里。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815202" y="339502"/>
            <a:ext cx="202860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8130ca7b-00ae-4f39-9c10-d7baf73a95ae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1812</Words>
  <Application>WPS 演示</Application>
  <PresentationFormat>全屏显示(16:9)</PresentationFormat>
  <Paragraphs>286</Paragraphs>
  <Slides>27</Slides>
  <Notes>7</Notes>
  <HiddenSlides>0</HiddenSlides>
  <MMClips>3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楷体</vt:lpstr>
      <vt:lpstr>黑体</vt:lpstr>
      <vt:lpstr>Kaiti SC</vt:lpstr>
      <vt:lpstr>Segoe Print</vt:lpstr>
      <vt:lpstr>汉语拼音</vt:lpstr>
      <vt:lpstr>Times New Roman</vt:lpstr>
      <vt:lpstr>微软雅黑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115</cp:revision>
  <dcterms:created xsi:type="dcterms:W3CDTF">2017-03-17T02:28:00Z</dcterms:created>
  <dcterms:modified xsi:type="dcterms:W3CDTF">2022-12-19T06:38:36Z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934554FB0B7B48918131588189355557</vt:lpwstr>
  </property>
</Properties>
</file>