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media/image30.svg" ContentType="image/svg+xml"/>
  <Override PartName="/ppt/media/image32.svg" ContentType="image/svg+xml"/>
  <Override PartName="/ppt/media/image34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3"/>
  </p:notesMasterIdLst>
  <p:sldIdLst>
    <p:sldId id="256" r:id="rId3"/>
    <p:sldId id="1558" r:id="rId4"/>
    <p:sldId id="1559" r:id="rId5"/>
    <p:sldId id="1595" r:id="rId6"/>
    <p:sldId id="1462" r:id="rId7"/>
    <p:sldId id="1410" r:id="rId8"/>
    <p:sldId id="264" r:id="rId9"/>
    <p:sldId id="1411" r:id="rId10"/>
    <p:sldId id="1463" r:id="rId11"/>
    <p:sldId id="1603" r:id="rId12"/>
    <p:sldId id="1596" r:id="rId13"/>
    <p:sldId id="1585" r:id="rId14"/>
    <p:sldId id="1604" r:id="rId15"/>
    <p:sldId id="1605" r:id="rId16"/>
    <p:sldId id="1597" r:id="rId17"/>
    <p:sldId id="1606" r:id="rId18"/>
    <p:sldId id="1607" r:id="rId19"/>
    <p:sldId id="1589" r:id="rId20"/>
    <p:sldId id="1570" r:id="rId21"/>
    <p:sldId id="1600" r:id="rId22"/>
    <p:sldId id="1601" r:id="rId23"/>
    <p:sldId id="1602" r:id="rId24"/>
    <p:sldId id="1433" r:id="rId25"/>
    <p:sldId id="1432" r:id="rId26"/>
    <p:sldId id="1394" r:id="rId27"/>
    <p:sldId id="1554" r:id="rId28"/>
    <p:sldId id="1584" r:id="rId29"/>
    <p:sldId id="1583" r:id="rId30"/>
    <p:sldId id="1490" r:id="rId31"/>
    <p:sldId id="1491" r:id="rId32"/>
    <p:sldId id="1492" r:id="rId33"/>
    <p:sldId id="301" r:id="rId34"/>
    <p:sldId id="1533" r:id="rId35"/>
    <p:sldId id="1557" r:id="rId36"/>
    <p:sldId id="1494" r:id="rId37"/>
    <p:sldId id="1495" r:id="rId38"/>
    <p:sldId id="1496" r:id="rId39"/>
    <p:sldId id="1497" r:id="rId40"/>
    <p:sldId id="1498" r:id="rId41"/>
    <p:sldId id="1499" r:id="rId42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47"/>
    </p:embeddedFont>
    <p:embeddedFont>
      <p:font typeface="楷体" panose="02010609060101010101" pitchFamily="49" charset="-122"/>
      <p:regular r:id="rId48"/>
    </p:embeddedFont>
    <p:embeddedFont>
      <p:font typeface="等线" panose="02010600030101010101" charset="-122"/>
      <p:regular r:id="rId49"/>
    </p:embeddedFont>
    <p:embeddedFont>
      <p:font typeface="Calibri" panose="020F0502020204030204" charset="0"/>
      <p:regular r:id="rId50"/>
      <p:bold r:id="rId51"/>
      <p:italic r:id="rId52"/>
      <p:boldItalic r:id="rId53"/>
    </p:embeddedFont>
    <p:embeddedFont>
      <p:font typeface="华文楷体" panose="02010600040101010101" pitchFamily="2" charset="-122"/>
      <p:regular r:id="rId54"/>
    </p:embeddedFont>
    <p:embeddedFont>
      <p:font typeface="幼圆" panose="02010509060101010101" pitchFamily="49" charset="-122"/>
      <p:regular r:id="rId55"/>
    </p:embeddedFont>
    <p:embeddedFont>
      <p:font typeface="仿宋" panose="02010609060101010101" charset="-122"/>
      <p:regular r:id="rId56"/>
    </p:embeddedFont>
  </p:embeddedFontLst>
  <p:custDataLst>
    <p:tags r:id="rId57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6F6F6"/>
    <a:srgbClr val="FAC508"/>
    <a:srgbClr val="DBF1FE"/>
    <a:srgbClr val="B6D556"/>
    <a:srgbClr val="C68D41"/>
    <a:srgbClr val="4A2021"/>
    <a:srgbClr val="33CCFF"/>
    <a:srgbClr val="FFC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227" autoAdjust="0"/>
  </p:normalViewPr>
  <p:slideViewPr>
    <p:cSldViewPr snapToGrid="0" showGuides="1">
      <p:cViewPr>
        <p:scale>
          <a:sx n="60" d="100"/>
          <a:sy n="60" d="100"/>
        </p:scale>
        <p:origin x="-126" y="-10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7" Type="http://schemas.openxmlformats.org/officeDocument/2006/relationships/tags" Target="tags/tag1.xml"/><Relationship Id="rId56" Type="http://schemas.openxmlformats.org/officeDocument/2006/relationships/font" Target="fonts/font10.fntdata"/><Relationship Id="rId55" Type="http://schemas.openxmlformats.org/officeDocument/2006/relationships/font" Target="fonts/font9.fntdata"/><Relationship Id="rId54" Type="http://schemas.openxmlformats.org/officeDocument/2006/relationships/font" Target="fonts/font8.fntdata"/><Relationship Id="rId53" Type="http://schemas.openxmlformats.org/officeDocument/2006/relationships/font" Target="fonts/font7.fntdata"/><Relationship Id="rId52" Type="http://schemas.openxmlformats.org/officeDocument/2006/relationships/font" Target="fonts/font6.fntdata"/><Relationship Id="rId51" Type="http://schemas.openxmlformats.org/officeDocument/2006/relationships/font" Target="fonts/font5.fntdata"/><Relationship Id="rId50" Type="http://schemas.openxmlformats.org/officeDocument/2006/relationships/font" Target="fonts/font4.fntdata"/><Relationship Id="rId5" Type="http://schemas.openxmlformats.org/officeDocument/2006/relationships/slide" Target="slides/slide3.xml"/><Relationship Id="rId49" Type="http://schemas.openxmlformats.org/officeDocument/2006/relationships/font" Target="fonts/font3.fntdata"/><Relationship Id="rId48" Type="http://schemas.openxmlformats.org/officeDocument/2006/relationships/font" Target="fonts/font2.fntdata"/><Relationship Id="rId47" Type="http://schemas.openxmlformats.org/officeDocument/2006/relationships/font" Target="fonts/font1.fntdata"/><Relationship Id="rId46" Type="http://schemas.openxmlformats.org/officeDocument/2006/relationships/tableStyles" Target="tableStyles.xml"/><Relationship Id="rId45" Type="http://schemas.openxmlformats.org/officeDocument/2006/relationships/viewProps" Target="viewProps.xml"/><Relationship Id="rId44" Type="http://schemas.openxmlformats.org/officeDocument/2006/relationships/presProps" Target="presProps.xml"/><Relationship Id="rId43" Type="http://schemas.openxmlformats.org/officeDocument/2006/relationships/notesMaster" Target="notesMasters/notesMaster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_rels/data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Relationship Id="rId3" Type="http://schemas.openxmlformats.org/officeDocument/2006/relationships/image" Target="../media/image31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/Relationships>
</file>

<file path=ppt/diagrams/_rels/drawing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svg"/><Relationship Id="rId3" Type="http://schemas.openxmlformats.org/officeDocument/2006/relationships/image" Target="../media/image31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FE6D6E-ADF5-450C-9BCC-D2576740C9A4}" type="doc">
      <dgm:prSet loTypeId="urn:microsoft.com/office/officeart/2005/8/layout/bList2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560B475-A0C2-406B-8717-4124CF567C75}">
      <dgm:prSet/>
      <dgm:spPr/>
      <dgm:t>
        <a:bodyPr/>
        <a:lstStyle/>
        <a:p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1.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抓住景物特点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6AA79B07-8DCF-4666-B7AA-9607D9D11EB3}" cxnId="{1C6FB4D7-5161-4007-B6F5-3E7D85E4841D}" type="parTrans">
      <dgm:prSet/>
      <dgm:spPr/>
      <dgm:t>
        <a:bodyPr/>
        <a:lstStyle/>
        <a:p>
          <a:endParaRPr lang="zh-CN" altLang="en-US"/>
        </a:p>
      </dgm:t>
    </dgm:pt>
    <dgm:pt modelId="{36DD91FA-BCF8-44FF-99CA-7CD17EBE2EE6}" cxnId="{1C6FB4D7-5161-4007-B6F5-3E7D85E4841D}" type="sibTrans">
      <dgm:prSet/>
      <dgm:spPr/>
      <dgm:t>
        <a:bodyPr/>
        <a:lstStyle/>
        <a:p>
          <a:endParaRPr lang="zh-CN" altLang="en-US"/>
        </a:p>
      </dgm:t>
    </dgm:pt>
    <dgm:pt modelId="{9C233FAD-076B-4BAC-A383-9B9176905253}">
      <dgm:prSet/>
      <dgm:spPr/>
      <dgm:t>
        <a:bodyPr/>
        <a:lstStyle/>
        <a:p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文中描写浓雾弥漫，如入仙境；走入雾中，轻纱似的薄雾一颗颗、一粒粒，如烟、如尘……这些描写生动传神，写出了</a:t>
          </a:r>
          <a:r>
            <a:rPr lang="zh-CN" dirty="0" smtClean="0">
              <a:latin typeface="宋体" panose="02010600030101010101" pitchFamily="2" charset="-122"/>
              <a:ea typeface="宋体" panose="02010600030101010101" pitchFamily="2" charset="-122"/>
            </a:rPr>
            <a:t>雾</a:t>
          </a:r>
          <a:r>
            <a:rPr lang="zh-CN" altLang="en-US" dirty="0" smtClean="0">
              <a:latin typeface="宋体" panose="02010600030101010101" pitchFamily="2" charset="-122"/>
              <a:ea typeface="宋体" panose="02010600030101010101" pitchFamily="2" charset="-122"/>
            </a:rPr>
            <a:t>在</a:t>
          </a:r>
          <a:r>
            <a:rPr lang="zh-CN" dirty="0" smtClean="0">
              <a:latin typeface="宋体" panose="02010600030101010101" pitchFamily="2" charset="-122"/>
              <a:ea typeface="宋体" panose="02010600030101010101" pitchFamily="2" charset="-122"/>
            </a:rPr>
            <a:t>变</a:t>
          </a:r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化形态上的不同特点。</a:t>
          </a:r>
        </a:p>
      </dgm:t>
    </dgm:pt>
    <dgm:pt modelId="{4C0FA46B-1E05-4484-8BCB-372BE7AA836D}" cxnId="{087A8BC7-DDAE-4A6A-890B-8FA1C900F94F}" type="parTrans">
      <dgm:prSet/>
      <dgm:spPr/>
      <dgm:t>
        <a:bodyPr/>
        <a:lstStyle/>
        <a:p>
          <a:endParaRPr lang="zh-CN" altLang="en-US"/>
        </a:p>
      </dgm:t>
    </dgm:pt>
    <dgm:pt modelId="{3BC728F3-395B-4C43-9E87-52812D1D6015}" cxnId="{087A8BC7-DDAE-4A6A-890B-8FA1C900F94F}" type="sibTrans">
      <dgm:prSet/>
      <dgm:spPr/>
      <dgm:t>
        <a:bodyPr/>
        <a:lstStyle/>
        <a:p>
          <a:endParaRPr lang="zh-CN" altLang="en-US"/>
        </a:p>
      </dgm:t>
    </dgm:pt>
    <dgm:pt modelId="{D11035C4-D766-4981-8DC9-525B8C329EEB}">
      <dgm:prSet/>
      <dgm:spPr/>
      <dgm:t>
        <a:bodyPr/>
        <a:lstStyle/>
        <a:p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2. 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按照顺序描写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0AEE3A71-DFD5-4174-8A5E-763CE3959276}" cxnId="{4E351FF5-5036-4F02-8A4C-2EC8CD56DE2E}" type="parTrans">
      <dgm:prSet/>
      <dgm:spPr/>
      <dgm:t>
        <a:bodyPr/>
        <a:lstStyle/>
        <a:p>
          <a:endParaRPr lang="zh-CN" altLang="en-US"/>
        </a:p>
      </dgm:t>
    </dgm:pt>
    <dgm:pt modelId="{B1A6FDA0-46F5-4A09-B26C-F6A7744CBA5A}" cxnId="{4E351FF5-5036-4F02-8A4C-2EC8CD56DE2E}" type="sibTrans">
      <dgm:prSet/>
      <dgm:spPr/>
      <dgm:t>
        <a:bodyPr/>
        <a:lstStyle/>
        <a:p>
          <a:endParaRPr lang="zh-CN" altLang="en-US"/>
        </a:p>
      </dgm:t>
    </dgm:pt>
    <dgm:pt modelId="{D3F23B3E-58D8-4900-917E-3E861012725D}">
      <dgm:prSet/>
      <dgm:spPr/>
      <dgm:t>
        <a:bodyPr/>
        <a:lstStyle/>
        <a:p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作者按时间顺序，先写起床时发现大雾，然后“起初”走入雾中；再“过了一会儿，雾小了”，最后 “雾儿终究是淡了，散了”。</a:t>
          </a:r>
        </a:p>
      </dgm:t>
    </dgm:pt>
    <dgm:pt modelId="{7D5AD6D1-CC13-40F4-A12F-E3E9A2ACA22A}" cxnId="{3ECFD4BD-0D93-4BAF-80ED-7F976AED67B8}" type="parTrans">
      <dgm:prSet/>
      <dgm:spPr/>
      <dgm:t>
        <a:bodyPr/>
        <a:lstStyle/>
        <a:p>
          <a:endParaRPr lang="zh-CN" altLang="en-US"/>
        </a:p>
      </dgm:t>
    </dgm:pt>
    <dgm:pt modelId="{266BB35F-4276-4469-A7A2-0AB3140E52BA}" cxnId="{3ECFD4BD-0D93-4BAF-80ED-7F976AED67B8}" type="sibTrans">
      <dgm:prSet/>
      <dgm:spPr/>
      <dgm:t>
        <a:bodyPr/>
        <a:lstStyle/>
        <a:p>
          <a:endParaRPr lang="zh-CN" altLang="en-US"/>
        </a:p>
      </dgm:t>
    </dgm:pt>
    <dgm:pt modelId="{654A359A-ABE7-480A-8405-CEF50AF12D7F}">
      <dgm:prSet/>
      <dgm:spPr/>
      <dgm:t>
        <a:bodyPr/>
        <a:lstStyle/>
        <a:p>
          <a: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  <a:t>3.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注意动态变化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CD1680B1-B15D-4EEC-BFD5-330871771A40}" cxnId="{DEAFFD2E-5AC6-4D06-961E-CF6F7EAEF1A1}" type="parTrans">
      <dgm:prSet/>
      <dgm:spPr/>
      <dgm:t>
        <a:bodyPr/>
        <a:lstStyle/>
        <a:p>
          <a:endParaRPr lang="zh-CN" altLang="en-US"/>
        </a:p>
      </dgm:t>
    </dgm:pt>
    <dgm:pt modelId="{12684EAF-7DCA-4E96-BCBC-BF4A3F1113EC}" cxnId="{DEAFFD2E-5AC6-4D06-961E-CF6F7EAEF1A1}" type="sibTrans">
      <dgm:prSet/>
      <dgm:spPr/>
      <dgm:t>
        <a:bodyPr/>
        <a:lstStyle/>
        <a:p>
          <a:endParaRPr lang="zh-CN" altLang="en-US"/>
        </a:p>
      </dgm:t>
    </dgm:pt>
    <dgm:pt modelId="{F1BD1735-E7D8-4BA9-B88D-3CE99986C56E}">
      <dgm:prSet/>
      <dgm:spPr/>
      <dgm:t>
        <a:bodyPr/>
        <a:lstStyle/>
        <a:p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文中对于雾儿，多处进行动态描写，并运用比喻、拟人的手法，把雾中的景物动态美丽形象生动地展现出来。</a:t>
          </a:r>
        </a:p>
      </dgm:t>
    </dgm:pt>
    <dgm:pt modelId="{0359B205-1EE2-4D05-9169-50D5006AFB1F}" cxnId="{AA54A4AA-C456-455B-BE65-4B42503FEC34}" type="parTrans">
      <dgm:prSet/>
      <dgm:spPr/>
      <dgm:t>
        <a:bodyPr/>
        <a:lstStyle/>
        <a:p>
          <a:endParaRPr lang="zh-CN" altLang="en-US"/>
        </a:p>
      </dgm:t>
    </dgm:pt>
    <dgm:pt modelId="{88DB79A2-DF7D-48FD-9D3B-F5837F07850E}" cxnId="{AA54A4AA-C456-455B-BE65-4B42503FEC34}" type="sibTrans">
      <dgm:prSet/>
      <dgm:spPr/>
      <dgm:t>
        <a:bodyPr/>
        <a:lstStyle/>
        <a:p>
          <a:endParaRPr lang="zh-CN" altLang="en-US"/>
        </a:p>
      </dgm:t>
    </dgm:pt>
    <dgm:pt modelId="{FADB183D-A3F4-4CB9-A133-A49FF8045717}" type="pres">
      <dgm:prSet presAssocID="{AFFE6D6E-ADF5-450C-9BCC-D2576740C9A4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5638AC9-6869-4180-8F60-D96C8CE533F6}" type="pres">
      <dgm:prSet presAssocID="{1560B475-A0C2-406B-8717-4124CF567C75}" presName="compNode" presStyleCnt="0"/>
      <dgm:spPr/>
    </dgm:pt>
    <dgm:pt modelId="{39500EAF-69D8-4D72-B2AA-67133E3A04ED}" type="pres">
      <dgm:prSet presAssocID="{1560B475-A0C2-406B-8717-4124CF567C75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86A600-8DDB-4B46-A376-5C5045D0AA7A}" type="pres">
      <dgm:prSet presAssocID="{1560B475-A0C2-406B-8717-4124CF567C7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1B8A9D-7321-4239-AD51-FEB84BC76224}" type="pres">
      <dgm:prSet presAssocID="{1560B475-A0C2-406B-8717-4124CF567C75}" presName="parentRect" presStyleLbl="alignNode1" presStyleIdx="0" presStyleCnt="3"/>
      <dgm:spPr/>
      <dgm:t>
        <a:bodyPr/>
        <a:lstStyle/>
        <a:p>
          <a:endParaRPr lang="zh-CN" altLang="en-US"/>
        </a:p>
      </dgm:t>
    </dgm:pt>
    <dgm:pt modelId="{03F38066-A1ED-4D59-8465-830F02F69D80}" type="pres">
      <dgm:prSet presAssocID="{1560B475-A0C2-406B-8717-4124CF567C75}" presName="adorn" presStyleLbl="fgAccFollow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0F8F3A15-1EC2-4C49-BE49-D5B03F7FCE5F}" type="pres">
      <dgm:prSet presAssocID="{36DD91FA-BCF8-44FF-99CA-7CD17EBE2EE6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3DF8D8B5-E62F-4C06-AD97-FCBE45801E6C}" type="pres">
      <dgm:prSet presAssocID="{D11035C4-D766-4981-8DC9-525B8C329EEB}" presName="compNode" presStyleCnt="0"/>
      <dgm:spPr/>
    </dgm:pt>
    <dgm:pt modelId="{11DFC98E-E12C-447B-948B-25DB3CD24C49}" type="pres">
      <dgm:prSet presAssocID="{D11035C4-D766-4981-8DC9-525B8C329EEB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3690B9-877B-4CD3-B8BC-066CB4773D8A}" type="pres">
      <dgm:prSet presAssocID="{D11035C4-D766-4981-8DC9-525B8C329EE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FFBD13C-C1B2-439F-995D-463FBDC68A3B}" type="pres">
      <dgm:prSet presAssocID="{D11035C4-D766-4981-8DC9-525B8C329EEB}" presName="parentRect" presStyleLbl="alignNode1" presStyleIdx="1" presStyleCnt="3"/>
      <dgm:spPr/>
      <dgm:t>
        <a:bodyPr/>
        <a:lstStyle/>
        <a:p>
          <a:endParaRPr lang="zh-CN" altLang="en-US"/>
        </a:p>
      </dgm:t>
    </dgm:pt>
    <dgm:pt modelId="{81B136B9-D847-4D29-B6D4-5A0179C465FE}" type="pres">
      <dgm:prSet presAssocID="{D11035C4-D766-4981-8DC9-525B8C329EEB}" presName="adorn" presStyleLbl="fgAccFollowNode1" presStyleIdx="1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2C992BED-A3F7-473A-9B4E-ED31C6BFC31A}" type="pres">
      <dgm:prSet presAssocID="{B1A6FDA0-46F5-4A09-B26C-F6A7744CBA5A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86ACBA5E-F861-463A-8488-8EA88F80234C}" type="pres">
      <dgm:prSet presAssocID="{654A359A-ABE7-480A-8405-CEF50AF12D7F}" presName="compNode" presStyleCnt="0"/>
      <dgm:spPr/>
    </dgm:pt>
    <dgm:pt modelId="{81CA3962-1DFE-422C-9862-437F9B0002F7}" type="pres">
      <dgm:prSet presAssocID="{654A359A-ABE7-480A-8405-CEF50AF12D7F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7792FF-6DB6-4DAF-9816-54ECF397FE43}" type="pres">
      <dgm:prSet presAssocID="{654A359A-ABE7-480A-8405-CEF50AF12D7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89E8C87-DCA9-4A89-84FE-DEC559AA794B}" type="pres">
      <dgm:prSet presAssocID="{654A359A-ABE7-480A-8405-CEF50AF12D7F}" presName="parentRect" presStyleLbl="alignNode1" presStyleIdx="2" presStyleCnt="3"/>
      <dgm:spPr/>
      <dgm:t>
        <a:bodyPr/>
        <a:lstStyle/>
        <a:p>
          <a:endParaRPr lang="zh-CN" altLang="en-US"/>
        </a:p>
      </dgm:t>
    </dgm:pt>
    <dgm:pt modelId="{C87FC5FB-CF3E-4344-8C19-E15AD9D6DBBC}" type="pres">
      <dgm:prSet presAssocID="{654A359A-ABE7-480A-8405-CEF50AF12D7F}" presName="adorn" presStyleLbl="fgAccFollowNode1" presStyleIdx="2" presStyleCnt="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</dgm:ptLst>
  <dgm:cxnLst>
    <dgm:cxn modelId="{1C6FB4D7-5161-4007-B6F5-3E7D85E4841D}" srcId="{AFFE6D6E-ADF5-450C-9BCC-D2576740C9A4}" destId="{1560B475-A0C2-406B-8717-4124CF567C75}" srcOrd="0" destOrd="0" parTransId="{6AA79B07-8DCF-4666-B7AA-9607D9D11EB3}" sibTransId="{36DD91FA-BCF8-44FF-99CA-7CD17EBE2EE6}"/>
    <dgm:cxn modelId="{3ECFD4BD-0D93-4BAF-80ED-7F976AED67B8}" srcId="{D11035C4-D766-4981-8DC9-525B8C329EEB}" destId="{D3F23B3E-58D8-4900-917E-3E861012725D}" srcOrd="0" destOrd="0" parTransId="{7D5AD6D1-CC13-40F4-A12F-E3E9A2ACA22A}" sibTransId="{266BB35F-4276-4469-A7A2-0AB3140E52BA}"/>
    <dgm:cxn modelId="{20AADB58-9D39-440F-A8FA-AAD0FDCC0777}" type="presOf" srcId="{36DD91FA-BCF8-44FF-99CA-7CD17EBE2EE6}" destId="{0F8F3A15-1EC2-4C49-BE49-D5B03F7FCE5F}" srcOrd="0" destOrd="0" presId="urn:microsoft.com/office/officeart/2005/8/layout/bList2#1"/>
    <dgm:cxn modelId="{720BF256-4849-4D11-8E83-5E202A539C6A}" type="presOf" srcId="{D11035C4-D766-4981-8DC9-525B8C329EEB}" destId="{B23690B9-877B-4CD3-B8BC-066CB4773D8A}" srcOrd="0" destOrd="0" presId="urn:microsoft.com/office/officeart/2005/8/layout/bList2#1"/>
    <dgm:cxn modelId="{F07F07F3-749B-435B-8EBB-35BD7D09F99D}" type="presOf" srcId="{B1A6FDA0-46F5-4A09-B26C-F6A7744CBA5A}" destId="{2C992BED-A3F7-473A-9B4E-ED31C6BFC31A}" srcOrd="0" destOrd="0" presId="urn:microsoft.com/office/officeart/2005/8/layout/bList2#1"/>
    <dgm:cxn modelId="{AC0AA3F5-DA59-4708-8CE3-21944CD0C193}" type="presOf" srcId="{D3F23B3E-58D8-4900-917E-3E861012725D}" destId="{11DFC98E-E12C-447B-948B-25DB3CD24C49}" srcOrd="0" destOrd="0" presId="urn:microsoft.com/office/officeart/2005/8/layout/bList2#1"/>
    <dgm:cxn modelId="{AA54A4AA-C456-455B-BE65-4B42503FEC34}" srcId="{654A359A-ABE7-480A-8405-CEF50AF12D7F}" destId="{F1BD1735-E7D8-4BA9-B88D-3CE99986C56E}" srcOrd="0" destOrd="0" parTransId="{0359B205-1EE2-4D05-9169-50D5006AFB1F}" sibTransId="{88DB79A2-DF7D-48FD-9D3B-F5837F07850E}"/>
    <dgm:cxn modelId="{8C381A9B-2F62-4B16-BADB-92EE960DB132}" type="presOf" srcId="{1560B475-A0C2-406B-8717-4124CF567C75}" destId="{3586A600-8DDB-4B46-A376-5C5045D0AA7A}" srcOrd="0" destOrd="0" presId="urn:microsoft.com/office/officeart/2005/8/layout/bList2#1"/>
    <dgm:cxn modelId="{AF9DD20D-A3FE-4938-A142-D82533633060}" type="presOf" srcId="{1560B475-A0C2-406B-8717-4124CF567C75}" destId="{1F1B8A9D-7321-4239-AD51-FEB84BC76224}" srcOrd="1" destOrd="0" presId="urn:microsoft.com/office/officeart/2005/8/layout/bList2#1"/>
    <dgm:cxn modelId="{96BD0702-3F4D-4BE9-9C48-54BDB3D3585F}" type="presOf" srcId="{F1BD1735-E7D8-4BA9-B88D-3CE99986C56E}" destId="{81CA3962-1DFE-422C-9862-437F9B0002F7}" srcOrd="0" destOrd="0" presId="urn:microsoft.com/office/officeart/2005/8/layout/bList2#1"/>
    <dgm:cxn modelId="{4E351FF5-5036-4F02-8A4C-2EC8CD56DE2E}" srcId="{AFFE6D6E-ADF5-450C-9BCC-D2576740C9A4}" destId="{D11035C4-D766-4981-8DC9-525B8C329EEB}" srcOrd="1" destOrd="0" parTransId="{0AEE3A71-DFD5-4174-8A5E-763CE3959276}" sibTransId="{B1A6FDA0-46F5-4A09-B26C-F6A7744CBA5A}"/>
    <dgm:cxn modelId="{087A8BC7-DDAE-4A6A-890B-8FA1C900F94F}" srcId="{1560B475-A0C2-406B-8717-4124CF567C75}" destId="{9C233FAD-076B-4BAC-A383-9B9176905253}" srcOrd="0" destOrd="0" parTransId="{4C0FA46B-1E05-4484-8BCB-372BE7AA836D}" sibTransId="{3BC728F3-395B-4C43-9E87-52812D1D6015}"/>
    <dgm:cxn modelId="{8DDE1758-813E-49B3-B85A-7ADD44391458}" type="presOf" srcId="{9C233FAD-076B-4BAC-A383-9B9176905253}" destId="{39500EAF-69D8-4D72-B2AA-67133E3A04ED}" srcOrd="0" destOrd="0" presId="urn:microsoft.com/office/officeart/2005/8/layout/bList2#1"/>
    <dgm:cxn modelId="{69E9A59B-A9B9-4DDB-A3DD-F6A15A90F4C7}" type="presOf" srcId="{AFFE6D6E-ADF5-450C-9BCC-D2576740C9A4}" destId="{FADB183D-A3F4-4CB9-A133-A49FF8045717}" srcOrd="0" destOrd="0" presId="urn:microsoft.com/office/officeart/2005/8/layout/bList2#1"/>
    <dgm:cxn modelId="{696922B0-5819-4D25-A740-E84A0F694CBC}" type="presOf" srcId="{D11035C4-D766-4981-8DC9-525B8C329EEB}" destId="{2FFBD13C-C1B2-439F-995D-463FBDC68A3B}" srcOrd="1" destOrd="0" presId="urn:microsoft.com/office/officeart/2005/8/layout/bList2#1"/>
    <dgm:cxn modelId="{DEAFFD2E-5AC6-4D06-961E-CF6F7EAEF1A1}" srcId="{AFFE6D6E-ADF5-450C-9BCC-D2576740C9A4}" destId="{654A359A-ABE7-480A-8405-CEF50AF12D7F}" srcOrd="2" destOrd="0" parTransId="{CD1680B1-B15D-4EEC-BFD5-330871771A40}" sibTransId="{12684EAF-7DCA-4E96-BCBC-BF4A3F1113EC}"/>
    <dgm:cxn modelId="{354B6655-2BAD-48B5-B43B-F80AF95F209F}" type="presOf" srcId="{654A359A-ABE7-480A-8405-CEF50AF12D7F}" destId="{747792FF-6DB6-4DAF-9816-54ECF397FE43}" srcOrd="0" destOrd="0" presId="urn:microsoft.com/office/officeart/2005/8/layout/bList2#1"/>
    <dgm:cxn modelId="{4B2F415C-A499-461C-82CE-3F4611D830A7}" type="presOf" srcId="{654A359A-ABE7-480A-8405-CEF50AF12D7F}" destId="{289E8C87-DCA9-4A89-84FE-DEC559AA794B}" srcOrd="1" destOrd="0" presId="urn:microsoft.com/office/officeart/2005/8/layout/bList2#1"/>
    <dgm:cxn modelId="{74B75B87-6FC9-47AC-9A17-69ADCBFAC92D}" type="presParOf" srcId="{FADB183D-A3F4-4CB9-A133-A49FF8045717}" destId="{35638AC9-6869-4180-8F60-D96C8CE533F6}" srcOrd="0" destOrd="0" presId="urn:microsoft.com/office/officeart/2005/8/layout/bList2#1"/>
    <dgm:cxn modelId="{DBF604CA-B5EB-4880-A349-EBE3AF78077E}" type="presParOf" srcId="{35638AC9-6869-4180-8F60-D96C8CE533F6}" destId="{39500EAF-69D8-4D72-B2AA-67133E3A04ED}" srcOrd="0" destOrd="0" presId="urn:microsoft.com/office/officeart/2005/8/layout/bList2#1"/>
    <dgm:cxn modelId="{E275EE69-DAF0-416F-BECF-E9901D702408}" type="presParOf" srcId="{35638AC9-6869-4180-8F60-D96C8CE533F6}" destId="{3586A600-8DDB-4B46-A376-5C5045D0AA7A}" srcOrd="1" destOrd="0" presId="urn:microsoft.com/office/officeart/2005/8/layout/bList2#1"/>
    <dgm:cxn modelId="{3C64E5C9-84D0-43FC-9C8B-DA8DDB9551F5}" type="presParOf" srcId="{35638AC9-6869-4180-8F60-D96C8CE533F6}" destId="{1F1B8A9D-7321-4239-AD51-FEB84BC76224}" srcOrd="2" destOrd="0" presId="urn:microsoft.com/office/officeart/2005/8/layout/bList2#1"/>
    <dgm:cxn modelId="{AC52346F-32AE-42A9-9255-C23A94C26711}" type="presParOf" srcId="{35638AC9-6869-4180-8F60-D96C8CE533F6}" destId="{03F38066-A1ED-4D59-8465-830F02F69D80}" srcOrd="3" destOrd="0" presId="urn:microsoft.com/office/officeart/2005/8/layout/bList2#1"/>
    <dgm:cxn modelId="{97313438-3C34-47CD-88DB-87DAFCD1297C}" type="presParOf" srcId="{FADB183D-A3F4-4CB9-A133-A49FF8045717}" destId="{0F8F3A15-1EC2-4C49-BE49-D5B03F7FCE5F}" srcOrd="1" destOrd="0" presId="urn:microsoft.com/office/officeart/2005/8/layout/bList2#1"/>
    <dgm:cxn modelId="{7AC3C26B-7FD3-4B43-BE51-298547B9EF7A}" type="presParOf" srcId="{FADB183D-A3F4-4CB9-A133-A49FF8045717}" destId="{3DF8D8B5-E62F-4C06-AD97-FCBE45801E6C}" srcOrd="2" destOrd="0" presId="urn:microsoft.com/office/officeart/2005/8/layout/bList2#1"/>
    <dgm:cxn modelId="{F02198C2-6767-4C86-9E6C-B2F1DC5DB92E}" type="presParOf" srcId="{3DF8D8B5-E62F-4C06-AD97-FCBE45801E6C}" destId="{11DFC98E-E12C-447B-948B-25DB3CD24C49}" srcOrd="0" destOrd="0" presId="urn:microsoft.com/office/officeart/2005/8/layout/bList2#1"/>
    <dgm:cxn modelId="{3EBA7A66-B5C4-4D05-86B9-06BB79B14E8A}" type="presParOf" srcId="{3DF8D8B5-E62F-4C06-AD97-FCBE45801E6C}" destId="{B23690B9-877B-4CD3-B8BC-066CB4773D8A}" srcOrd="1" destOrd="0" presId="urn:microsoft.com/office/officeart/2005/8/layout/bList2#1"/>
    <dgm:cxn modelId="{872DC231-89B7-4551-8C0B-B290F50A62C2}" type="presParOf" srcId="{3DF8D8B5-E62F-4C06-AD97-FCBE45801E6C}" destId="{2FFBD13C-C1B2-439F-995D-463FBDC68A3B}" srcOrd="2" destOrd="0" presId="urn:microsoft.com/office/officeart/2005/8/layout/bList2#1"/>
    <dgm:cxn modelId="{448EDEFA-2B3A-4D06-A36F-C0A321F0C885}" type="presParOf" srcId="{3DF8D8B5-E62F-4C06-AD97-FCBE45801E6C}" destId="{81B136B9-D847-4D29-B6D4-5A0179C465FE}" srcOrd="3" destOrd="0" presId="urn:microsoft.com/office/officeart/2005/8/layout/bList2#1"/>
    <dgm:cxn modelId="{B7CAA93C-4326-4FFF-BA9C-8B9F325C8E54}" type="presParOf" srcId="{FADB183D-A3F4-4CB9-A133-A49FF8045717}" destId="{2C992BED-A3F7-473A-9B4E-ED31C6BFC31A}" srcOrd="3" destOrd="0" presId="urn:microsoft.com/office/officeart/2005/8/layout/bList2#1"/>
    <dgm:cxn modelId="{AB162205-CB7F-4331-A256-C45157FB0059}" type="presParOf" srcId="{FADB183D-A3F4-4CB9-A133-A49FF8045717}" destId="{86ACBA5E-F861-463A-8488-8EA88F80234C}" srcOrd="4" destOrd="0" presId="urn:microsoft.com/office/officeart/2005/8/layout/bList2#1"/>
    <dgm:cxn modelId="{507664BC-68B8-4A66-8505-260507689FDB}" type="presParOf" srcId="{86ACBA5E-F861-463A-8488-8EA88F80234C}" destId="{81CA3962-1DFE-422C-9862-437F9B0002F7}" srcOrd="0" destOrd="0" presId="urn:microsoft.com/office/officeart/2005/8/layout/bList2#1"/>
    <dgm:cxn modelId="{9009BA03-7FFC-4371-8B3F-FCAD9DABEC1C}" type="presParOf" srcId="{86ACBA5E-F861-463A-8488-8EA88F80234C}" destId="{747792FF-6DB6-4DAF-9816-54ECF397FE43}" srcOrd="1" destOrd="0" presId="urn:microsoft.com/office/officeart/2005/8/layout/bList2#1"/>
    <dgm:cxn modelId="{67BACEF1-017D-4010-B5E7-236715F32276}" type="presParOf" srcId="{86ACBA5E-F861-463A-8488-8EA88F80234C}" destId="{289E8C87-DCA9-4A89-84FE-DEC559AA794B}" srcOrd="2" destOrd="0" presId="urn:microsoft.com/office/officeart/2005/8/layout/bList2#1"/>
    <dgm:cxn modelId="{FB6A234A-16B2-4F7A-8192-D4BDD64D30B5}" type="presParOf" srcId="{86ACBA5E-F861-463A-8488-8EA88F80234C}" destId="{C87FC5FB-CF3E-4344-8C19-E15AD9D6DBBC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302158" cy="3170099"/>
        <a:chOff x="0" y="0"/>
        <a:chExt cx="8302158" cy="3170099"/>
      </a:xfrm>
    </dsp:grpSpPr>
    <dsp:sp modelId="{39500EAF-69D8-4D72-B2AA-67133E3A04ED}">
      <dsp:nvSpPr>
        <dsp:cNvPr id="3" name="同侧圆角矩形 2"/>
        <dsp:cNvSpPr/>
      </dsp:nvSpPr>
      <dsp:spPr bwMode="white">
        <a:xfrm>
          <a:off x="703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19050" tIns="57150" rIns="19050" bIns="19050" anchor="t"/>
        <a:lstStyle>
          <a:lvl1pPr algn="l">
            <a:defRPr sz="1500"/>
          </a:lvl1pPr>
          <a:lvl2pPr marL="114300" indent="-114300" algn="l">
            <a:defRPr sz="1500"/>
          </a:lvl2pPr>
          <a:lvl3pPr marL="228600" indent="-114300" algn="l">
            <a:defRPr sz="1500"/>
          </a:lvl3pPr>
          <a:lvl4pPr marL="342900" indent="-114300" algn="l">
            <a:defRPr sz="1500"/>
          </a:lvl4pPr>
          <a:lvl5pPr marL="457200" indent="-114300" algn="l">
            <a:defRPr sz="1500"/>
          </a:lvl5pPr>
          <a:lvl6pPr marL="571500" indent="-114300" algn="l">
            <a:defRPr sz="1500"/>
          </a:lvl6pPr>
          <a:lvl7pPr marL="685800" indent="-114300" algn="l">
            <a:defRPr sz="1500"/>
          </a:lvl7pPr>
          <a:lvl8pPr marL="800100" indent="-114300" algn="l">
            <a:defRPr sz="1500"/>
          </a:lvl8pPr>
          <a:lvl9pPr marL="914400" indent="-114300" algn="l">
            <a:defRPr sz="15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文中描写浓雾弥漫，如入仙境；走入雾中，轻纱似的薄雾一颗颗、一粒粒，如烟、如尘……这些描写生动传神，写出了</a:t>
          </a:r>
          <a:r>
            <a:rPr lang="zh-CN" dirty="0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雾</a:t>
          </a:r>
          <a:r>
            <a:rPr lang="zh-CN" altLang="en-US" dirty="0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在</a:t>
          </a:r>
          <a:r>
            <a:rPr lang="zh-CN" dirty="0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变</a:t>
          </a: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化形态上的不同特点。</a:t>
          </a:r>
          <a:endParaRPr>
            <a:solidFill>
              <a:schemeClr val="dk1"/>
            </a:solidFill>
          </a:endParaRPr>
        </a:p>
      </dsp:txBody>
      <dsp:txXfrm>
        <a:off x="703" y="192011"/>
        <a:ext cx="2424971" cy="1810950"/>
      </dsp:txXfrm>
    </dsp:sp>
    <dsp:sp modelId="{1F1B8A9D-7321-4239-AD51-FEB84BC76224}">
      <dsp:nvSpPr>
        <dsp:cNvPr id="4" name="矩形 3"/>
        <dsp:cNvSpPr/>
      </dsp:nvSpPr>
      <dsp:spPr bwMode="white">
        <a:xfrm>
          <a:off x="703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1.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抓住景物特点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703" y="2002961"/>
        <a:ext cx="2424971" cy="778709"/>
      </dsp:txXfrm>
    </dsp:sp>
    <dsp:sp modelId="{03F38066-A1ED-4D59-8465-830F02F69D80}">
      <dsp:nvSpPr>
        <dsp:cNvPr id="5" name="椭圆 4"/>
        <dsp:cNvSpPr/>
      </dsp:nvSpPr>
      <dsp:spPr bwMode="white">
        <a:xfrm>
          <a:off x="1779234" y="2129348"/>
          <a:ext cx="848740" cy="848740"/>
        </a:xfrm>
        <a:prstGeom prst="ellipse">
          <a:avLst/>
        </a:prstGeom>
        <a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1779234" y="2129348"/>
        <a:ext cx="848740" cy="848740"/>
      </dsp:txXfrm>
    </dsp:sp>
    <dsp:sp modelId="{11DFC98E-E12C-447B-948B-25DB3CD24C49}">
      <dsp:nvSpPr>
        <dsp:cNvPr id="6" name="同侧圆角矩形 5"/>
        <dsp:cNvSpPr/>
      </dsp:nvSpPr>
      <dsp:spPr bwMode="white">
        <a:xfrm>
          <a:off x="2838244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19050" tIns="57150" rIns="19050" bIns="19050" anchor="t"/>
        <a:lstStyle>
          <a:lvl1pPr algn="l">
            <a:defRPr sz="1500"/>
          </a:lvl1pPr>
          <a:lvl2pPr marL="114300" indent="-114300" algn="l">
            <a:defRPr sz="1500"/>
          </a:lvl2pPr>
          <a:lvl3pPr marL="228600" indent="-114300" algn="l">
            <a:defRPr sz="1500"/>
          </a:lvl3pPr>
          <a:lvl4pPr marL="342900" indent="-114300" algn="l">
            <a:defRPr sz="1500"/>
          </a:lvl4pPr>
          <a:lvl5pPr marL="457200" indent="-114300" algn="l">
            <a:defRPr sz="1500"/>
          </a:lvl5pPr>
          <a:lvl6pPr marL="571500" indent="-114300" algn="l">
            <a:defRPr sz="1500"/>
          </a:lvl6pPr>
          <a:lvl7pPr marL="685800" indent="-114300" algn="l">
            <a:defRPr sz="1500"/>
          </a:lvl7pPr>
          <a:lvl8pPr marL="800100" indent="-114300" algn="l">
            <a:defRPr sz="1500"/>
          </a:lvl8pPr>
          <a:lvl9pPr marL="914400" indent="-114300" algn="l">
            <a:defRPr sz="15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作者按时间顺序，先写起床时发现大雾，然后“起初”走入雾中；再“过了一会儿，雾小了”，最后 “雾儿终究是淡了，散了”。</a:t>
          </a:r>
          <a:endParaRPr>
            <a:solidFill>
              <a:schemeClr val="dk1"/>
            </a:solidFill>
          </a:endParaRPr>
        </a:p>
      </dsp:txBody>
      <dsp:txXfrm>
        <a:off x="2838244" y="192011"/>
        <a:ext cx="2424971" cy="1810950"/>
      </dsp:txXfrm>
    </dsp:sp>
    <dsp:sp modelId="{2FFBD13C-C1B2-439F-995D-463FBDC68A3B}">
      <dsp:nvSpPr>
        <dsp:cNvPr id="7" name="矩形 6"/>
        <dsp:cNvSpPr/>
      </dsp:nvSpPr>
      <dsp:spPr bwMode="white">
        <a:xfrm>
          <a:off x="2838244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>
              <a:latin typeface="宋体" panose="02010600030101010101" pitchFamily="2" charset="-122"/>
              <a:ea typeface="宋体" panose="02010600030101010101" pitchFamily="2" charset="-122"/>
            </a:rPr>
            <a:t>2. 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按照顺序描写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2838244" y="2002961"/>
        <a:ext cx="2424971" cy="778709"/>
      </dsp:txXfrm>
    </dsp:sp>
    <dsp:sp modelId="{81B136B9-D847-4D29-B6D4-5A0179C465FE}">
      <dsp:nvSpPr>
        <dsp:cNvPr id="8" name="椭圆 7"/>
        <dsp:cNvSpPr/>
      </dsp:nvSpPr>
      <dsp:spPr bwMode="white">
        <a:xfrm>
          <a:off x="4616775" y="2129348"/>
          <a:ext cx="848740" cy="848740"/>
        </a:xfrm>
        <a:prstGeom prst="ellipse">
          <a:avLst/>
        </a:prstGeom>
        <a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4616775" y="2129348"/>
        <a:ext cx="848740" cy="848740"/>
      </dsp:txXfrm>
    </dsp:sp>
    <dsp:sp modelId="{81CA3962-1DFE-422C-9862-437F9B0002F7}">
      <dsp:nvSpPr>
        <dsp:cNvPr id="9" name="同侧圆角矩形 8"/>
        <dsp:cNvSpPr/>
      </dsp:nvSpPr>
      <dsp:spPr bwMode="white">
        <a:xfrm>
          <a:off x="5675785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19050" tIns="57150" rIns="19050" bIns="19050" anchor="t"/>
        <a:lstStyle>
          <a:lvl1pPr algn="l">
            <a:defRPr sz="1500"/>
          </a:lvl1pPr>
          <a:lvl2pPr marL="114300" indent="-114300" algn="l">
            <a:defRPr sz="1500"/>
          </a:lvl2pPr>
          <a:lvl3pPr marL="228600" indent="-114300" algn="l">
            <a:defRPr sz="1500"/>
          </a:lvl3pPr>
          <a:lvl4pPr marL="342900" indent="-114300" algn="l">
            <a:defRPr sz="1500"/>
          </a:lvl4pPr>
          <a:lvl5pPr marL="457200" indent="-114300" algn="l">
            <a:defRPr sz="1500"/>
          </a:lvl5pPr>
          <a:lvl6pPr marL="571500" indent="-114300" algn="l">
            <a:defRPr sz="1500"/>
          </a:lvl6pPr>
          <a:lvl7pPr marL="685800" indent="-114300" algn="l">
            <a:defRPr sz="1500"/>
          </a:lvl7pPr>
          <a:lvl8pPr marL="800100" indent="-114300" algn="l">
            <a:defRPr sz="1500"/>
          </a:lvl8pPr>
          <a:lvl9pPr marL="914400" indent="-114300" algn="l">
            <a:defRPr sz="15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文中对于雾儿，多处进行动态描写，并运用比喻、拟人的手法，把雾中的景物动态美丽形象生动地展现出来。</a:t>
          </a:r>
          <a:endParaRPr>
            <a:solidFill>
              <a:schemeClr val="dk1"/>
            </a:solidFill>
          </a:endParaRPr>
        </a:p>
      </dsp:txBody>
      <dsp:txXfrm>
        <a:off x="5675785" y="192011"/>
        <a:ext cx="2424971" cy="1810950"/>
      </dsp:txXfrm>
    </dsp:sp>
    <dsp:sp modelId="{289E8C87-DCA9-4A89-84FE-DEC559AA794B}">
      <dsp:nvSpPr>
        <dsp:cNvPr id="10" name="矩形 9"/>
        <dsp:cNvSpPr/>
      </dsp:nvSpPr>
      <dsp:spPr bwMode="white">
        <a:xfrm>
          <a:off x="5675785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b="1" dirty="0">
              <a:latin typeface="宋体" panose="02010600030101010101" pitchFamily="2" charset="-122"/>
              <a:ea typeface="宋体" panose="02010600030101010101" pitchFamily="2" charset="-122"/>
            </a:rPr>
            <a:t>3.</a:t>
          </a:r>
          <a:r>
            <a:rPr lang="zh-CN" b="1" dirty="0">
              <a:latin typeface="宋体" panose="02010600030101010101" pitchFamily="2" charset="-122"/>
              <a:ea typeface="宋体" panose="02010600030101010101" pitchFamily="2" charset="-122"/>
            </a:rPr>
            <a:t>注意动态变化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5675785" y="2002961"/>
        <a:ext cx="2424971" cy="778709"/>
      </dsp:txXfrm>
    </dsp:sp>
    <dsp:sp modelId="{C87FC5FB-CF3E-4344-8C19-E15AD9D6DBBC}">
      <dsp:nvSpPr>
        <dsp:cNvPr id="11" name="椭圆 10"/>
        <dsp:cNvSpPr/>
      </dsp:nvSpPr>
      <dsp:spPr bwMode="white">
        <a:xfrm>
          <a:off x="7454316" y="2129348"/>
          <a:ext cx="848740" cy="848740"/>
        </a:xfrm>
        <a:prstGeom prst="ellipse">
          <a:avLst/>
        </a:prstGeom>
        <a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7454316" y="2129348"/>
        <a:ext cx="848740" cy="848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off" val="ctr"/>
          <dgm:param type="contDir" val="sameDir"/>
          <dgm:param type="grDir" val="tL"/>
          <dgm:param type="flowDir" val="row"/>
        </dgm:alg>
      </dgm:if>
      <dgm:else name="Name2">
        <dgm:alg type="snake">
          <dgm:param type="off" val="ctr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A3BF2-D4BB-4EDA-885A-E5849FFE16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339D0-63DA-4FD0-8A89-FE30BF4A178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microsoft.com/office/2007/relationships/hdphoto" Target="../media/image5.wdp"/><Relationship Id="rId8" Type="http://schemas.openxmlformats.org/officeDocument/2006/relationships/image" Target="../media/image4.png"/><Relationship Id="rId7" Type="http://schemas.microsoft.com/office/2007/relationships/hdphoto" Target="../media/image3.wdp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5001768"/>
            <a:ext cx="9144000" cy="141732"/>
          </a:xfrm>
          <a:prstGeom prst="rect">
            <a:avLst/>
          </a:prstGeom>
          <a:solidFill>
            <a:srgbClr val="FAC5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6" name="矩形 15"/>
          <p:cNvSpPr/>
          <p:nvPr userDrawn="1"/>
        </p:nvSpPr>
        <p:spPr>
          <a:xfrm flipH="1">
            <a:off x="35496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文本框 10"/>
          <p:cNvSpPr txBox="1"/>
          <p:nvPr userDrawn="1"/>
        </p:nvSpPr>
        <p:spPr>
          <a:xfrm>
            <a:off x="35496" y="67578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习作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kumimoji="1" lang="en-US" altLang="zh-CN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______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即景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 descr="卡通人物&#10;&#10;描述已自动生成"/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EBEBEB"/>
              </a:clrFrom>
              <a:clrTo>
                <a:srgbClr val="EBEBE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2750" y1="30500" x2="25750" y2="32750"/>
                        <a14:foregroundMark x1="38500" y1="23750" x2="38000" y2="28000"/>
                        <a14:foregroundMark x1="52750" y1="31500" x2="54500" y2="29000"/>
                        <a14:foregroundMark x1="16250" y1="45250" x2="21000" y2="45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309" y="3903415"/>
            <a:ext cx="1537252" cy="153725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>
                        <a14:foregroundMark x1="39365" y1="22063" x2="42222" y2="225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11" t="9400" r="15024" b="30435"/>
          <a:stretch>
            <a:fillRect/>
          </a:stretch>
        </p:blipFill>
        <p:spPr>
          <a:xfrm>
            <a:off x="0" y="4186366"/>
            <a:ext cx="1123122" cy="9713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microsoft.com/office/2007/relationships/hdphoto" Target="../media/image21.wdp"/><Relationship Id="rId5" Type="http://schemas.openxmlformats.org/officeDocument/2006/relationships/image" Target="../media/image20.png"/><Relationship Id="rId4" Type="http://schemas.microsoft.com/office/2007/relationships/hdphoto" Target="../media/image19.wdp"/><Relationship Id="rId3" Type="http://schemas.openxmlformats.org/officeDocument/2006/relationships/image" Target="../media/image18.png"/><Relationship Id="rId2" Type="http://schemas.microsoft.com/office/2007/relationships/hdphoto" Target="../media/image17.wdp"/><Relationship Id="rId1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25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hyperlink" Target="&#33539;&#25991;2&#65306;&#26085;&#33853;&#21363;&#26223;.pptx" TargetMode="External"/><Relationship Id="rId3" Type="http://schemas.microsoft.com/office/2007/relationships/hdphoto" Target="../media/image28.wdp"/><Relationship Id="rId2" Type="http://schemas.openxmlformats.org/officeDocument/2006/relationships/image" Target="../media/image27.png"/><Relationship Id="rId1" Type="http://schemas.openxmlformats.org/officeDocument/2006/relationships/hyperlink" Target="&#33539;&#25991;1&#65306;&#26085;&#20986;&#21363;&#26223;.pptx" TargetMode="External"/></Relationships>
</file>

<file path=ppt/slides/_rels/slide3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slide" Target="slide31.xml"/><Relationship Id="rId3" Type="http://schemas.openxmlformats.org/officeDocument/2006/relationships/slide" Target="slide6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787983" y="1710645"/>
            <a:ext cx="7323630" cy="1931298"/>
          </a:xfrm>
          <a:prstGeom prst="rect">
            <a:avLst/>
          </a:prstGeom>
          <a:ln w="57150">
            <a:gradFill flip="none" rotWithShape="1">
              <a:gsLst>
                <a:gs pos="500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</a:t>
            </a:r>
            <a:r>
              <a:rPr lang="zh-CN" altLang="en-US" sz="4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你上学放学的路上，在不同季</a:t>
            </a:r>
            <a:r>
              <a:rPr lang="zh-CN" altLang="en-US" sz="4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节、不</a:t>
            </a:r>
            <a:r>
              <a:rPr lang="zh-CN" altLang="en-US" sz="4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同时间，总会遇到不同的风景，和大</a:t>
            </a:r>
            <a:r>
              <a:rPr lang="zh-CN" altLang="en-US" sz="4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家</a:t>
            </a:r>
            <a:r>
              <a:rPr lang="zh-CN" altLang="en-US" sz="4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分享</a:t>
            </a:r>
            <a:r>
              <a:rPr lang="zh-CN" altLang="en-US" sz="4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4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下吧！</a:t>
            </a:r>
            <a:endParaRPr lang="zh-CN" altLang="en-US" sz="4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5836" y="1207009"/>
            <a:ext cx="1907381" cy="48220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032498" y="977077"/>
            <a:ext cx="268501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4800" b="1" dirty="0">
                <a:latin typeface="宋体" panose="02010600030101010101" pitchFamily="2" charset="-122"/>
                <a:ea typeface="宋体" panose="02010600030101010101" pitchFamily="2" charset="-122"/>
              </a:rPr>
              <a:t>即景</a:t>
            </a:r>
            <a:endParaRPr lang="zh-CN" altLang="en-US" sz="4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86189" y="1917902"/>
            <a:ext cx="6360607" cy="1284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即景是一种创作手法，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就眼前的景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物吟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诗、作文或绘画等。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 rot="16200000">
            <a:off x="2461391" y="2402239"/>
            <a:ext cx="251209" cy="1759370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838848" y="3495319"/>
            <a:ext cx="150725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写作重点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847" y="1275606"/>
            <a:ext cx="5380978" cy="2008242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此外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，还有一个</a:t>
            </a: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要求：</a:t>
            </a:r>
            <a:r>
              <a:rPr lang="zh-CN" altLang="en-US" sz="2800" b="1" dirty="0" smtClean="0">
                <a:solidFill>
                  <a:schemeClr val="tx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写出景物的变化。</a:t>
            </a:r>
            <a:endParaRPr lang="en-US" altLang="zh-CN" sz="2800" b="1" dirty="0" smtClean="0">
              <a:solidFill>
                <a:schemeClr val="tx2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tx2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景物都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有哪些变化呢？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97518" y="1105319"/>
            <a:ext cx="795925" cy="46166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写风</a:t>
            </a:r>
            <a:endParaRPr lang="zh-CN" altLang="en-US"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79526" y="1642905"/>
            <a:ext cx="491364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起风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风大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风小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风停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39310" y="2340917"/>
            <a:ext cx="1109528" cy="46166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写日出</a:t>
            </a:r>
            <a:endParaRPr lang="zh-CN" altLang="en-US"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03326" y="2908648"/>
            <a:ext cx="577990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天空变亮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太阳慢慢变大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——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一片光明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463903" y="1150535"/>
            <a:ext cx="1127520" cy="46166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写树林</a:t>
            </a:r>
            <a:endParaRPr lang="zh-CN" altLang="en-US"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58084" y="1665775"/>
            <a:ext cx="651133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树林里阳光的变化，小河的流淌，动静的转换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72899" y="2300723"/>
            <a:ext cx="1109528" cy="46166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写草地</a:t>
            </a:r>
            <a:endParaRPr lang="zh-CN" altLang="en-US"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90477" y="2880713"/>
            <a:ext cx="768009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空间转换，草的颜色品种，草的疏密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程</a:t>
            </a:r>
            <a:r>
              <a:rPr lang="zh-CN" altLang="en-US" sz="2400" b="1" smtClean="0">
                <a:latin typeface="宋体" panose="02010600030101010101" pitchFamily="2" charset="-122"/>
                <a:ea typeface="宋体" panose="02010600030101010101" pitchFamily="2" charset="-122"/>
              </a:rPr>
              <a:t>度有什么变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化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0348" y="1097060"/>
            <a:ext cx="7069998" cy="2008242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总结一下变化的“技巧”：</a:t>
            </a:r>
            <a:endParaRPr lang="en-US" altLang="zh-CN" sz="2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>
              <a:lnSpc>
                <a:spcPct val="15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可以按时间写发展变</a:t>
            </a: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化</a:t>
            </a:r>
            <a:r>
              <a:rPr lang="en-US" altLang="zh-CN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前 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 后</a:t>
            </a:r>
            <a:endParaRPr lang="en-US" altLang="zh-CN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>
              <a:lnSpc>
                <a:spcPct val="15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可以按空间写对象变</a:t>
            </a: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化</a:t>
            </a:r>
            <a:r>
              <a:rPr lang="en-US" altLang="zh-CN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上 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 远 近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52159" y="801571"/>
            <a:ext cx="494589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下面补充完整你的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观察记录单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3" name="表格 4"/>
          <p:cNvGraphicFramePr>
            <a:graphicFrameLocks noGrp="1"/>
          </p:cNvGraphicFramePr>
          <p:nvPr/>
        </p:nvGraphicFramePr>
        <p:xfrm>
          <a:off x="971342" y="1608948"/>
          <a:ext cx="6886470" cy="1764829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147745"/>
                <a:gridCol w="1147745"/>
                <a:gridCol w="1147745"/>
                <a:gridCol w="1147745"/>
                <a:gridCol w="1147745"/>
                <a:gridCol w="1147745"/>
              </a:tblGrid>
              <a:tr h="881536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观察时间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观察地点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18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景观或</a:t>
                      </a:r>
                      <a:endParaRPr lang="en-US" altLang="zh-CN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l"/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现象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18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</a:tr>
              <a:tr h="883293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观察顺序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景物变化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l"/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 hMerge="1">
                  <a:tcPr anchor="ctr"/>
                </a:tc>
                <a:tc hMerge="1">
                  <a:tcPr anchor="ctr"/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2280976" y="1859503"/>
            <a:ext cx="93449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00FF"/>
                </a:solidFill>
              </a:rPr>
              <a:t>早上</a:t>
            </a:r>
            <a:endParaRPr lang="zh-CN" altLang="en-US" sz="2400" b="1" dirty="0">
              <a:solidFill>
                <a:srgbClr val="0000FF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25107" y="1859503"/>
            <a:ext cx="93449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00FF"/>
                </a:solidFill>
              </a:rPr>
              <a:t>楼顶</a:t>
            </a:r>
            <a:endParaRPr lang="zh-CN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63024" y="1859502"/>
            <a:ext cx="93449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00FF"/>
                </a:solidFill>
              </a:rPr>
              <a:t>日出</a:t>
            </a:r>
            <a:endParaRPr lang="zh-CN" altLang="en-US" sz="2400" b="1" dirty="0">
              <a:solidFill>
                <a:srgbClr val="0000FF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80976" y="2666880"/>
            <a:ext cx="93449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00FF"/>
                </a:solidFill>
              </a:rPr>
              <a:t>时间</a:t>
            </a:r>
            <a:endParaRPr lang="zh-CN" altLang="en-US" sz="2400" b="1" dirty="0">
              <a:solidFill>
                <a:srgbClr val="0000FF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525106" y="2482214"/>
            <a:ext cx="327241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太阳随着时间慢慢</a:t>
            </a:r>
            <a:r>
              <a:rPr lang="zh-CN" altLang="en-US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变</a:t>
            </a:r>
            <a:r>
              <a:rPr lang="zh-CN" altLang="en-US" sz="2400" b="1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大、变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圆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52159" y="801571"/>
            <a:ext cx="494589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下面补充完整你的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观察记录单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3" name="表格 4"/>
          <p:cNvGraphicFramePr>
            <a:graphicFrameLocks noGrp="1"/>
          </p:cNvGraphicFramePr>
          <p:nvPr/>
        </p:nvGraphicFramePr>
        <p:xfrm>
          <a:off x="971342" y="1608948"/>
          <a:ext cx="6886470" cy="1764829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147745"/>
                <a:gridCol w="1147745"/>
                <a:gridCol w="1147745"/>
                <a:gridCol w="1147745"/>
                <a:gridCol w="1147745"/>
                <a:gridCol w="1147745"/>
              </a:tblGrid>
              <a:tr h="881536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观察时间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观察地点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18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景观或</a:t>
                      </a:r>
                      <a:endParaRPr lang="en-US" altLang="zh-CN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l"/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现象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18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</a:tr>
              <a:tr h="883293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观察顺序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景物变化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l"/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 hMerge="1">
                  <a:tcPr anchor="ctr"/>
                </a:tc>
                <a:tc hMerge="1">
                  <a:tcPr anchor="ctr"/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2280976" y="1859503"/>
            <a:ext cx="93449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下午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25107" y="1859503"/>
            <a:ext cx="93449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树林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63024" y="1859502"/>
            <a:ext cx="93449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落叶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80976" y="2482214"/>
            <a:ext cx="93449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时间</a:t>
            </a: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空间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525106" y="2543769"/>
            <a:ext cx="3272415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落叶从树上落到地上，树上越来越少，地上</a:t>
            </a:r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反</a:t>
            </a:r>
            <a:r>
              <a:rPr lang="zh-CN" altLang="en-US" sz="2000" b="1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之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52159" y="801571"/>
            <a:ext cx="494589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下面补充完整你的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观察记录单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3" name="表格 4"/>
          <p:cNvGraphicFramePr>
            <a:graphicFrameLocks noGrp="1"/>
          </p:cNvGraphicFramePr>
          <p:nvPr/>
        </p:nvGraphicFramePr>
        <p:xfrm>
          <a:off x="971342" y="1608948"/>
          <a:ext cx="6886470" cy="1764829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147745"/>
                <a:gridCol w="1147745"/>
                <a:gridCol w="1147745"/>
                <a:gridCol w="1147745"/>
                <a:gridCol w="1147745"/>
                <a:gridCol w="1147745"/>
              </a:tblGrid>
              <a:tr h="881536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观察时间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观察地点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18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景观或</a:t>
                      </a:r>
                      <a:endParaRPr lang="en-US" altLang="zh-CN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l"/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现象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18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</a:tr>
              <a:tr h="883293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观察顺序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景物变化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l"/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/>
                </a:tc>
                <a:tc hMerge="1">
                  <a:tcPr anchor="ctr"/>
                </a:tc>
                <a:tc hMerge="1">
                  <a:tcPr anchor="ctr"/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2280976" y="1859503"/>
            <a:ext cx="93449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早上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25107" y="1859503"/>
            <a:ext cx="93449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窗户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63024" y="1859502"/>
            <a:ext cx="93449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窗花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80976" y="2666880"/>
            <a:ext cx="93449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时间</a:t>
            </a: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525106" y="2543769"/>
            <a:ext cx="3272415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窗花慢慢融化，化成水珠，</a:t>
            </a:r>
            <a:endParaRPr lang="en-US" altLang="zh-CN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窗外景物越来越</a:t>
            </a:r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清</a:t>
            </a:r>
            <a:r>
              <a:rPr lang="zh-CN" altLang="en-US" sz="2000" b="1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晰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6125" y="592664"/>
            <a:ext cx="6909176" cy="406184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406186" y="1274219"/>
            <a:ext cx="39489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对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题目理解深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刻后，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思路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也打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开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了。下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面就是我们该如何写的问题了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48600" y="776678"/>
            <a:ext cx="481316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请看课文的段落：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2415" y="1392231"/>
            <a:ext cx="8088925" cy="1938992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20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sz="2000" b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片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段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一：春天最美是黎明。东方一点儿一点儿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泛着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鱼肚色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的天空，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染上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微微的红晕，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飘着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红紫红紫的彩云。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片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段二：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我们看时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，那竹窗帘儿里果然有了月亮，款款地悄没声儿地溜进来，出现在高前的穿衣镜上了：原来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月亮是长了腿的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，爬着那珠帘格儿，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先是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一个白道儿，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再是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半圆，渐渐地爬得高了，穿衣镜上的圆便满盈了。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51596" y="3560184"/>
            <a:ext cx="7548826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描写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动态变化时可以使用恰当的动间，从景物的形状、颜色等方面的变化来写；还可以使用“先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再</a:t>
            </a:r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……”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等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表示时间顺序词语。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对话气泡: 圆角矩形 5"/>
          <p:cNvSpPr/>
          <p:nvPr/>
        </p:nvSpPr>
        <p:spPr>
          <a:xfrm>
            <a:off x="4425042" y="823595"/>
            <a:ext cx="1341762" cy="367830"/>
          </a:xfrm>
          <a:prstGeom prst="wedgeRoundRectCallout">
            <a:avLst>
              <a:gd name="adj1" fmla="val 50355"/>
              <a:gd name="adj2" fmla="val 10021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运用动词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对话气泡: 圆角矩形 6"/>
          <p:cNvSpPr/>
          <p:nvPr/>
        </p:nvSpPr>
        <p:spPr>
          <a:xfrm>
            <a:off x="1973243" y="3077874"/>
            <a:ext cx="2277209" cy="367830"/>
          </a:xfrm>
          <a:prstGeom prst="wedgeRoundRectCallout">
            <a:avLst>
              <a:gd name="adj1" fmla="val -37265"/>
              <a:gd name="adj2" fmla="val -9647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表示顺序变化的词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对话气泡: 圆角矩形 8"/>
          <p:cNvSpPr/>
          <p:nvPr/>
        </p:nvSpPr>
        <p:spPr>
          <a:xfrm>
            <a:off x="6066725" y="486032"/>
            <a:ext cx="1800412" cy="574852"/>
          </a:xfrm>
          <a:prstGeom prst="wedgeRoundRectCallout">
            <a:avLst>
              <a:gd name="adj1" fmla="val -25792"/>
              <a:gd name="adj2" fmla="val 119337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描写色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彩、气味、触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觉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对话气泡: 圆角矩形 9"/>
          <p:cNvSpPr/>
          <p:nvPr/>
        </p:nvSpPr>
        <p:spPr>
          <a:xfrm>
            <a:off x="5007844" y="3086488"/>
            <a:ext cx="2488226" cy="367830"/>
          </a:xfrm>
          <a:prstGeom prst="wedgeRoundRectCallout">
            <a:avLst>
              <a:gd name="adj1" fmla="val 19841"/>
              <a:gd name="adj2" fmla="val -15657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使用生动的修辞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hotos.tuchong.com/39416/f/7117552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068" y="644875"/>
            <a:ext cx="5468279" cy="363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1937718" y="738671"/>
            <a:ext cx="286378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花园小雨</a:t>
            </a:r>
            <a:endParaRPr lang="zh-CN" altLang="en-US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27052" y="535517"/>
            <a:ext cx="786283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下面模仿课文自己写一段话，描写一下落日。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67729" y="1222381"/>
            <a:ext cx="7862837" cy="30469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太阳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极力从云层里探出脑袋，一会儿张开红彤彤的脸，一会儿又露出橘黄色的笑容。火红时像一个大红球，橘黄时像一个大橘子。慢慢地，太阳收起那刺眼的光芒，像一个害羞的小姑娘，脸蛋像涂了胭脂似的。周围的云朵也跟着它涂上了红妆。过了一会儿，阳光变弱了。它旁边的云朵在变化着各种颜色，仿佛是一位画家把他那五彩的颜料一不小心泼洒在天上。红色的，灰色的，粉红色的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五光十色。一瞬间，晚霞铺了半个天空。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0976" y="1640726"/>
            <a:ext cx="6725806" cy="130035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关于</a:t>
            </a:r>
            <a:r>
              <a:rPr lang="zh-CN" altLang="en-US" sz="4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这次习作，你还有什么要说的呢？</a:t>
            </a:r>
            <a:endParaRPr lang="en-US" altLang="zh-CN" sz="4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51520" y="752386"/>
            <a:ext cx="86934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这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次作文引导我们用发展变化的眼光看世界，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我们要善于发现变化并描写出这个变化。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51625" l="106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414" y="476622"/>
            <a:ext cx="1204586" cy="1774841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236266" y="1844774"/>
            <a:ext cx="8002860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不同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时间，不同地点，景物都是不相同的，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我在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写作中要突显这些变化。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311" y="1772765"/>
            <a:ext cx="1269938" cy="109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2"/>
          <p:cNvSpPr txBox="1"/>
          <p:nvPr/>
        </p:nvSpPr>
        <p:spPr>
          <a:xfrm>
            <a:off x="254546" y="3212926"/>
            <a:ext cx="84939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我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会向课文学习，用上动态词语，用上表示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时间或方位变化的词语。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290" b="53226" l="24663" r="743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74" t="7096" r="24759" b="46452"/>
          <a:stretch>
            <a:fillRect/>
          </a:stretch>
        </p:blipFill>
        <p:spPr bwMode="auto">
          <a:xfrm>
            <a:off x="8044628" y="3212926"/>
            <a:ext cx="930424" cy="101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写作提纲</a:t>
            </a:r>
            <a:endParaRPr lang="zh-CN" altLang="en-US" sz="5400" b="1" dirty="0">
              <a:solidFill>
                <a:srgbClr val="875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824" y="1691225"/>
            <a:ext cx="1543976" cy="1301691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1850" y="290262"/>
            <a:ext cx="7510050" cy="441508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297795" y="908436"/>
            <a:ext cx="41888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你</a:t>
            </a: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想好自己的作文内容了吗？不要急于下</a:t>
            </a:r>
            <a:r>
              <a:rPr lang="zh-CN" altLang="en-US" sz="32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笔</a:t>
            </a:r>
            <a:r>
              <a:rPr lang="zh-CN" altLang="en-US" sz="3200" b="1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，好</a:t>
            </a: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好构思，编写好写作提纲。</a:t>
            </a:r>
            <a:endParaRPr lang="en-US" altLang="zh-CN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96204" y="1704420"/>
            <a:ext cx="4899861" cy="26776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1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你打算选取什么景物？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用什么样的顺序写作？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它有哪些变化？你如何连缀起它的这些变化？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你会重点写变化的哪一部分？使用上哪些动词、关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联词和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修辞？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你打算如何将题目补充完整？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91455" y="267494"/>
            <a:ext cx="34305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习作提纲要求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65905" y="1012343"/>
            <a:ext cx="6372257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选择一个自然现象或景观，写出景物的变化。</a:t>
            </a:r>
            <a:endParaRPr lang="zh-CN" altLang="en-US" sz="11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19" y="768099"/>
            <a:ext cx="1360615" cy="666511"/>
            <a:chOff x="2375756" y="2268826"/>
            <a:chExt cx="888357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74118" y="1292585"/>
            <a:ext cx="630513" cy="2308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晨雾即景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036498"/>
            <a:ext cx="288032" cy="333422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73019" y="1838950"/>
            <a:ext cx="1318064" cy="733058"/>
            <a:chOff x="2098769" y="2334213"/>
            <a:chExt cx="860576" cy="733058"/>
          </a:xfrm>
        </p:grpSpPr>
        <p:sp>
          <p:nvSpPr>
            <p:cNvPr id="10" name="云形 9"/>
            <p:cNvSpPr/>
            <p:nvPr/>
          </p:nvSpPr>
          <p:spPr>
            <a:xfrm>
              <a:off x="2098769" y="2336363"/>
              <a:ext cx="86057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7634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93298" y="3764008"/>
            <a:ext cx="1277506" cy="666511"/>
            <a:chOff x="2375756" y="2268826"/>
            <a:chExt cx="834094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3409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7387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2948167" y="1590751"/>
            <a:ext cx="306264" cy="1584528"/>
          </a:xfrm>
          <a:prstGeom prst="leftBrace">
            <a:avLst>
              <a:gd name="adj1" fmla="val 8333"/>
              <a:gd name="adj2" fmla="val 36049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54431" y="1430333"/>
            <a:ext cx="5065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雾中景象，朦胧看不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清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4431" y="2082444"/>
            <a:ext cx="5438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我在雾中仙境漫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游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01299" y="3803888"/>
            <a:ext cx="38432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表达自己陶醉的心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情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54805" y="698199"/>
            <a:ext cx="5797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一觉醒来，发现起雾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了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3254431" y="2715163"/>
            <a:ext cx="5438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雾散后的景象，一切都明朗起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来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16" grpId="0" animBg="1"/>
      <p:bldP spid="20" grpId="0"/>
      <p:bldP spid="22" grpId="0"/>
      <p:bldP spid="29" grpId="0"/>
      <p:bldP spid="24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19" y="768099"/>
            <a:ext cx="1360615" cy="666511"/>
            <a:chOff x="2375756" y="2268826"/>
            <a:chExt cx="888357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63345" y="1648513"/>
            <a:ext cx="630513" cy="20621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日出即景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036498"/>
            <a:ext cx="288032" cy="333422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19099" y="1836800"/>
            <a:ext cx="1318064" cy="733058"/>
            <a:chOff x="2098769" y="2334213"/>
            <a:chExt cx="860576" cy="733058"/>
          </a:xfrm>
        </p:grpSpPr>
        <p:sp>
          <p:nvSpPr>
            <p:cNvPr id="10" name="云形 9"/>
            <p:cNvSpPr/>
            <p:nvPr/>
          </p:nvSpPr>
          <p:spPr>
            <a:xfrm>
              <a:off x="2098769" y="2336363"/>
              <a:ext cx="86057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7634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513725" y="3745076"/>
            <a:ext cx="1277506" cy="666511"/>
            <a:chOff x="2375756" y="2268826"/>
            <a:chExt cx="834094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3409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7387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2948167" y="1590751"/>
            <a:ext cx="306264" cy="1584528"/>
          </a:xfrm>
          <a:prstGeom prst="leftBrace">
            <a:avLst>
              <a:gd name="adj1" fmla="val 8333"/>
              <a:gd name="adj2" fmla="val 36049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54431" y="1636745"/>
            <a:ext cx="5065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日欲出时一抹浅淡的红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4431" y="2520261"/>
            <a:ext cx="45448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日刚出时红得浓艳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01299" y="3803888"/>
            <a:ext cx="52187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太阳出来了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54805" y="698199"/>
            <a:ext cx="5797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日出前山庄一片寂静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16" grpId="0" animBg="1"/>
      <p:bldP spid="20" grpId="0"/>
      <p:bldP spid="22" grpId="0"/>
      <p:bldP spid="29" grpId="0"/>
      <p:bldP spid="2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19" y="768099"/>
            <a:ext cx="1360615" cy="666511"/>
            <a:chOff x="2375756" y="2268826"/>
            <a:chExt cx="888357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88357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7930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82077" y="1651520"/>
            <a:ext cx="630513" cy="20621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日落即景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036498"/>
            <a:ext cx="288032" cy="333422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19100" y="1836800"/>
            <a:ext cx="1318064" cy="733058"/>
            <a:chOff x="2098769" y="2334213"/>
            <a:chExt cx="860576" cy="733058"/>
          </a:xfrm>
        </p:grpSpPr>
        <p:sp>
          <p:nvSpPr>
            <p:cNvPr id="10" name="云形 9"/>
            <p:cNvSpPr/>
            <p:nvPr/>
          </p:nvSpPr>
          <p:spPr>
            <a:xfrm>
              <a:off x="2098769" y="2336363"/>
              <a:ext cx="86057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4" y="2334213"/>
              <a:ext cx="76349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514573" y="3764008"/>
            <a:ext cx="1277506" cy="666511"/>
            <a:chOff x="2375756" y="2268826"/>
            <a:chExt cx="834094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3409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7387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2948167" y="1590751"/>
            <a:ext cx="306264" cy="1584528"/>
          </a:xfrm>
          <a:prstGeom prst="leftBrace">
            <a:avLst>
              <a:gd name="adj1" fmla="val 8333"/>
              <a:gd name="adj2" fmla="val 36049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54431" y="1430333"/>
            <a:ext cx="50655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等日落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01299" y="3803888"/>
            <a:ext cx="47967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表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达对壮丽的日落的赞美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54805" y="698199"/>
            <a:ext cx="5797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写看日落的时间、地点、人物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TextBox 21"/>
          <p:cNvSpPr txBox="1"/>
          <p:nvPr/>
        </p:nvSpPr>
        <p:spPr>
          <a:xfrm>
            <a:off x="3254431" y="1869765"/>
            <a:ext cx="3276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赏日落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TextBox 21"/>
          <p:cNvSpPr txBox="1"/>
          <p:nvPr/>
        </p:nvSpPr>
        <p:spPr>
          <a:xfrm>
            <a:off x="3254431" y="2346572"/>
            <a:ext cx="3276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天空</a:t>
            </a:r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中的云朵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3254431" y="2775169"/>
            <a:ext cx="3276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海边的静谧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16" grpId="0" animBg="1"/>
      <p:bldP spid="20" grpId="0"/>
      <p:bldP spid="29" grpId="0"/>
      <p:bldP spid="24" grpId="0"/>
      <p:bldP spid="18" grpId="0"/>
      <p:bldP spid="19" grpId="0"/>
      <p:bldP spid="2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5576" y="1779663"/>
            <a:ext cx="5542989" cy="6847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快快写起来吧！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 descr="234757-160Z616032990[1]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CF3">
                  <a:alpha val="100000"/>
                </a:srgbClr>
              </a:clrFrom>
              <a:clrTo>
                <a:srgbClr val="FFFCF3">
                  <a:alpha val="100000"/>
                  <a:alpha val="0"/>
                </a:srgbClr>
              </a:clrTo>
            </a:clrChange>
          </a:blip>
          <a:srcRect l="67163" t="48737"/>
          <a:stretch>
            <a:fillRect/>
          </a:stretch>
        </p:blipFill>
        <p:spPr>
          <a:xfrm>
            <a:off x="6156176" y="1541910"/>
            <a:ext cx="2085975" cy="3028315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包含 户外, 建筑, 水, 草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149" y="592853"/>
            <a:ext cx="5675591" cy="377817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708220" y="867564"/>
            <a:ext cx="286378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灯塔日出</a:t>
            </a:r>
            <a:endParaRPr lang="zh-CN" altLang="en-US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86582" y="3770259"/>
            <a:ext cx="7758290" cy="43858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写好之后，和同位交换一下，看看谁写的最好。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245" y="631284"/>
            <a:ext cx="4629510" cy="2925850"/>
          </a:xfrm>
          <a:prstGeom prst="roundRect">
            <a:avLst>
              <a:gd name="adj" fmla="val 5281"/>
            </a:avLst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作文修改</a:t>
            </a:r>
            <a:endParaRPr lang="zh-CN" altLang="en-US" sz="5400" b="1" dirty="0">
              <a:solidFill>
                <a:srgbClr val="875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 descr="图片包含 游戏机, 标志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9" t="3514" r="24574" b="24134"/>
          <a:stretch>
            <a:fillRect/>
          </a:stretch>
        </p:blipFill>
        <p:spPr>
          <a:xfrm>
            <a:off x="2147776" y="1678691"/>
            <a:ext cx="1307805" cy="132675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9" y="445080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文本框 15"/>
          <p:cNvSpPr txBox="1"/>
          <p:nvPr/>
        </p:nvSpPr>
        <p:spPr>
          <a:xfrm>
            <a:off x="99699" y="429659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 smtClean="0">
                <a:solidFill>
                  <a:schemeClr val="bg1"/>
                </a:solidFill>
              </a:rPr>
              <a:t>第二课时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4088" y="1514960"/>
            <a:ext cx="6705427" cy="293881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304800" algn="just">
              <a:lnSpc>
                <a:spcPts val="2500"/>
              </a:lnSpc>
              <a:spcAft>
                <a:spcPts val="0"/>
              </a:spcAft>
            </a:pPr>
            <a:r>
              <a:rPr lang="en-US" altLang="zh-CN" sz="1800" b="1" kern="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1800" b="1" kern="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早上</a:t>
            </a:r>
            <a:r>
              <a:rPr lang="zh-CN" altLang="zh-CN" sz="1800" b="1" kern="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，我舒舒服服地躺在床上，</a:t>
            </a:r>
            <a:r>
              <a:rPr lang="zh-CN" altLang="zh-CN" sz="1800" b="1" kern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睁开眼，透过窗户往外看，啊，起雾了！</a:t>
            </a:r>
            <a:endParaRPr lang="zh-CN" altLang="zh-CN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ts val="2500"/>
              </a:lnSpc>
              <a:spcAft>
                <a:spcPts val="0"/>
              </a:spcAft>
            </a:pPr>
            <a:r>
              <a:rPr lang="en-US" altLang="zh-CN" sz="1800" b="1" kern="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1800" b="1" kern="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</a:t>
            </a:r>
            <a:r>
              <a:rPr lang="zh-CN" altLang="zh-CN" sz="1800" b="1" kern="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连忙洗漱完毕，叠好被子，走在去教室的路上。一路上浓雾弥漫，一片苍茫。</a:t>
            </a:r>
            <a:r>
              <a:rPr lang="zh-CN" altLang="zh-CN" sz="1800" b="1" kern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起初，天地间仿佛笼罩着一幅无比宽大的雾帘，远处的花草树木、教学楼，在雾中若隐若现；阳光一点也不耀眼，只显出朦胧的影子。</a:t>
            </a:r>
            <a:r>
              <a:rPr lang="zh-CN" altLang="zh-CN" sz="1800" b="1" kern="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路上的同学来来往往，远远只听见杂碎的、间断的脚步声；晨跑的同学，就在靠近的一瞬，才看清楚了他们的面容；</a:t>
            </a:r>
            <a:r>
              <a:rPr lang="zh-CN" altLang="zh-CN" sz="1800" b="1" kern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等转过身再看时，他们的背影已慢慢远了，仿佛进入了仙境。</a:t>
            </a:r>
            <a:endParaRPr lang="zh-CN" altLang="zh-CN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00109" y="764846"/>
            <a:ext cx="1677382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晨雾即景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702635" y="352397"/>
            <a:ext cx="2147372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例文赏析</a:t>
            </a:r>
            <a:endParaRPr lang="zh-CN" altLang="en-US" sz="2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5" y="1183838"/>
            <a:ext cx="171817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开篇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交代起雾了。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运用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比喻修辞手法，表现了大雾弥漫的情形。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初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入雾中，如入仙境。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00" y="408359"/>
            <a:ext cx="417735" cy="4338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79961" y="790979"/>
            <a:ext cx="6575548" cy="423705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304800" algn="just">
              <a:lnSpc>
                <a:spcPts val="2500"/>
              </a:lnSpc>
              <a:spcAft>
                <a:spcPts val="0"/>
              </a:spcAft>
            </a:pPr>
            <a:r>
              <a:rPr lang="en-US" altLang="zh-CN" sz="2000" b="1" kern="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2000" b="1" kern="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</a:t>
            </a:r>
            <a:r>
              <a:rPr lang="zh-CN" altLang="zh-CN" sz="2000" b="1" kern="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忽然觉得自己也在这“仙境”中漫游了。我的眼前不断飘来轻纱似的薄雾，一颗颗、一粒粒，如烟、如尘……</a:t>
            </a:r>
            <a:r>
              <a:rPr lang="zh-CN" altLang="zh-CN" sz="2000" b="1" kern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我伸手去抓，哈，我抓住了！当我张开手细看，它早从我指尖溜走了，空气中到处都是它的身影，让我分不清哪是雾哪是仙境了，多顽皮的雾啊！</a:t>
            </a:r>
            <a:r>
              <a:rPr lang="zh-CN" altLang="zh-CN" sz="2000" b="1" kern="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不一会儿，它又像一个巧妙的化妆师，把我额前的缕缕黑发染成一缕缕银丝，上下的睫毛都沾满了小小的水晶花。我把眼睛稍闭一会儿再张开，只觉得眼睛湿润润的，又觉有一丝凉意，舒服极了！</a:t>
            </a:r>
            <a:r>
              <a:rPr lang="en-US" altLang="zh-CN" sz="2000" b="1" kern="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ts val="2500"/>
              </a:lnSpc>
              <a:spcAft>
                <a:spcPts val="0"/>
              </a:spcAft>
            </a:pPr>
            <a:r>
              <a:rPr lang="en-US" altLang="zh-CN" sz="2000" b="1" kern="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2000" b="1" kern="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过</a:t>
            </a:r>
            <a:r>
              <a:rPr lang="zh-CN" altLang="zh-CN" sz="2000" b="1" kern="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了一会儿，雾小了。太阳脱下了厚厚的绒衣裳，披上了轻柔的雾纱。</a:t>
            </a:r>
            <a:r>
              <a:rPr lang="zh-CN" altLang="zh-CN" sz="2000" b="1" kern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一些大树的枝叶已经羞涩地从雾中露出了婀娜的身姿，柔枝摇曳，似乎是在招呼天上淡淡的白云。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5" y="625260"/>
            <a:ext cx="171817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</a:t>
            </a:r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手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抓雾的情景，尽显童趣。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运用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比喻、拟人修辞手法，突出了雾的变化。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1800" b="1" smtClean="0">
                <a:solidFill>
                  <a:prstClr val="black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</a:t>
            </a:r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97963" y="898123"/>
            <a:ext cx="6575548" cy="262123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304800" algn="just">
              <a:lnSpc>
                <a:spcPts val="2500"/>
              </a:lnSpc>
              <a:spcAft>
                <a:spcPts val="0"/>
              </a:spcAft>
            </a:pPr>
            <a:r>
              <a:rPr lang="en-US" altLang="zh-CN" sz="2000" b="1" kern="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</a:t>
            </a:r>
            <a:r>
              <a:rPr lang="zh-CN" altLang="zh-CN" sz="2000" b="1" kern="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柔和</a:t>
            </a:r>
            <a:r>
              <a:rPr lang="zh-CN" altLang="zh-CN" sz="2000" b="1" kern="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的阳光也洒了下来，这一切似乎构成了一幅宁静幽雅的水粉画。</a:t>
            </a:r>
            <a:r>
              <a:rPr lang="zh-CN" altLang="zh-CN" sz="2000" b="1" kern="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可爱的雾儿呢，好像在太阳出来前表演够了，这会儿也该下场了，你看，它正轻轻地、轻轻地挥动着衣袖，慢慢地离去。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ts val="25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雾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儿终究是淡了，散了，可我还是陶醉其中。</a:t>
            </a:r>
            <a:r>
              <a:rPr lang="zh-CN" altLang="zh-CN" sz="2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太阳这位杰出的画师又轻甩画笔，刹那间，我已置身在一个清晰明亮的世界里了。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5" y="842161"/>
            <a:ext cx="171817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altLang="zh-CN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endParaRPr lang="en-US" altLang="zh-CN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lvl="0"/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自然结尾。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913767" y="4072943"/>
            <a:ext cx="1872479" cy="896547"/>
            <a:chOff x="1879787" y="4876800"/>
            <a:chExt cx="2338645" cy="1165575"/>
          </a:xfrm>
        </p:grpSpPr>
        <p:sp>
          <p:nvSpPr>
            <p:cNvPr id="8" name="矩形: 圆角 7">
              <a:hlinkClick r:id="rId1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更多例文一</a:t>
              </a:r>
              <a:endPara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4572000" y="4059401"/>
            <a:ext cx="1872479" cy="896547"/>
            <a:chOff x="1879787" y="4876800"/>
            <a:chExt cx="2338645" cy="1165575"/>
          </a:xfrm>
        </p:grpSpPr>
        <p:sp>
          <p:nvSpPr>
            <p:cNvPr id="12" name="矩形: 圆角 11">
              <a:hlinkClick r:id="rId4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更多例文二</a:t>
              </a:r>
              <a:endPara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/>
        </p:nvGraphicFramePr>
        <p:xfrm>
          <a:off x="419811" y="1028855"/>
          <a:ext cx="8302158" cy="3170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矩形 2"/>
          <p:cNvSpPr/>
          <p:nvPr/>
        </p:nvSpPr>
        <p:spPr>
          <a:xfrm>
            <a:off x="3401339" y="463480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优点借鉴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84725" y="187858"/>
            <a:ext cx="7773500" cy="472704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400207" y="635626"/>
            <a:ext cx="392451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下面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请和同位交换作文，根据“评分标准”相互批改。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要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使用作文评改符号，最后得出总分，并写出评价。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59269" y="763732"/>
            <a:ext cx="5439642" cy="36160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没有错别字，语句通顺，表达流畅。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用词准确生动，意思表达清楚明确。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文章结构清晰，详略得当，重点突出。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开头能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点明</a:t>
            </a: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主题，结尾能恰当呼应、升华。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文章立意较好，符合主流价值观。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文章主旨明确，有真情实感，抒发手法多样。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语言生动有个性，恰当使用修辞手法。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符合本次作文要求：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描写是自然景观现象，而不是人为的。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按照一定的顺写，用了表示顺序的词语。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能写出景物变化，而且详略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得当。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恰当使用生动修辞，语言优美流畅。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59875" y="763732"/>
            <a:ext cx="399394" cy="3616036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     评   价   标   准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6040" y="1169832"/>
            <a:ext cx="84519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淅沥沥，淅沥沥</a:t>
            </a:r>
            <a:r>
              <a:rPr lang="en-US" altLang="zh-CN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!”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是什么声音</a:t>
            </a:r>
            <a:r>
              <a:rPr lang="en-US" altLang="zh-CN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喔</a:t>
            </a:r>
            <a:r>
              <a:rPr lang="en-US" altLang="zh-CN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原来是下雨了。秋雨落到番茄上，让番茄变得更加；秋雨落到茄子，顺着光滑的茄子滴到地上。秋雨落到高粱上，让高粱变得更加火红。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209" y="563693"/>
            <a:ext cx="1361552" cy="4421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12761" y="492370"/>
            <a:ext cx="67776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下面是</a:t>
            </a:r>
            <a:r>
              <a:rPr lang="en-US" altLang="zh-CN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田野即景</a:t>
            </a:r>
            <a:r>
              <a:rPr lang="en-US" altLang="zh-CN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评改前的段落，</a:t>
            </a: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读一读，看看有什么</a:t>
            </a:r>
            <a:r>
              <a:rPr lang="zh-CN" altLang="en-US" sz="1600" b="1">
                <a:latin typeface="黑体" panose="02010609060101010101" pitchFamily="49" charset="-122"/>
                <a:ea typeface="黑体" panose="02010609060101010101" pitchFamily="49" charset="-122"/>
              </a:rPr>
              <a:t>问</a:t>
            </a:r>
            <a:r>
              <a:rPr lang="zh-CN" altLang="en-US" sz="1600" b="1" smtClean="0">
                <a:latin typeface="黑体" panose="02010609060101010101" pitchFamily="49" charset="-122"/>
                <a:ea typeface="黑体" panose="02010609060101010101" pitchFamily="49" charset="-122"/>
              </a:rPr>
              <a:t>题</a:t>
            </a:r>
            <a:r>
              <a:rPr lang="zh-CN" altLang="en-US" sz="1600" b="1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15852" y="3023709"/>
            <a:ext cx="1361552" cy="44212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问题分析</a:t>
            </a:r>
            <a:endParaRPr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15852" y="3465836"/>
            <a:ext cx="6601766" cy="707886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这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段话一没有指出“变化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”，二没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有特定的描写顺序，语言上也过于平实，应该多加些修辞。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2422" y="2178959"/>
            <a:ext cx="7794359" cy="17543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1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“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淅沥沥，淅沥沥</a:t>
            </a:r>
            <a:r>
              <a:rPr lang="en-US" altLang="zh-CN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!”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是什么声音</a:t>
            </a:r>
            <a:r>
              <a:rPr lang="en-US" altLang="zh-CN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?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喔</a:t>
            </a:r>
            <a:r>
              <a:rPr lang="en-US" altLang="zh-CN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!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原来是下雨了。</a:t>
            </a: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秋天的雨，是一盒五彩缤纷的颜料。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你看，</a:t>
            </a: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在东边，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它把橙红色给了番茄，橙红色的番茄犹如一盏盏小灯笼，照呀照呀照出了丰收的果实；</a:t>
            </a: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在西边，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它把紫色给了茄子，茄子好似一个个滑滑梯，滑呀滑，滑来了丰收的喜悦。鲜艳的大红色，是给</a:t>
            </a: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南边的</a:t>
            </a:r>
            <a:r>
              <a:rPr lang="zh-CN" altLang="en-US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高梁的，火红的高粱，好似一把把火炬，传呀传呀，传来了幸福小康</a:t>
            </a:r>
            <a:r>
              <a:rPr lang="en-US" altLang="zh-CN" sz="1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zh-CN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209" y="492370"/>
            <a:ext cx="1361552" cy="40193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1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12761" y="400949"/>
            <a:ext cx="6546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这是修改后的段落，和原段落对比一下，</a:t>
            </a: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说说为什么这么修改。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4818" y="985724"/>
            <a:ext cx="7909295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“</a:t>
            </a: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淅沥沥，淅沥沥</a:t>
            </a:r>
            <a:r>
              <a:rPr lang="en-US" altLang="zh-CN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!”</a:t>
            </a: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是什么声音</a:t>
            </a:r>
            <a:r>
              <a:rPr lang="en-US" altLang="zh-CN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?</a:t>
            </a: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喔</a:t>
            </a:r>
            <a:r>
              <a:rPr lang="en-US" altLang="zh-CN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!</a:t>
            </a: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原来是下雨了。秋雨落到番茄上，让番茄变得更加；秋雨落到茄子，顺着光滑的茄子滴到地上。秋雨落到高粱上，让高粱变得更加火红。</a:t>
            </a:r>
            <a:endParaRPr lang="zh-CN" altLang="zh-CN" sz="2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3029" y="967712"/>
            <a:ext cx="399394" cy="1033676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原段落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3029" y="2178958"/>
            <a:ext cx="399394" cy="1742863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评改后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53533" y="4163205"/>
            <a:ext cx="641336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加上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了方位词，写出了方位上变化，用颜料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盒作比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喻，贯穿全段，拟人手法也使得文章增色不少。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森林里的路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514" y="741380"/>
            <a:ext cx="5338187" cy="353534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708220" y="867564"/>
            <a:ext cx="286378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山间小路</a:t>
            </a:r>
            <a:endParaRPr lang="zh-CN" altLang="en-US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864158" y="657459"/>
            <a:ext cx="7174523" cy="3311640"/>
          </a:xfrm>
          <a:prstGeom prst="roundRect">
            <a:avLst>
              <a:gd name="adj" fmla="val 3952"/>
            </a:avLst>
          </a:prstGeom>
          <a:solidFill>
            <a:srgbClr val="222222"/>
          </a:solidFill>
          <a:ln w="76200">
            <a:solidFill>
              <a:srgbClr val="BC7D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302854" y="882013"/>
            <a:ext cx="42971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2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技巧总结</a:t>
            </a:r>
            <a:endParaRPr lang="zh-CN" altLang="en-US" sz="32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14132" y="1528449"/>
            <a:ext cx="58924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最好选择随时间而变化的景物。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可分为“前、中、后”的顺序写。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写作的时候要多用动态词语。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语言一定要力求优美，多使用些生动修辞。</a:t>
            </a:r>
            <a:endParaRPr lang="zh-CN" altLang="en-US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游戏机, 自然, 夜空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17" b="7553"/>
          <a:stretch>
            <a:fillRect/>
          </a:stretch>
        </p:blipFill>
        <p:spPr>
          <a:xfrm>
            <a:off x="1" y="0"/>
            <a:ext cx="9144000" cy="51435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820" y="3995064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820" y="4337102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文本框 15">
            <a:hlinkClick r:id="rId3" action="ppaction://hlinksldjump"/>
          </p:cNvPr>
          <p:cNvSpPr txBox="1"/>
          <p:nvPr/>
        </p:nvSpPr>
        <p:spPr>
          <a:xfrm>
            <a:off x="7204030" y="3979643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第一课时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5" name="文本框 14">
            <a:hlinkClick r:id="rId4" action="ppaction://hlinksldjump"/>
          </p:cNvPr>
          <p:cNvSpPr txBox="1"/>
          <p:nvPr/>
        </p:nvSpPr>
        <p:spPr>
          <a:xfrm>
            <a:off x="7214905" y="4329050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第二课时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 flipH="1">
            <a:off x="0" y="111933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文本框 1"/>
          <p:cNvSpPr txBox="1"/>
          <p:nvPr/>
        </p:nvSpPr>
        <p:spPr>
          <a:xfrm>
            <a:off x="197793" y="63109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语文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五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年级  上册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8" name="文本框 7"/>
          <p:cNvSpPr txBox="1"/>
          <p:nvPr/>
        </p:nvSpPr>
        <p:spPr>
          <a:xfrm>
            <a:off x="2011165" y="1367123"/>
            <a:ext cx="4808636" cy="1200329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______</a:t>
            </a:r>
            <a:r>
              <a:rPr lang="zh-CN" altLang="en-US" sz="7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即景</a:t>
            </a:r>
            <a:endParaRPr lang="zh-CN" altLang="en-US" sz="7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审题指导</a:t>
            </a:r>
            <a:endParaRPr lang="zh-CN" altLang="en-US" sz="5400" b="1" dirty="0">
              <a:solidFill>
                <a:srgbClr val="875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10000" r="90000">
                        <a14:foregroundMark x1="27600" y1="26000" x2="29800" y2="29000"/>
                        <a14:foregroundMark x1="15200" y1="49200" x2="21000" y2="49600"/>
                        <a14:foregroundMark x1="25000" y1="75400" x2="30800" y2="70200"/>
                        <a14:foregroundMark x1="72000" y1="70600" x2="74600" y2="73800"/>
                        <a14:foregroundMark x1="83000" y1="48800" x2="87600" y2="48800"/>
                        <a14:foregroundMark x1="74000" y1="26400" x2="77600" y2="23600"/>
                        <a14:foregroundMark x1="51400" y1="16200" x2="51800" y2="10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749" y="1464439"/>
            <a:ext cx="1996516" cy="19965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9" y="445080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文本框 15"/>
          <p:cNvSpPr txBox="1"/>
          <p:nvPr/>
        </p:nvSpPr>
        <p:spPr>
          <a:xfrm>
            <a:off x="99699" y="429659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第一课时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7519" y="1059328"/>
            <a:ext cx="5884433" cy="329320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朝阳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喷薄而出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夕阳缓缓西沉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林中百鸟争鸣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园中鲜花怒放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大自然的变化让我们感受到世界的奇妙和美好</a:t>
            </a:r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6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观察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一种自然现象或一处自然景观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重点观察景物的变化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写下观察所得。根据自己的观察对象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把题目补充完整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如“雨中即景”“日落即景”“田野即景”</a:t>
            </a:r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“窗外即景”。</a:t>
            </a:r>
            <a:endParaRPr lang="en-US" altLang="zh-CN" sz="16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写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的时候注意以下几点</a:t>
            </a:r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en-US" altLang="zh-CN" sz="16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    ◇</a:t>
            </a:r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按照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一定的顺序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有条理地描写景物。如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写窗外即景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可以按空间顺丹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由近及远地写一写窗外的景物</a:t>
            </a:r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6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◇</a:t>
            </a:r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注意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写出景物的动态变化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使画面更加鲜活。如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写日落即景</a:t>
            </a:r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可以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写一写太阳落下时形状的变化以及夕照下景物色彩的变化</a:t>
            </a:r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16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写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好以后读一读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看看是不是写出了景物的变化</a:t>
            </a:r>
            <a:r>
              <a:rPr lang="en-US" altLang="zh-CN" sz="16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对不满意的地方进行修改。</a:t>
            </a:r>
            <a:endParaRPr lang="zh-CN" altLang="en-US" sz="16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838450" y="1640598"/>
            <a:ext cx="2317517" cy="2453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对话气泡: 圆角矩形 16"/>
          <p:cNvSpPr/>
          <p:nvPr/>
        </p:nvSpPr>
        <p:spPr>
          <a:xfrm>
            <a:off x="4190303" y="542624"/>
            <a:ext cx="1341762" cy="367830"/>
          </a:xfrm>
          <a:prstGeom prst="wedgeRoundRectCallout">
            <a:avLst>
              <a:gd name="adj1" fmla="val -49872"/>
              <a:gd name="adj2" fmla="val 19773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写作对象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155967" y="1640598"/>
            <a:ext cx="1873931" cy="2453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对话气泡: 圆角矩形 12"/>
          <p:cNvSpPr/>
          <p:nvPr/>
        </p:nvSpPr>
        <p:spPr>
          <a:xfrm>
            <a:off x="5921482" y="564805"/>
            <a:ext cx="1341762" cy="367830"/>
          </a:xfrm>
          <a:prstGeom prst="wedgeRoundRectCallout">
            <a:avLst>
              <a:gd name="adj1" fmla="val -39933"/>
              <a:gd name="adj2" fmla="val 205501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写作要点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733686" y="1885950"/>
            <a:ext cx="3491714" cy="1996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对话气泡: 圆角矩形 14"/>
          <p:cNvSpPr/>
          <p:nvPr/>
        </p:nvSpPr>
        <p:spPr>
          <a:xfrm>
            <a:off x="575759" y="1048120"/>
            <a:ext cx="1341762" cy="367830"/>
          </a:xfrm>
          <a:prstGeom prst="wedgeRoundRectCallout">
            <a:avLst>
              <a:gd name="adj1" fmla="val 107809"/>
              <a:gd name="adj2" fmla="val 195599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题目要求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936577" y="2579217"/>
            <a:ext cx="5865375" cy="4746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对话气泡: 圆角矩形 20"/>
          <p:cNvSpPr/>
          <p:nvPr/>
        </p:nvSpPr>
        <p:spPr>
          <a:xfrm>
            <a:off x="612083" y="2364226"/>
            <a:ext cx="806165" cy="633095"/>
          </a:xfrm>
          <a:prstGeom prst="wedgeRoundRectCallout">
            <a:avLst>
              <a:gd name="adj1" fmla="val 106711"/>
              <a:gd name="adj2" fmla="val 17421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空间顺序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对话气泡: 圆角矩形 21"/>
          <p:cNvSpPr/>
          <p:nvPr/>
        </p:nvSpPr>
        <p:spPr>
          <a:xfrm>
            <a:off x="612083" y="3155462"/>
            <a:ext cx="806165" cy="633095"/>
          </a:xfrm>
          <a:prstGeom prst="wedgeRoundRectCallout">
            <a:avLst>
              <a:gd name="adj1" fmla="val 111697"/>
              <a:gd name="adj2" fmla="val -797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时间顺序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917519" y="3122123"/>
            <a:ext cx="5865375" cy="6997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2" grpId="0" animBg="1"/>
      <p:bldP spid="13" grpId="0" animBg="1"/>
      <p:bldP spid="14" grpId="0" animBg="1"/>
      <p:bldP spid="15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5149" y="440264"/>
            <a:ext cx="6996731" cy="411331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29986" y="1274219"/>
            <a:ext cx="39489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</a:t>
            </a:r>
            <a:r>
              <a:rPr lang="zh-CN" altLang="en-US" sz="2800" b="1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们来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理清作文中的几个概念，这样写起来更方便！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032498" y="977077"/>
            <a:ext cx="268501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4800" b="1" dirty="0">
                <a:latin typeface="宋体" panose="02010600030101010101" pitchFamily="2" charset="-122"/>
                <a:ea typeface="宋体" panose="02010600030101010101" pitchFamily="2" charset="-122"/>
              </a:rPr>
              <a:t>自然景象</a:t>
            </a:r>
            <a:endParaRPr lang="zh-CN" altLang="en-US" sz="4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032498" y="2571750"/>
            <a:ext cx="268501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4800" b="1" dirty="0">
                <a:latin typeface="宋体" panose="02010600030101010101" pitchFamily="2" charset="-122"/>
                <a:ea typeface="宋体" panose="02010600030101010101" pitchFamily="2" charset="-122"/>
              </a:rPr>
              <a:t>自然景观</a:t>
            </a:r>
            <a:endParaRPr lang="zh-CN" altLang="en-US" sz="4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173" y="1928302"/>
            <a:ext cx="76066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风霜雪雨 闪电 月缺月圆 天气冷暖 结冰化冰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75173" y="3522975"/>
            <a:ext cx="74960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高山大河 森林草原 沙漠 高原 洼地 雨林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0a77a743-96bb-4961-bcd9-a49ba8bca4f6"/>
  <p:tag name="COMMONDATA" val="eyJoZGlkIjoiMDUzMmRhYzhkNzM3Y2ZlODExZjhhYzliMDJjYzA0ZG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 anchor="ctr">
        <a:spAutoFit/>
      </a:bodyPr>
      <a:lstStyle>
        <a:defPPr algn="l">
          <a:defRPr sz="2400" b="1" dirty="0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3456</Words>
  <Application>WPS 演示</Application>
  <PresentationFormat>全屏显示(16:9)</PresentationFormat>
  <Paragraphs>353</Paragraphs>
  <Slides>40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56" baseType="lpstr">
      <vt:lpstr>Arial</vt:lpstr>
      <vt:lpstr>宋体</vt:lpstr>
      <vt:lpstr>Wingdings</vt:lpstr>
      <vt:lpstr>黑体</vt:lpstr>
      <vt:lpstr>楷体</vt:lpstr>
      <vt:lpstr>微软雅黑</vt:lpstr>
      <vt:lpstr>等线</vt:lpstr>
      <vt:lpstr>Calibri</vt:lpstr>
      <vt:lpstr>Arial Unicode MS</vt:lpstr>
      <vt:lpstr>华文楷体</vt:lpstr>
      <vt:lpstr>Times New Roman</vt:lpstr>
      <vt:lpstr>幼圆</vt:lpstr>
      <vt:lpstr>仿宋</vt:lpstr>
      <vt:lpstr>Xingkai SC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309</cp:revision>
  <dcterms:created xsi:type="dcterms:W3CDTF">2020-01-30T03:27:00Z</dcterms:created>
  <dcterms:modified xsi:type="dcterms:W3CDTF">2022-12-19T06:41:22Z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A0130B116E414A0D8A8FFCDDCE1C4A55</vt:lpwstr>
  </property>
  <property fmtid="{D5CDD505-2E9C-101B-9397-08002B2CF9AE}" pid="3" name="KSOProductBuildVer">
    <vt:lpwstr>2052-11.1.0.12980</vt:lpwstr>
  </property>
</Properties>
</file>