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523" r:id="rId3"/>
    <p:sldId id="1089" r:id="rId5"/>
    <p:sldId id="1122" r:id="rId6"/>
    <p:sldId id="1090" r:id="rId7"/>
    <p:sldId id="1121" r:id="rId8"/>
    <p:sldId id="1123" r:id="rId9"/>
    <p:sldId id="1124" r:id="rId10"/>
    <p:sldId id="1140" r:id="rId11"/>
    <p:sldId id="1142" r:id="rId12"/>
    <p:sldId id="1144" r:id="rId13"/>
    <p:sldId id="1146" r:id="rId14"/>
    <p:sldId id="1147" r:id="rId15"/>
    <p:sldId id="1149" r:id="rId16"/>
    <p:sldId id="1170" r:id="rId17"/>
    <p:sldId id="1094" r:id="rId18"/>
    <p:sldId id="1130" r:id="rId19"/>
    <p:sldId id="1131" r:id="rId20"/>
    <p:sldId id="1095" r:id="rId21"/>
    <p:sldId id="1097" r:id="rId22"/>
    <p:sldId id="1096" r:id="rId23"/>
    <p:sldId id="1167" r:id="rId24"/>
    <p:sldId id="1168" r:id="rId25"/>
    <p:sldId id="1139" r:id="rId26"/>
    <p:sldId id="1104" r:id="rId27"/>
    <p:sldId id="1119" r:id="rId28"/>
    <p:sldId id="1103" r:id="rId29"/>
    <p:sldId id="1116" r:id="rId30"/>
    <p:sldId id="1164" r:id="rId3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6"/>
    </p:embeddedFont>
    <p:embeddedFont>
      <p:font typeface="楷体" panose="02010609060101010101" pitchFamily="49" charset="-122"/>
      <p:regular r:id="rId37"/>
    </p:embeddedFont>
    <p:embeddedFont>
      <p:font typeface="微软雅黑" panose="020B0503020204020204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  <p:embeddedFont>
      <p:font typeface="幼圆" panose="02010509060101010101" charset="-122"/>
      <p:regular r:id="rId43"/>
    </p:embeddedFont>
  </p:embeddedFontLst>
  <p:custDataLst>
    <p:tags r:id="rId4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31" userDrawn="1">
          <p15:clr>
            <a:srgbClr val="A4A3A4"/>
          </p15:clr>
        </p15:guide>
        <p15:guide id="2" orient="horz" pos="0" userDrawn="1">
          <p15:clr>
            <a:srgbClr val="A4A3A4"/>
          </p15:clr>
        </p15:guide>
        <p15:guide id="3" pos="5759" userDrawn="1">
          <p15:clr>
            <a:srgbClr val="A4A3A4"/>
          </p15:clr>
        </p15:guide>
        <p15:guide id="4" pos="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FF0000"/>
    <a:srgbClr val="0066FF"/>
    <a:srgbClr val="A38302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50" autoAdjust="0"/>
    <p:restoredTop sz="97333" autoAdjust="0"/>
  </p:normalViewPr>
  <p:slideViewPr>
    <p:cSldViewPr>
      <p:cViewPr>
        <p:scale>
          <a:sx n="60" d="100"/>
          <a:sy n="60" d="100"/>
        </p:scale>
        <p:origin x="-1214" y="-523"/>
      </p:cViewPr>
      <p:guideLst>
        <p:guide orient="horz" pos="531"/>
        <p:guide orient="horz"/>
        <p:guide pos="5759"/>
        <p:guide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47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If?  </a:t>
            </a:r>
            <a:r>
              <a:rPr lang="zh-CN" altLang="en-US" dirty="0"/>
              <a:t>本单元的课文中有很多这样的语句，值得我们品味、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积累。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词句段运用“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)</a:t>
            </a:r>
            <a:r>
              <a:rPr lang="zh-CN" altLang="en-US" dirty="0"/>
              <a:t>元旦快到了，为元旦联欢会设计一个海报吧。要有打动人的宣传语，还可</a:t>
            </a:r>
            <a:endParaRPr lang="zh-CN" altLang="en-US" dirty="0"/>
          </a:p>
          <a:p>
            <a:r>
              <a:rPr lang="zh-CN" altLang="en-US" dirty="0"/>
              <a:t>    以配上好看的图画，看看谁制作的海报最吸引人。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        </a:t>
            </a:r>
            <a:r>
              <a:rPr lang="en-US" altLang="zh-CN" dirty="0"/>
              <a:t>.#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 IE </a:t>
            </a:r>
            <a:r>
              <a:rPr lang="zh-CN" altLang="en-US" dirty="0"/>
              <a:t>餘 德 罐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5" cstate="print"/>
          <a:srcRect t="55834"/>
          <a:stretch>
            <a:fillRect/>
          </a:stretch>
        </p:blipFill>
        <p:spPr bwMode="auto">
          <a:xfrm>
            <a:off x="0" y="4515966"/>
            <a:ext cx="2520280" cy="938452"/>
          </a:xfrm>
          <a:prstGeom prst="rect">
            <a:avLst/>
          </a:prstGeom>
          <a:noFill/>
        </p:spPr>
      </p:pic>
      <p:pic>
        <p:nvPicPr>
          <p:cNvPr id="7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5" cstate="print"/>
          <a:srcRect t="55834"/>
          <a:stretch>
            <a:fillRect/>
          </a:stretch>
        </p:blipFill>
        <p:spPr bwMode="auto">
          <a:xfrm flipH="1">
            <a:off x="2483768" y="4538852"/>
            <a:ext cx="2232248" cy="938452"/>
          </a:xfrm>
          <a:prstGeom prst="rect">
            <a:avLst/>
          </a:prstGeom>
          <a:noFill/>
        </p:spPr>
      </p:pic>
      <p:pic>
        <p:nvPicPr>
          <p:cNvPr id="8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5" cstate="print"/>
          <a:srcRect t="55834"/>
          <a:stretch>
            <a:fillRect/>
          </a:stretch>
        </p:blipFill>
        <p:spPr bwMode="auto">
          <a:xfrm>
            <a:off x="4644008" y="4536504"/>
            <a:ext cx="2079848" cy="938452"/>
          </a:xfrm>
          <a:prstGeom prst="rect">
            <a:avLst/>
          </a:prstGeom>
          <a:noFill/>
        </p:spPr>
      </p:pic>
      <p:pic>
        <p:nvPicPr>
          <p:cNvPr id="9" name="Picture 2" descr="http://pic.90sjimg.com/design/01/99/24/47/5a3e6b4ce49e5.png!/fwfh/804x677/quality/90/unsharp/true/compress/true"/>
          <p:cNvPicPr>
            <a:picLocks noChangeAspect="1" noChangeArrowheads="1"/>
          </p:cNvPicPr>
          <p:nvPr userDrawn="1"/>
        </p:nvPicPr>
        <p:blipFill>
          <a:blip r:embed="rId5" cstate="print"/>
          <a:srcRect t="55834"/>
          <a:stretch>
            <a:fillRect/>
          </a:stretch>
        </p:blipFill>
        <p:spPr bwMode="auto">
          <a:xfrm flipH="1">
            <a:off x="6660232" y="4536504"/>
            <a:ext cx="2483768" cy="938452"/>
          </a:xfrm>
          <a:prstGeom prst="rect">
            <a:avLst/>
          </a:prstGeom>
          <a:noFill/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329" y="51470"/>
            <a:ext cx="1250175" cy="4917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slide" Target="slide15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"/>
          <p:cNvSpPr txBox="1"/>
          <p:nvPr/>
        </p:nvSpPr>
        <p:spPr>
          <a:xfrm>
            <a:off x="161281" y="105936"/>
            <a:ext cx="27414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200" b="1" smtClean="0"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r>
              <a:rPr kumimoji="1"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  </a:t>
            </a:r>
            <a:r>
              <a:rPr kumimoji="1"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五年级  上册</a:t>
            </a:r>
            <a:endParaRPr kumimoji="1"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375756" y="1491630"/>
            <a:ext cx="4392488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n w="0"/>
                <a:effectLst>
                  <a:glow rad="889000">
                    <a:schemeClr val="bg1">
                      <a:alpha val="48000"/>
                    </a:schemeClr>
                  </a:glow>
                </a:effectLst>
                <a:latin typeface="+mj-ea"/>
                <a:ea typeface="+mj-ea"/>
              </a:rPr>
              <a:t>语文园地</a:t>
            </a:r>
            <a:endParaRPr lang="zh-CN" altLang="en-US" sz="6600" b="1" dirty="0">
              <a:ln w="0"/>
              <a:effectLst>
                <a:glow rad="889000">
                  <a:schemeClr val="bg1">
                    <a:alpha val="48000"/>
                  </a:schemeClr>
                </a:glow>
              </a:effectLst>
              <a:latin typeface="+mj-ea"/>
              <a:ea typeface="+mj-ea"/>
            </a:endParaRPr>
          </a:p>
        </p:txBody>
      </p:sp>
      <p:sp>
        <p:nvSpPr>
          <p:cNvPr id="17410" name="AutoShape 2" descr="http://p1.so.qhimgs1.com/bdr/585__/t01eeefd3f5327edf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15">
            <a:hlinkClick r:id="" action="ppaction://hlinkshowjump?jump=nextslide"/>
          </p:cNvPr>
          <p:cNvSpPr txBox="1"/>
          <p:nvPr/>
        </p:nvSpPr>
        <p:spPr>
          <a:xfrm>
            <a:off x="3338308" y="278777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iconfont-1191-870150"/>
          <p:cNvSpPr>
            <a:spLocks noChangeAspect="1"/>
          </p:cNvSpPr>
          <p:nvPr/>
        </p:nvSpPr>
        <p:spPr bwMode="auto">
          <a:xfrm>
            <a:off x="5737643" y="289871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 rot="10800000">
            <a:off x="3203849" y="289871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0" name="文本框 15">
            <a:hlinkClick r:id="rId2" action="ppaction://hlinksldjump"/>
          </p:cNvPr>
          <p:cNvSpPr txBox="1"/>
          <p:nvPr/>
        </p:nvSpPr>
        <p:spPr>
          <a:xfrm>
            <a:off x="3338308" y="3549837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iconfont-1191-870150"/>
          <p:cNvSpPr>
            <a:spLocks noChangeAspect="1"/>
          </p:cNvSpPr>
          <p:nvPr/>
        </p:nvSpPr>
        <p:spPr bwMode="auto">
          <a:xfrm>
            <a:off x="5737643" y="366077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3" name="iconfont-1191-870150"/>
          <p:cNvSpPr>
            <a:spLocks noChangeAspect="1"/>
          </p:cNvSpPr>
          <p:nvPr/>
        </p:nvSpPr>
        <p:spPr bwMode="auto">
          <a:xfrm rot="10800000">
            <a:off x="3203849" y="366077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6832" y="568226"/>
            <a:ext cx="847564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比较下面两句宣传语，哪一句宣传语更吸引人？为什么？</a:t>
            </a:r>
            <a:endParaRPr lang="zh-CN" altLang="en-US" sz="26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2944" y="1190898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2022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到来之际，五（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）班盛大的元旦联欢会将在本班拉开序幕，欢迎同学们踊跃参加。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944" y="2266875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你想看神奇的魔术吗？你想欣赏优美的歌舞吗？你想参与好玩的游戏吗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2022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）班元旦联欢会，期待你的参与。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3" descr="C:\Users\Administrator\Downloads\七彩课堂语文一年级上册出片文件7(1)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3710928" y="3520554"/>
            <a:ext cx="854053" cy="143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532209" y="987574"/>
            <a:ext cx="8106147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①元旦联欢会精彩纷呈，届时舞蹈大咖、魔术大咖等将加盟参与，五（</a:t>
            </a:r>
            <a:r>
              <a:rPr lang="en-US" altLang="zh-CN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）班教室上午九点，不见不散！</a:t>
            </a:r>
            <a:endParaRPr lang="zh-CN" altLang="en-US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532209" y="1965682"/>
            <a:ext cx="8250163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②美丽的鲜花祝你节日愉快！闪动的烛光祝你平安如意！</a:t>
            </a:r>
            <a:endParaRPr lang="zh-CN" altLang="en-US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532209" y="2943790"/>
            <a:ext cx="8250163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③用心感受真情，用爱融化冰雪，用最美妙的歌舞描绘明天的美景！</a:t>
            </a:r>
            <a:endParaRPr lang="zh-CN" altLang="en-US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532209" y="3921899"/>
            <a:ext cx="8250163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④元旦联欢会，有您才精彩。一起来感受热闹、开心的氛围吧！</a:t>
            </a:r>
            <a:endParaRPr lang="zh-CN" altLang="en-US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467544" y="411510"/>
            <a:ext cx="2520280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宣传语示例：</a:t>
            </a:r>
            <a:endParaRPr lang="zh-CN" altLang="en-US" sz="26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600257412671&amp;di=5d7de58f082300ed8657044e716ad895&amp;imgtype=0&amp;src=http%3A%2F%2Fpic198.nipic.com%2Ffile%2F20181220%2F22950071_111620452000_2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4"/>
          <a:stretch>
            <a:fillRect/>
          </a:stretch>
        </p:blipFill>
        <p:spPr bwMode="auto">
          <a:xfrm>
            <a:off x="-114301" y="-121844"/>
            <a:ext cx="9425111" cy="526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301" y="2161"/>
            <a:ext cx="942511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745" y="-20538"/>
            <a:ext cx="918455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712596" y="2945318"/>
            <a:ext cx="7834358" cy="2089218"/>
            <a:chOff x="712596" y="2930804"/>
            <a:chExt cx="7834358" cy="2089218"/>
          </a:xfrm>
        </p:grpSpPr>
        <p:sp>
          <p:nvSpPr>
            <p:cNvPr id="8" name="任意多边形 7"/>
            <p:cNvSpPr/>
            <p:nvPr/>
          </p:nvSpPr>
          <p:spPr>
            <a:xfrm>
              <a:off x="2570122" y="3070672"/>
              <a:ext cx="5976832" cy="1838511"/>
            </a:xfrm>
            <a:custGeom>
              <a:avLst/>
              <a:gdLst>
                <a:gd name="connsiteX0" fmla="*/ 209292 w 1255728"/>
                <a:gd name="connsiteY0" fmla="*/ 0 h 4830064"/>
                <a:gd name="connsiteX1" fmla="*/ 1046436 w 1255728"/>
                <a:gd name="connsiteY1" fmla="*/ 0 h 4830064"/>
                <a:gd name="connsiteX2" fmla="*/ 1255728 w 1255728"/>
                <a:gd name="connsiteY2" fmla="*/ 209292 h 4830064"/>
                <a:gd name="connsiteX3" fmla="*/ 1255728 w 1255728"/>
                <a:gd name="connsiteY3" fmla="*/ 4830064 h 4830064"/>
                <a:gd name="connsiteX4" fmla="*/ 1255728 w 1255728"/>
                <a:gd name="connsiteY4" fmla="*/ 4830064 h 4830064"/>
                <a:gd name="connsiteX5" fmla="*/ 0 w 1255728"/>
                <a:gd name="connsiteY5" fmla="*/ 4830064 h 4830064"/>
                <a:gd name="connsiteX6" fmla="*/ 0 w 1255728"/>
                <a:gd name="connsiteY6" fmla="*/ 4830064 h 4830064"/>
                <a:gd name="connsiteX7" fmla="*/ 0 w 1255728"/>
                <a:gd name="connsiteY7" fmla="*/ 209292 h 4830064"/>
                <a:gd name="connsiteX8" fmla="*/ 209292 w 1255728"/>
                <a:gd name="connsiteY8" fmla="*/ 0 h 483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728" h="4830064">
                  <a:moveTo>
                    <a:pt x="1255728" y="805026"/>
                  </a:moveTo>
                  <a:lnTo>
                    <a:pt x="1255728" y="4025038"/>
                  </a:lnTo>
                  <a:cubicBezTo>
                    <a:pt x="1255728" y="4469642"/>
                    <a:pt x="1231367" y="4830064"/>
                    <a:pt x="1201316" y="4830064"/>
                  </a:cubicBezTo>
                  <a:lnTo>
                    <a:pt x="0" y="4830064"/>
                  </a:lnTo>
                  <a:lnTo>
                    <a:pt x="0" y="48300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01316" y="0"/>
                  </a:lnTo>
                  <a:cubicBezTo>
                    <a:pt x="1231367" y="0"/>
                    <a:pt x="1255728" y="360422"/>
                    <a:pt x="1255728" y="805026"/>
                  </a:cubicBez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</p:spPr>
          <p:style>
            <a:lnRef idx="2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91780" rIns="122260" bIns="91780" numCol="1" spcCol="1270" anchor="ctr" anchorCtr="0">
              <a:noAutofit/>
            </a:bodyPr>
            <a:lstStyle/>
            <a:p>
              <a:pPr marL="171450" lvl="1" indent="-171450" algn="l" defTabSz="711200" rtl="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zh-CN" sz="2400" b="1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12596" y="2930804"/>
              <a:ext cx="1855686" cy="2089218"/>
            </a:xfrm>
            <a:custGeom>
              <a:avLst/>
              <a:gdLst>
                <a:gd name="connsiteX0" fmla="*/ 0 w 2716911"/>
                <a:gd name="connsiteY0" fmla="*/ 261615 h 1569660"/>
                <a:gd name="connsiteX1" fmla="*/ 261615 w 2716911"/>
                <a:gd name="connsiteY1" fmla="*/ 0 h 1569660"/>
                <a:gd name="connsiteX2" fmla="*/ 2455296 w 2716911"/>
                <a:gd name="connsiteY2" fmla="*/ 0 h 1569660"/>
                <a:gd name="connsiteX3" fmla="*/ 2716911 w 2716911"/>
                <a:gd name="connsiteY3" fmla="*/ 261615 h 1569660"/>
                <a:gd name="connsiteX4" fmla="*/ 2716911 w 2716911"/>
                <a:gd name="connsiteY4" fmla="*/ 1308045 h 1569660"/>
                <a:gd name="connsiteX5" fmla="*/ 2455296 w 2716911"/>
                <a:gd name="connsiteY5" fmla="*/ 1569660 h 1569660"/>
                <a:gd name="connsiteX6" fmla="*/ 261615 w 2716911"/>
                <a:gd name="connsiteY6" fmla="*/ 1569660 h 1569660"/>
                <a:gd name="connsiteX7" fmla="*/ 0 w 2716911"/>
                <a:gd name="connsiteY7" fmla="*/ 1308045 h 1569660"/>
                <a:gd name="connsiteX8" fmla="*/ 0 w 2716911"/>
                <a:gd name="connsiteY8" fmla="*/ 261615 h 156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16911" h="1569660">
                  <a:moveTo>
                    <a:pt x="0" y="261615"/>
                  </a:moveTo>
                  <a:cubicBezTo>
                    <a:pt x="0" y="117129"/>
                    <a:pt x="117129" y="0"/>
                    <a:pt x="261615" y="0"/>
                  </a:cubicBezTo>
                  <a:lnTo>
                    <a:pt x="2455296" y="0"/>
                  </a:lnTo>
                  <a:cubicBezTo>
                    <a:pt x="2599782" y="0"/>
                    <a:pt x="2716911" y="117129"/>
                    <a:pt x="2716911" y="261615"/>
                  </a:cubicBezTo>
                  <a:lnTo>
                    <a:pt x="2716911" y="1308045"/>
                  </a:lnTo>
                  <a:cubicBezTo>
                    <a:pt x="2716911" y="1452531"/>
                    <a:pt x="2599782" y="1569660"/>
                    <a:pt x="2455296" y="1569660"/>
                  </a:cubicBezTo>
                  <a:lnTo>
                    <a:pt x="261615" y="1569660"/>
                  </a:lnTo>
                  <a:cubicBezTo>
                    <a:pt x="117129" y="1569660"/>
                    <a:pt x="0" y="1452531"/>
                    <a:pt x="0" y="1308045"/>
                  </a:cubicBezTo>
                  <a:lnTo>
                    <a:pt x="0" y="261615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3784" tIns="145204" rIns="213784" bIns="145204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3600" b="1" kern="1200" dirty="0" smtClean="0"/>
                <a:t>插图的特点</a:t>
              </a:r>
              <a:endParaRPr lang="zh-CN" sz="3600" b="1" kern="1200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2584202" y="3039908"/>
            <a:ext cx="5962751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CN" altLang="en-US" sz="2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海报的插图可以采用简笔画法、剪贴法等。</a:t>
            </a:r>
            <a:endParaRPr lang="zh-CN" altLang="en-US" sz="24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lvl="1" indent="-171450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CN" altLang="en-US" sz="2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字体以艺术字为主。</a:t>
            </a:r>
            <a:endParaRPr lang="zh-CN" altLang="en-US" sz="24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  <a:p>
            <a:pPr marL="171450" lvl="1" indent="-171450" defTabSz="71120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CN" altLang="en-US" sz="2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插图要分清主次，主体要鲜明。</a:t>
            </a:r>
            <a:endParaRPr lang="zh-CN" altLang="en-US" sz="24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43.nipic.com/20140704/3860090_092232842065_2.jpg"/>
          <p:cNvPicPr>
            <a:picLocks noChangeAspect="1" noChangeArrowheads="1"/>
          </p:cNvPicPr>
          <p:nvPr/>
        </p:nvPicPr>
        <p:blipFill>
          <a:blip r:embed="rId1" cstate="print"/>
          <a:srcRect l="3327" t="17453" r="4763" b="706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p:transition spd="slow" advTm="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21140" y="1096176"/>
            <a:ext cx="4815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夕阳西下，乌鸦归巢。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3" descr="C:\Users\Administrator\Downloads\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17684" y="2859782"/>
            <a:ext cx="998732" cy="162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47519" y="1873580"/>
            <a:ext cx="5551804" cy="2786402"/>
            <a:chOff x="103503" y="1548954"/>
            <a:chExt cx="5551804" cy="2786402"/>
          </a:xfrm>
        </p:grpSpPr>
        <p:sp>
          <p:nvSpPr>
            <p:cNvPr id="2" name="云形标注 1"/>
            <p:cNvSpPr/>
            <p:nvPr/>
          </p:nvSpPr>
          <p:spPr>
            <a:xfrm>
              <a:off x="103503" y="1548954"/>
              <a:ext cx="5551804" cy="2786402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4398369 w 5544616"/>
                <a:gd name="connsiteY0-2" fmla="*/ -423109 h 2291164"/>
                <a:gd name="connsiteX1-3" fmla="*/ 4334726 w 5544616"/>
                <a:gd name="connsiteY1-4" fmla="*/ -359466 h 2291164"/>
                <a:gd name="connsiteX2-5" fmla="*/ 4271083 w 5544616"/>
                <a:gd name="connsiteY2-6" fmla="*/ -423109 h 2291164"/>
                <a:gd name="connsiteX3-7" fmla="*/ 4334726 w 5544616"/>
                <a:gd name="connsiteY3-8" fmla="*/ -486752 h 2291164"/>
                <a:gd name="connsiteX4-9" fmla="*/ 4398369 w 5544616"/>
                <a:gd name="connsiteY4-10" fmla="*/ -423109 h 2291164"/>
                <a:gd name="connsiteX0-11" fmla="*/ 4322858 w 5544616"/>
                <a:gd name="connsiteY0-12" fmla="*/ -283396 h 2291164"/>
                <a:gd name="connsiteX1-13" fmla="*/ 4195571 w 5544616"/>
                <a:gd name="connsiteY1-14" fmla="*/ -156109 h 2291164"/>
                <a:gd name="connsiteX2-15" fmla="*/ 4068284 w 5544616"/>
                <a:gd name="connsiteY2-16" fmla="*/ -283396 h 2291164"/>
                <a:gd name="connsiteX3-17" fmla="*/ 4195571 w 5544616"/>
                <a:gd name="connsiteY3-18" fmla="*/ -410683 h 2291164"/>
                <a:gd name="connsiteX4-19" fmla="*/ 4322858 w 5544616"/>
                <a:gd name="connsiteY4-20" fmla="*/ -283396 h 2291164"/>
                <a:gd name="connsiteX0-21" fmla="*/ 4157523 w 5544616"/>
                <a:gd name="connsiteY0-22" fmla="*/ -53498 h 2291164"/>
                <a:gd name="connsiteX1-23" fmla="*/ 3966593 w 5544616"/>
                <a:gd name="connsiteY1-24" fmla="*/ 137432 h 2291164"/>
                <a:gd name="connsiteX2-25" fmla="*/ 3775663 w 5544616"/>
                <a:gd name="connsiteY2-26" fmla="*/ -53498 h 2291164"/>
                <a:gd name="connsiteX3-27" fmla="*/ 3966593 w 5544616"/>
                <a:gd name="connsiteY3-28" fmla="*/ -244428 h 2291164"/>
                <a:gd name="connsiteX4-29" fmla="*/ 4157523 w 5544616"/>
                <a:gd name="connsiteY4-30" fmla="*/ -53498 h 2291164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43256"/>
                <a:gd name="connsiteY0-76" fmla="*/ 23548 h 52538"/>
                <a:gd name="connsiteX1-77" fmla="*/ 5659 w 43256"/>
                <a:gd name="connsiteY1-78" fmla="*/ 16085 h 52538"/>
                <a:gd name="connsiteX2-79" fmla="*/ 14041 w 43256"/>
                <a:gd name="connsiteY2-80" fmla="*/ 14380 h 52538"/>
                <a:gd name="connsiteX3-81" fmla="*/ 22492 w 43256"/>
                <a:gd name="connsiteY3-82" fmla="*/ 12610 h 52538"/>
                <a:gd name="connsiteX4-83" fmla="*/ 25785 w 43256"/>
                <a:gd name="connsiteY4-84" fmla="*/ 9378 h 52538"/>
                <a:gd name="connsiteX5-85" fmla="*/ 29869 w 43256"/>
                <a:gd name="connsiteY5-86" fmla="*/ 11659 h 52538"/>
                <a:gd name="connsiteX6-87" fmla="*/ 35499 w 43256"/>
                <a:gd name="connsiteY6-88" fmla="*/ 9868 h 52538"/>
                <a:gd name="connsiteX7-89" fmla="*/ 38354 w 43256"/>
                <a:gd name="connsiteY7-90" fmla="*/ 14754 h 52538"/>
                <a:gd name="connsiteX8-91" fmla="*/ 42018 w 43256"/>
                <a:gd name="connsiteY8-92" fmla="*/ 19496 h 52538"/>
                <a:gd name="connsiteX9-93" fmla="*/ 41854 w 43256"/>
                <a:gd name="connsiteY9-94" fmla="*/ 24638 h 52538"/>
                <a:gd name="connsiteX10-95" fmla="*/ 43052 w 43256"/>
                <a:gd name="connsiteY10-96" fmla="*/ 32500 h 52538"/>
                <a:gd name="connsiteX11-97" fmla="*/ 37440 w 43256"/>
                <a:gd name="connsiteY11-98" fmla="*/ 39382 h 52538"/>
                <a:gd name="connsiteX12-99" fmla="*/ 35431 w 43256"/>
                <a:gd name="connsiteY12-100" fmla="*/ 45279 h 52538"/>
                <a:gd name="connsiteX13-101" fmla="*/ 28591 w 43256"/>
                <a:gd name="connsiteY13-102" fmla="*/ 45993 h 52538"/>
                <a:gd name="connsiteX14-103" fmla="*/ 23703 w 43256"/>
                <a:gd name="connsiteY14-104" fmla="*/ 52284 h 52538"/>
                <a:gd name="connsiteX15-105" fmla="*/ 16516 w 43256"/>
                <a:gd name="connsiteY15-106" fmla="*/ 48444 h 52538"/>
                <a:gd name="connsiteX16-107" fmla="*/ 5840 w 43256"/>
                <a:gd name="connsiteY16-108" fmla="*/ 44650 h 52538"/>
                <a:gd name="connsiteX17-109" fmla="*/ 1146 w 43256"/>
                <a:gd name="connsiteY17-110" fmla="*/ 40428 h 52538"/>
                <a:gd name="connsiteX18-111" fmla="*/ 2149 w 43256"/>
                <a:gd name="connsiteY18-112" fmla="*/ 34729 h 52538"/>
                <a:gd name="connsiteX19-113" fmla="*/ 31 w 43256"/>
                <a:gd name="connsiteY19-114" fmla="*/ 28882 h 52538"/>
                <a:gd name="connsiteX20-115" fmla="*/ 3899 w 43256"/>
                <a:gd name="connsiteY20-116" fmla="*/ 23685 h 52538"/>
                <a:gd name="connsiteX21-117" fmla="*/ 3936 w 43256"/>
                <a:gd name="connsiteY21-118" fmla="*/ 23548 h 52538"/>
                <a:gd name="connsiteX0-119" fmla="*/ 4402990 w 5551804"/>
                <a:gd name="connsiteY0-120" fmla="*/ 63643 h 2786402"/>
                <a:gd name="connsiteX1-121" fmla="*/ 4339347 w 5551804"/>
                <a:gd name="connsiteY1-122" fmla="*/ 127286 h 2786402"/>
                <a:gd name="connsiteX2-123" fmla="*/ 4275704 w 5551804"/>
                <a:gd name="connsiteY2-124" fmla="*/ 63643 h 2786402"/>
                <a:gd name="connsiteX3-125" fmla="*/ 4339347 w 5551804"/>
                <a:gd name="connsiteY3-126" fmla="*/ 0 h 2786402"/>
                <a:gd name="connsiteX4-127" fmla="*/ 4402990 w 5551804"/>
                <a:gd name="connsiteY4-128" fmla="*/ 63643 h 2786402"/>
                <a:gd name="connsiteX0-129" fmla="*/ 4327479 w 5551804"/>
                <a:gd name="connsiteY0-130" fmla="*/ 203356 h 2786402"/>
                <a:gd name="connsiteX1-131" fmla="*/ 4200192 w 5551804"/>
                <a:gd name="connsiteY1-132" fmla="*/ 330643 h 2786402"/>
                <a:gd name="connsiteX2-133" fmla="*/ 4072905 w 5551804"/>
                <a:gd name="connsiteY2-134" fmla="*/ 203356 h 2786402"/>
                <a:gd name="connsiteX3-135" fmla="*/ 4200192 w 5551804"/>
                <a:gd name="connsiteY3-136" fmla="*/ 76069 h 2786402"/>
                <a:gd name="connsiteX4-137" fmla="*/ 4327479 w 5551804"/>
                <a:gd name="connsiteY4-138" fmla="*/ 203356 h 2786402"/>
                <a:gd name="connsiteX0-139" fmla="*/ 4162144 w 5551804"/>
                <a:gd name="connsiteY0-140" fmla="*/ 433254 h 2786402"/>
                <a:gd name="connsiteX1-141" fmla="*/ 3971214 w 5551804"/>
                <a:gd name="connsiteY1-142" fmla="*/ 624184 h 2786402"/>
                <a:gd name="connsiteX2-143" fmla="*/ 3780284 w 5551804"/>
                <a:gd name="connsiteY2-144" fmla="*/ 433254 h 2786402"/>
                <a:gd name="connsiteX3-145" fmla="*/ 3971214 w 5551804"/>
                <a:gd name="connsiteY3-146" fmla="*/ 242324 h 2786402"/>
                <a:gd name="connsiteX4-147" fmla="*/ 4162144 w 5551804"/>
                <a:gd name="connsiteY4-148" fmla="*/ 433254 h 2786402"/>
                <a:gd name="connsiteX0-149" fmla="*/ 4729 w 43256"/>
                <a:gd name="connsiteY0-150" fmla="*/ 35355 h 52538"/>
                <a:gd name="connsiteX1-151" fmla="*/ 2196 w 43256"/>
                <a:gd name="connsiteY1-152" fmla="*/ 34558 h 52538"/>
                <a:gd name="connsiteX2-153" fmla="*/ 6964 w 43256"/>
                <a:gd name="connsiteY2-154" fmla="*/ 44077 h 52538"/>
                <a:gd name="connsiteX3-155" fmla="*/ 5856 w 43256"/>
                <a:gd name="connsiteY3-156" fmla="*/ 44458 h 52538"/>
                <a:gd name="connsiteX4-157" fmla="*/ 16514 w 43256"/>
                <a:gd name="connsiteY4-158" fmla="*/ 48268 h 52538"/>
                <a:gd name="connsiteX5-159" fmla="*/ 15846 w 43256"/>
                <a:gd name="connsiteY5-160" fmla="*/ 46528 h 52538"/>
                <a:gd name="connsiteX6-161" fmla="*/ 28863 w 43256"/>
                <a:gd name="connsiteY6-162" fmla="*/ 43929 h 52538"/>
                <a:gd name="connsiteX7-163" fmla="*/ 28596 w 43256"/>
                <a:gd name="connsiteY7-164" fmla="*/ 45838 h 52538"/>
                <a:gd name="connsiteX8-165" fmla="*/ 41834 w 43256"/>
                <a:gd name="connsiteY8-166" fmla="*/ 24532 h 52538"/>
                <a:gd name="connsiteX9-167" fmla="*/ 40386 w 43256"/>
                <a:gd name="connsiteY9-168" fmla="*/ 27208 h 52538"/>
                <a:gd name="connsiteX10-169" fmla="*/ 38360 w 43256"/>
                <a:gd name="connsiteY10-170" fmla="*/ 14604 h 52538"/>
                <a:gd name="connsiteX11-171" fmla="*/ 38436 w 43256"/>
                <a:gd name="connsiteY11-172" fmla="*/ 15868 h 52538"/>
                <a:gd name="connsiteX12-173" fmla="*/ 29114 w 43256"/>
                <a:gd name="connsiteY12-174" fmla="*/ 13130 h 52538"/>
                <a:gd name="connsiteX13-175" fmla="*/ 29856 w 43256"/>
                <a:gd name="connsiteY13-176" fmla="*/ 11518 h 52538"/>
                <a:gd name="connsiteX14-177" fmla="*/ 22177 w 43256"/>
                <a:gd name="connsiteY14-178" fmla="*/ 13898 h 52538"/>
                <a:gd name="connsiteX15-179" fmla="*/ 22536 w 43256"/>
                <a:gd name="connsiteY15-180" fmla="*/ 12508 h 52538"/>
                <a:gd name="connsiteX16-181" fmla="*/ 14036 w 43256"/>
                <a:gd name="connsiteY16-182" fmla="*/ 14370 h 52538"/>
                <a:gd name="connsiteX17-183" fmla="*/ 15336 w 43256"/>
                <a:gd name="connsiteY17-184" fmla="*/ 15718 h 52538"/>
                <a:gd name="connsiteX18-185" fmla="*/ 4163 w 43256"/>
                <a:gd name="connsiteY18-186" fmla="*/ 24967 h 52538"/>
                <a:gd name="connsiteX19-187" fmla="*/ 3936 w 43256"/>
                <a:gd name="connsiteY19-188" fmla="*/ 23548 h 52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</a:cxnLst>
              <a:rect l="l" t="t" r="r" b="b"/>
              <a:pathLst>
                <a:path w="43256" h="52538">
                  <a:moveTo>
                    <a:pt x="3936" y="23548"/>
                  </a:moveTo>
                  <a:cubicBezTo>
                    <a:pt x="3665" y="20835"/>
                    <a:pt x="4297" y="18099"/>
                    <a:pt x="5659" y="16085"/>
                  </a:cubicBezTo>
                  <a:cubicBezTo>
                    <a:pt x="7811" y="12904"/>
                    <a:pt x="11300" y="12195"/>
                    <a:pt x="14041" y="14380"/>
                  </a:cubicBezTo>
                  <a:cubicBezTo>
                    <a:pt x="15714" y="10087"/>
                    <a:pt x="19950" y="9200"/>
                    <a:pt x="22492" y="12610"/>
                  </a:cubicBezTo>
                  <a:cubicBezTo>
                    <a:pt x="23133" y="10861"/>
                    <a:pt x="24364" y="9652"/>
                    <a:pt x="25785" y="9378"/>
                  </a:cubicBezTo>
                  <a:cubicBezTo>
                    <a:pt x="27349" y="9076"/>
                    <a:pt x="28911" y="9948"/>
                    <a:pt x="29869" y="11659"/>
                  </a:cubicBezTo>
                  <a:cubicBezTo>
                    <a:pt x="31251" y="9445"/>
                    <a:pt x="33537" y="8718"/>
                    <a:pt x="35499" y="9868"/>
                  </a:cubicBezTo>
                  <a:cubicBezTo>
                    <a:pt x="36994" y="10744"/>
                    <a:pt x="38066" y="12578"/>
                    <a:pt x="38354" y="14754"/>
                  </a:cubicBezTo>
                  <a:cubicBezTo>
                    <a:pt x="40082" y="15396"/>
                    <a:pt x="41458" y="17176"/>
                    <a:pt x="42018" y="19496"/>
                  </a:cubicBezTo>
                  <a:cubicBezTo>
                    <a:pt x="42425" y="21180"/>
                    <a:pt x="42367" y="23009"/>
                    <a:pt x="41854" y="24638"/>
                  </a:cubicBezTo>
                  <a:cubicBezTo>
                    <a:pt x="43115" y="26872"/>
                    <a:pt x="43556" y="29768"/>
                    <a:pt x="43052" y="32500"/>
                  </a:cubicBezTo>
                  <a:cubicBezTo>
                    <a:pt x="42382" y="36132"/>
                    <a:pt x="40164" y="38852"/>
                    <a:pt x="37440" y="39382"/>
                  </a:cubicBezTo>
                  <a:cubicBezTo>
                    <a:pt x="37427" y="41649"/>
                    <a:pt x="36694" y="43799"/>
                    <a:pt x="35431" y="45279"/>
                  </a:cubicBezTo>
                  <a:cubicBezTo>
                    <a:pt x="33512" y="47528"/>
                    <a:pt x="30740" y="47817"/>
                    <a:pt x="28591" y="45993"/>
                  </a:cubicBezTo>
                  <a:cubicBezTo>
                    <a:pt x="27896" y="49126"/>
                    <a:pt x="26035" y="51521"/>
                    <a:pt x="23703" y="52284"/>
                  </a:cubicBezTo>
                  <a:cubicBezTo>
                    <a:pt x="20955" y="53183"/>
                    <a:pt x="18087" y="51651"/>
                    <a:pt x="16516" y="48444"/>
                  </a:cubicBezTo>
                  <a:cubicBezTo>
                    <a:pt x="12808" y="51488"/>
                    <a:pt x="7992" y="49777"/>
                    <a:pt x="5840" y="44650"/>
                  </a:cubicBezTo>
                  <a:cubicBezTo>
                    <a:pt x="3726" y="44987"/>
                    <a:pt x="1741" y="43202"/>
                    <a:pt x="1146" y="40428"/>
                  </a:cubicBezTo>
                  <a:cubicBezTo>
                    <a:pt x="715" y="38421"/>
                    <a:pt x="1096" y="36255"/>
                    <a:pt x="2149" y="34729"/>
                  </a:cubicBezTo>
                  <a:cubicBezTo>
                    <a:pt x="655" y="33532"/>
                    <a:pt x="-177" y="31235"/>
                    <a:pt x="31" y="28882"/>
                  </a:cubicBezTo>
                  <a:cubicBezTo>
                    <a:pt x="275" y="26127"/>
                    <a:pt x="1881" y="23969"/>
                    <a:pt x="3899" y="23685"/>
                  </a:cubicBezTo>
                  <a:cubicBezTo>
                    <a:pt x="3911" y="23639"/>
                    <a:pt x="3924" y="23594"/>
                    <a:pt x="3936" y="23548"/>
                  </a:cubicBezTo>
                  <a:close/>
                </a:path>
                <a:path w="5551804" h="2786402">
                  <a:moveTo>
                    <a:pt x="4402990" y="63643"/>
                  </a:moveTo>
                  <a:cubicBezTo>
                    <a:pt x="4402990" y="98792"/>
                    <a:pt x="4374496" y="127286"/>
                    <a:pt x="4339347" y="127286"/>
                  </a:cubicBezTo>
                  <a:cubicBezTo>
                    <a:pt x="4304198" y="127286"/>
                    <a:pt x="4275704" y="98792"/>
                    <a:pt x="4275704" y="63643"/>
                  </a:cubicBezTo>
                  <a:cubicBezTo>
                    <a:pt x="4275704" y="28494"/>
                    <a:pt x="4304198" y="0"/>
                    <a:pt x="4339347" y="0"/>
                  </a:cubicBezTo>
                  <a:cubicBezTo>
                    <a:pt x="4374496" y="0"/>
                    <a:pt x="4402990" y="28494"/>
                    <a:pt x="4402990" y="63643"/>
                  </a:cubicBezTo>
                  <a:close/>
                </a:path>
                <a:path w="5551804" h="2786402">
                  <a:moveTo>
                    <a:pt x="4327479" y="203356"/>
                  </a:moveTo>
                  <a:cubicBezTo>
                    <a:pt x="4327479" y="273655"/>
                    <a:pt x="4270491" y="330643"/>
                    <a:pt x="4200192" y="330643"/>
                  </a:cubicBezTo>
                  <a:cubicBezTo>
                    <a:pt x="4129893" y="330643"/>
                    <a:pt x="4072905" y="273655"/>
                    <a:pt x="4072905" y="203356"/>
                  </a:cubicBezTo>
                  <a:cubicBezTo>
                    <a:pt x="4072905" y="133057"/>
                    <a:pt x="4129893" y="76069"/>
                    <a:pt x="4200192" y="76069"/>
                  </a:cubicBezTo>
                  <a:cubicBezTo>
                    <a:pt x="4270491" y="76069"/>
                    <a:pt x="4327479" y="133057"/>
                    <a:pt x="4327479" y="203356"/>
                  </a:cubicBezTo>
                  <a:close/>
                </a:path>
                <a:path w="5551804" h="2786402">
                  <a:moveTo>
                    <a:pt x="4162144" y="433254"/>
                  </a:moveTo>
                  <a:cubicBezTo>
                    <a:pt x="4162144" y="538702"/>
                    <a:pt x="4076662" y="624184"/>
                    <a:pt x="3971214" y="624184"/>
                  </a:cubicBezTo>
                  <a:cubicBezTo>
                    <a:pt x="3865766" y="624184"/>
                    <a:pt x="3780284" y="538702"/>
                    <a:pt x="3780284" y="433254"/>
                  </a:cubicBezTo>
                  <a:cubicBezTo>
                    <a:pt x="3780284" y="327806"/>
                    <a:pt x="3865766" y="242324"/>
                    <a:pt x="3971214" y="242324"/>
                  </a:cubicBezTo>
                  <a:cubicBezTo>
                    <a:pt x="4076662" y="242324"/>
                    <a:pt x="4162144" y="327806"/>
                    <a:pt x="4162144" y="433254"/>
                  </a:cubicBezTo>
                  <a:close/>
                </a:path>
                <a:path w="43256" h="52538" fill="none" extrusionOk="0">
                  <a:moveTo>
                    <a:pt x="4729" y="35355"/>
                  </a:moveTo>
                  <a:cubicBezTo>
                    <a:pt x="3845" y="35449"/>
                    <a:pt x="2961" y="35171"/>
                    <a:pt x="2196" y="34558"/>
                  </a:cubicBezTo>
                  <a:moveTo>
                    <a:pt x="6964" y="44077"/>
                  </a:moveTo>
                  <a:cubicBezTo>
                    <a:pt x="6609" y="44270"/>
                    <a:pt x="6236" y="44398"/>
                    <a:pt x="5856" y="44458"/>
                  </a:cubicBezTo>
                  <a:moveTo>
                    <a:pt x="16514" y="48268"/>
                  </a:moveTo>
                  <a:cubicBezTo>
                    <a:pt x="16247" y="47722"/>
                    <a:pt x="16023" y="47139"/>
                    <a:pt x="15846" y="46528"/>
                  </a:cubicBezTo>
                  <a:moveTo>
                    <a:pt x="28863" y="43929"/>
                  </a:moveTo>
                  <a:cubicBezTo>
                    <a:pt x="28824" y="44576"/>
                    <a:pt x="28734" y="45216"/>
                    <a:pt x="28596" y="45838"/>
                  </a:cubicBezTo>
                  <a:moveTo>
                    <a:pt x="41834" y="24532"/>
                  </a:moveTo>
                  <a:cubicBezTo>
                    <a:pt x="41509" y="25564"/>
                    <a:pt x="41014" y="26480"/>
                    <a:pt x="40386" y="27208"/>
                  </a:cubicBezTo>
                  <a:moveTo>
                    <a:pt x="38360" y="14604"/>
                  </a:moveTo>
                  <a:cubicBezTo>
                    <a:pt x="38415" y="15021"/>
                    <a:pt x="38441" y="15444"/>
                    <a:pt x="38436" y="15868"/>
                  </a:cubicBezTo>
                  <a:moveTo>
                    <a:pt x="29114" y="13130"/>
                  </a:moveTo>
                  <a:cubicBezTo>
                    <a:pt x="29303" y="12547"/>
                    <a:pt x="29552" y="12004"/>
                    <a:pt x="29856" y="11518"/>
                  </a:cubicBezTo>
                  <a:moveTo>
                    <a:pt x="22177" y="13898"/>
                  </a:moveTo>
                  <a:cubicBezTo>
                    <a:pt x="22254" y="13416"/>
                    <a:pt x="22375" y="12949"/>
                    <a:pt x="22536" y="12508"/>
                  </a:cubicBezTo>
                  <a:moveTo>
                    <a:pt x="14036" y="14370"/>
                  </a:moveTo>
                  <a:cubicBezTo>
                    <a:pt x="14508" y="14746"/>
                    <a:pt x="14944" y="15199"/>
                    <a:pt x="15336" y="15718"/>
                  </a:cubicBezTo>
                  <a:moveTo>
                    <a:pt x="4163" y="24967"/>
                  </a:moveTo>
                  <a:cubicBezTo>
                    <a:pt x="4060" y="24503"/>
                    <a:pt x="3984" y="24029"/>
                    <a:pt x="3936" y="23548"/>
                  </a:cubicBezTo>
                </a:path>
              </a:pathLst>
            </a:custGeom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48489" y="2259831"/>
              <a:ext cx="4499575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这</a:t>
              </a:r>
              <a:r>
                <a:rPr lang="zh-CN" altLang="en-US" sz="26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句话写的是什么？于什么时间？在干什么？如果让你把乌鸦归巢的画面写具体，你准备从哪几方面来写？</a:t>
              </a:r>
              <a:endParaRPr lang="zh-CN" altLang="en-US" sz="2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63618" y="140985"/>
            <a:ext cx="2816764" cy="646331"/>
            <a:chOff x="3191895" y="125219"/>
            <a:chExt cx="2816764" cy="646331"/>
          </a:xfrm>
        </p:grpSpPr>
        <p:sp>
          <p:nvSpPr>
            <p:cNvPr id="7" name="文本框 15"/>
            <p:cNvSpPr txBox="1"/>
            <p:nvPr/>
          </p:nvSpPr>
          <p:spPr>
            <a:xfrm>
              <a:off x="3326354" y="12521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第二课</a:t>
              </a:r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iconfont-1191-870150"/>
            <p:cNvSpPr>
              <a:spLocks noChangeAspect="1"/>
            </p:cNvSpPr>
            <p:nvPr/>
          </p:nvSpPr>
          <p:spPr bwMode="auto">
            <a:xfrm>
              <a:off x="5725689" y="23615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10" name="iconfont-1191-870150"/>
            <p:cNvSpPr>
              <a:spLocks noChangeAspect="1"/>
            </p:cNvSpPr>
            <p:nvPr/>
          </p:nvSpPr>
          <p:spPr bwMode="auto">
            <a:xfrm rot="10800000">
              <a:off x="3191895" y="23615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75856" y="123478"/>
            <a:ext cx="4614486" cy="1512121"/>
            <a:chOff x="3272016" y="193213"/>
            <a:chExt cx="4614486" cy="1512121"/>
          </a:xfrm>
        </p:grpSpPr>
        <p:sp>
          <p:nvSpPr>
            <p:cNvPr id="2" name="云形标注 1"/>
            <p:cNvSpPr/>
            <p:nvPr/>
          </p:nvSpPr>
          <p:spPr>
            <a:xfrm>
              <a:off x="3272016" y="193213"/>
              <a:ext cx="4614486" cy="151212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844470 w 4608512"/>
                <a:gd name="connsiteY0-2" fmla="*/ 1480026 h 1309236"/>
                <a:gd name="connsiteX1-3" fmla="*/ 808102 w 4608512"/>
                <a:gd name="connsiteY1-4" fmla="*/ 1516394 h 1309236"/>
                <a:gd name="connsiteX2-5" fmla="*/ 771734 w 4608512"/>
                <a:gd name="connsiteY2-6" fmla="*/ 1480026 h 1309236"/>
                <a:gd name="connsiteX3-7" fmla="*/ 808102 w 4608512"/>
                <a:gd name="connsiteY3-8" fmla="*/ 1443658 h 1309236"/>
                <a:gd name="connsiteX4-9" fmla="*/ 844470 w 4608512"/>
                <a:gd name="connsiteY4-10" fmla="*/ 1480026 h 1309236"/>
                <a:gd name="connsiteX0-11" fmla="*/ 1006686 w 4608512"/>
                <a:gd name="connsiteY0-12" fmla="*/ 1410597 h 1309236"/>
                <a:gd name="connsiteX1-13" fmla="*/ 933951 w 4608512"/>
                <a:gd name="connsiteY1-14" fmla="*/ 1483332 h 1309236"/>
                <a:gd name="connsiteX2-15" fmla="*/ 861216 w 4608512"/>
                <a:gd name="connsiteY2-16" fmla="*/ 1410597 h 1309236"/>
                <a:gd name="connsiteX3-17" fmla="*/ 933951 w 4608512"/>
                <a:gd name="connsiteY3-18" fmla="*/ 1337862 h 1309236"/>
                <a:gd name="connsiteX4-19" fmla="*/ 1006686 w 4608512"/>
                <a:gd name="connsiteY4-20" fmla="*/ 1410597 h 1309236"/>
                <a:gd name="connsiteX0-21" fmla="*/ 1232588 w 4608512"/>
                <a:gd name="connsiteY0-22" fmla="*/ 1306033 h 1309236"/>
                <a:gd name="connsiteX1-23" fmla="*/ 1123485 w 4608512"/>
                <a:gd name="connsiteY1-24" fmla="*/ 1415136 h 1309236"/>
                <a:gd name="connsiteX2-25" fmla="*/ 1014382 w 4608512"/>
                <a:gd name="connsiteY2-26" fmla="*/ 1306033 h 1309236"/>
                <a:gd name="connsiteX3-27" fmla="*/ 1123485 w 4608512"/>
                <a:gd name="connsiteY3-28" fmla="*/ 1196930 h 1309236"/>
                <a:gd name="connsiteX4-29" fmla="*/ 1232588 w 4608512"/>
                <a:gd name="connsiteY4-30" fmla="*/ 1306033 h 1309236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43256"/>
                <a:gd name="connsiteY0-76" fmla="*/ 14229 h 49894"/>
                <a:gd name="connsiteX1-77" fmla="*/ 5659 w 43256"/>
                <a:gd name="connsiteY1-78" fmla="*/ 6766 h 49894"/>
                <a:gd name="connsiteX2-79" fmla="*/ 14041 w 43256"/>
                <a:gd name="connsiteY2-80" fmla="*/ 5061 h 49894"/>
                <a:gd name="connsiteX3-81" fmla="*/ 22492 w 43256"/>
                <a:gd name="connsiteY3-82" fmla="*/ 3291 h 49894"/>
                <a:gd name="connsiteX4-83" fmla="*/ 25785 w 43256"/>
                <a:gd name="connsiteY4-84" fmla="*/ 59 h 49894"/>
                <a:gd name="connsiteX5-85" fmla="*/ 29869 w 43256"/>
                <a:gd name="connsiteY5-86" fmla="*/ 2340 h 49894"/>
                <a:gd name="connsiteX6-87" fmla="*/ 35499 w 43256"/>
                <a:gd name="connsiteY6-88" fmla="*/ 549 h 49894"/>
                <a:gd name="connsiteX7-89" fmla="*/ 38354 w 43256"/>
                <a:gd name="connsiteY7-90" fmla="*/ 5435 h 49894"/>
                <a:gd name="connsiteX8-91" fmla="*/ 42018 w 43256"/>
                <a:gd name="connsiteY8-92" fmla="*/ 10177 h 49894"/>
                <a:gd name="connsiteX9-93" fmla="*/ 41854 w 43256"/>
                <a:gd name="connsiteY9-94" fmla="*/ 15319 h 49894"/>
                <a:gd name="connsiteX10-95" fmla="*/ 43052 w 43256"/>
                <a:gd name="connsiteY10-96" fmla="*/ 23181 h 49894"/>
                <a:gd name="connsiteX11-97" fmla="*/ 37440 w 43256"/>
                <a:gd name="connsiteY11-98" fmla="*/ 30063 h 49894"/>
                <a:gd name="connsiteX12-99" fmla="*/ 35431 w 43256"/>
                <a:gd name="connsiteY12-100" fmla="*/ 35960 h 49894"/>
                <a:gd name="connsiteX13-101" fmla="*/ 28591 w 43256"/>
                <a:gd name="connsiteY13-102" fmla="*/ 36674 h 49894"/>
                <a:gd name="connsiteX14-103" fmla="*/ 23703 w 43256"/>
                <a:gd name="connsiteY14-104" fmla="*/ 42965 h 49894"/>
                <a:gd name="connsiteX15-105" fmla="*/ 16516 w 43256"/>
                <a:gd name="connsiteY15-106" fmla="*/ 39125 h 49894"/>
                <a:gd name="connsiteX16-107" fmla="*/ 5840 w 43256"/>
                <a:gd name="connsiteY16-108" fmla="*/ 35331 h 49894"/>
                <a:gd name="connsiteX17-109" fmla="*/ 1146 w 43256"/>
                <a:gd name="connsiteY17-110" fmla="*/ 31109 h 49894"/>
                <a:gd name="connsiteX18-111" fmla="*/ 2149 w 43256"/>
                <a:gd name="connsiteY18-112" fmla="*/ 25410 h 49894"/>
                <a:gd name="connsiteX19-113" fmla="*/ 31 w 43256"/>
                <a:gd name="connsiteY19-114" fmla="*/ 19563 h 49894"/>
                <a:gd name="connsiteX20-115" fmla="*/ 3899 w 43256"/>
                <a:gd name="connsiteY20-116" fmla="*/ 14366 h 49894"/>
                <a:gd name="connsiteX21-117" fmla="*/ 3936 w 43256"/>
                <a:gd name="connsiteY21-118" fmla="*/ 14229 h 49894"/>
                <a:gd name="connsiteX0-119" fmla="*/ 848310 w 4614486"/>
                <a:gd name="connsiteY0-120" fmla="*/ 1475753 h 1512121"/>
                <a:gd name="connsiteX1-121" fmla="*/ 811942 w 4614486"/>
                <a:gd name="connsiteY1-122" fmla="*/ 1512121 h 1512121"/>
                <a:gd name="connsiteX2-123" fmla="*/ 775574 w 4614486"/>
                <a:gd name="connsiteY2-124" fmla="*/ 1475753 h 1512121"/>
                <a:gd name="connsiteX3-125" fmla="*/ 811942 w 4614486"/>
                <a:gd name="connsiteY3-126" fmla="*/ 1439385 h 1512121"/>
                <a:gd name="connsiteX4-127" fmla="*/ 848310 w 4614486"/>
                <a:gd name="connsiteY4-128" fmla="*/ 1475753 h 1512121"/>
                <a:gd name="connsiteX0-129" fmla="*/ 1010526 w 4614486"/>
                <a:gd name="connsiteY0-130" fmla="*/ 1406324 h 1512121"/>
                <a:gd name="connsiteX1-131" fmla="*/ 937791 w 4614486"/>
                <a:gd name="connsiteY1-132" fmla="*/ 1479059 h 1512121"/>
                <a:gd name="connsiteX2-133" fmla="*/ 865056 w 4614486"/>
                <a:gd name="connsiteY2-134" fmla="*/ 1406324 h 1512121"/>
                <a:gd name="connsiteX3-135" fmla="*/ 937791 w 4614486"/>
                <a:gd name="connsiteY3-136" fmla="*/ 1333589 h 1512121"/>
                <a:gd name="connsiteX4-137" fmla="*/ 1010526 w 4614486"/>
                <a:gd name="connsiteY4-138" fmla="*/ 1406324 h 1512121"/>
                <a:gd name="connsiteX0-139" fmla="*/ 1236428 w 4614486"/>
                <a:gd name="connsiteY0-140" fmla="*/ 1301760 h 1512121"/>
                <a:gd name="connsiteX1-141" fmla="*/ 1127325 w 4614486"/>
                <a:gd name="connsiteY1-142" fmla="*/ 1410863 h 1512121"/>
                <a:gd name="connsiteX2-143" fmla="*/ 1018222 w 4614486"/>
                <a:gd name="connsiteY2-144" fmla="*/ 1301760 h 1512121"/>
                <a:gd name="connsiteX3-145" fmla="*/ 1127325 w 4614486"/>
                <a:gd name="connsiteY3-146" fmla="*/ 1192657 h 1512121"/>
                <a:gd name="connsiteX4-147" fmla="*/ 1236428 w 4614486"/>
                <a:gd name="connsiteY4-148" fmla="*/ 1301760 h 1512121"/>
                <a:gd name="connsiteX0-149" fmla="*/ 4729 w 43256"/>
                <a:gd name="connsiteY0-150" fmla="*/ 26036 h 49894"/>
                <a:gd name="connsiteX1-151" fmla="*/ 2196 w 43256"/>
                <a:gd name="connsiteY1-152" fmla="*/ 25239 h 49894"/>
                <a:gd name="connsiteX2-153" fmla="*/ 6964 w 43256"/>
                <a:gd name="connsiteY2-154" fmla="*/ 34758 h 49894"/>
                <a:gd name="connsiteX3-155" fmla="*/ 5856 w 43256"/>
                <a:gd name="connsiteY3-156" fmla="*/ 35139 h 49894"/>
                <a:gd name="connsiteX4-157" fmla="*/ 16514 w 43256"/>
                <a:gd name="connsiteY4-158" fmla="*/ 38949 h 49894"/>
                <a:gd name="connsiteX5-159" fmla="*/ 15846 w 43256"/>
                <a:gd name="connsiteY5-160" fmla="*/ 37209 h 49894"/>
                <a:gd name="connsiteX6-161" fmla="*/ 28863 w 43256"/>
                <a:gd name="connsiteY6-162" fmla="*/ 34610 h 49894"/>
                <a:gd name="connsiteX7-163" fmla="*/ 28596 w 43256"/>
                <a:gd name="connsiteY7-164" fmla="*/ 36519 h 49894"/>
                <a:gd name="connsiteX8-165" fmla="*/ 41834 w 43256"/>
                <a:gd name="connsiteY8-166" fmla="*/ 15213 h 49894"/>
                <a:gd name="connsiteX9-167" fmla="*/ 40386 w 43256"/>
                <a:gd name="connsiteY9-168" fmla="*/ 17889 h 49894"/>
                <a:gd name="connsiteX10-169" fmla="*/ 38360 w 43256"/>
                <a:gd name="connsiteY10-170" fmla="*/ 5285 h 49894"/>
                <a:gd name="connsiteX11-171" fmla="*/ 38436 w 43256"/>
                <a:gd name="connsiteY11-172" fmla="*/ 6549 h 49894"/>
                <a:gd name="connsiteX12-173" fmla="*/ 29114 w 43256"/>
                <a:gd name="connsiteY12-174" fmla="*/ 3811 h 49894"/>
                <a:gd name="connsiteX13-175" fmla="*/ 29856 w 43256"/>
                <a:gd name="connsiteY13-176" fmla="*/ 2199 h 49894"/>
                <a:gd name="connsiteX14-177" fmla="*/ 22177 w 43256"/>
                <a:gd name="connsiteY14-178" fmla="*/ 4579 h 49894"/>
                <a:gd name="connsiteX15-179" fmla="*/ 22536 w 43256"/>
                <a:gd name="connsiteY15-180" fmla="*/ 3189 h 49894"/>
                <a:gd name="connsiteX16-181" fmla="*/ 14036 w 43256"/>
                <a:gd name="connsiteY16-182" fmla="*/ 5051 h 49894"/>
                <a:gd name="connsiteX17-183" fmla="*/ 15336 w 43256"/>
                <a:gd name="connsiteY17-184" fmla="*/ 6399 h 49894"/>
                <a:gd name="connsiteX18-185" fmla="*/ 4163 w 43256"/>
                <a:gd name="connsiteY18-186" fmla="*/ 15648 h 49894"/>
                <a:gd name="connsiteX19-187" fmla="*/ 3936 w 43256"/>
                <a:gd name="connsiteY19-188" fmla="*/ 14229 h 49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</a:cxnLst>
              <a:rect l="l" t="t" r="r" b="b"/>
              <a:pathLst>
                <a:path w="43256" h="49894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4614486" h="1512121">
                  <a:moveTo>
                    <a:pt x="848310" y="1475753"/>
                  </a:moveTo>
                  <a:cubicBezTo>
                    <a:pt x="848310" y="1495838"/>
                    <a:pt x="832027" y="1512121"/>
                    <a:pt x="811942" y="1512121"/>
                  </a:cubicBezTo>
                  <a:cubicBezTo>
                    <a:pt x="791857" y="1512121"/>
                    <a:pt x="775574" y="1495838"/>
                    <a:pt x="775574" y="1475753"/>
                  </a:cubicBezTo>
                  <a:cubicBezTo>
                    <a:pt x="775574" y="1455668"/>
                    <a:pt x="791857" y="1439385"/>
                    <a:pt x="811942" y="1439385"/>
                  </a:cubicBezTo>
                  <a:cubicBezTo>
                    <a:pt x="832027" y="1439385"/>
                    <a:pt x="848310" y="1455668"/>
                    <a:pt x="848310" y="1475753"/>
                  </a:cubicBezTo>
                  <a:close/>
                </a:path>
                <a:path w="4614486" h="1512121">
                  <a:moveTo>
                    <a:pt x="1010526" y="1406324"/>
                  </a:moveTo>
                  <a:cubicBezTo>
                    <a:pt x="1010526" y="1446494"/>
                    <a:pt x="977961" y="1479059"/>
                    <a:pt x="937791" y="1479059"/>
                  </a:cubicBezTo>
                  <a:cubicBezTo>
                    <a:pt x="897621" y="1479059"/>
                    <a:pt x="865056" y="1446494"/>
                    <a:pt x="865056" y="1406324"/>
                  </a:cubicBezTo>
                  <a:cubicBezTo>
                    <a:pt x="865056" y="1366154"/>
                    <a:pt x="897621" y="1333589"/>
                    <a:pt x="937791" y="1333589"/>
                  </a:cubicBezTo>
                  <a:cubicBezTo>
                    <a:pt x="977961" y="1333589"/>
                    <a:pt x="1010526" y="1366154"/>
                    <a:pt x="1010526" y="1406324"/>
                  </a:cubicBezTo>
                  <a:close/>
                </a:path>
                <a:path w="4614486" h="1512121">
                  <a:moveTo>
                    <a:pt x="1236428" y="1301760"/>
                  </a:moveTo>
                  <a:cubicBezTo>
                    <a:pt x="1236428" y="1362016"/>
                    <a:pt x="1187581" y="1410863"/>
                    <a:pt x="1127325" y="1410863"/>
                  </a:cubicBezTo>
                  <a:cubicBezTo>
                    <a:pt x="1067069" y="1410863"/>
                    <a:pt x="1018222" y="1362016"/>
                    <a:pt x="1018222" y="1301760"/>
                  </a:cubicBezTo>
                  <a:cubicBezTo>
                    <a:pt x="1018222" y="1241504"/>
                    <a:pt x="1067069" y="1192657"/>
                    <a:pt x="1127325" y="1192657"/>
                  </a:cubicBezTo>
                  <a:cubicBezTo>
                    <a:pt x="1187581" y="1192657"/>
                    <a:pt x="1236428" y="1241504"/>
                    <a:pt x="1236428" y="1301760"/>
                  </a:cubicBezTo>
                  <a:close/>
                </a:path>
                <a:path w="43256" h="49894" fill="none" extrusionOk="0">
                  <a:moveTo>
                    <a:pt x="4729" y="26036"/>
                  </a:moveTo>
                  <a:cubicBezTo>
                    <a:pt x="3845" y="26130"/>
                    <a:pt x="2961" y="25852"/>
                    <a:pt x="2196" y="25239"/>
                  </a:cubicBezTo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  <a:ln w="31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695204" y="339502"/>
              <a:ext cx="381642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作者是怎样把乌鸦归巢的过程写具体的？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27584" y="1566540"/>
            <a:ext cx="777686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夕阳斜照西山时，动人的是点点归鸦急急匆匆地朝窠里飞去。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516216" y="2413325"/>
            <a:ext cx="2025805" cy="1049384"/>
          </a:xfrm>
          <a:prstGeom prst="wedgeRoundRectCallout">
            <a:avLst>
              <a:gd name="adj1" fmla="val -35183"/>
              <a:gd name="adj2" fmla="val -71110"/>
              <a:gd name="adj3" fmla="val 16667"/>
            </a:avLst>
          </a:prstGeom>
          <a:solidFill>
            <a:schemeClr val="bg1"/>
          </a:solidFill>
          <a:ln w="31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乌鸦数量多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飞得高。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613441" y="2120652"/>
            <a:ext cx="920412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76832" y="2714178"/>
            <a:ext cx="1673478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圆角矩形标注 14"/>
          <p:cNvSpPr/>
          <p:nvPr/>
        </p:nvSpPr>
        <p:spPr>
          <a:xfrm>
            <a:off x="1619672" y="3075806"/>
            <a:ext cx="1872208" cy="872076"/>
          </a:xfrm>
          <a:prstGeom prst="wedgeRoundRectCallout">
            <a:avLst>
              <a:gd name="adj1" fmla="val -44826"/>
              <a:gd name="adj2" fmla="val -81289"/>
              <a:gd name="adj3" fmla="val 16667"/>
            </a:avLst>
          </a:prstGeom>
          <a:solidFill>
            <a:schemeClr val="bg1"/>
          </a:solidFill>
          <a:ln w="317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乌鸦归巢的急切心情。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8019" y="571486"/>
            <a:ext cx="81464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男女生合作读下面的句子，体会把动态景物写具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体的方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法。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1851670"/>
            <a:ext cx="7416824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夕阳西下，乌鸦归巢。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spcBef>
                <a:spcPts val="1200"/>
              </a:spcBef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夕阳斜照西山时，动人的是点点归鸦急急匆匆地朝窠里飞去。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469004"/>
            <a:ext cx="81318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读下面的句子，说说作者是怎样把静态景物写具体的。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4620" y="1643056"/>
            <a:ext cx="767179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院子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的中央，有一棵桂树。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spcBef>
                <a:spcPts val="1200"/>
              </a:spcBef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院子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的中央处，是那棵粗粗的桂树，疏疏的枝，疏疏的叶，桂花还没有开，却有了累累的骨朵儿了。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3" descr="C:\Users\Administrator\Downloads\七彩课堂语文一年级上册出片文件7(1)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 flipH="1">
            <a:off x="5705224" y="3651870"/>
            <a:ext cx="854053" cy="143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5048" y="427008"/>
            <a:ext cx="810140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读下面的句子，找出每句话中的关键词。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7634" y="1195264"/>
            <a:ext cx="56725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眼前是一条清澈的小河。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634" y="1838206"/>
            <a:ext cx="59582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小狗在公园的草坪上玩耍。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7634" y="2552586"/>
            <a:ext cx="5743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清早，天空中布满了阴云。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657241" y="1728442"/>
            <a:ext cx="760671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287523" y="2364578"/>
            <a:ext cx="760671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080200" y="3099146"/>
            <a:ext cx="1996764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971600" y="3204438"/>
            <a:ext cx="4860570" cy="1671568"/>
            <a:chOff x="125023" y="1886220"/>
            <a:chExt cx="4860570" cy="1671568"/>
          </a:xfrm>
        </p:grpSpPr>
        <p:sp>
          <p:nvSpPr>
            <p:cNvPr id="17" name="云形标注 1"/>
            <p:cNvSpPr/>
            <p:nvPr/>
          </p:nvSpPr>
          <p:spPr>
            <a:xfrm>
              <a:off x="125023" y="1886220"/>
              <a:ext cx="4860570" cy="167156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4398369 w 5544616"/>
                <a:gd name="connsiteY0-2" fmla="*/ -423109 h 2291164"/>
                <a:gd name="connsiteX1-3" fmla="*/ 4334726 w 5544616"/>
                <a:gd name="connsiteY1-4" fmla="*/ -359466 h 2291164"/>
                <a:gd name="connsiteX2-5" fmla="*/ 4271083 w 5544616"/>
                <a:gd name="connsiteY2-6" fmla="*/ -423109 h 2291164"/>
                <a:gd name="connsiteX3-7" fmla="*/ 4334726 w 5544616"/>
                <a:gd name="connsiteY3-8" fmla="*/ -486752 h 2291164"/>
                <a:gd name="connsiteX4-9" fmla="*/ 4398369 w 5544616"/>
                <a:gd name="connsiteY4-10" fmla="*/ -423109 h 2291164"/>
                <a:gd name="connsiteX0-11" fmla="*/ 4322858 w 5544616"/>
                <a:gd name="connsiteY0-12" fmla="*/ -283396 h 2291164"/>
                <a:gd name="connsiteX1-13" fmla="*/ 4195571 w 5544616"/>
                <a:gd name="connsiteY1-14" fmla="*/ -156109 h 2291164"/>
                <a:gd name="connsiteX2-15" fmla="*/ 4068284 w 5544616"/>
                <a:gd name="connsiteY2-16" fmla="*/ -283396 h 2291164"/>
                <a:gd name="connsiteX3-17" fmla="*/ 4195571 w 5544616"/>
                <a:gd name="connsiteY3-18" fmla="*/ -410683 h 2291164"/>
                <a:gd name="connsiteX4-19" fmla="*/ 4322858 w 5544616"/>
                <a:gd name="connsiteY4-20" fmla="*/ -283396 h 2291164"/>
                <a:gd name="connsiteX0-21" fmla="*/ 4157523 w 5544616"/>
                <a:gd name="connsiteY0-22" fmla="*/ -53498 h 2291164"/>
                <a:gd name="connsiteX1-23" fmla="*/ 3966593 w 5544616"/>
                <a:gd name="connsiteY1-24" fmla="*/ 137432 h 2291164"/>
                <a:gd name="connsiteX2-25" fmla="*/ 3775663 w 5544616"/>
                <a:gd name="connsiteY2-26" fmla="*/ -53498 h 2291164"/>
                <a:gd name="connsiteX3-27" fmla="*/ 3966593 w 5544616"/>
                <a:gd name="connsiteY3-28" fmla="*/ -244428 h 2291164"/>
                <a:gd name="connsiteX4-29" fmla="*/ 4157523 w 5544616"/>
                <a:gd name="connsiteY4-30" fmla="*/ -53498 h 2291164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43256"/>
                <a:gd name="connsiteY0-76" fmla="*/ 23548 h 52538"/>
                <a:gd name="connsiteX1-77" fmla="*/ 5659 w 43256"/>
                <a:gd name="connsiteY1-78" fmla="*/ 16085 h 52538"/>
                <a:gd name="connsiteX2-79" fmla="*/ 14041 w 43256"/>
                <a:gd name="connsiteY2-80" fmla="*/ 14380 h 52538"/>
                <a:gd name="connsiteX3-81" fmla="*/ 22492 w 43256"/>
                <a:gd name="connsiteY3-82" fmla="*/ 12610 h 52538"/>
                <a:gd name="connsiteX4-83" fmla="*/ 25785 w 43256"/>
                <a:gd name="connsiteY4-84" fmla="*/ 9378 h 52538"/>
                <a:gd name="connsiteX5-85" fmla="*/ 29869 w 43256"/>
                <a:gd name="connsiteY5-86" fmla="*/ 11659 h 52538"/>
                <a:gd name="connsiteX6-87" fmla="*/ 35499 w 43256"/>
                <a:gd name="connsiteY6-88" fmla="*/ 9868 h 52538"/>
                <a:gd name="connsiteX7-89" fmla="*/ 38354 w 43256"/>
                <a:gd name="connsiteY7-90" fmla="*/ 14754 h 52538"/>
                <a:gd name="connsiteX8-91" fmla="*/ 42018 w 43256"/>
                <a:gd name="connsiteY8-92" fmla="*/ 19496 h 52538"/>
                <a:gd name="connsiteX9-93" fmla="*/ 41854 w 43256"/>
                <a:gd name="connsiteY9-94" fmla="*/ 24638 h 52538"/>
                <a:gd name="connsiteX10-95" fmla="*/ 43052 w 43256"/>
                <a:gd name="connsiteY10-96" fmla="*/ 32500 h 52538"/>
                <a:gd name="connsiteX11-97" fmla="*/ 37440 w 43256"/>
                <a:gd name="connsiteY11-98" fmla="*/ 39382 h 52538"/>
                <a:gd name="connsiteX12-99" fmla="*/ 35431 w 43256"/>
                <a:gd name="connsiteY12-100" fmla="*/ 45279 h 52538"/>
                <a:gd name="connsiteX13-101" fmla="*/ 28591 w 43256"/>
                <a:gd name="connsiteY13-102" fmla="*/ 45993 h 52538"/>
                <a:gd name="connsiteX14-103" fmla="*/ 23703 w 43256"/>
                <a:gd name="connsiteY14-104" fmla="*/ 52284 h 52538"/>
                <a:gd name="connsiteX15-105" fmla="*/ 16516 w 43256"/>
                <a:gd name="connsiteY15-106" fmla="*/ 48444 h 52538"/>
                <a:gd name="connsiteX16-107" fmla="*/ 5840 w 43256"/>
                <a:gd name="connsiteY16-108" fmla="*/ 44650 h 52538"/>
                <a:gd name="connsiteX17-109" fmla="*/ 1146 w 43256"/>
                <a:gd name="connsiteY17-110" fmla="*/ 40428 h 52538"/>
                <a:gd name="connsiteX18-111" fmla="*/ 2149 w 43256"/>
                <a:gd name="connsiteY18-112" fmla="*/ 34729 h 52538"/>
                <a:gd name="connsiteX19-113" fmla="*/ 31 w 43256"/>
                <a:gd name="connsiteY19-114" fmla="*/ 28882 h 52538"/>
                <a:gd name="connsiteX20-115" fmla="*/ 3899 w 43256"/>
                <a:gd name="connsiteY20-116" fmla="*/ 23685 h 52538"/>
                <a:gd name="connsiteX21-117" fmla="*/ 3936 w 43256"/>
                <a:gd name="connsiteY21-118" fmla="*/ 23548 h 52538"/>
                <a:gd name="connsiteX0-119" fmla="*/ 4402990 w 5551804"/>
                <a:gd name="connsiteY0-120" fmla="*/ 63643 h 2786402"/>
                <a:gd name="connsiteX1-121" fmla="*/ 4339347 w 5551804"/>
                <a:gd name="connsiteY1-122" fmla="*/ 127286 h 2786402"/>
                <a:gd name="connsiteX2-123" fmla="*/ 4275704 w 5551804"/>
                <a:gd name="connsiteY2-124" fmla="*/ 63643 h 2786402"/>
                <a:gd name="connsiteX3-125" fmla="*/ 4339347 w 5551804"/>
                <a:gd name="connsiteY3-126" fmla="*/ 0 h 2786402"/>
                <a:gd name="connsiteX4-127" fmla="*/ 4402990 w 5551804"/>
                <a:gd name="connsiteY4-128" fmla="*/ 63643 h 2786402"/>
                <a:gd name="connsiteX0-129" fmla="*/ 4327479 w 5551804"/>
                <a:gd name="connsiteY0-130" fmla="*/ 203356 h 2786402"/>
                <a:gd name="connsiteX1-131" fmla="*/ 4200192 w 5551804"/>
                <a:gd name="connsiteY1-132" fmla="*/ 330643 h 2786402"/>
                <a:gd name="connsiteX2-133" fmla="*/ 4072905 w 5551804"/>
                <a:gd name="connsiteY2-134" fmla="*/ 203356 h 2786402"/>
                <a:gd name="connsiteX3-135" fmla="*/ 4200192 w 5551804"/>
                <a:gd name="connsiteY3-136" fmla="*/ 76069 h 2786402"/>
                <a:gd name="connsiteX4-137" fmla="*/ 4327479 w 5551804"/>
                <a:gd name="connsiteY4-138" fmla="*/ 203356 h 2786402"/>
                <a:gd name="connsiteX0-139" fmla="*/ 4162144 w 5551804"/>
                <a:gd name="connsiteY0-140" fmla="*/ 433254 h 2786402"/>
                <a:gd name="connsiteX1-141" fmla="*/ 3971214 w 5551804"/>
                <a:gd name="connsiteY1-142" fmla="*/ 624184 h 2786402"/>
                <a:gd name="connsiteX2-143" fmla="*/ 3780284 w 5551804"/>
                <a:gd name="connsiteY2-144" fmla="*/ 433254 h 2786402"/>
                <a:gd name="connsiteX3-145" fmla="*/ 3971214 w 5551804"/>
                <a:gd name="connsiteY3-146" fmla="*/ 242324 h 2786402"/>
                <a:gd name="connsiteX4-147" fmla="*/ 4162144 w 5551804"/>
                <a:gd name="connsiteY4-148" fmla="*/ 433254 h 2786402"/>
                <a:gd name="connsiteX0-149" fmla="*/ 4729 w 43256"/>
                <a:gd name="connsiteY0-150" fmla="*/ 35355 h 52538"/>
                <a:gd name="connsiteX1-151" fmla="*/ 2196 w 43256"/>
                <a:gd name="connsiteY1-152" fmla="*/ 34558 h 52538"/>
                <a:gd name="connsiteX2-153" fmla="*/ 6964 w 43256"/>
                <a:gd name="connsiteY2-154" fmla="*/ 44077 h 52538"/>
                <a:gd name="connsiteX3-155" fmla="*/ 5856 w 43256"/>
                <a:gd name="connsiteY3-156" fmla="*/ 44458 h 52538"/>
                <a:gd name="connsiteX4-157" fmla="*/ 16514 w 43256"/>
                <a:gd name="connsiteY4-158" fmla="*/ 48268 h 52538"/>
                <a:gd name="connsiteX5-159" fmla="*/ 15846 w 43256"/>
                <a:gd name="connsiteY5-160" fmla="*/ 46528 h 52538"/>
                <a:gd name="connsiteX6-161" fmla="*/ 28863 w 43256"/>
                <a:gd name="connsiteY6-162" fmla="*/ 43929 h 52538"/>
                <a:gd name="connsiteX7-163" fmla="*/ 28596 w 43256"/>
                <a:gd name="connsiteY7-164" fmla="*/ 45838 h 52538"/>
                <a:gd name="connsiteX8-165" fmla="*/ 41834 w 43256"/>
                <a:gd name="connsiteY8-166" fmla="*/ 24532 h 52538"/>
                <a:gd name="connsiteX9-167" fmla="*/ 40386 w 43256"/>
                <a:gd name="connsiteY9-168" fmla="*/ 27208 h 52538"/>
                <a:gd name="connsiteX10-169" fmla="*/ 38360 w 43256"/>
                <a:gd name="connsiteY10-170" fmla="*/ 14604 h 52538"/>
                <a:gd name="connsiteX11-171" fmla="*/ 38436 w 43256"/>
                <a:gd name="connsiteY11-172" fmla="*/ 15868 h 52538"/>
                <a:gd name="connsiteX12-173" fmla="*/ 29114 w 43256"/>
                <a:gd name="connsiteY12-174" fmla="*/ 13130 h 52538"/>
                <a:gd name="connsiteX13-175" fmla="*/ 29856 w 43256"/>
                <a:gd name="connsiteY13-176" fmla="*/ 11518 h 52538"/>
                <a:gd name="connsiteX14-177" fmla="*/ 22177 w 43256"/>
                <a:gd name="connsiteY14-178" fmla="*/ 13898 h 52538"/>
                <a:gd name="connsiteX15-179" fmla="*/ 22536 w 43256"/>
                <a:gd name="connsiteY15-180" fmla="*/ 12508 h 52538"/>
                <a:gd name="connsiteX16-181" fmla="*/ 14036 w 43256"/>
                <a:gd name="connsiteY16-182" fmla="*/ 14370 h 52538"/>
                <a:gd name="connsiteX17-183" fmla="*/ 15336 w 43256"/>
                <a:gd name="connsiteY17-184" fmla="*/ 15718 h 52538"/>
                <a:gd name="connsiteX18-185" fmla="*/ 4163 w 43256"/>
                <a:gd name="connsiteY18-186" fmla="*/ 24967 h 52538"/>
                <a:gd name="connsiteX19-187" fmla="*/ 3936 w 43256"/>
                <a:gd name="connsiteY19-188" fmla="*/ 23548 h 52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</a:cxnLst>
              <a:rect l="l" t="t" r="r" b="b"/>
              <a:pathLst>
                <a:path w="43256" h="52538">
                  <a:moveTo>
                    <a:pt x="3936" y="23548"/>
                  </a:moveTo>
                  <a:cubicBezTo>
                    <a:pt x="3665" y="20835"/>
                    <a:pt x="4297" y="18099"/>
                    <a:pt x="5659" y="16085"/>
                  </a:cubicBezTo>
                  <a:cubicBezTo>
                    <a:pt x="7811" y="12904"/>
                    <a:pt x="11300" y="12195"/>
                    <a:pt x="14041" y="14380"/>
                  </a:cubicBezTo>
                  <a:cubicBezTo>
                    <a:pt x="15714" y="10087"/>
                    <a:pt x="19950" y="9200"/>
                    <a:pt x="22492" y="12610"/>
                  </a:cubicBezTo>
                  <a:cubicBezTo>
                    <a:pt x="23133" y="10861"/>
                    <a:pt x="24364" y="9652"/>
                    <a:pt x="25785" y="9378"/>
                  </a:cubicBezTo>
                  <a:cubicBezTo>
                    <a:pt x="27349" y="9076"/>
                    <a:pt x="28911" y="9948"/>
                    <a:pt x="29869" y="11659"/>
                  </a:cubicBezTo>
                  <a:cubicBezTo>
                    <a:pt x="31251" y="9445"/>
                    <a:pt x="33537" y="8718"/>
                    <a:pt x="35499" y="9868"/>
                  </a:cubicBezTo>
                  <a:cubicBezTo>
                    <a:pt x="36994" y="10744"/>
                    <a:pt x="38066" y="12578"/>
                    <a:pt x="38354" y="14754"/>
                  </a:cubicBezTo>
                  <a:cubicBezTo>
                    <a:pt x="40082" y="15396"/>
                    <a:pt x="41458" y="17176"/>
                    <a:pt x="42018" y="19496"/>
                  </a:cubicBezTo>
                  <a:cubicBezTo>
                    <a:pt x="42425" y="21180"/>
                    <a:pt x="42367" y="23009"/>
                    <a:pt x="41854" y="24638"/>
                  </a:cubicBezTo>
                  <a:cubicBezTo>
                    <a:pt x="43115" y="26872"/>
                    <a:pt x="43556" y="29768"/>
                    <a:pt x="43052" y="32500"/>
                  </a:cubicBezTo>
                  <a:cubicBezTo>
                    <a:pt x="42382" y="36132"/>
                    <a:pt x="40164" y="38852"/>
                    <a:pt x="37440" y="39382"/>
                  </a:cubicBezTo>
                  <a:cubicBezTo>
                    <a:pt x="37427" y="41649"/>
                    <a:pt x="36694" y="43799"/>
                    <a:pt x="35431" y="45279"/>
                  </a:cubicBezTo>
                  <a:cubicBezTo>
                    <a:pt x="33512" y="47528"/>
                    <a:pt x="30740" y="47817"/>
                    <a:pt x="28591" y="45993"/>
                  </a:cubicBezTo>
                  <a:cubicBezTo>
                    <a:pt x="27896" y="49126"/>
                    <a:pt x="26035" y="51521"/>
                    <a:pt x="23703" y="52284"/>
                  </a:cubicBezTo>
                  <a:cubicBezTo>
                    <a:pt x="20955" y="53183"/>
                    <a:pt x="18087" y="51651"/>
                    <a:pt x="16516" y="48444"/>
                  </a:cubicBezTo>
                  <a:cubicBezTo>
                    <a:pt x="12808" y="51488"/>
                    <a:pt x="7992" y="49777"/>
                    <a:pt x="5840" y="44650"/>
                  </a:cubicBezTo>
                  <a:cubicBezTo>
                    <a:pt x="3726" y="44987"/>
                    <a:pt x="1741" y="43202"/>
                    <a:pt x="1146" y="40428"/>
                  </a:cubicBezTo>
                  <a:cubicBezTo>
                    <a:pt x="715" y="38421"/>
                    <a:pt x="1096" y="36255"/>
                    <a:pt x="2149" y="34729"/>
                  </a:cubicBezTo>
                  <a:cubicBezTo>
                    <a:pt x="655" y="33532"/>
                    <a:pt x="-177" y="31235"/>
                    <a:pt x="31" y="28882"/>
                  </a:cubicBezTo>
                  <a:cubicBezTo>
                    <a:pt x="275" y="26127"/>
                    <a:pt x="1881" y="23969"/>
                    <a:pt x="3899" y="23685"/>
                  </a:cubicBezTo>
                  <a:cubicBezTo>
                    <a:pt x="3911" y="23639"/>
                    <a:pt x="3924" y="23594"/>
                    <a:pt x="3936" y="23548"/>
                  </a:cubicBezTo>
                  <a:close/>
                </a:path>
                <a:path w="5551804" h="2786402">
                  <a:moveTo>
                    <a:pt x="4402990" y="63643"/>
                  </a:moveTo>
                  <a:cubicBezTo>
                    <a:pt x="4402990" y="98792"/>
                    <a:pt x="4374496" y="127286"/>
                    <a:pt x="4339347" y="127286"/>
                  </a:cubicBezTo>
                  <a:cubicBezTo>
                    <a:pt x="4304198" y="127286"/>
                    <a:pt x="4275704" y="98792"/>
                    <a:pt x="4275704" y="63643"/>
                  </a:cubicBezTo>
                  <a:cubicBezTo>
                    <a:pt x="4275704" y="28494"/>
                    <a:pt x="4304198" y="0"/>
                    <a:pt x="4339347" y="0"/>
                  </a:cubicBezTo>
                  <a:cubicBezTo>
                    <a:pt x="4374496" y="0"/>
                    <a:pt x="4402990" y="28494"/>
                    <a:pt x="4402990" y="63643"/>
                  </a:cubicBezTo>
                  <a:close/>
                </a:path>
                <a:path w="5551804" h="2786402">
                  <a:moveTo>
                    <a:pt x="4327479" y="203356"/>
                  </a:moveTo>
                  <a:cubicBezTo>
                    <a:pt x="4327479" y="273655"/>
                    <a:pt x="4270491" y="330643"/>
                    <a:pt x="4200192" y="330643"/>
                  </a:cubicBezTo>
                  <a:cubicBezTo>
                    <a:pt x="4129893" y="330643"/>
                    <a:pt x="4072905" y="273655"/>
                    <a:pt x="4072905" y="203356"/>
                  </a:cubicBezTo>
                  <a:cubicBezTo>
                    <a:pt x="4072905" y="133057"/>
                    <a:pt x="4129893" y="76069"/>
                    <a:pt x="4200192" y="76069"/>
                  </a:cubicBezTo>
                  <a:cubicBezTo>
                    <a:pt x="4270491" y="76069"/>
                    <a:pt x="4327479" y="133057"/>
                    <a:pt x="4327479" y="203356"/>
                  </a:cubicBezTo>
                  <a:close/>
                </a:path>
                <a:path w="5551804" h="2786402">
                  <a:moveTo>
                    <a:pt x="4162144" y="433254"/>
                  </a:moveTo>
                  <a:cubicBezTo>
                    <a:pt x="4162144" y="538702"/>
                    <a:pt x="4076662" y="624184"/>
                    <a:pt x="3971214" y="624184"/>
                  </a:cubicBezTo>
                  <a:cubicBezTo>
                    <a:pt x="3865766" y="624184"/>
                    <a:pt x="3780284" y="538702"/>
                    <a:pt x="3780284" y="433254"/>
                  </a:cubicBezTo>
                  <a:cubicBezTo>
                    <a:pt x="3780284" y="327806"/>
                    <a:pt x="3865766" y="242324"/>
                    <a:pt x="3971214" y="242324"/>
                  </a:cubicBezTo>
                  <a:cubicBezTo>
                    <a:pt x="4076662" y="242324"/>
                    <a:pt x="4162144" y="327806"/>
                    <a:pt x="4162144" y="433254"/>
                  </a:cubicBezTo>
                  <a:close/>
                </a:path>
                <a:path w="43256" h="52538" fill="none" extrusionOk="0">
                  <a:moveTo>
                    <a:pt x="4729" y="35355"/>
                  </a:moveTo>
                  <a:cubicBezTo>
                    <a:pt x="3845" y="35449"/>
                    <a:pt x="2961" y="35171"/>
                    <a:pt x="2196" y="34558"/>
                  </a:cubicBezTo>
                  <a:moveTo>
                    <a:pt x="6964" y="44077"/>
                  </a:moveTo>
                  <a:cubicBezTo>
                    <a:pt x="6609" y="44270"/>
                    <a:pt x="6236" y="44398"/>
                    <a:pt x="5856" y="44458"/>
                  </a:cubicBezTo>
                  <a:moveTo>
                    <a:pt x="16514" y="48268"/>
                  </a:moveTo>
                  <a:cubicBezTo>
                    <a:pt x="16247" y="47722"/>
                    <a:pt x="16023" y="47139"/>
                    <a:pt x="15846" y="46528"/>
                  </a:cubicBezTo>
                  <a:moveTo>
                    <a:pt x="28863" y="43929"/>
                  </a:moveTo>
                  <a:cubicBezTo>
                    <a:pt x="28824" y="44576"/>
                    <a:pt x="28734" y="45216"/>
                    <a:pt x="28596" y="45838"/>
                  </a:cubicBezTo>
                  <a:moveTo>
                    <a:pt x="41834" y="24532"/>
                  </a:moveTo>
                  <a:cubicBezTo>
                    <a:pt x="41509" y="25564"/>
                    <a:pt x="41014" y="26480"/>
                    <a:pt x="40386" y="27208"/>
                  </a:cubicBezTo>
                  <a:moveTo>
                    <a:pt x="38360" y="14604"/>
                  </a:moveTo>
                  <a:cubicBezTo>
                    <a:pt x="38415" y="15021"/>
                    <a:pt x="38441" y="15444"/>
                    <a:pt x="38436" y="15868"/>
                  </a:cubicBezTo>
                  <a:moveTo>
                    <a:pt x="29114" y="13130"/>
                  </a:moveTo>
                  <a:cubicBezTo>
                    <a:pt x="29303" y="12547"/>
                    <a:pt x="29552" y="12004"/>
                    <a:pt x="29856" y="11518"/>
                  </a:cubicBezTo>
                  <a:moveTo>
                    <a:pt x="22177" y="13898"/>
                  </a:moveTo>
                  <a:cubicBezTo>
                    <a:pt x="22254" y="13416"/>
                    <a:pt x="22375" y="12949"/>
                    <a:pt x="22536" y="12508"/>
                  </a:cubicBezTo>
                  <a:moveTo>
                    <a:pt x="14036" y="14370"/>
                  </a:moveTo>
                  <a:cubicBezTo>
                    <a:pt x="14508" y="14746"/>
                    <a:pt x="14944" y="15199"/>
                    <a:pt x="15336" y="15718"/>
                  </a:cubicBezTo>
                  <a:moveTo>
                    <a:pt x="4163" y="24967"/>
                  </a:moveTo>
                  <a:cubicBezTo>
                    <a:pt x="4060" y="24503"/>
                    <a:pt x="3984" y="24029"/>
                    <a:pt x="3936" y="23548"/>
                  </a:cubicBezTo>
                </a:path>
              </a:pathLst>
            </a:custGeom>
            <a:ln w="31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0"/>
            <p:cNvSpPr txBox="1"/>
            <p:nvPr/>
          </p:nvSpPr>
          <p:spPr>
            <a:xfrm>
              <a:off x="648490" y="2372159"/>
              <a:ext cx="409956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可以</a:t>
              </a: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从哪些方面展开想象，把句子写具体？</a:t>
              </a:r>
              <a:endPara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7152594" y="1635646"/>
            <a:ext cx="10918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形状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颜色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静态</a:t>
            </a:r>
            <a:endParaRPr lang="en-US" altLang="zh-CN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动态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697" y="3026128"/>
            <a:ext cx="8064896" cy="1057790"/>
          </a:xfrm>
          <a:prstGeom prst="rect">
            <a:avLst/>
          </a:prstGeom>
          <a:noFill/>
          <a:ln>
            <a:noFill/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一簇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簇树叶伸到水面上。树叶真绿得可爱。那是许多株茂盛的榕树，看不出主干在什么地方。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57436" y="1231842"/>
            <a:ext cx="170914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1334375"/>
            <a:ext cx="51640" cy="35147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67172" y="1334375"/>
            <a:ext cx="51640" cy="35147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42030" y="1862700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读下面的句子，说说你的阅读感受。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63618" y="155010"/>
            <a:ext cx="2816764" cy="646331"/>
            <a:chOff x="3185763" y="263366"/>
            <a:chExt cx="2816764" cy="646331"/>
          </a:xfrm>
        </p:grpSpPr>
        <p:sp>
          <p:nvSpPr>
            <p:cNvPr id="7" name="文本框 15"/>
            <p:cNvSpPr txBox="1"/>
            <p:nvPr/>
          </p:nvSpPr>
          <p:spPr>
            <a:xfrm>
              <a:off x="3320222" y="26336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iconfont-1191-870150"/>
            <p:cNvSpPr>
              <a:spLocks noChangeAspect="1"/>
            </p:cNvSpPr>
            <p:nvPr/>
          </p:nvSpPr>
          <p:spPr bwMode="auto">
            <a:xfrm>
              <a:off x="5719557" y="37430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13" name="iconfont-1191-870150"/>
            <p:cNvSpPr>
              <a:spLocks noChangeAspect="1"/>
            </p:cNvSpPr>
            <p:nvPr/>
          </p:nvSpPr>
          <p:spPr bwMode="auto">
            <a:xfrm rot="10800000">
              <a:off x="3185763" y="37430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844" y="1122879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眼前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是一条清澈的小河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8236" y="415499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仿写练习：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4300" y="1851670"/>
            <a:ext cx="7056784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我的眼前出现了一条银色的丝带，蜿蜒地流向远方，那是一条清澈的小河，河里小鱼游来游去，岸边垂柳随风依依。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844" y="1122879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小狗在公园的草坪上玩耍。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4300" y="1923678"/>
            <a:ext cx="7332116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只小狗跑来了，在公园中碧绿的草坪上和蟋蟀、蚂蚁、蝴蝶一起玩耍。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4844" y="1122879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Clr>
                <a:schemeClr val="accent2">
                  <a:lumMod val="75000"/>
                </a:schemeClr>
              </a:buClr>
              <a:buSzPct val="80000"/>
              <a:buFont typeface="宋体" panose="02010600030101010101" pitchFamily="2" charset="-122"/>
              <a:buChar char="◇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清早，天空中布满了阴云。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4300" y="1923678"/>
            <a:ext cx="7332116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清早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，窗外一片阴暗，太阳没有升起，光秃秃的树干直插云霄，天空中布满了阴云。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8684" y="1104263"/>
            <a:ext cx="3808687" cy="3411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渔歌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张志和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塞山前白鹭飞，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桃花流水鳜鱼肥。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青箬笠，绿蓑衣，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斜风细雨不须归。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8489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71201" y="614689"/>
            <a:ext cx="4310566" cy="4166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圆角矩形 6"/>
          <p:cNvSpPr/>
          <p:nvPr/>
        </p:nvSpPr>
        <p:spPr>
          <a:xfrm>
            <a:off x="2614520" y="2234570"/>
            <a:ext cx="854500" cy="42862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>
            <a:off x="3461400" y="2647950"/>
            <a:ext cx="2327116" cy="2383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1422698" y="3416796"/>
            <a:ext cx="825996" cy="42862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233454" y="3845424"/>
            <a:ext cx="4570794" cy="2384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3023860" y="3420606"/>
            <a:ext cx="869588" cy="42862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3908688" y="3650160"/>
            <a:ext cx="3096344" cy="64978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474634" y="484897"/>
            <a:ext cx="168158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8026" y="584629"/>
            <a:ext cx="51640" cy="35147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04578" y="584629"/>
            <a:ext cx="51640" cy="35147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292111" y="555526"/>
            <a:ext cx="2623705" cy="1328023"/>
          </a:xfrm>
          <a:prstGeom prst="wedgeRoundRectCallout">
            <a:avLst>
              <a:gd name="adj1" fmla="val 70652"/>
              <a:gd name="adj2" fmla="val 58914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在今浙江省湖州市西面。一说是在湖北省黄石市。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84807" y="2779320"/>
            <a:ext cx="2649476" cy="1736646"/>
          </a:xfrm>
          <a:prstGeom prst="wedgeRoundRectCallout">
            <a:avLst>
              <a:gd name="adj1" fmla="val 57899"/>
              <a:gd name="adj2" fmla="val -45548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桃花盛开的季节正是春水盛涨的时候，俗称桃花汛或桃花水。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467668" y="3401938"/>
            <a:ext cx="1786265" cy="510778"/>
          </a:xfrm>
          <a:prstGeom prst="wedgeRoundRectCallout">
            <a:avLst>
              <a:gd name="adj1" fmla="val -73624"/>
              <a:gd name="adj2" fmla="val 6063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回，回家。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9537" y="888239"/>
            <a:ext cx="3808687" cy="3411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渔歌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张志和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塞山前白鹭飞，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桃花流水鳜鱼肥。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青箬笠，绿蓑衣，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斜风细雨不须归。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103265" y="2471167"/>
            <a:ext cx="115212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103265" y="3056756"/>
            <a:ext cx="15806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499079" y="4232498"/>
            <a:ext cx="5036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393507"/>
            <a:ext cx="7816382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你仿佛看到了什么？听见了什么？感受到了什么？用自己的话说说这首词的意思。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1771" y="1468978"/>
            <a:ext cx="31476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渔歌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张志和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塞山前白鹭飞，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桃花流水鳜鱼肥。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青箬笠，绿蓑衣，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斜风细雨不须归。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77469" y="1650861"/>
            <a:ext cx="4485253" cy="3273181"/>
            <a:chOff x="4077469" y="1650861"/>
            <a:chExt cx="4485253" cy="3273181"/>
          </a:xfrm>
        </p:grpSpPr>
        <p:sp>
          <p:nvSpPr>
            <p:cNvPr id="5" name="文本框 1"/>
            <p:cNvSpPr txBox="1"/>
            <p:nvPr/>
          </p:nvSpPr>
          <p:spPr>
            <a:xfrm>
              <a:off x="4077469" y="1650861"/>
              <a:ext cx="4166939" cy="267765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1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 anchor="t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西塞山前白鹭在飞翔，桃花盛开，水流湍急，鳜鱼也很肥美。江面小舟中，一位老翁戴着青箬笠，披着绿蓑衣，冒着斜风细雨，在江面上垂钓，他被美丽的江南春景迷住了，久久不愿离去。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7" name="Picture 3" descr="C:\Users\Administrator\Downloads\1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12360" y="3702562"/>
              <a:ext cx="750362" cy="1221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16016" y="1851670"/>
            <a:ext cx="3528392" cy="1938992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gradFill>
                  <a:gsLst>
                    <a:gs pos="0">
                      <a:srgbClr val="FFF200"/>
                    </a:gs>
                    <a:gs pos="35000">
                      <a:srgbClr val="FF7A00"/>
                    </a:gs>
                    <a:gs pos="100000">
                      <a:srgbClr val="FF0300"/>
                    </a:gs>
                  </a:gsLst>
                  <a:lin ang="5400000" scaled="0"/>
                </a:gradFill>
                <a:latin typeface="+mj-ea"/>
                <a:ea typeface="+mj-ea"/>
                <a:cs typeface="宋体" panose="02010600030101010101" pitchFamily="2" charset="-122"/>
              </a:rPr>
              <a:t>悠闲自在</a:t>
            </a:r>
            <a:endParaRPr lang="en-US" altLang="zh-CN" sz="4000" b="1" dirty="0" smtClean="0">
              <a:gradFill>
                <a:gsLst>
                  <a:gs pos="0">
                    <a:srgbClr val="FFF200"/>
                  </a:gs>
                  <a:gs pos="35000">
                    <a:srgbClr val="FF7A00"/>
                  </a:gs>
                  <a:gs pos="100000">
                    <a:srgbClr val="FF0300"/>
                  </a:gs>
                </a:gsLst>
                <a:lin ang="5400000" scaled="0"/>
              </a:gradFill>
              <a:latin typeface="+mj-ea"/>
              <a:ea typeface="+mj-ea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gradFill>
                  <a:gsLst>
                    <a:gs pos="0">
                      <a:srgbClr val="FFF200"/>
                    </a:gs>
                    <a:gs pos="35000">
                      <a:srgbClr val="FF7A00"/>
                    </a:gs>
                    <a:gs pos="100000">
                      <a:srgbClr val="FF0300"/>
                    </a:gs>
                  </a:gsLst>
                  <a:lin ang="5400000" scaled="0"/>
                </a:gradFill>
                <a:latin typeface="+mj-ea"/>
                <a:ea typeface="+mj-ea"/>
                <a:cs typeface="宋体" panose="02010600030101010101" pitchFamily="2" charset="-122"/>
              </a:rPr>
              <a:t>热爱</a:t>
            </a:r>
            <a:r>
              <a:rPr lang="zh-CN" altLang="en-US" sz="4000" b="1" dirty="0">
                <a:gradFill>
                  <a:gsLst>
                    <a:gs pos="0">
                      <a:srgbClr val="FFF200"/>
                    </a:gs>
                    <a:gs pos="35000">
                      <a:srgbClr val="FF7A00"/>
                    </a:gs>
                    <a:gs pos="100000">
                      <a:srgbClr val="FF0300"/>
                    </a:gs>
                  </a:gsLst>
                  <a:lin ang="5400000" scaled="0"/>
                </a:gradFill>
                <a:latin typeface="+mj-ea"/>
                <a:ea typeface="+mj-ea"/>
                <a:cs typeface="宋体" panose="02010600030101010101" pitchFamily="2" charset="-122"/>
              </a:rPr>
              <a:t>大自然</a:t>
            </a:r>
            <a:endParaRPr lang="zh-CN" altLang="en-US" sz="2400" dirty="0">
              <a:gradFill>
                <a:gsLst>
                  <a:gs pos="0">
                    <a:srgbClr val="FFF200"/>
                  </a:gs>
                  <a:gs pos="35000">
                    <a:srgbClr val="FF7A00"/>
                  </a:gs>
                  <a:gs pos="100000">
                    <a:srgbClr val="FF0300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684" y="1104263"/>
            <a:ext cx="3808687" cy="3411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渔歌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张志和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塞山前白鹭飞，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桃花流水鳜鱼肥。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青箬笠，绿蓑衣，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斜风细雨不须归。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19872" y="51470"/>
            <a:ext cx="3960440" cy="1512121"/>
            <a:chOff x="3272016" y="202738"/>
            <a:chExt cx="3960440" cy="1512121"/>
          </a:xfrm>
        </p:grpSpPr>
        <p:sp>
          <p:nvSpPr>
            <p:cNvPr id="8" name="云形标注 1"/>
            <p:cNvSpPr/>
            <p:nvPr/>
          </p:nvSpPr>
          <p:spPr>
            <a:xfrm>
              <a:off x="3272016" y="202738"/>
              <a:ext cx="3960440" cy="1512121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844470 w 4608512"/>
                <a:gd name="connsiteY0-2" fmla="*/ 1480026 h 1309236"/>
                <a:gd name="connsiteX1-3" fmla="*/ 808102 w 4608512"/>
                <a:gd name="connsiteY1-4" fmla="*/ 1516394 h 1309236"/>
                <a:gd name="connsiteX2-5" fmla="*/ 771734 w 4608512"/>
                <a:gd name="connsiteY2-6" fmla="*/ 1480026 h 1309236"/>
                <a:gd name="connsiteX3-7" fmla="*/ 808102 w 4608512"/>
                <a:gd name="connsiteY3-8" fmla="*/ 1443658 h 1309236"/>
                <a:gd name="connsiteX4-9" fmla="*/ 844470 w 4608512"/>
                <a:gd name="connsiteY4-10" fmla="*/ 1480026 h 1309236"/>
                <a:gd name="connsiteX0-11" fmla="*/ 1006686 w 4608512"/>
                <a:gd name="connsiteY0-12" fmla="*/ 1410597 h 1309236"/>
                <a:gd name="connsiteX1-13" fmla="*/ 933951 w 4608512"/>
                <a:gd name="connsiteY1-14" fmla="*/ 1483332 h 1309236"/>
                <a:gd name="connsiteX2-15" fmla="*/ 861216 w 4608512"/>
                <a:gd name="connsiteY2-16" fmla="*/ 1410597 h 1309236"/>
                <a:gd name="connsiteX3-17" fmla="*/ 933951 w 4608512"/>
                <a:gd name="connsiteY3-18" fmla="*/ 1337862 h 1309236"/>
                <a:gd name="connsiteX4-19" fmla="*/ 1006686 w 4608512"/>
                <a:gd name="connsiteY4-20" fmla="*/ 1410597 h 1309236"/>
                <a:gd name="connsiteX0-21" fmla="*/ 1232588 w 4608512"/>
                <a:gd name="connsiteY0-22" fmla="*/ 1306033 h 1309236"/>
                <a:gd name="connsiteX1-23" fmla="*/ 1123485 w 4608512"/>
                <a:gd name="connsiteY1-24" fmla="*/ 1415136 h 1309236"/>
                <a:gd name="connsiteX2-25" fmla="*/ 1014382 w 4608512"/>
                <a:gd name="connsiteY2-26" fmla="*/ 1306033 h 1309236"/>
                <a:gd name="connsiteX3-27" fmla="*/ 1123485 w 4608512"/>
                <a:gd name="connsiteY3-28" fmla="*/ 1196930 h 1309236"/>
                <a:gd name="connsiteX4-29" fmla="*/ 1232588 w 4608512"/>
                <a:gd name="connsiteY4-30" fmla="*/ 1306033 h 1309236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43256"/>
                <a:gd name="connsiteY0-76" fmla="*/ 14229 h 49894"/>
                <a:gd name="connsiteX1-77" fmla="*/ 5659 w 43256"/>
                <a:gd name="connsiteY1-78" fmla="*/ 6766 h 49894"/>
                <a:gd name="connsiteX2-79" fmla="*/ 14041 w 43256"/>
                <a:gd name="connsiteY2-80" fmla="*/ 5061 h 49894"/>
                <a:gd name="connsiteX3-81" fmla="*/ 22492 w 43256"/>
                <a:gd name="connsiteY3-82" fmla="*/ 3291 h 49894"/>
                <a:gd name="connsiteX4-83" fmla="*/ 25785 w 43256"/>
                <a:gd name="connsiteY4-84" fmla="*/ 59 h 49894"/>
                <a:gd name="connsiteX5-85" fmla="*/ 29869 w 43256"/>
                <a:gd name="connsiteY5-86" fmla="*/ 2340 h 49894"/>
                <a:gd name="connsiteX6-87" fmla="*/ 35499 w 43256"/>
                <a:gd name="connsiteY6-88" fmla="*/ 549 h 49894"/>
                <a:gd name="connsiteX7-89" fmla="*/ 38354 w 43256"/>
                <a:gd name="connsiteY7-90" fmla="*/ 5435 h 49894"/>
                <a:gd name="connsiteX8-91" fmla="*/ 42018 w 43256"/>
                <a:gd name="connsiteY8-92" fmla="*/ 10177 h 49894"/>
                <a:gd name="connsiteX9-93" fmla="*/ 41854 w 43256"/>
                <a:gd name="connsiteY9-94" fmla="*/ 15319 h 49894"/>
                <a:gd name="connsiteX10-95" fmla="*/ 43052 w 43256"/>
                <a:gd name="connsiteY10-96" fmla="*/ 23181 h 49894"/>
                <a:gd name="connsiteX11-97" fmla="*/ 37440 w 43256"/>
                <a:gd name="connsiteY11-98" fmla="*/ 30063 h 49894"/>
                <a:gd name="connsiteX12-99" fmla="*/ 35431 w 43256"/>
                <a:gd name="connsiteY12-100" fmla="*/ 35960 h 49894"/>
                <a:gd name="connsiteX13-101" fmla="*/ 28591 w 43256"/>
                <a:gd name="connsiteY13-102" fmla="*/ 36674 h 49894"/>
                <a:gd name="connsiteX14-103" fmla="*/ 23703 w 43256"/>
                <a:gd name="connsiteY14-104" fmla="*/ 42965 h 49894"/>
                <a:gd name="connsiteX15-105" fmla="*/ 16516 w 43256"/>
                <a:gd name="connsiteY15-106" fmla="*/ 39125 h 49894"/>
                <a:gd name="connsiteX16-107" fmla="*/ 5840 w 43256"/>
                <a:gd name="connsiteY16-108" fmla="*/ 35331 h 49894"/>
                <a:gd name="connsiteX17-109" fmla="*/ 1146 w 43256"/>
                <a:gd name="connsiteY17-110" fmla="*/ 31109 h 49894"/>
                <a:gd name="connsiteX18-111" fmla="*/ 2149 w 43256"/>
                <a:gd name="connsiteY18-112" fmla="*/ 25410 h 49894"/>
                <a:gd name="connsiteX19-113" fmla="*/ 31 w 43256"/>
                <a:gd name="connsiteY19-114" fmla="*/ 19563 h 49894"/>
                <a:gd name="connsiteX20-115" fmla="*/ 3899 w 43256"/>
                <a:gd name="connsiteY20-116" fmla="*/ 14366 h 49894"/>
                <a:gd name="connsiteX21-117" fmla="*/ 3936 w 43256"/>
                <a:gd name="connsiteY21-118" fmla="*/ 14229 h 49894"/>
                <a:gd name="connsiteX0-119" fmla="*/ 848310 w 4614486"/>
                <a:gd name="connsiteY0-120" fmla="*/ 1475753 h 1512121"/>
                <a:gd name="connsiteX1-121" fmla="*/ 811942 w 4614486"/>
                <a:gd name="connsiteY1-122" fmla="*/ 1512121 h 1512121"/>
                <a:gd name="connsiteX2-123" fmla="*/ 775574 w 4614486"/>
                <a:gd name="connsiteY2-124" fmla="*/ 1475753 h 1512121"/>
                <a:gd name="connsiteX3-125" fmla="*/ 811942 w 4614486"/>
                <a:gd name="connsiteY3-126" fmla="*/ 1439385 h 1512121"/>
                <a:gd name="connsiteX4-127" fmla="*/ 848310 w 4614486"/>
                <a:gd name="connsiteY4-128" fmla="*/ 1475753 h 1512121"/>
                <a:gd name="connsiteX0-129" fmla="*/ 1010526 w 4614486"/>
                <a:gd name="connsiteY0-130" fmla="*/ 1406324 h 1512121"/>
                <a:gd name="connsiteX1-131" fmla="*/ 937791 w 4614486"/>
                <a:gd name="connsiteY1-132" fmla="*/ 1479059 h 1512121"/>
                <a:gd name="connsiteX2-133" fmla="*/ 865056 w 4614486"/>
                <a:gd name="connsiteY2-134" fmla="*/ 1406324 h 1512121"/>
                <a:gd name="connsiteX3-135" fmla="*/ 937791 w 4614486"/>
                <a:gd name="connsiteY3-136" fmla="*/ 1333589 h 1512121"/>
                <a:gd name="connsiteX4-137" fmla="*/ 1010526 w 4614486"/>
                <a:gd name="connsiteY4-138" fmla="*/ 1406324 h 1512121"/>
                <a:gd name="connsiteX0-139" fmla="*/ 1236428 w 4614486"/>
                <a:gd name="connsiteY0-140" fmla="*/ 1301760 h 1512121"/>
                <a:gd name="connsiteX1-141" fmla="*/ 1127325 w 4614486"/>
                <a:gd name="connsiteY1-142" fmla="*/ 1410863 h 1512121"/>
                <a:gd name="connsiteX2-143" fmla="*/ 1018222 w 4614486"/>
                <a:gd name="connsiteY2-144" fmla="*/ 1301760 h 1512121"/>
                <a:gd name="connsiteX3-145" fmla="*/ 1127325 w 4614486"/>
                <a:gd name="connsiteY3-146" fmla="*/ 1192657 h 1512121"/>
                <a:gd name="connsiteX4-147" fmla="*/ 1236428 w 4614486"/>
                <a:gd name="connsiteY4-148" fmla="*/ 1301760 h 1512121"/>
                <a:gd name="connsiteX0-149" fmla="*/ 4729 w 43256"/>
                <a:gd name="connsiteY0-150" fmla="*/ 26036 h 49894"/>
                <a:gd name="connsiteX1-151" fmla="*/ 2196 w 43256"/>
                <a:gd name="connsiteY1-152" fmla="*/ 25239 h 49894"/>
                <a:gd name="connsiteX2-153" fmla="*/ 6964 w 43256"/>
                <a:gd name="connsiteY2-154" fmla="*/ 34758 h 49894"/>
                <a:gd name="connsiteX3-155" fmla="*/ 5856 w 43256"/>
                <a:gd name="connsiteY3-156" fmla="*/ 35139 h 49894"/>
                <a:gd name="connsiteX4-157" fmla="*/ 16514 w 43256"/>
                <a:gd name="connsiteY4-158" fmla="*/ 38949 h 49894"/>
                <a:gd name="connsiteX5-159" fmla="*/ 15846 w 43256"/>
                <a:gd name="connsiteY5-160" fmla="*/ 37209 h 49894"/>
                <a:gd name="connsiteX6-161" fmla="*/ 28863 w 43256"/>
                <a:gd name="connsiteY6-162" fmla="*/ 34610 h 49894"/>
                <a:gd name="connsiteX7-163" fmla="*/ 28596 w 43256"/>
                <a:gd name="connsiteY7-164" fmla="*/ 36519 h 49894"/>
                <a:gd name="connsiteX8-165" fmla="*/ 41834 w 43256"/>
                <a:gd name="connsiteY8-166" fmla="*/ 15213 h 49894"/>
                <a:gd name="connsiteX9-167" fmla="*/ 40386 w 43256"/>
                <a:gd name="connsiteY9-168" fmla="*/ 17889 h 49894"/>
                <a:gd name="connsiteX10-169" fmla="*/ 38360 w 43256"/>
                <a:gd name="connsiteY10-170" fmla="*/ 5285 h 49894"/>
                <a:gd name="connsiteX11-171" fmla="*/ 38436 w 43256"/>
                <a:gd name="connsiteY11-172" fmla="*/ 6549 h 49894"/>
                <a:gd name="connsiteX12-173" fmla="*/ 29114 w 43256"/>
                <a:gd name="connsiteY12-174" fmla="*/ 3811 h 49894"/>
                <a:gd name="connsiteX13-175" fmla="*/ 29856 w 43256"/>
                <a:gd name="connsiteY13-176" fmla="*/ 2199 h 49894"/>
                <a:gd name="connsiteX14-177" fmla="*/ 22177 w 43256"/>
                <a:gd name="connsiteY14-178" fmla="*/ 4579 h 49894"/>
                <a:gd name="connsiteX15-179" fmla="*/ 22536 w 43256"/>
                <a:gd name="connsiteY15-180" fmla="*/ 3189 h 49894"/>
                <a:gd name="connsiteX16-181" fmla="*/ 14036 w 43256"/>
                <a:gd name="connsiteY16-182" fmla="*/ 5051 h 49894"/>
                <a:gd name="connsiteX17-183" fmla="*/ 15336 w 43256"/>
                <a:gd name="connsiteY17-184" fmla="*/ 6399 h 49894"/>
                <a:gd name="connsiteX18-185" fmla="*/ 4163 w 43256"/>
                <a:gd name="connsiteY18-186" fmla="*/ 15648 h 49894"/>
                <a:gd name="connsiteX19-187" fmla="*/ 3936 w 43256"/>
                <a:gd name="connsiteY19-188" fmla="*/ 14229 h 498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</a:cxnLst>
              <a:rect l="l" t="t" r="r" b="b"/>
              <a:pathLst>
                <a:path w="43256" h="49894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4614486" h="1512121">
                  <a:moveTo>
                    <a:pt x="848310" y="1475753"/>
                  </a:moveTo>
                  <a:cubicBezTo>
                    <a:pt x="848310" y="1495838"/>
                    <a:pt x="832027" y="1512121"/>
                    <a:pt x="811942" y="1512121"/>
                  </a:cubicBezTo>
                  <a:cubicBezTo>
                    <a:pt x="791857" y="1512121"/>
                    <a:pt x="775574" y="1495838"/>
                    <a:pt x="775574" y="1475753"/>
                  </a:cubicBezTo>
                  <a:cubicBezTo>
                    <a:pt x="775574" y="1455668"/>
                    <a:pt x="791857" y="1439385"/>
                    <a:pt x="811942" y="1439385"/>
                  </a:cubicBezTo>
                  <a:cubicBezTo>
                    <a:pt x="832027" y="1439385"/>
                    <a:pt x="848310" y="1455668"/>
                    <a:pt x="848310" y="1475753"/>
                  </a:cubicBezTo>
                  <a:close/>
                </a:path>
                <a:path w="4614486" h="1512121">
                  <a:moveTo>
                    <a:pt x="1010526" y="1406324"/>
                  </a:moveTo>
                  <a:cubicBezTo>
                    <a:pt x="1010526" y="1446494"/>
                    <a:pt x="977961" y="1479059"/>
                    <a:pt x="937791" y="1479059"/>
                  </a:cubicBezTo>
                  <a:cubicBezTo>
                    <a:pt x="897621" y="1479059"/>
                    <a:pt x="865056" y="1446494"/>
                    <a:pt x="865056" y="1406324"/>
                  </a:cubicBezTo>
                  <a:cubicBezTo>
                    <a:pt x="865056" y="1366154"/>
                    <a:pt x="897621" y="1333589"/>
                    <a:pt x="937791" y="1333589"/>
                  </a:cubicBezTo>
                  <a:cubicBezTo>
                    <a:pt x="977961" y="1333589"/>
                    <a:pt x="1010526" y="1366154"/>
                    <a:pt x="1010526" y="1406324"/>
                  </a:cubicBezTo>
                  <a:close/>
                </a:path>
                <a:path w="4614486" h="1512121">
                  <a:moveTo>
                    <a:pt x="1236428" y="1301760"/>
                  </a:moveTo>
                  <a:cubicBezTo>
                    <a:pt x="1236428" y="1362016"/>
                    <a:pt x="1187581" y="1410863"/>
                    <a:pt x="1127325" y="1410863"/>
                  </a:cubicBezTo>
                  <a:cubicBezTo>
                    <a:pt x="1067069" y="1410863"/>
                    <a:pt x="1018222" y="1362016"/>
                    <a:pt x="1018222" y="1301760"/>
                  </a:cubicBezTo>
                  <a:cubicBezTo>
                    <a:pt x="1018222" y="1241504"/>
                    <a:pt x="1067069" y="1192657"/>
                    <a:pt x="1127325" y="1192657"/>
                  </a:cubicBezTo>
                  <a:cubicBezTo>
                    <a:pt x="1187581" y="1192657"/>
                    <a:pt x="1236428" y="1241504"/>
                    <a:pt x="1236428" y="1301760"/>
                  </a:cubicBezTo>
                  <a:close/>
                </a:path>
                <a:path w="43256" h="49894" fill="none" extrusionOk="0">
                  <a:moveTo>
                    <a:pt x="4729" y="26036"/>
                  </a:moveTo>
                  <a:cubicBezTo>
                    <a:pt x="3845" y="26130"/>
                    <a:pt x="2961" y="25852"/>
                    <a:pt x="2196" y="25239"/>
                  </a:cubicBezTo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  <a:ln w="31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695204" y="339502"/>
              <a:ext cx="332122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从中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我们体会</a:t>
              </a: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到</a:t>
              </a:r>
              <a:r>
                <a:rPr lang="zh-CN" altLang="en-US" sz="2800" smtClean="0">
                  <a:latin typeface="黑体" panose="02010609060101010101" pitchFamily="49" charset="-122"/>
                  <a:ea typeface="黑体" panose="02010609060101010101" pitchFamily="49" charset="-122"/>
                </a:rPr>
                <a:t>作者怎样的情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感？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716" y="0"/>
            <a:ext cx="9149716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8394"/>
            <a:ext cx="9144000" cy="51718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t="9438" b="9438"/>
          <a:stretch>
            <a:fillRect/>
          </a:stretch>
        </p:blipFill>
        <p:spPr>
          <a:xfrm>
            <a:off x="31282" y="-28394"/>
            <a:ext cx="9112718" cy="51718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717" y="-28394"/>
            <a:ext cx="9148129" cy="51718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35322"/>
            <a:ext cx="9144000" cy="51788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-54610"/>
            <a:ext cx="9142412" cy="5198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1"/>
          <p:cNvGrpSpPr/>
          <p:nvPr/>
        </p:nvGrpSpPr>
        <p:grpSpPr bwMode="auto">
          <a:xfrm>
            <a:off x="177800" y="411163"/>
            <a:ext cx="2306638" cy="560387"/>
            <a:chOff x="236194" y="315846"/>
            <a:chExt cx="3075496" cy="747606"/>
          </a:xfrm>
        </p:grpSpPr>
        <p:sp>
          <p:nvSpPr>
            <p:cNvPr id="9218" name="文本框 14"/>
            <p:cNvSpPr txBox="1">
              <a:spLocks noChangeArrowheads="1"/>
            </p:cNvSpPr>
            <p:nvPr/>
          </p:nvSpPr>
          <p:spPr bwMode="auto">
            <a:xfrm>
              <a:off x="723431" y="315846"/>
              <a:ext cx="2588259" cy="7476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3200" b="1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课堂小结</a:t>
              </a:r>
              <a:endParaRPr lang="zh-CN" altLang="en-US" sz="3200" b="1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9219" name="图片 3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36194" y="464003"/>
              <a:ext cx="441960" cy="550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1122045" y="1976755"/>
            <a:ext cx="60420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·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899592" y="1293604"/>
            <a:ext cx="7272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读语句，感受到了景物的静态描写和动态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设计了元旦联欢的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海报。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积累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了唐代诗人张志和的《渔歌子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》，感受了初春时节西塞山的美丽景色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9166" y="1347614"/>
            <a:ext cx="8319298" cy="2160591"/>
          </a:xfrm>
          <a:prstGeom prst="rect">
            <a:avLst/>
          </a:prstGeom>
          <a:noFill/>
          <a:ln>
            <a:noFill/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    我有机会看清它的真面目，真是一株大树，枝干的数目不可计数。枝上又生根，有许多根直垂到地上，伸进泥土里。一部分树枝垂到水面，从远处看，就像一株大树卧在水面上。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9060" y="1203598"/>
            <a:ext cx="7416824" cy="2677656"/>
          </a:xfrm>
          <a:prstGeom prst="rect">
            <a:avLst/>
          </a:prstGeom>
          <a:noFill/>
          <a:ln>
            <a:noFill/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我们看时，那竹窗帘儿里果然有了月亮，款款地悄没声儿地溜进来，出现在窗前的穿衣镜上了：原来月亮是长了腿的，爬着那竹帘格儿，先是一个白道儿，再是半圆，渐渐地爬得高了，穿衣镜上的圆便满盈了。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45698" y="987574"/>
            <a:ext cx="7786742" cy="1195712"/>
          </a:xfrm>
          <a:prstGeom prst="rect">
            <a:avLst/>
          </a:prstGeom>
          <a:noFill/>
          <a:ln>
            <a:noFill/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3200" dirty="0"/>
              <a:t>    满院子的白光，是玉玉的，银银的，灯光也没有这般亮的。</a:t>
            </a:r>
            <a:endParaRPr lang="zh-CN" altLang="en-US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86840" y="2685497"/>
            <a:ext cx="911411" cy="1615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1174" y="699542"/>
            <a:ext cx="7959258" cy="2456057"/>
          </a:xfrm>
          <a:prstGeom prst="rect">
            <a:avLst/>
          </a:prstGeom>
          <a:noFill/>
          <a:ln>
            <a:noFill/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3200" dirty="0"/>
              <a:t>    我们继续拍掌，树</a:t>
            </a:r>
            <a:r>
              <a:rPr lang="zh-CN" altLang="en-US" sz="3200" dirty="0" smtClean="0"/>
              <a:t>上就变得</a:t>
            </a:r>
            <a:r>
              <a:rPr lang="zh-CN" altLang="en-US" sz="3200" dirty="0"/>
              <a:t>热闹了，到处都是鸟声，到处都是鸟影。大的，小的，花的，黑的，有的站在树枝上叫，有的飞起来，有</a:t>
            </a:r>
            <a:r>
              <a:rPr lang="zh-CN" altLang="en-US" sz="3200" dirty="0" smtClean="0"/>
              <a:t>的在扑</a:t>
            </a:r>
            <a:r>
              <a:rPr lang="zh-CN" altLang="en-US" sz="3200" dirty="0"/>
              <a:t>翅膀。</a:t>
            </a:r>
            <a:endParaRPr lang="zh-CN" altLang="en-US" sz="3200" dirty="0"/>
          </a:p>
        </p:txBody>
      </p:sp>
      <p:pic>
        <p:nvPicPr>
          <p:cNvPr id="2050" name="Picture 2" descr="C:\Users\Administrator\Downloads\图\七彩课堂语文一年级上册出片文件7(1)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 bwMode="auto">
          <a:xfrm>
            <a:off x="4932040" y="2931790"/>
            <a:ext cx="1250418" cy="1913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3690" y="843558"/>
            <a:ext cx="7786742" cy="1865126"/>
          </a:xfrm>
          <a:prstGeom prst="rect">
            <a:avLst/>
          </a:prstGeom>
          <a:noFill/>
          <a:ln>
            <a:noFill/>
            <a:prstDash val="lgDashDot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3200" dirty="0"/>
              <a:t>    月亮还</a:t>
            </a:r>
            <a:r>
              <a:rPr lang="zh-CN" altLang="en-US" sz="3200" dirty="0" smtClean="0"/>
              <a:t>在竹帘</a:t>
            </a:r>
            <a:r>
              <a:rPr lang="zh-CN" altLang="en-US" sz="3200" dirty="0"/>
              <a:t>儿上爬，那满圆儿却慢慢儿又亏了，末了，便全没了踪迹，只留下一个空镜，一个失望。</a:t>
            </a:r>
            <a:endParaRPr lang="zh-CN" altLang="en-US" sz="3200" dirty="0"/>
          </a:p>
        </p:txBody>
      </p:sp>
      <p:pic>
        <p:nvPicPr>
          <p:cNvPr id="7" name="Picture 3" descr="C:\Users\Administrator\Downloads\七彩课堂语文一年级上册出片文件7(1)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980199" y="2787525"/>
            <a:ext cx="1033404" cy="173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0516" y="1059582"/>
            <a:ext cx="8143932" cy="1574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元旦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快到了，为元旦联欢会设计一个海报吧。要有打动人的宣传语，还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配上好看的图画，看看谁制作的海报最吸引人。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395536" y="487437"/>
            <a:ext cx="197784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556896"/>
            <a:ext cx="51640" cy="3866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21742" y="556896"/>
            <a:ext cx="51640" cy="38661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096905" y="2653784"/>
            <a:ext cx="4483207" cy="491824"/>
          </a:xfrm>
          <a:custGeom>
            <a:avLst/>
            <a:gdLst>
              <a:gd name="connsiteX0" fmla="*/ 0 w 7719659"/>
              <a:gd name="connsiteY0" fmla="*/ 0 h 701787"/>
              <a:gd name="connsiteX1" fmla="*/ 7719659 w 7719659"/>
              <a:gd name="connsiteY1" fmla="*/ 0 h 701787"/>
              <a:gd name="connsiteX2" fmla="*/ 7719659 w 7719659"/>
              <a:gd name="connsiteY2" fmla="*/ 701787 h 701787"/>
              <a:gd name="connsiteX3" fmla="*/ 0 w 7719659"/>
              <a:gd name="connsiteY3" fmla="*/ 701787 h 701787"/>
              <a:gd name="connsiteX4" fmla="*/ 0 w 7719659"/>
              <a:gd name="connsiteY4" fmla="*/ 0 h 70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9659" h="701787">
                <a:moveTo>
                  <a:pt x="0" y="0"/>
                </a:moveTo>
                <a:lnTo>
                  <a:pt x="7719659" y="0"/>
                </a:lnTo>
                <a:lnTo>
                  <a:pt x="7719659" y="701787"/>
                </a:lnTo>
                <a:lnTo>
                  <a:pt x="0" y="70178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5250" tIns="95250" rIns="95250" bIns="95250" numCol="1" spcCol="1270" anchor="t" anchorCtr="0">
            <a:noAutofit/>
          </a:bodyPr>
          <a:lstStyle/>
          <a:p>
            <a:pPr lvl="0" algn="l" defTabSz="11112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kern="1200" dirty="0" smtClean="0">
                <a:solidFill>
                  <a:srgbClr val="FF0000"/>
                </a:solidFill>
              </a:rPr>
              <a:t>这道题要求我们做：</a:t>
            </a:r>
            <a:endParaRPr lang="zh-CN" sz="2800" kern="1200" dirty="0">
              <a:solidFill>
                <a:srgbClr val="FF0000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1650587" y="3822363"/>
            <a:ext cx="4149828" cy="480131"/>
          </a:xfrm>
          <a:custGeom>
            <a:avLst/>
            <a:gdLst>
              <a:gd name="connsiteX0" fmla="*/ 0 w 5098144"/>
              <a:gd name="connsiteY0" fmla="*/ 0 h 1097102"/>
              <a:gd name="connsiteX1" fmla="*/ 5098144 w 5098144"/>
              <a:gd name="connsiteY1" fmla="*/ 0 h 1097102"/>
              <a:gd name="connsiteX2" fmla="*/ 5098144 w 5098144"/>
              <a:gd name="connsiteY2" fmla="*/ 1097102 h 1097102"/>
              <a:gd name="connsiteX3" fmla="*/ 0 w 5098144"/>
              <a:gd name="connsiteY3" fmla="*/ 1097102 h 1097102"/>
              <a:gd name="connsiteX4" fmla="*/ 0 w 5098144"/>
              <a:gd name="connsiteY4" fmla="*/ 0 h 109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8144" h="1097102">
                <a:moveTo>
                  <a:pt x="0" y="0"/>
                </a:moveTo>
                <a:lnTo>
                  <a:pt x="5098144" y="0"/>
                </a:lnTo>
                <a:lnTo>
                  <a:pt x="5098144" y="1097102"/>
                </a:lnTo>
                <a:lnTo>
                  <a:pt x="0" y="1097102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9804"/>
            </a:srgb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②要有打动人的宣传语。</a:t>
            </a:r>
            <a:endParaRPr lang="zh-CN" sz="28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1650587" y="4410389"/>
            <a:ext cx="4562221" cy="480131"/>
          </a:xfrm>
          <a:custGeom>
            <a:avLst/>
            <a:gdLst>
              <a:gd name="connsiteX0" fmla="*/ 0 w 5098144"/>
              <a:gd name="connsiteY0" fmla="*/ 0 h 506354"/>
              <a:gd name="connsiteX1" fmla="*/ 5098144 w 5098144"/>
              <a:gd name="connsiteY1" fmla="*/ 0 h 506354"/>
              <a:gd name="connsiteX2" fmla="*/ 5098144 w 5098144"/>
              <a:gd name="connsiteY2" fmla="*/ 506354 h 506354"/>
              <a:gd name="connsiteX3" fmla="*/ 0 w 5098144"/>
              <a:gd name="connsiteY3" fmla="*/ 506354 h 506354"/>
              <a:gd name="connsiteX4" fmla="*/ 0 w 5098144"/>
              <a:gd name="connsiteY4" fmla="*/ 0 h 506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8144" h="506354">
                <a:moveTo>
                  <a:pt x="0" y="0"/>
                </a:moveTo>
                <a:lnTo>
                  <a:pt x="5098144" y="0"/>
                </a:lnTo>
                <a:lnTo>
                  <a:pt x="5098144" y="506354"/>
                </a:lnTo>
                <a:lnTo>
                  <a:pt x="0" y="50635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9804"/>
            </a:srgb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③还可以配上好看的插图。</a:t>
            </a:r>
            <a:endParaRPr lang="zh-CN" sz="28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360564" y="1563638"/>
            <a:ext cx="4354388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1650587" y="3234336"/>
            <a:ext cx="5801733" cy="480131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①设计主题为“元旦联欢”的海报。</a:t>
            </a:r>
            <a:endParaRPr lang="zh-CN" altLang="en-US" sz="28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25038" y="2096722"/>
            <a:ext cx="3271516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069676" y="2103387"/>
            <a:ext cx="3598668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 animBg="1"/>
      <p:bldP spid="33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2836" y="538609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观察下面这张“六一”活动海报，说说你发现了什么。</a:t>
            </a:r>
            <a:endParaRPr lang="zh-CN" altLang="en-US" sz="28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单圆角矩形 3"/>
          <p:cNvSpPr/>
          <p:nvPr/>
        </p:nvSpPr>
        <p:spPr>
          <a:xfrm>
            <a:off x="5636143" y="1356632"/>
            <a:ext cx="3086921" cy="2844000"/>
          </a:xfrm>
          <a:prstGeom prst="round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海报上有图也有文字，以插图为主，文字少而精。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海报上的文字包括活动主题、宣传语。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4844" y="1334914"/>
            <a:ext cx="5193999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PP_MARK_KEY" val="8badee83-5127-445f-b148-5b52cc7dd553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1934</Words>
  <Application>WPS 演示</Application>
  <PresentationFormat>全屏显示(16:9)</PresentationFormat>
  <Paragraphs>175</Paragraphs>
  <Slides>28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黑体</vt:lpstr>
      <vt:lpstr>楷体</vt:lpstr>
      <vt:lpstr>微软雅黑</vt:lpstr>
      <vt:lpstr>Calibri</vt:lpstr>
      <vt:lpstr>Times New Roman</vt:lpstr>
      <vt:lpstr>Arial Unicode MS</vt:lpstr>
      <vt:lpstr>Xingkai SC</vt:lpstr>
      <vt:lpstr>幼圆</vt:lpstr>
      <vt:lpstr>Impact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110</cp:revision>
  <dcterms:created xsi:type="dcterms:W3CDTF">2017-03-17T02:28:00Z</dcterms:created>
  <dcterms:modified xsi:type="dcterms:W3CDTF">2022-12-19T10:37:24Z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6B7FD85F1BE644FA8445975ECA7D322D</vt:lpwstr>
  </property>
</Properties>
</file>