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2"/>
  </p:handoutMasterIdLst>
  <p:sldIdLst>
    <p:sldId id="523" r:id="rId3"/>
    <p:sldId id="876" r:id="rId5"/>
    <p:sldId id="774" r:id="rId6"/>
    <p:sldId id="840" r:id="rId7"/>
    <p:sldId id="775" r:id="rId8"/>
    <p:sldId id="830" r:id="rId9"/>
    <p:sldId id="1005" r:id="rId10"/>
    <p:sldId id="1006" r:id="rId11"/>
    <p:sldId id="776" r:id="rId12"/>
    <p:sldId id="832" r:id="rId13"/>
    <p:sldId id="1004" r:id="rId14"/>
    <p:sldId id="878" r:id="rId15"/>
    <p:sldId id="992" r:id="rId16"/>
    <p:sldId id="784" r:id="rId17"/>
    <p:sldId id="781" r:id="rId18"/>
    <p:sldId id="999" r:id="rId19"/>
    <p:sldId id="991" r:id="rId20"/>
    <p:sldId id="783" r:id="rId21"/>
    <p:sldId id="993" r:id="rId22"/>
    <p:sldId id="998" r:id="rId23"/>
    <p:sldId id="997" r:id="rId24"/>
    <p:sldId id="994" r:id="rId25"/>
    <p:sldId id="925" r:id="rId26"/>
    <p:sldId id="1008" r:id="rId27"/>
    <p:sldId id="1009" r:id="rId28"/>
    <p:sldId id="995" r:id="rId29"/>
    <p:sldId id="927" r:id="rId30"/>
    <p:sldId id="630" r:id="rId31"/>
    <p:sldId id="647" r:id="rId32"/>
    <p:sldId id="926" r:id="rId33"/>
    <p:sldId id="990" r:id="rId34"/>
    <p:sldId id="842" r:id="rId35"/>
    <p:sldId id="1000" r:id="rId36"/>
    <p:sldId id="1001" r:id="rId37"/>
    <p:sldId id="671" r:id="rId38"/>
    <p:sldId id="705" r:id="rId39"/>
    <p:sldId id="738" r:id="rId40"/>
    <p:sldId id="739" r:id="rId41"/>
    <p:sldId id="1003" r:id="rId42"/>
    <p:sldId id="1002" r:id="rId43"/>
    <p:sldId id="707" r:id="rId44"/>
    <p:sldId id="634" r:id="rId45"/>
    <p:sldId id="635" r:id="rId46"/>
    <p:sldId id="986" r:id="rId47"/>
    <p:sldId id="374" r:id="rId48"/>
    <p:sldId id="536" r:id="rId49"/>
    <p:sldId id="637" r:id="rId50"/>
    <p:sldId id="987" r:id="rId51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57"/>
    </p:embeddedFont>
    <p:embeddedFont>
      <p:font typeface="楷体" panose="02010609060101010101" pitchFamily="49" charset="-122"/>
      <p:regular r:id="rId58"/>
    </p:embeddedFont>
    <p:embeddedFont>
      <p:font typeface="黑体" panose="02010609060101010101" pitchFamily="49" charset="-122"/>
      <p:regular r:id="rId59"/>
    </p:embeddedFon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汉语拼音" panose="000B0604020202020204" pitchFamily="34" charset="0"/>
      <p:regular r:id="rId64"/>
    </p:embeddedFont>
    <p:embeddedFont>
      <p:font typeface="幼圆" panose="02010509060101010101" pitchFamily="49" charset="-122"/>
      <p:regular r:id="rId65"/>
    </p:embeddedFont>
  </p:embeddedFontLst>
  <p:custDataLst>
    <p:tags r:id="rId66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pos="573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FFF9EF"/>
    <a:srgbClr val="E1FDFF"/>
    <a:srgbClr val="EFE6F2"/>
    <a:srgbClr val="F2F2F2"/>
    <a:srgbClr val="0066FF"/>
    <a:srgbClr val="0000FF"/>
    <a:srgbClr val="FF00FF"/>
    <a:srgbClr val="FFFFFF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07" autoAdjust="0"/>
    <p:restoredTop sz="94718" autoAdjust="0"/>
  </p:normalViewPr>
  <p:slideViewPr>
    <p:cSldViewPr showGuides="1">
      <p:cViewPr>
        <p:scale>
          <a:sx n="110" d="100"/>
          <a:sy n="110" d="100"/>
        </p:scale>
        <p:origin x="-450" y="-126"/>
      </p:cViewPr>
      <p:guideLst>
        <p:guide orient="horz" pos="3239"/>
        <p:guide pos="5738"/>
      </p:guideLst>
    </p:cSldViewPr>
  </p:slideViewPr>
  <p:outlineViewPr>
    <p:cViewPr>
      <p:scale>
        <a:sx n="33" d="100"/>
        <a:sy n="33" d="100"/>
      </p:scale>
      <p:origin x="0" y="299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6" Type="http://schemas.openxmlformats.org/officeDocument/2006/relationships/tags" Target="tags/tag1.xml"/><Relationship Id="rId65" Type="http://schemas.openxmlformats.org/officeDocument/2006/relationships/font" Target="fonts/font9.fntdata"/><Relationship Id="rId64" Type="http://schemas.openxmlformats.org/officeDocument/2006/relationships/font" Target="fonts/font8.fntdata"/><Relationship Id="rId63" Type="http://schemas.openxmlformats.org/officeDocument/2006/relationships/font" Target="fonts/font7.fntdata"/><Relationship Id="rId62" Type="http://schemas.openxmlformats.org/officeDocument/2006/relationships/font" Target="fonts/font6.fntdata"/><Relationship Id="rId61" Type="http://schemas.openxmlformats.org/officeDocument/2006/relationships/font" Target="fonts/font5.fntdata"/><Relationship Id="rId60" Type="http://schemas.openxmlformats.org/officeDocument/2006/relationships/font" Target="fonts/font4.fntdata"/><Relationship Id="rId6" Type="http://schemas.openxmlformats.org/officeDocument/2006/relationships/slide" Target="slides/slide3.xml"/><Relationship Id="rId59" Type="http://schemas.openxmlformats.org/officeDocument/2006/relationships/font" Target="fonts/font3.fntdata"/><Relationship Id="rId58" Type="http://schemas.openxmlformats.org/officeDocument/2006/relationships/font" Target="fonts/font2.fntdata"/><Relationship Id="rId57" Type="http://schemas.openxmlformats.org/officeDocument/2006/relationships/font" Target="fonts/font1.fntdata"/><Relationship Id="rId56" Type="http://schemas.openxmlformats.org/officeDocument/2006/relationships/commentAuthors" Target="commentAuthors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5B2497F-E47C-4E32-AAE4-E6723FC667D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A9CEFD5-C307-431E-B11E-5309D1CFDB1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00BA913-26A8-446E-BC15-6EBCDF3F545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BD6E44E-EED3-441F-A4EA-C1428FCD71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3DC301D-52B1-488B-AC31-C218AF356E2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55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BE3CB84-D091-43E7-9C1F-B3F36C992731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75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09F3323-5411-4AB3-91B5-2017EE5D3A4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1CB15B2-F965-4596-A874-3D348F5E11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D6E44E-EED3-441F-A4EA-C1428FCD71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E0A94D1-242C-4327-AAD3-3DFA57FF9ED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06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3AAF2BE-8B00-42B7-A589-D50BB35643C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291E1D2-08AF-40D8-9B07-CA90326E36AE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4EFFE3C-1500-4091-858F-6D54CCFF4B2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r>
              <a:rPr lang="zh-CN" altLang="en-US" smtClean="0"/>
              <a:t>津 豪 斩 现 凯 假 衰 遣 刊 索 篇 某</a:t>
            </a: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B4BDB30-8E85-40C1-9714-9CBAD1868CE1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3469B99-3D0F-4688-9A51-BEA9640579F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r>
              <a:rPr lang="zh-CN" altLang="en-US" smtClean="0"/>
              <a:t>消遣 书刊 繁琐 呻吟 栩栩如生</a:t>
            </a:r>
            <a:endParaRPr lang="zh-CN" altLang="en-US" smtClean="0"/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91DF4E6-C870-40DF-A079-7241BCEB926B}" type="slidenum">
              <a:rPr lang="zh-CN" altLang="en-US" sz="12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r>
              <a:rPr lang="zh-CN" altLang="en-US" smtClean="0"/>
              <a:t>消遣 书刊 繁琐 呻吟 栩栩如生</a:t>
            </a:r>
            <a:endParaRPr lang="zh-CN" altLang="en-US" smtClean="0"/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91DF4E6-C870-40DF-A079-7241BCEB926B}" type="slidenum">
              <a:rPr lang="zh-CN" altLang="en-US" sz="12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7824AE2-6B9D-404E-84C8-12B6F9BF4AB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F932C59-BB1E-478E-910A-68170828F4F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png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600" y="87313"/>
            <a:ext cx="10255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iming>
    <p:tnLst>
      <p:par>
        <p:cTn id="1" dur="indefinite" restart="never" nodeType="tmRoot"/>
      </p:par>
    </p:tnLst>
  </p:timing>
  <p:txStyles>
    <p:titleStyle>
      <a:lvl1pPr algn="ctr" defTabSz="685800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5.xml"/><Relationship Id="rId4" Type="http://schemas.openxmlformats.org/officeDocument/2006/relationships/slide" Target="slide32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GIF"/><Relationship Id="rId3" Type="http://schemas.openxmlformats.org/officeDocument/2006/relationships/image" Target="../media/image6.png"/><Relationship Id="rId2" Type="http://schemas.openxmlformats.org/officeDocument/2006/relationships/hyperlink" Target="&#36164;&#26009;&#38142;&#25509;/&#35270;&#39057;/&#19971;&#24425;-&#35838;&#25991;&#26391;&#35835;-&#20116;&#19978;-26%20&#24518;&#35835;&#20070;.mp4" TargetMode="External"/><Relationship Id="rId1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emf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4.png"/><Relationship Id="rId1" Type="http://schemas.openxmlformats.org/officeDocument/2006/relationships/image" Target="../media/image33.emf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png"/><Relationship Id="rId3" Type="http://schemas.openxmlformats.org/officeDocument/2006/relationships/image" Target="../media/image36.emf"/><Relationship Id="rId2" Type="http://schemas.openxmlformats.org/officeDocument/2006/relationships/image" Target="../media/image35.png"/><Relationship Id="rId1" Type="http://schemas.openxmlformats.org/officeDocument/2006/relationships/image" Target="../media/image2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33883;.mp4" TargetMode="External"/><Relationship Id="rId8" Type="http://schemas.openxmlformats.org/officeDocument/2006/relationships/hyperlink" Target="&#36164;&#26009;&#38142;&#25509;/&#35270;&#39057;/&#20975;.mp4" TargetMode="External"/><Relationship Id="rId7" Type="http://schemas.openxmlformats.org/officeDocument/2006/relationships/hyperlink" Target="&#36164;&#26009;&#38142;&#25509;/&#35270;&#39057;/&#38480;.mp4" TargetMode="External"/><Relationship Id="rId6" Type="http://schemas.openxmlformats.org/officeDocument/2006/relationships/hyperlink" Target="&#36164;&#26009;&#38142;&#25509;/&#35270;&#39057;/&#26025;.mp4" TargetMode="External"/><Relationship Id="rId5" Type="http://schemas.openxmlformats.org/officeDocument/2006/relationships/hyperlink" Target="&#36164;&#26009;&#38142;&#25509;/&#35270;&#39057;/&#27941;.mp4" TargetMode="External"/><Relationship Id="rId4" Type="http://schemas.openxmlformats.org/officeDocument/2006/relationships/hyperlink" Target="&#36164;&#26009;&#38142;&#25509;/&#35270;&#39057;/&#34928;.mp4" TargetMode="External"/><Relationship Id="rId3" Type="http://schemas.openxmlformats.org/officeDocument/2006/relationships/hyperlink" Target="&#36164;&#26009;&#38142;&#25509;/&#35270;&#39057;/&#36158;.mp4" TargetMode="External"/><Relationship Id="rId2" Type="http://schemas.openxmlformats.org/officeDocument/2006/relationships/image" Target="../media/image9.png"/><Relationship Id="rId17" Type="http://schemas.openxmlformats.org/officeDocument/2006/relationships/notesSlide" Target="../notesSlides/notesSlide4.xml"/><Relationship Id="rId16" Type="http://schemas.openxmlformats.org/officeDocument/2006/relationships/slideLayout" Target="../slideLayouts/slideLayout4.xml"/><Relationship Id="rId15" Type="http://schemas.openxmlformats.org/officeDocument/2006/relationships/image" Target="../media/image10.png"/><Relationship Id="rId14" Type="http://schemas.openxmlformats.org/officeDocument/2006/relationships/hyperlink" Target="&#36164;&#26009;&#38142;&#25509;/&#35270;&#39057;/&#26576;.mp4" TargetMode="External"/><Relationship Id="rId13" Type="http://schemas.openxmlformats.org/officeDocument/2006/relationships/hyperlink" Target="&#36164;&#26009;&#38142;&#25509;/&#35270;&#39057;/&#26420;.mp4" TargetMode="External"/><Relationship Id="rId12" Type="http://schemas.openxmlformats.org/officeDocument/2006/relationships/hyperlink" Target="&#36164;&#26009;&#38142;&#25509;/&#35270;&#39057;/&#29712;.mp4" TargetMode="External"/><Relationship Id="rId11" Type="http://schemas.openxmlformats.org/officeDocument/2006/relationships/hyperlink" Target="&#36164;&#26009;&#38142;&#25509;/&#35270;&#39057;/&#21002;.mp4" TargetMode="External"/><Relationship Id="rId10" Type="http://schemas.openxmlformats.org/officeDocument/2006/relationships/hyperlink" Target="&#36164;&#26009;&#38142;&#25509;/&#35270;&#39057;/&#36848;.mp4" TargetMode="External"/><Relationship Id="rId1" Type="http://schemas.openxmlformats.org/officeDocument/2006/relationships/hyperlink" Target="&#36164;&#26009;&#38142;&#25509;/&#35270;&#39057;/&#33285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7"/>
          <p:cNvSpPr txBox="1"/>
          <p:nvPr/>
        </p:nvSpPr>
        <p:spPr>
          <a:xfrm>
            <a:off x="1979712" y="3527099"/>
            <a:ext cx="3351585" cy="1200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 smtClean="0">
                <a:solidFill>
                  <a:sysClr val="windowText" lastClr="000000"/>
                </a:solidFill>
                <a:effectLst>
                  <a:glow rad="1041400">
                    <a:schemeClr val="bg1">
                      <a:alpha val="67000"/>
                    </a:schemeClr>
                  </a:glow>
                  <a:outerShdw dist="50800" dir="1800000" algn="ctr" rotWithShape="0">
                    <a:schemeClr val="bg1"/>
                  </a:outerShdw>
                </a:effectLst>
                <a:latin typeface="宋体" panose="02010600030101010101" pitchFamily="2" charset="-122"/>
              </a:rPr>
              <a:t>忆</a:t>
            </a:r>
            <a:r>
              <a:rPr lang="zh-CN" altLang="en-US" sz="7200" b="1" dirty="0">
                <a:solidFill>
                  <a:sysClr val="windowText" lastClr="000000"/>
                </a:solidFill>
                <a:effectLst>
                  <a:glow rad="1041400">
                    <a:schemeClr val="bg1">
                      <a:alpha val="67000"/>
                    </a:schemeClr>
                  </a:glow>
                  <a:outerShdw dist="50800" dir="1800000" algn="ctr" rotWithShape="0">
                    <a:schemeClr val="bg1"/>
                  </a:outerShdw>
                </a:effectLst>
                <a:latin typeface="宋体" panose="02010600030101010101" pitchFamily="2" charset="-122"/>
              </a:rPr>
              <a:t>读书</a:t>
            </a:r>
            <a:endParaRPr lang="zh-CN" altLang="en-US" sz="7200" b="1" dirty="0">
              <a:solidFill>
                <a:sysClr val="windowText" lastClr="000000"/>
              </a:solidFill>
              <a:effectLst>
                <a:glow rad="1041400">
                  <a:schemeClr val="bg1">
                    <a:alpha val="67000"/>
                  </a:schemeClr>
                </a:glow>
                <a:outerShdw dist="50800" dir="1800000" algn="ctr" rotWithShape="0">
                  <a:schemeClr val="bg1"/>
                </a:outerShdw>
              </a:effectLst>
              <a:latin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4686" y="3579862"/>
            <a:ext cx="1153282" cy="1153282"/>
            <a:chOff x="1265808" y="876657"/>
            <a:chExt cx="1393095" cy="139309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5808" y="876657"/>
              <a:ext cx="1393095" cy="1393095"/>
            </a:xfrm>
            <a:prstGeom prst="rect">
              <a:avLst/>
            </a:prstGeom>
          </p:spPr>
        </p:pic>
        <p:sp>
          <p:nvSpPr>
            <p:cNvPr id="9" name="文本框 6"/>
            <p:cNvSpPr txBox="1"/>
            <p:nvPr/>
          </p:nvSpPr>
          <p:spPr>
            <a:xfrm>
              <a:off x="1439769" y="885046"/>
              <a:ext cx="1067306" cy="1226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6000" b="1" spc="-300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26</a:t>
              </a:r>
              <a:endParaRPr kumimoji="1" lang="zh-CN" altLang="en-US" sz="6600" b="1" spc="-300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文本框 15">
            <a:hlinkClick r:id="rId3" action="ppaction://hlinksldjump"/>
          </p:cNvPr>
          <p:cNvSpPr txBox="1"/>
          <p:nvPr/>
        </p:nvSpPr>
        <p:spPr>
          <a:xfrm>
            <a:off x="6054998" y="3524039"/>
            <a:ext cx="2816763" cy="715089"/>
          </a:xfrm>
          <a:prstGeom prst="flowChartAlternateProcess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iconfont-1191-870150"/>
          <p:cNvSpPr>
            <a:spLocks noChangeAspect="1"/>
          </p:cNvSpPr>
          <p:nvPr/>
        </p:nvSpPr>
        <p:spPr bwMode="auto">
          <a:xfrm>
            <a:off x="8588792" y="367871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3" name="iconfont-1191-870150"/>
          <p:cNvSpPr>
            <a:spLocks noChangeAspect="1"/>
          </p:cNvSpPr>
          <p:nvPr/>
        </p:nvSpPr>
        <p:spPr bwMode="auto">
          <a:xfrm rot="10800000">
            <a:off x="6054998" y="367871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4" name="文本框 15">
            <a:hlinkClick r:id="rId4" action="ppaction://hlinksldjump"/>
          </p:cNvPr>
          <p:cNvSpPr txBox="1"/>
          <p:nvPr/>
        </p:nvSpPr>
        <p:spPr>
          <a:xfrm>
            <a:off x="6054998" y="4309958"/>
            <a:ext cx="2816763" cy="715089"/>
          </a:xfrm>
          <a:prstGeom prst="flowChartAlternateProcess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iconfont-1191-870150"/>
          <p:cNvSpPr>
            <a:spLocks noChangeAspect="1"/>
          </p:cNvSpPr>
          <p:nvPr/>
        </p:nvSpPr>
        <p:spPr bwMode="auto">
          <a:xfrm>
            <a:off x="8588792" y="447656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7" name="iconfont-1191-870150"/>
          <p:cNvSpPr>
            <a:spLocks noChangeAspect="1"/>
          </p:cNvSpPr>
          <p:nvPr/>
        </p:nvSpPr>
        <p:spPr bwMode="auto">
          <a:xfrm rot="10800000">
            <a:off x="6054998" y="447656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6" name="TextBox 20"/>
          <p:cNvSpPr txBox="1"/>
          <p:nvPr/>
        </p:nvSpPr>
        <p:spPr>
          <a:xfrm>
            <a:off x="251520" y="245557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342900" indent="1143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685800" indent="2286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028700" indent="3429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371600" indent="4572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五年</a:t>
            </a:r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3117229" y="266477"/>
            <a:ext cx="361501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重难</a:t>
            </a: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点字书写</a:t>
            </a: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27784" y="339502"/>
            <a:ext cx="456833" cy="456366"/>
            <a:chOff x="631825" y="5181600"/>
            <a:chExt cx="1554163" cy="1552575"/>
          </a:xfrm>
        </p:grpSpPr>
        <p:sp>
          <p:nvSpPr>
            <p:cNvPr id="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36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534277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579" y="1559512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932626" y="1472229"/>
            <a:ext cx="12631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舅</a:t>
            </a:r>
            <a:endParaRPr lang="zh-CN" altLang="en-US" sz="1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线形标注 2 39"/>
          <p:cNvSpPr/>
          <p:nvPr/>
        </p:nvSpPr>
        <p:spPr>
          <a:xfrm>
            <a:off x="3019069" y="2459512"/>
            <a:ext cx="1917326" cy="432048"/>
          </a:xfrm>
          <a:prstGeom prst="borderCallout2">
            <a:avLst>
              <a:gd name="adj1" fmla="val 44226"/>
              <a:gd name="adj2" fmla="val -826"/>
              <a:gd name="adj3" fmla="val 37593"/>
              <a:gd name="adj4" fmla="val -17992"/>
              <a:gd name="adj5" fmla="val -39730"/>
              <a:gd name="adj6" fmla="val -40935"/>
            </a:avLst>
          </a:prstGeom>
          <a:noFill/>
          <a:ln w="127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意笔顺。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829171" y="1347614"/>
            <a:ext cx="12631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葛</a:t>
            </a:r>
            <a:endParaRPr lang="zh-CN" altLang="en-US" sz="1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Freeform 21"/>
          <p:cNvSpPr/>
          <p:nvPr/>
        </p:nvSpPr>
        <p:spPr bwMode="auto">
          <a:xfrm>
            <a:off x="1539272" y="2210487"/>
            <a:ext cx="475912" cy="83984"/>
          </a:xfrm>
          <a:custGeom>
            <a:avLst/>
            <a:gdLst>
              <a:gd name="T0" fmla="*/ 477 w 477"/>
              <a:gd name="T1" fmla="*/ 35 h 84"/>
              <a:gd name="T2" fmla="*/ 469 w 477"/>
              <a:gd name="T3" fmla="*/ 35 h 84"/>
              <a:gd name="T4" fmla="*/ 461 w 477"/>
              <a:gd name="T5" fmla="*/ 35 h 84"/>
              <a:gd name="T6" fmla="*/ 452 w 477"/>
              <a:gd name="T7" fmla="*/ 37 h 84"/>
              <a:gd name="T8" fmla="*/ 440 w 477"/>
              <a:gd name="T9" fmla="*/ 37 h 84"/>
              <a:gd name="T10" fmla="*/ 431 w 477"/>
              <a:gd name="T11" fmla="*/ 39 h 84"/>
              <a:gd name="T12" fmla="*/ 417 w 477"/>
              <a:gd name="T13" fmla="*/ 39 h 84"/>
              <a:gd name="T14" fmla="*/ 406 w 477"/>
              <a:gd name="T15" fmla="*/ 40 h 84"/>
              <a:gd name="T16" fmla="*/ 391 w 477"/>
              <a:gd name="T17" fmla="*/ 42 h 84"/>
              <a:gd name="T18" fmla="*/ 377 w 477"/>
              <a:gd name="T19" fmla="*/ 44 h 84"/>
              <a:gd name="T20" fmla="*/ 362 w 477"/>
              <a:gd name="T21" fmla="*/ 46 h 84"/>
              <a:gd name="T22" fmla="*/ 345 w 477"/>
              <a:gd name="T23" fmla="*/ 48 h 84"/>
              <a:gd name="T24" fmla="*/ 327 w 477"/>
              <a:gd name="T25" fmla="*/ 50 h 84"/>
              <a:gd name="T26" fmla="*/ 308 w 477"/>
              <a:gd name="T27" fmla="*/ 52 h 84"/>
              <a:gd name="T28" fmla="*/ 289 w 477"/>
              <a:gd name="T29" fmla="*/ 54 h 84"/>
              <a:gd name="T30" fmla="*/ 270 w 477"/>
              <a:gd name="T31" fmla="*/ 58 h 84"/>
              <a:gd name="T32" fmla="*/ 249 w 477"/>
              <a:gd name="T33" fmla="*/ 60 h 84"/>
              <a:gd name="T34" fmla="*/ 228 w 477"/>
              <a:gd name="T35" fmla="*/ 63 h 84"/>
              <a:gd name="T36" fmla="*/ 207 w 477"/>
              <a:gd name="T37" fmla="*/ 65 h 84"/>
              <a:gd name="T38" fmla="*/ 186 w 477"/>
              <a:gd name="T39" fmla="*/ 67 h 84"/>
              <a:gd name="T40" fmla="*/ 167 w 477"/>
              <a:gd name="T41" fmla="*/ 71 h 84"/>
              <a:gd name="T42" fmla="*/ 149 w 477"/>
              <a:gd name="T43" fmla="*/ 73 h 84"/>
              <a:gd name="T44" fmla="*/ 132 w 477"/>
              <a:gd name="T45" fmla="*/ 75 h 84"/>
              <a:gd name="T46" fmla="*/ 115 w 477"/>
              <a:gd name="T47" fmla="*/ 77 h 84"/>
              <a:gd name="T48" fmla="*/ 100 w 477"/>
              <a:gd name="T49" fmla="*/ 79 h 84"/>
              <a:gd name="T50" fmla="*/ 86 w 477"/>
              <a:gd name="T51" fmla="*/ 81 h 84"/>
              <a:gd name="T52" fmla="*/ 73 w 477"/>
              <a:gd name="T53" fmla="*/ 81 h 84"/>
              <a:gd name="T54" fmla="*/ 59 w 477"/>
              <a:gd name="T55" fmla="*/ 83 h 84"/>
              <a:gd name="T56" fmla="*/ 46 w 477"/>
              <a:gd name="T57" fmla="*/ 83 h 84"/>
              <a:gd name="T58" fmla="*/ 37 w 477"/>
              <a:gd name="T59" fmla="*/ 84 h 84"/>
              <a:gd name="T60" fmla="*/ 25 w 477"/>
              <a:gd name="T61" fmla="*/ 84 h 84"/>
              <a:gd name="T62" fmla="*/ 15 w 477"/>
              <a:gd name="T63" fmla="*/ 84 h 84"/>
              <a:gd name="T64" fmla="*/ 6 w 477"/>
              <a:gd name="T65" fmla="*/ 84 h 84"/>
              <a:gd name="T66" fmla="*/ 0 w 477"/>
              <a:gd name="T67" fmla="*/ 56 h 84"/>
              <a:gd name="T68" fmla="*/ 40 w 477"/>
              <a:gd name="T69" fmla="*/ 48 h 84"/>
              <a:gd name="T70" fmla="*/ 79 w 477"/>
              <a:gd name="T71" fmla="*/ 40 h 84"/>
              <a:gd name="T72" fmla="*/ 115 w 477"/>
              <a:gd name="T73" fmla="*/ 35 h 84"/>
              <a:gd name="T74" fmla="*/ 149 w 477"/>
              <a:gd name="T75" fmla="*/ 29 h 84"/>
              <a:gd name="T76" fmla="*/ 184 w 477"/>
              <a:gd name="T77" fmla="*/ 23 h 84"/>
              <a:gd name="T78" fmla="*/ 216 w 477"/>
              <a:gd name="T79" fmla="*/ 19 h 84"/>
              <a:gd name="T80" fmla="*/ 249 w 477"/>
              <a:gd name="T81" fmla="*/ 14 h 84"/>
              <a:gd name="T82" fmla="*/ 280 w 477"/>
              <a:gd name="T83" fmla="*/ 10 h 84"/>
              <a:gd name="T84" fmla="*/ 308 w 477"/>
              <a:gd name="T85" fmla="*/ 8 h 84"/>
              <a:gd name="T86" fmla="*/ 337 w 477"/>
              <a:gd name="T87" fmla="*/ 4 h 84"/>
              <a:gd name="T88" fmla="*/ 362 w 477"/>
              <a:gd name="T89" fmla="*/ 2 h 84"/>
              <a:gd name="T90" fmla="*/ 389 w 477"/>
              <a:gd name="T91" fmla="*/ 0 h 84"/>
              <a:gd name="T92" fmla="*/ 412 w 477"/>
              <a:gd name="T93" fmla="*/ 0 h 84"/>
              <a:gd name="T94" fmla="*/ 435 w 477"/>
              <a:gd name="T95" fmla="*/ 0 h 84"/>
              <a:gd name="T96" fmla="*/ 456 w 477"/>
              <a:gd name="T97" fmla="*/ 0 h 84"/>
              <a:gd name="T98" fmla="*/ 477 w 477"/>
              <a:gd name="T99" fmla="*/ 0 h 84"/>
              <a:gd name="T100" fmla="*/ 477 w 477"/>
              <a:gd name="T101" fmla="*/ 35 h 84"/>
              <a:gd name="T102" fmla="*/ 477 w 477"/>
              <a:gd name="T103" fmla="*/ 35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7" h="84">
                <a:moveTo>
                  <a:pt x="477" y="35"/>
                </a:moveTo>
                <a:lnTo>
                  <a:pt x="469" y="35"/>
                </a:lnTo>
                <a:lnTo>
                  <a:pt x="461" y="35"/>
                </a:lnTo>
                <a:lnTo>
                  <a:pt x="452" y="37"/>
                </a:lnTo>
                <a:lnTo>
                  <a:pt x="440" y="37"/>
                </a:lnTo>
                <a:lnTo>
                  <a:pt x="431" y="39"/>
                </a:lnTo>
                <a:lnTo>
                  <a:pt x="417" y="39"/>
                </a:lnTo>
                <a:lnTo>
                  <a:pt x="406" y="40"/>
                </a:lnTo>
                <a:lnTo>
                  <a:pt x="391" y="42"/>
                </a:lnTo>
                <a:lnTo>
                  <a:pt x="377" y="44"/>
                </a:lnTo>
                <a:lnTo>
                  <a:pt x="362" y="46"/>
                </a:lnTo>
                <a:lnTo>
                  <a:pt x="345" y="48"/>
                </a:lnTo>
                <a:lnTo>
                  <a:pt x="327" y="50"/>
                </a:lnTo>
                <a:lnTo>
                  <a:pt x="308" y="52"/>
                </a:lnTo>
                <a:lnTo>
                  <a:pt x="289" y="54"/>
                </a:lnTo>
                <a:lnTo>
                  <a:pt x="270" y="58"/>
                </a:lnTo>
                <a:lnTo>
                  <a:pt x="249" y="60"/>
                </a:lnTo>
                <a:lnTo>
                  <a:pt x="228" y="63"/>
                </a:lnTo>
                <a:lnTo>
                  <a:pt x="207" y="65"/>
                </a:lnTo>
                <a:lnTo>
                  <a:pt x="186" y="67"/>
                </a:lnTo>
                <a:lnTo>
                  <a:pt x="167" y="71"/>
                </a:lnTo>
                <a:lnTo>
                  <a:pt x="149" y="73"/>
                </a:lnTo>
                <a:lnTo>
                  <a:pt x="132" y="75"/>
                </a:lnTo>
                <a:lnTo>
                  <a:pt x="115" y="77"/>
                </a:lnTo>
                <a:lnTo>
                  <a:pt x="100" y="79"/>
                </a:lnTo>
                <a:lnTo>
                  <a:pt x="86" y="81"/>
                </a:lnTo>
                <a:lnTo>
                  <a:pt x="73" y="81"/>
                </a:lnTo>
                <a:lnTo>
                  <a:pt x="59" y="83"/>
                </a:lnTo>
                <a:lnTo>
                  <a:pt x="46" y="83"/>
                </a:lnTo>
                <a:lnTo>
                  <a:pt x="37" y="84"/>
                </a:lnTo>
                <a:lnTo>
                  <a:pt x="25" y="84"/>
                </a:lnTo>
                <a:lnTo>
                  <a:pt x="15" y="84"/>
                </a:lnTo>
                <a:lnTo>
                  <a:pt x="6" y="84"/>
                </a:lnTo>
                <a:lnTo>
                  <a:pt x="0" y="56"/>
                </a:lnTo>
                <a:lnTo>
                  <a:pt x="40" y="48"/>
                </a:lnTo>
                <a:lnTo>
                  <a:pt x="79" y="40"/>
                </a:lnTo>
                <a:lnTo>
                  <a:pt x="115" y="35"/>
                </a:lnTo>
                <a:lnTo>
                  <a:pt x="149" y="29"/>
                </a:lnTo>
                <a:lnTo>
                  <a:pt x="184" y="23"/>
                </a:lnTo>
                <a:lnTo>
                  <a:pt x="216" y="19"/>
                </a:lnTo>
                <a:lnTo>
                  <a:pt x="249" y="14"/>
                </a:lnTo>
                <a:lnTo>
                  <a:pt x="280" y="10"/>
                </a:lnTo>
                <a:lnTo>
                  <a:pt x="308" y="8"/>
                </a:lnTo>
                <a:lnTo>
                  <a:pt x="337" y="4"/>
                </a:lnTo>
                <a:lnTo>
                  <a:pt x="362" y="2"/>
                </a:lnTo>
                <a:lnTo>
                  <a:pt x="389" y="0"/>
                </a:lnTo>
                <a:lnTo>
                  <a:pt x="412" y="0"/>
                </a:lnTo>
                <a:lnTo>
                  <a:pt x="435" y="0"/>
                </a:lnTo>
                <a:lnTo>
                  <a:pt x="456" y="0"/>
                </a:lnTo>
                <a:lnTo>
                  <a:pt x="477" y="0"/>
                </a:lnTo>
                <a:lnTo>
                  <a:pt x="477" y="35"/>
                </a:lnTo>
                <a:lnTo>
                  <a:pt x="477" y="3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22"/>
          <p:cNvSpPr/>
          <p:nvPr/>
        </p:nvSpPr>
        <p:spPr bwMode="auto">
          <a:xfrm>
            <a:off x="1371409" y="2037926"/>
            <a:ext cx="176255" cy="302150"/>
          </a:xfrm>
          <a:custGeom>
            <a:avLst/>
            <a:gdLst>
              <a:gd name="T0" fmla="*/ 75 w 155"/>
              <a:gd name="T1" fmla="*/ 155 h 262"/>
              <a:gd name="T2" fmla="*/ 67 w 155"/>
              <a:gd name="T3" fmla="*/ 134 h 262"/>
              <a:gd name="T4" fmla="*/ 58 w 155"/>
              <a:gd name="T5" fmla="*/ 113 h 262"/>
              <a:gd name="T6" fmla="*/ 50 w 155"/>
              <a:gd name="T7" fmla="*/ 96 h 262"/>
              <a:gd name="T8" fmla="*/ 42 w 155"/>
              <a:gd name="T9" fmla="*/ 80 h 262"/>
              <a:gd name="T10" fmla="*/ 35 w 155"/>
              <a:gd name="T11" fmla="*/ 69 h 262"/>
              <a:gd name="T12" fmla="*/ 27 w 155"/>
              <a:gd name="T13" fmla="*/ 59 h 262"/>
              <a:gd name="T14" fmla="*/ 21 w 155"/>
              <a:gd name="T15" fmla="*/ 50 h 262"/>
              <a:gd name="T16" fmla="*/ 14 w 155"/>
              <a:gd name="T17" fmla="*/ 42 h 262"/>
              <a:gd name="T18" fmla="*/ 6 w 155"/>
              <a:gd name="T19" fmla="*/ 32 h 262"/>
              <a:gd name="T20" fmla="*/ 2 w 155"/>
              <a:gd name="T21" fmla="*/ 23 h 262"/>
              <a:gd name="T22" fmla="*/ 2 w 155"/>
              <a:gd name="T23" fmla="*/ 15 h 262"/>
              <a:gd name="T24" fmla="*/ 6 w 155"/>
              <a:gd name="T25" fmla="*/ 9 h 262"/>
              <a:gd name="T26" fmla="*/ 14 w 155"/>
              <a:gd name="T27" fmla="*/ 4 h 262"/>
              <a:gd name="T28" fmla="*/ 25 w 155"/>
              <a:gd name="T29" fmla="*/ 0 h 262"/>
              <a:gd name="T30" fmla="*/ 40 w 155"/>
              <a:gd name="T31" fmla="*/ 0 h 262"/>
              <a:gd name="T32" fmla="*/ 58 w 155"/>
              <a:gd name="T33" fmla="*/ 4 h 262"/>
              <a:gd name="T34" fmla="*/ 73 w 155"/>
              <a:gd name="T35" fmla="*/ 9 h 262"/>
              <a:gd name="T36" fmla="*/ 86 w 155"/>
              <a:gd name="T37" fmla="*/ 15 h 262"/>
              <a:gd name="T38" fmla="*/ 94 w 155"/>
              <a:gd name="T39" fmla="*/ 21 h 262"/>
              <a:gd name="T40" fmla="*/ 96 w 155"/>
              <a:gd name="T41" fmla="*/ 23 h 262"/>
              <a:gd name="T42" fmla="*/ 100 w 155"/>
              <a:gd name="T43" fmla="*/ 29 h 262"/>
              <a:gd name="T44" fmla="*/ 102 w 155"/>
              <a:gd name="T45" fmla="*/ 38 h 262"/>
              <a:gd name="T46" fmla="*/ 106 w 155"/>
              <a:gd name="T47" fmla="*/ 52 h 262"/>
              <a:gd name="T48" fmla="*/ 111 w 155"/>
              <a:gd name="T49" fmla="*/ 67 h 262"/>
              <a:gd name="T50" fmla="*/ 117 w 155"/>
              <a:gd name="T51" fmla="*/ 86 h 262"/>
              <a:gd name="T52" fmla="*/ 125 w 155"/>
              <a:gd name="T53" fmla="*/ 109 h 262"/>
              <a:gd name="T54" fmla="*/ 132 w 155"/>
              <a:gd name="T55" fmla="*/ 134 h 262"/>
              <a:gd name="T56" fmla="*/ 140 w 155"/>
              <a:gd name="T57" fmla="*/ 161 h 262"/>
              <a:gd name="T58" fmla="*/ 148 w 155"/>
              <a:gd name="T59" fmla="*/ 186 h 262"/>
              <a:gd name="T60" fmla="*/ 151 w 155"/>
              <a:gd name="T61" fmla="*/ 207 h 262"/>
              <a:gd name="T62" fmla="*/ 155 w 155"/>
              <a:gd name="T63" fmla="*/ 226 h 262"/>
              <a:gd name="T64" fmla="*/ 155 w 155"/>
              <a:gd name="T65" fmla="*/ 239 h 262"/>
              <a:gd name="T66" fmla="*/ 155 w 155"/>
              <a:gd name="T67" fmla="*/ 251 h 262"/>
              <a:gd name="T68" fmla="*/ 153 w 155"/>
              <a:gd name="T69" fmla="*/ 258 h 262"/>
              <a:gd name="T70" fmla="*/ 150 w 155"/>
              <a:gd name="T71" fmla="*/ 262 h 262"/>
              <a:gd name="T72" fmla="*/ 144 w 155"/>
              <a:gd name="T73" fmla="*/ 262 h 262"/>
              <a:gd name="T74" fmla="*/ 138 w 155"/>
              <a:gd name="T75" fmla="*/ 258 h 262"/>
              <a:gd name="T76" fmla="*/ 130 w 155"/>
              <a:gd name="T77" fmla="*/ 253 h 262"/>
              <a:gd name="T78" fmla="*/ 121 w 155"/>
              <a:gd name="T79" fmla="*/ 245 h 262"/>
              <a:gd name="T80" fmla="*/ 113 w 155"/>
              <a:gd name="T81" fmla="*/ 233 h 262"/>
              <a:gd name="T82" fmla="*/ 104 w 155"/>
              <a:gd name="T83" fmla="*/ 218 h 262"/>
              <a:gd name="T84" fmla="*/ 94 w 155"/>
              <a:gd name="T85" fmla="*/ 201 h 262"/>
              <a:gd name="T86" fmla="*/ 84 w 155"/>
              <a:gd name="T87" fmla="*/ 180 h 262"/>
              <a:gd name="T88" fmla="*/ 81 w 155"/>
              <a:gd name="T89" fmla="*/ 166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5" h="262">
                <a:moveTo>
                  <a:pt x="81" y="166"/>
                </a:moveTo>
                <a:lnTo>
                  <a:pt x="75" y="155"/>
                </a:lnTo>
                <a:lnTo>
                  <a:pt x="71" y="143"/>
                </a:lnTo>
                <a:lnTo>
                  <a:pt x="67" y="134"/>
                </a:lnTo>
                <a:lnTo>
                  <a:pt x="62" y="122"/>
                </a:lnTo>
                <a:lnTo>
                  <a:pt x="58" y="113"/>
                </a:lnTo>
                <a:lnTo>
                  <a:pt x="54" y="105"/>
                </a:lnTo>
                <a:lnTo>
                  <a:pt x="50" y="96"/>
                </a:lnTo>
                <a:lnTo>
                  <a:pt x="46" y="88"/>
                </a:lnTo>
                <a:lnTo>
                  <a:pt x="42" y="80"/>
                </a:lnTo>
                <a:lnTo>
                  <a:pt x="39" y="75"/>
                </a:lnTo>
                <a:lnTo>
                  <a:pt x="35" y="69"/>
                </a:lnTo>
                <a:lnTo>
                  <a:pt x="31" y="63"/>
                </a:lnTo>
                <a:lnTo>
                  <a:pt x="27" y="59"/>
                </a:lnTo>
                <a:lnTo>
                  <a:pt x="25" y="53"/>
                </a:lnTo>
                <a:lnTo>
                  <a:pt x="21" y="50"/>
                </a:lnTo>
                <a:lnTo>
                  <a:pt x="18" y="48"/>
                </a:lnTo>
                <a:lnTo>
                  <a:pt x="14" y="42"/>
                </a:lnTo>
                <a:lnTo>
                  <a:pt x="8" y="36"/>
                </a:lnTo>
                <a:lnTo>
                  <a:pt x="6" y="32"/>
                </a:lnTo>
                <a:lnTo>
                  <a:pt x="2" y="29"/>
                </a:lnTo>
                <a:lnTo>
                  <a:pt x="2" y="23"/>
                </a:lnTo>
                <a:lnTo>
                  <a:pt x="0" y="19"/>
                </a:lnTo>
                <a:lnTo>
                  <a:pt x="2" y="15"/>
                </a:lnTo>
                <a:lnTo>
                  <a:pt x="2" y="11"/>
                </a:lnTo>
                <a:lnTo>
                  <a:pt x="6" y="9"/>
                </a:lnTo>
                <a:lnTo>
                  <a:pt x="8" y="6"/>
                </a:lnTo>
                <a:lnTo>
                  <a:pt x="14" y="4"/>
                </a:lnTo>
                <a:lnTo>
                  <a:pt x="18" y="2"/>
                </a:lnTo>
                <a:lnTo>
                  <a:pt x="25" y="0"/>
                </a:lnTo>
                <a:lnTo>
                  <a:pt x="31" y="0"/>
                </a:lnTo>
                <a:lnTo>
                  <a:pt x="40" y="0"/>
                </a:lnTo>
                <a:lnTo>
                  <a:pt x="50" y="2"/>
                </a:lnTo>
                <a:lnTo>
                  <a:pt x="58" y="4"/>
                </a:lnTo>
                <a:lnTo>
                  <a:pt x="67" y="8"/>
                </a:lnTo>
                <a:lnTo>
                  <a:pt x="73" y="9"/>
                </a:lnTo>
                <a:lnTo>
                  <a:pt x="81" y="11"/>
                </a:lnTo>
                <a:lnTo>
                  <a:pt x="86" y="15"/>
                </a:lnTo>
                <a:lnTo>
                  <a:pt x="90" y="17"/>
                </a:lnTo>
                <a:lnTo>
                  <a:pt x="94" y="21"/>
                </a:lnTo>
                <a:lnTo>
                  <a:pt x="96" y="23"/>
                </a:lnTo>
                <a:lnTo>
                  <a:pt x="96" y="23"/>
                </a:lnTo>
                <a:lnTo>
                  <a:pt x="98" y="27"/>
                </a:lnTo>
                <a:lnTo>
                  <a:pt x="100" y="29"/>
                </a:lnTo>
                <a:lnTo>
                  <a:pt x="100" y="32"/>
                </a:lnTo>
                <a:lnTo>
                  <a:pt x="102" y="38"/>
                </a:lnTo>
                <a:lnTo>
                  <a:pt x="104" y="44"/>
                </a:lnTo>
                <a:lnTo>
                  <a:pt x="106" y="52"/>
                </a:lnTo>
                <a:lnTo>
                  <a:pt x="109" y="59"/>
                </a:lnTo>
                <a:lnTo>
                  <a:pt x="111" y="67"/>
                </a:lnTo>
                <a:lnTo>
                  <a:pt x="113" y="76"/>
                </a:lnTo>
                <a:lnTo>
                  <a:pt x="117" y="86"/>
                </a:lnTo>
                <a:lnTo>
                  <a:pt x="121" y="97"/>
                </a:lnTo>
                <a:lnTo>
                  <a:pt x="125" y="109"/>
                </a:lnTo>
                <a:lnTo>
                  <a:pt x="129" y="120"/>
                </a:lnTo>
                <a:lnTo>
                  <a:pt x="132" y="134"/>
                </a:lnTo>
                <a:lnTo>
                  <a:pt x="136" y="147"/>
                </a:lnTo>
                <a:lnTo>
                  <a:pt x="140" y="161"/>
                </a:lnTo>
                <a:lnTo>
                  <a:pt x="144" y="174"/>
                </a:lnTo>
                <a:lnTo>
                  <a:pt x="148" y="186"/>
                </a:lnTo>
                <a:lnTo>
                  <a:pt x="150" y="197"/>
                </a:lnTo>
                <a:lnTo>
                  <a:pt x="151" y="207"/>
                </a:lnTo>
                <a:lnTo>
                  <a:pt x="153" y="216"/>
                </a:lnTo>
                <a:lnTo>
                  <a:pt x="155" y="226"/>
                </a:lnTo>
                <a:lnTo>
                  <a:pt x="155" y="233"/>
                </a:lnTo>
                <a:lnTo>
                  <a:pt x="155" y="239"/>
                </a:lnTo>
                <a:lnTo>
                  <a:pt x="155" y="245"/>
                </a:lnTo>
                <a:lnTo>
                  <a:pt x="155" y="251"/>
                </a:lnTo>
                <a:lnTo>
                  <a:pt x="155" y="254"/>
                </a:lnTo>
                <a:lnTo>
                  <a:pt x="153" y="258"/>
                </a:lnTo>
                <a:lnTo>
                  <a:pt x="151" y="260"/>
                </a:lnTo>
                <a:lnTo>
                  <a:pt x="150" y="262"/>
                </a:lnTo>
                <a:lnTo>
                  <a:pt x="148" y="262"/>
                </a:lnTo>
                <a:lnTo>
                  <a:pt x="144" y="262"/>
                </a:lnTo>
                <a:lnTo>
                  <a:pt x="142" y="260"/>
                </a:lnTo>
                <a:lnTo>
                  <a:pt x="138" y="258"/>
                </a:lnTo>
                <a:lnTo>
                  <a:pt x="134" y="256"/>
                </a:lnTo>
                <a:lnTo>
                  <a:pt x="130" y="253"/>
                </a:lnTo>
                <a:lnTo>
                  <a:pt x="127" y="249"/>
                </a:lnTo>
                <a:lnTo>
                  <a:pt x="121" y="245"/>
                </a:lnTo>
                <a:lnTo>
                  <a:pt x="117" y="239"/>
                </a:lnTo>
                <a:lnTo>
                  <a:pt x="113" y="233"/>
                </a:lnTo>
                <a:lnTo>
                  <a:pt x="109" y="226"/>
                </a:lnTo>
                <a:lnTo>
                  <a:pt x="104" y="218"/>
                </a:lnTo>
                <a:lnTo>
                  <a:pt x="100" y="208"/>
                </a:lnTo>
                <a:lnTo>
                  <a:pt x="94" y="201"/>
                </a:lnTo>
                <a:lnTo>
                  <a:pt x="90" y="189"/>
                </a:lnTo>
                <a:lnTo>
                  <a:pt x="84" y="180"/>
                </a:lnTo>
                <a:lnTo>
                  <a:pt x="81" y="166"/>
                </a:lnTo>
                <a:lnTo>
                  <a:pt x="81" y="16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24"/>
          <p:cNvSpPr/>
          <p:nvPr/>
        </p:nvSpPr>
        <p:spPr bwMode="auto">
          <a:xfrm>
            <a:off x="1458549" y="1881565"/>
            <a:ext cx="308090" cy="215873"/>
          </a:xfrm>
          <a:custGeom>
            <a:avLst/>
            <a:gdLst>
              <a:gd name="T0" fmla="*/ 0 w 295"/>
              <a:gd name="T1" fmla="*/ 181 h 206"/>
              <a:gd name="T2" fmla="*/ 31 w 295"/>
              <a:gd name="T3" fmla="*/ 164 h 206"/>
              <a:gd name="T4" fmla="*/ 59 w 295"/>
              <a:gd name="T5" fmla="*/ 149 h 206"/>
              <a:gd name="T6" fmla="*/ 84 w 295"/>
              <a:gd name="T7" fmla="*/ 134 h 206"/>
              <a:gd name="T8" fmla="*/ 107 w 295"/>
              <a:gd name="T9" fmla="*/ 118 h 206"/>
              <a:gd name="T10" fmla="*/ 128 w 295"/>
              <a:gd name="T11" fmla="*/ 105 h 206"/>
              <a:gd name="T12" fmla="*/ 144 w 295"/>
              <a:gd name="T13" fmla="*/ 93 h 206"/>
              <a:gd name="T14" fmla="*/ 159 w 295"/>
              <a:gd name="T15" fmla="*/ 82 h 206"/>
              <a:gd name="T16" fmla="*/ 170 w 295"/>
              <a:gd name="T17" fmla="*/ 70 h 206"/>
              <a:gd name="T18" fmla="*/ 186 w 295"/>
              <a:gd name="T19" fmla="*/ 53 h 206"/>
              <a:gd name="T20" fmla="*/ 193 w 295"/>
              <a:gd name="T21" fmla="*/ 38 h 206"/>
              <a:gd name="T22" fmla="*/ 195 w 295"/>
              <a:gd name="T23" fmla="*/ 24 h 206"/>
              <a:gd name="T24" fmla="*/ 190 w 295"/>
              <a:gd name="T25" fmla="*/ 17 h 206"/>
              <a:gd name="T26" fmla="*/ 186 w 295"/>
              <a:gd name="T27" fmla="*/ 13 h 206"/>
              <a:gd name="T28" fmla="*/ 186 w 295"/>
              <a:gd name="T29" fmla="*/ 9 h 206"/>
              <a:gd name="T30" fmla="*/ 191 w 295"/>
              <a:gd name="T31" fmla="*/ 5 h 206"/>
              <a:gd name="T32" fmla="*/ 201 w 295"/>
              <a:gd name="T33" fmla="*/ 1 h 206"/>
              <a:gd name="T34" fmla="*/ 212 w 295"/>
              <a:gd name="T35" fmla="*/ 0 h 206"/>
              <a:gd name="T36" fmla="*/ 224 w 295"/>
              <a:gd name="T37" fmla="*/ 1 h 206"/>
              <a:gd name="T38" fmla="*/ 237 w 295"/>
              <a:gd name="T39" fmla="*/ 7 h 206"/>
              <a:gd name="T40" fmla="*/ 253 w 295"/>
              <a:gd name="T41" fmla="*/ 17 h 206"/>
              <a:gd name="T42" fmla="*/ 266 w 295"/>
              <a:gd name="T43" fmla="*/ 26 h 206"/>
              <a:gd name="T44" fmla="*/ 279 w 295"/>
              <a:gd name="T45" fmla="*/ 36 h 206"/>
              <a:gd name="T46" fmla="*/ 287 w 295"/>
              <a:gd name="T47" fmla="*/ 44 h 206"/>
              <a:gd name="T48" fmla="*/ 293 w 295"/>
              <a:gd name="T49" fmla="*/ 51 h 206"/>
              <a:gd name="T50" fmla="*/ 295 w 295"/>
              <a:gd name="T51" fmla="*/ 57 h 206"/>
              <a:gd name="T52" fmla="*/ 291 w 295"/>
              <a:gd name="T53" fmla="*/ 63 h 206"/>
              <a:gd name="T54" fmla="*/ 287 w 295"/>
              <a:gd name="T55" fmla="*/ 70 h 206"/>
              <a:gd name="T56" fmla="*/ 279 w 295"/>
              <a:gd name="T57" fmla="*/ 78 h 206"/>
              <a:gd name="T58" fmla="*/ 270 w 295"/>
              <a:gd name="T59" fmla="*/ 86 h 206"/>
              <a:gd name="T60" fmla="*/ 256 w 295"/>
              <a:gd name="T61" fmla="*/ 93 h 206"/>
              <a:gd name="T62" fmla="*/ 243 w 295"/>
              <a:gd name="T63" fmla="*/ 101 h 206"/>
              <a:gd name="T64" fmla="*/ 226 w 295"/>
              <a:gd name="T65" fmla="*/ 111 h 206"/>
              <a:gd name="T66" fmla="*/ 209 w 295"/>
              <a:gd name="T67" fmla="*/ 120 h 206"/>
              <a:gd name="T68" fmla="*/ 188 w 295"/>
              <a:gd name="T69" fmla="*/ 132 h 206"/>
              <a:gd name="T70" fmla="*/ 163 w 295"/>
              <a:gd name="T71" fmla="*/ 143 h 206"/>
              <a:gd name="T72" fmla="*/ 138 w 295"/>
              <a:gd name="T73" fmla="*/ 155 h 206"/>
              <a:gd name="T74" fmla="*/ 109 w 295"/>
              <a:gd name="T75" fmla="*/ 168 h 206"/>
              <a:gd name="T76" fmla="*/ 79 w 295"/>
              <a:gd name="T77" fmla="*/ 179 h 206"/>
              <a:gd name="T78" fmla="*/ 46 w 295"/>
              <a:gd name="T79" fmla="*/ 193 h 206"/>
              <a:gd name="T80" fmla="*/ 10 w 295"/>
              <a:gd name="T81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5" h="206">
                <a:moveTo>
                  <a:pt x="10" y="206"/>
                </a:moveTo>
                <a:lnTo>
                  <a:pt x="0" y="181"/>
                </a:lnTo>
                <a:lnTo>
                  <a:pt x="15" y="172"/>
                </a:lnTo>
                <a:lnTo>
                  <a:pt x="31" y="164"/>
                </a:lnTo>
                <a:lnTo>
                  <a:pt x="46" y="157"/>
                </a:lnTo>
                <a:lnTo>
                  <a:pt x="59" y="149"/>
                </a:lnTo>
                <a:lnTo>
                  <a:pt x="73" y="141"/>
                </a:lnTo>
                <a:lnTo>
                  <a:pt x="84" y="134"/>
                </a:lnTo>
                <a:lnTo>
                  <a:pt x="96" y="126"/>
                </a:lnTo>
                <a:lnTo>
                  <a:pt x="107" y="118"/>
                </a:lnTo>
                <a:lnTo>
                  <a:pt x="119" y="112"/>
                </a:lnTo>
                <a:lnTo>
                  <a:pt x="128" y="105"/>
                </a:lnTo>
                <a:lnTo>
                  <a:pt x="136" y="99"/>
                </a:lnTo>
                <a:lnTo>
                  <a:pt x="144" y="93"/>
                </a:lnTo>
                <a:lnTo>
                  <a:pt x="151" y="88"/>
                </a:lnTo>
                <a:lnTo>
                  <a:pt x="159" y="82"/>
                </a:lnTo>
                <a:lnTo>
                  <a:pt x="165" y="76"/>
                </a:lnTo>
                <a:lnTo>
                  <a:pt x="170" y="70"/>
                </a:lnTo>
                <a:lnTo>
                  <a:pt x="178" y="63"/>
                </a:lnTo>
                <a:lnTo>
                  <a:pt x="186" y="53"/>
                </a:lnTo>
                <a:lnTo>
                  <a:pt x="190" y="46"/>
                </a:lnTo>
                <a:lnTo>
                  <a:pt x="193" y="38"/>
                </a:lnTo>
                <a:lnTo>
                  <a:pt x="195" y="32"/>
                </a:lnTo>
                <a:lnTo>
                  <a:pt x="195" y="24"/>
                </a:lnTo>
                <a:lnTo>
                  <a:pt x="193" y="21"/>
                </a:lnTo>
                <a:lnTo>
                  <a:pt x="190" y="17"/>
                </a:lnTo>
                <a:lnTo>
                  <a:pt x="188" y="15"/>
                </a:lnTo>
                <a:lnTo>
                  <a:pt x="186" y="13"/>
                </a:lnTo>
                <a:lnTo>
                  <a:pt x="186" y="11"/>
                </a:lnTo>
                <a:lnTo>
                  <a:pt x="186" y="9"/>
                </a:lnTo>
                <a:lnTo>
                  <a:pt x="188" y="7"/>
                </a:lnTo>
                <a:lnTo>
                  <a:pt x="191" y="5"/>
                </a:lnTo>
                <a:lnTo>
                  <a:pt x="195" y="3"/>
                </a:lnTo>
                <a:lnTo>
                  <a:pt x="201" y="1"/>
                </a:lnTo>
                <a:lnTo>
                  <a:pt x="207" y="0"/>
                </a:lnTo>
                <a:lnTo>
                  <a:pt x="212" y="0"/>
                </a:lnTo>
                <a:lnTo>
                  <a:pt x="218" y="0"/>
                </a:lnTo>
                <a:lnTo>
                  <a:pt x="224" y="1"/>
                </a:lnTo>
                <a:lnTo>
                  <a:pt x="232" y="3"/>
                </a:lnTo>
                <a:lnTo>
                  <a:pt x="237" y="7"/>
                </a:lnTo>
                <a:lnTo>
                  <a:pt x="245" y="11"/>
                </a:lnTo>
                <a:lnTo>
                  <a:pt x="253" y="17"/>
                </a:lnTo>
                <a:lnTo>
                  <a:pt x="260" y="23"/>
                </a:lnTo>
                <a:lnTo>
                  <a:pt x="266" y="26"/>
                </a:lnTo>
                <a:lnTo>
                  <a:pt x="274" y="32"/>
                </a:lnTo>
                <a:lnTo>
                  <a:pt x="279" y="36"/>
                </a:lnTo>
                <a:lnTo>
                  <a:pt x="283" y="40"/>
                </a:lnTo>
                <a:lnTo>
                  <a:pt x="287" y="44"/>
                </a:lnTo>
                <a:lnTo>
                  <a:pt x="291" y="47"/>
                </a:lnTo>
                <a:lnTo>
                  <a:pt x="293" y="51"/>
                </a:lnTo>
                <a:lnTo>
                  <a:pt x="295" y="53"/>
                </a:lnTo>
                <a:lnTo>
                  <a:pt x="295" y="57"/>
                </a:lnTo>
                <a:lnTo>
                  <a:pt x="293" y="61"/>
                </a:lnTo>
                <a:lnTo>
                  <a:pt x="291" y="63"/>
                </a:lnTo>
                <a:lnTo>
                  <a:pt x="289" y="67"/>
                </a:lnTo>
                <a:lnTo>
                  <a:pt x="287" y="70"/>
                </a:lnTo>
                <a:lnTo>
                  <a:pt x="283" y="74"/>
                </a:lnTo>
                <a:lnTo>
                  <a:pt x="279" y="78"/>
                </a:lnTo>
                <a:lnTo>
                  <a:pt x="274" y="82"/>
                </a:lnTo>
                <a:lnTo>
                  <a:pt x="270" y="86"/>
                </a:lnTo>
                <a:lnTo>
                  <a:pt x="264" y="90"/>
                </a:lnTo>
                <a:lnTo>
                  <a:pt x="256" y="93"/>
                </a:lnTo>
                <a:lnTo>
                  <a:pt x="251" y="97"/>
                </a:lnTo>
                <a:lnTo>
                  <a:pt x="243" y="101"/>
                </a:lnTo>
                <a:lnTo>
                  <a:pt x="235" y="107"/>
                </a:lnTo>
                <a:lnTo>
                  <a:pt x="226" y="111"/>
                </a:lnTo>
                <a:lnTo>
                  <a:pt x="218" y="116"/>
                </a:lnTo>
                <a:lnTo>
                  <a:pt x="209" y="120"/>
                </a:lnTo>
                <a:lnTo>
                  <a:pt x="197" y="126"/>
                </a:lnTo>
                <a:lnTo>
                  <a:pt x="188" y="132"/>
                </a:lnTo>
                <a:lnTo>
                  <a:pt x="176" y="137"/>
                </a:lnTo>
                <a:lnTo>
                  <a:pt x="163" y="143"/>
                </a:lnTo>
                <a:lnTo>
                  <a:pt x="151" y="149"/>
                </a:lnTo>
                <a:lnTo>
                  <a:pt x="138" y="155"/>
                </a:lnTo>
                <a:lnTo>
                  <a:pt x="123" y="160"/>
                </a:lnTo>
                <a:lnTo>
                  <a:pt x="109" y="168"/>
                </a:lnTo>
                <a:lnTo>
                  <a:pt x="94" y="174"/>
                </a:lnTo>
                <a:lnTo>
                  <a:pt x="79" y="179"/>
                </a:lnTo>
                <a:lnTo>
                  <a:pt x="61" y="187"/>
                </a:lnTo>
                <a:lnTo>
                  <a:pt x="46" y="193"/>
                </a:lnTo>
                <a:lnTo>
                  <a:pt x="27" y="199"/>
                </a:lnTo>
                <a:lnTo>
                  <a:pt x="10" y="206"/>
                </a:lnTo>
                <a:lnTo>
                  <a:pt x="10" y="20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26"/>
          <p:cNvSpPr/>
          <p:nvPr/>
        </p:nvSpPr>
        <p:spPr bwMode="auto">
          <a:xfrm>
            <a:off x="1812932" y="1933599"/>
            <a:ext cx="467166" cy="327678"/>
          </a:xfrm>
          <a:custGeom>
            <a:avLst/>
            <a:gdLst>
              <a:gd name="T0" fmla="*/ 245 w 386"/>
              <a:gd name="T1" fmla="*/ 237 h 300"/>
              <a:gd name="T2" fmla="*/ 223 w 386"/>
              <a:gd name="T3" fmla="*/ 264 h 300"/>
              <a:gd name="T4" fmla="*/ 204 w 386"/>
              <a:gd name="T5" fmla="*/ 283 h 300"/>
              <a:gd name="T6" fmla="*/ 183 w 386"/>
              <a:gd name="T7" fmla="*/ 294 h 300"/>
              <a:gd name="T8" fmla="*/ 162 w 386"/>
              <a:gd name="T9" fmla="*/ 300 h 300"/>
              <a:gd name="T10" fmla="*/ 162 w 386"/>
              <a:gd name="T11" fmla="*/ 277 h 300"/>
              <a:gd name="T12" fmla="*/ 193 w 386"/>
              <a:gd name="T13" fmla="*/ 216 h 300"/>
              <a:gd name="T14" fmla="*/ 218 w 386"/>
              <a:gd name="T15" fmla="*/ 166 h 300"/>
              <a:gd name="T16" fmla="*/ 233 w 386"/>
              <a:gd name="T17" fmla="*/ 130 h 300"/>
              <a:gd name="T18" fmla="*/ 245 w 386"/>
              <a:gd name="T19" fmla="*/ 103 h 300"/>
              <a:gd name="T20" fmla="*/ 248 w 386"/>
              <a:gd name="T21" fmla="*/ 90 h 300"/>
              <a:gd name="T22" fmla="*/ 246 w 386"/>
              <a:gd name="T23" fmla="*/ 76 h 300"/>
              <a:gd name="T24" fmla="*/ 243 w 386"/>
              <a:gd name="T25" fmla="*/ 65 h 300"/>
              <a:gd name="T26" fmla="*/ 235 w 386"/>
              <a:gd name="T27" fmla="*/ 61 h 300"/>
              <a:gd name="T28" fmla="*/ 222 w 386"/>
              <a:gd name="T29" fmla="*/ 59 h 300"/>
              <a:gd name="T30" fmla="*/ 197 w 386"/>
              <a:gd name="T31" fmla="*/ 61 h 300"/>
              <a:gd name="T32" fmla="*/ 164 w 386"/>
              <a:gd name="T33" fmla="*/ 63 h 300"/>
              <a:gd name="T34" fmla="*/ 118 w 386"/>
              <a:gd name="T35" fmla="*/ 69 h 300"/>
              <a:gd name="T36" fmla="*/ 72 w 386"/>
              <a:gd name="T37" fmla="*/ 72 h 300"/>
              <a:gd name="T38" fmla="*/ 42 w 386"/>
              <a:gd name="T39" fmla="*/ 72 h 300"/>
              <a:gd name="T40" fmla="*/ 30 w 386"/>
              <a:gd name="T41" fmla="*/ 69 h 300"/>
              <a:gd name="T42" fmla="*/ 11 w 386"/>
              <a:gd name="T43" fmla="*/ 61 h 300"/>
              <a:gd name="T44" fmla="*/ 1 w 386"/>
              <a:gd name="T45" fmla="*/ 49 h 300"/>
              <a:gd name="T46" fmla="*/ 23 w 386"/>
              <a:gd name="T47" fmla="*/ 44 h 300"/>
              <a:gd name="T48" fmla="*/ 67 w 386"/>
              <a:gd name="T49" fmla="*/ 38 h 300"/>
              <a:gd name="T50" fmla="*/ 124 w 386"/>
              <a:gd name="T51" fmla="*/ 28 h 300"/>
              <a:gd name="T52" fmla="*/ 153 w 386"/>
              <a:gd name="T53" fmla="*/ 26 h 300"/>
              <a:gd name="T54" fmla="*/ 178 w 386"/>
              <a:gd name="T55" fmla="*/ 23 h 300"/>
              <a:gd name="T56" fmla="*/ 197 w 386"/>
              <a:gd name="T57" fmla="*/ 17 h 300"/>
              <a:gd name="T58" fmla="*/ 210 w 386"/>
              <a:gd name="T59" fmla="*/ 13 h 300"/>
              <a:gd name="T60" fmla="*/ 220 w 386"/>
              <a:gd name="T61" fmla="*/ 9 h 300"/>
              <a:gd name="T62" fmla="*/ 237 w 386"/>
              <a:gd name="T63" fmla="*/ 2 h 300"/>
              <a:gd name="T64" fmla="*/ 258 w 386"/>
              <a:gd name="T65" fmla="*/ 0 h 300"/>
              <a:gd name="T66" fmla="*/ 281 w 386"/>
              <a:gd name="T67" fmla="*/ 7 h 300"/>
              <a:gd name="T68" fmla="*/ 315 w 386"/>
              <a:gd name="T69" fmla="*/ 23 h 300"/>
              <a:gd name="T70" fmla="*/ 354 w 386"/>
              <a:gd name="T71" fmla="*/ 44 h 300"/>
              <a:gd name="T72" fmla="*/ 379 w 386"/>
              <a:gd name="T73" fmla="*/ 59 h 300"/>
              <a:gd name="T74" fmla="*/ 386 w 386"/>
              <a:gd name="T75" fmla="*/ 69 h 300"/>
              <a:gd name="T76" fmla="*/ 384 w 386"/>
              <a:gd name="T77" fmla="*/ 76 h 300"/>
              <a:gd name="T78" fmla="*/ 375 w 386"/>
              <a:gd name="T79" fmla="*/ 88 h 300"/>
              <a:gd name="T80" fmla="*/ 356 w 386"/>
              <a:gd name="T81" fmla="*/ 99 h 300"/>
              <a:gd name="T82" fmla="*/ 340 w 386"/>
              <a:gd name="T83" fmla="*/ 109 h 300"/>
              <a:gd name="T84" fmla="*/ 325 w 386"/>
              <a:gd name="T85" fmla="*/ 122 h 300"/>
              <a:gd name="T86" fmla="*/ 306 w 386"/>
              <a:gd name="T87" fmla="*/ 143 h 300"/>
              <a:gd name="T88" fmla="*/ 287 w 386"/>
              <a:gd name="T89" fmla="*/ 170 h 300"/>
              <a:gd name="T90" fmla="*/ 266 w 386"/>
              <a:gd name="T91" fmla="*/ 203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86" h="300">
                <a:moveTo>
                  <a:pt x="258" y="214"/>
                </a:moveTo>
                <a:lnTo>
                  <a:pt x="252" y="226"/>
                </a:lnTo>
                <a:lnTo>
                  <a:pt x="245" y="237"/>
                </a:lnTo>
                <a:lnTo>
                  <a:pt x="237" y="247"/>
                </a:lnTo>
                <a:lnTo>
                  <a:pt x="231" y="256"/>
                </a:lnTo>
                <a:lnTo>
                  <a:pt x="223" y="264"/>
                </a:lnTo>
                <a:lnTo>
                  <a:pt x="218" y="271"/>
                </a:lnTo>
                <a:lnTo>
                  <a:pt x="210" y="277"/>
                </a:lnTo>
                <a:lnTo>
                  <a:pt x="204" y="283"/>
                </a:lnTo>
                <a:lnTo>
                  <a:pt x="197" y="289"/>
                </a:lnTo>
                <a:lnTo>
                  <a:pt x="191" y="293"/>
                </a:lnTo>
                <a:lnTo>
                  <a:pt x="183" y="294"/>
                </a:lnTo>
                <a:lnTo>
                  <a:pt x="178" y="296"/>
                </a:lnTo>
                <a:lnTo>
                  <a:pt x="170" y="298"/>
                </a:lnTo>
                <a:lnTo>
                  <a:pt x="162" y="300"/>
                </a:lnTo>
                <a:lnTo>
                  <a:pt x="157" y="300"/>
                </a:lnTo>
                <a:lnTo>
                  <a:pt x="149" y="298"/>
                </a:lnTo>
                <a:lnTo>
                  <a:pt x="162" y="277"/>
                </a:lnTo>
                <a:lnTo>
                  <a:pt x="172" y="254"/>
                </a:lnTo>
                <a:lnTo>
                  <a:pt x="183" y="235"/>
                </a:lnTo>
                <a:lnTo>
                  <a:pt x="193" y="216"/>
                </a:lnTo>
                <a:lnTo>
                  <a:pt x="202" y="199"/>
                </a:lnTo>
                <a:lnTo>
                  <a:pt x="210" y="182"/>
                </a:lnTo>
                <a:lnTo>
                  <a:pt x="218" y="166"/>
                </a:lnTo>
                <a:lnTo>
                  <a:pt x="223" y="153"/>
                </a:lnTo>
                <a:lnTo>
                  <a:pt x="229" y="139"/>
                </a:lnTo>
                <a:lnTo>
                  <a:pt x="233" y="130"/>
                </a:lnTo>
                <a:lnTo>
                  <a:pt x="239" y="118"/>
                </a:lnTo>
                <a:lnTo>
                  <a:pt x="241" y="111"/>
                </a:lnTo>
                <a:lnTo>
                  <a:pt x="245" y="103"/>
                </a:lnTo>
                <a:lnTo>
                  <a:pt x="246" y="97"/>
                </a:lnTo>
                <a:lnTo>
                  <a:pt x="246" y="93"/>
                </a:lnTo>
                <a:lnTo>
                  <a:pt x="248" y="90"/>
                </a:lnTo>
                <a:lnTo>
                  <a:pt x="248" y="84"/>
                </a:lnTo>
                <a:lnTo>
                  <a:pt x="248" y="80"/>
                </a:lnTo>
                <a:lnTo>
                  <a:pt x="246" y="76"/>
                </a:lnTo>
                <a:lnTo>
                  <a:pt x="246" y="72"/>
                </a:lnTo>
                <a:lnTo>
                  <a:pt x="245" y="69"/>
                </a:lnTo>
                <a:lnTo>
                  <a:pt x="243" y="65"/>
                </a:lnTo>
                <a:lnTo>
                  <a:pt x="241" y="63"/>
                </a:lnTo>
                <a:lnTo>
                  <a:pt x="237" y="61"/>
                </a:lnTo>
                <a:lnTo>
                  <a:pt x="235" y="61"/>
                </a:lnTo>
                <a:lnTo>
                  <a:pt x="231" y="59"/>
                </a:lnTo>
                <a:lnTo>
                  <a:pt x="227" y="59"/>
                </a:lnTo>
                <a:lnTo>
                  <a:pt x="222" y="59"/>
                </a:lnTo>
                <a:lnTo>
                  <a:pt x="212" y="59"/>
                </a:lnTo>
                <a:lnTo>
                  <a:pt x="204" y="59"/>
                </a:lnTo>
                <a:lnTo>
                  <a:pt x="197" y="61"/>
                </a:lnTo>
                <a:lnTo>
                  <a:pt x="187" y="61"/>
                </a:lnTo>
                <a:lnTo>
                  <a:pt x="178" y="63"/>
                </a:lnTo>
                <a:lnTo>
                  <a:pt x="164" y="63"/>
                </a:lnTo>
                <a:lnTo>
                  <a:pt x="151" y="65"/>
                </a:lnTo>
                <a:lnTo>
                  <a:pt x="135" y="67"/>
                </a:lnTo>
                <a:lnTo>
                  <a:pt x="118" y="69"/>
                </a:lnTo>
                <a:lnTo>
                  <a:pt x="101" y="70"/>
                </a:lnTo>
                <a:lnTo>
                  <a:pt x="88" y="72"/>
                </a:lnTo>
                <a:lnTo>
                  <a:pt x="72" y="72"/>
                </a:lnTo>
                <a:lnTo>
                  <a:pt x="61" y="72"/>
                </a:lnTo>
                <a:lnTo>
                  <a:pt x="51" y="72"/>
                </a:lnTo>
                <a:lnTo>
                  <a:pt x="42" y="72"/>
                </a:lnTo>
                <a:lnTo>
                  <a:pt x="36" y="70"/>
                </a:lnTo>
                <a:lnTo>
                  <a:pt x="32" y="70"/>
                </a:lnTo>
                <a:lnTo>
                  <a:pt x="30" y="69"/>
                </a:lnTo>
                <a:lnTo>
                  <a:pt x="21" y="65"/>
                </a:lnTo>
                <a:lnTo>
                  <a:pt x="15" y="63"/>
                </a:lnTo>
                <a:lnTo>
                  <a:pt x="11" y="61"/>
                </a:lnTo>
                <a:lnTo>
                  <a:pt x="7" y="57"/>
                </a:lnTo>
                <a:lnTo>
                  <a:pt x="5" y="53"/>
                </a:lnTo>
                <a:lnTo>
                  <a:pt x="1" y="49"/>
                </a:lnTo>
                <a:lnTo>
                  <a:pt x="0" y="44"/>
                </a:lnTo>
                <a:lnTo>
                  <a:pt x="11" y="44"/>
                </a:lnTo>
                <a:lnTo>
                  <a:pt x="23" y="44"/>
                </a:lnTo>
                <a:lnTo>
                  <a:pt x="36" y="42"/>
                </a:lnTo>
                <a:lnTo>
                  <a:pt x="49" y="40"/>
                </a:lnTo>
                <a:lnTo>
                  <a:pt x="67" y="38"/>
                </a:lnTo>
                <a:lnTo>
                  <a:pt x="84" y="36"/>
                </a:lnTo>
                <a:lnTo>
                  <a:pt x="103" y="32"/>
                </a:lnTo>
                <a:lnTo>
                  <a:pt x="124" y="28"/>
                </a:lnTo>
                <a:lnTo>
                  <a:pt x="134" y="28"/>
                </a:lnTo>
                <a:lnTo>
                  <a:pt x="143" y="26"/>
                </a:lnTo>
                <a:lnTo>
                  <a:pt x="153" y="26"/>
                </a:lnTo>
                <a:lnTo>
                  <a:pt x="162" y="25"/>
                </a:lnTo>
                <a:lnTo>
                  <a:pt x="170" y="23"/>
                </a:lnTo>
                <a:lnTo>
                  <a:pt x="178" y="23"/>
                </a:lnTo>
                <a:lnTo>
                  <a:pt x="183" y="21"/>
                </a:lnTo>
                <a:lnTo>
                  <a:pt x="191" y="19"/>
                </a:lnTo>
                <a:lnTo>
                  <a:pt x="197" y="17"/>
                </a:lnTo>
                <a:lnTo>
                  <a:pt x="201" y="17"/>
                </a:lnTo>
                <a:lnTo>
                  <a:pt x="206" y="15"/>
                </a:lnTo>
                <a:lnTo>
                  <a:pt x="210" y="13"/>
                </a:lnTo>
                <a:lnTo>
                  <a:pt x="214" y="13"/>
                </a:lnTo>
                <a:lnTo>
                  <a:pt x="218" y="11"/>
                </a:lnTo>
                <a:lnTo>
                  <a:pt x="220" y="9"/>
                </a:lnTo>
                <a:lnTo>
                  <a:pt x="222" y="9"/>
                </a:lnTo>
                <a:lnTo>
                  <a:pt x="229" y="5"/>
                </a:lnTo>
                <a:lnTo>
                  <a:pt x="237" y="2"/>
                </a:lnTo>
                <a:lnTo>
                  <a:pt x="245" y="0"/>
                </a:lnTo>
                <a:lnTo>
                  <a:pt x="252" y="0"/>
                </a:lnTo>
                <a:lnTo>
                  <a:pt x="258" y="0"/>
                </a:lnTo>
                <a:lnTo>
                  <a:pt x="264" y="2"/>
                </a:lnTo>
                <a:lnTo>
                  <a:pt x="271" y="4"/>
                </a:lnTo>
                <a:lnTo>
                  <a:pt x="281" y="7"/>
                </a:lnTo>
                <a:lnTo>
                  <a:pt x="290" y="11"/>
                </a:lnTo>
                <a:lnTo>
                  <a:pt x="302" y="15"/>
                </a:lnTo>
                <a:lnTo>
                  <a:pt x="315" y="23"/>
                </a:lnTo>
                <a:lnTo>
                  <a:pt x="331" y="28"/>
                </a:lnTo>
                <a:lnTo>
                  <a:pt x="342" y="36"/>
                </a:lnTo>
                <a:lnTo>
                  <a:pt x="354" y="44"/>
                </a:lnTo>
                <a:lnTo>
                  <a:pt x="363" y="49"/>
                </a:lnTo>
                <a:lnTo>
                  <a:pt x="373" y="55"/>
                </a:lnTo>
                <a:lnTo>
                  <a:pt x="379" y="59"/>
                </a:lnTo>
                <a:lnTo>
                  <a:pt x="382" y="63"/>
                </a:lnTo>
                <a:lnTo>
                  <a:pt x="386" y="67"/>
                </a:lnTo>
                <a:lnTo>
                  <a:pt x="386" y="69"/>
                </a:lnTo>
                <a:lnTo>
                  <a:pt x="386" y="69"/>
                </a:lnTo>
                <a:lnTo>
                  <a:pt x="386" y="72"/>
                </a:lnTo>
                <a:lnTo>
                  <a:pt x="384" y="76"/>
                </a:lnTo>
                <a:lnTo>
                  <a:pt x="382" y="80"/>
                </a:lnTo>
                <a:lnTo>
                  <a:pt x="379" y="84"/>
                </a:lnTo>
                <a:lnTo>
                  <a:pt x="375" y="88"/>
                </a:lnTo>
                <a:lnTo>
                  <a:pt x="369" y="92"/>
                </a:lnTo>
                <a:lnTo>
                  <a:pt x="363" y="95"/>
                </a:lnTo>
                <a:lnTo>
                  <a:pt x="356" y="99"/>
                </a:lnTo>
                <a:lnTo>
                  <a:pt x="352" y="101"/>
                </a:lnTo>
                <a:lnTo>
                  <a:pt x="346" y="105"/>
                </a:lnTo>
                <a:lnTo>
                  <a:pt x="340" y="109"/>
                </a:lnTo>
                <a:lnTo>
                  <a:pt x="336" y="113"/>
                </a:lnTo>
                <a:lnTo>
                  <a:pt x="331" y="116"/>
                </a:lnTo>
                <a:lnTo>
                  <a:pt x="325" y="122"/>
                </a:lnTo>
                <a:lnTo>
                  <a:pt x="319" y="130"/>
                </a:lnTo>
                <a:lnTo>
                  <a:pt x="313" y="136"/>
                </a:lnTo>
                <a:lnTo>
                  <a:pt x="306" y="143"/>
                </a:lnTo>
                <a:lnTo>
                  <a:pt x="300" y="151"/>
                </a:lnTo>
                <a:lnTo>
                  <a:pt x="294" y="160"/>
                </a:lnTo>
                <a:lnTo>
                  <a:pt x="287" y="170"/>
                </a:lnTo>
                <a:lnTo>
                  <a:pt x="279" y="180"/>
                </a:lnTo>
                <a:lnTo>
                  <a:pt x="273" y="191"/>
                </a:lnTo>
                <a:lnTo>
                  <a:pt x="266" y="203"/>
                </a:lnTo>
                <a:lnTo>
                  <a:pt x="258" y="214"/>
                </a:lnTo>
                <a:lnTo>
                  <a:pt x="258" y="21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23"/>
          <p:cNvSpPr/>
          <p:nvPr/>
        </p:nvSpPr>
        <p:spPr bwMode="auto">
          <a:xfrm rot="-240000">
            <a:off x="1491598" y="2109989"/>
            <a:ext cx="245043" cy="70551"/>
          </a:xfrm>
          <a:custGeom>
            <a:avLst/>
            <a:gdLst>
              <a:gd name="T0" fmla="*/ 107 w 231"/>
              <a:gd name="T1" fmla="*/ 16 h 65"/>
              <a:gd name="T2" fmla="*/ 120 w 231"/>
              <a:gd name="T3" fmla="*/ 12 h 65"/>
              <a:gd name="T4" fmla="*/ 132 w 231"/>
              <a:gd name="T5" fmla="*/ 8 h 65"/>
              <a:gd name="T6" fmla="*/ 143 w 231"/>
              <a:gd name="T7" fmla="*/ 6 h 65"/>
              <a:gd name="T8" fmla="*/ 153 w 231"/>
              <a:gd name="T9" fmla="*/ 4 h 65"/>
              <a:gd name="T10" fmla="*/ 162 w 231"/>
              <a:gd name="T11" fmla="*/ 2 h 65"/>
              <a:gd name="T12" fmla="*/ 168 w 231"/>
              <a:gd name="T13" fmla="*/ 0 h 65"/>
              <a:gd name="T14" fmla="*/ 176 w 231"/>
              <a:gd name="T15" fmla="*/ 0 h 65"/>
              <a:gd name="T16" fmla="*/ 180 w 231"/>
              <a:gd name="T17" fmla="*/ 0 h 65"/>
              <a:gd name="T18" fmla="*/ 182 w 231"/>
              <a:gd name="T19" fmla="*/ 0 h 65"/>
              <a:gd name="T20" fmla="*/ 183 w 231"/>
              <a:gd name="T21" fmla="*/ 0 h 65"/>
              <a:gd name="T22" fmla="*/ 187 w 231"/>
              <a:gd name="T23" fmla="*/ 0 h 65"/>
              <a:gd name="T24" fmla="*/ 191 w 231"/>
              <a:gd name="T25" fmla="*/ 0 h 65"/>
              <a:gd name="T26" fmla="*/ 195 w 231"/>
              <a:gd name="T27" fmla="*/ 2 h 65"/>
              <a:gd name="T28" fmla="*/ 201 w 231"/>
              <a:gd name="T29" fmla="*/ 2 h 65"/>
              <a:gd name="T30" fmla="*/ 204 w 231"/>
              <a:gd name="T31" fmla="*/ 4 h 65"/>
              <a:gd name="T32" fmla="*/ 210 w 231"/>
              <a:gd name="T33" fmla="*/ 6 h 65"/>
              <a:gd name="T34" fmla="*/ 216 w 231"/>
              <a:gd name="T35" fmla="*/ 8 h 65"/>
              <a:gd name="T36" fmla="*/ 220 w 231"/>
              <a:gd name="T37" fmla="*/ 8 h 65"/>
              <a:gd name="T38" fmla="*/ 224 w 231"/>
              <a:gd name="T39" fmla="*/ 10 h 65"/>
              <a:gd name="T40" fmla="*/ 227 w 231"/>
              <a:gd name="T41" fmla="*/ 12 h 65"/>
              <a:gd name="T42" fmla="*/ 229 w 231"/>
              <a:gd name="T43" fmla="*/ 14 h 65"/>
              <a:gd name="T44" fmla="*/ 229 w 231"/>
              <a:gd name="T45" fmla="*/ 16 h 65"/>
              <a:gd name="T46" fmla="*/ 231 w 231"/>
              <a:gd name="T47" fmla="*/ 18 h 65"/>
              <a:gd name="T48" fmla="*/ 231 w 231"/>
              <a:gd name="T49" fmla="*/ 19 h 65"/>
              <a:gd name="T50" fmla="*/ 231 w 231"/>
              <a:gd name="T51" fmla="*/ 21 h 65"/>
              <a:gd name="T52" fmla="*/ 229 w 231"/>
              <a:gd name="T53" fmla="*/ 21 h 65"/>
              <a:gd name="T54" fmla="*/ 227 w 231"/>
              <a:gd name="T55" fmla="*/ 23 h 65"/>
              <a:gd name="T56" fmla="*/ 226 w 231"/>
              <a:gd name="T57" fmla="*/ 25 h 65"/>
              <a:gd name="T58" fmla="*/ 224 w 231"/>
              <a:gd name="T59" fmla="*/ 25 h 65"/>
              <a:gd name="T60" fmla="*/ 220 w 231"/>
              <a:gd name="T61" fmla="*/ 27 h 65"/>
              <a:gd name="T62" fmla="*/ 216 w 231"/>
              <a:gd name="T63" fmla="*/ 29 h 65"/>
              <a:gd name="T64" fmla="*/ 210 w 231"/>
              <a:gd name="T65" fmla="*/ 31 h 65"/>
              <a:gd name="T66" fmla="*/ 206 w 231"/>
              <a:gd name="T67" fmla="*/ 33 h 65"/>
              <a:gd name="T68" fmla="*/ 199 w 231"/>
              <a:gd name="T69" fmla="*/ 35 h 65"/>
              <a:gd name="T70" fmla="*/ 193 w 231"/>
              <a:gd name="T71" fmla="*/ 37 h 65"/>
              <a:gd name="T72" fmla="*/ 185 w 231"/>
              <a:gd name="T73" fmla="*/ 39 h 65"/>
              <a:gd name="T74" fmla="*/ 178 w 231"/>
              <a:gd name="T75" fmla="*/ 39 h 65"/>
              <a:gd name="T76" fmla="*/ 168 w 231"/>
              <a:gd name="T77" fmla="*/ 40 h 65"/>
              <a:gd name="T78" fmla="*/ 159 w 231"/>
              <a:gd name="T79" fmla="*/ 42 h 65"/>
              <a:gd name="T80" fmla="*/ 149 w 231"/>
              <a:gd name="T81" fmla="*/ 44 h 65"/>
              <a:gd name="T82" fmla="*/ 128 w 231"/>
              <a:gd name="T83" fmla="*/ 50 h 65"/>
              <a:gd name="T84" fmla="*/ 107 w 231"/>
              <a:gd name="T85" fmla="*/ 54 h 65"/>
              <a:gd name="T86" fmla="*/ 88 w 231"/>
              <a:gd name="T87" fmla="*/ 58 h 65"/>
              <a:gd name="T88" fmla="*/ 71 w 231"/>
              <a:gd name="T89" fmla="*/ 62 h 65"/>
              <a:gd name="T90" fmla="*/ 51 w 231"/>
              <a:gd name="T91" fmla="*/ 63 h 65"/>
              <a:gd name="T92" fmla="*/ 34 w 231"/>
              <a:gd name="T93" fmla="*/ 63 h 65"/>
              <a:gd name="T94" fmla="*/ 17 w 231"/>
              <a:gd name="T95" fmla="*/ 65 h 65"/>
              <a:gd name="T96" fmla="*/ 0 w 231"/>
              <a:gd name="T97" fmla="*/ 65 h 65"/>
              <a:gd name="T98" fmla="*/ 0 w 231"/>
              <a:gd name="T99" fmla="*/ 35 h 65"/>
              <a:gd name="T100" fmla="*/ 27 w 231"/>
              <a:gd name="T101" fmla="*/ 31 h 65"/>
              <a:gd name="T102" fmla="*/ 53 w 231"/>
              <a:gd name="T103" fmla="*/ 27 h 65"/>
              <a:gd name="T104" fmla="*/ 80 w 231"/>
              <a:gd name="T105" fmla="*/ 21 h 65"/>
              <a:gd name="T106" fmla="*/ 93 w 231"/>
              <a:gd name="T107" fmla="*/ 19 h 65"/>
              <a:gd name="T108" fmla="*/ 107 w 231"/>
              <a:gd name="T109" fmla="*/ 16 h 65"/>
              <a:gd name="T110" fmla="*/ 107 w 231"/>
              <a:gd name="T111" fmla="*/ 16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1" h="65">
                <a:moveTo>
                  <a:pt x="107" y="16"/>
                </a:moveTo>
                <a:lnTo>
                  <a:pt x="120" y="12"/>
                </a:lnTo>
                <a:lnTo>
                  <a:pt x="132" y="8"/>
                </a:lnTo>
                <a:lnTo>
                  <a:pt x="143" y="6"/>
                </a:lnTo>
                <a:lnTo>
                  <a:pt x="153" y="4"/>
                </a:lnTo>
                <a:lnTo>
                  <a:pt x="162" y="2"/>
                </a:lnTo>
                <a:lnTo>
                  <a:pt x="168" y="0"/>
                </a:lnTo>
                <a:lnTo>
                  <a:pt x="176" y="0"/>
                </a:lnTo>
                <a:lnTo>
                  <a:pt x="180" y="0"/>
                </a:lnTo>
                <a:lnTo>
                  <a:pt x="182" y="0"/>
                </a:lnTo>
                <a:lnTo>
                  <a:pt x="183" y="0"/>
                </a:lnTo>
                <a:lnTo>
                  <a:pt x="187" y="0"/>
                </a:lnTo>
                <a:lnTo>
                  <a:pt x="191" y="0"/>
                </a:lnTo>
                <a:lnTo>
                  <a:pt x="195" y="2"/>
                </a:lnTo>
                <a:lnTo>
                  <a:pt x="201" y="2"/>
                </a:lnTo>
                <a:lnTo>
                  <a:pt x="204" y="4"/>
                </a:lnTo>
                <a:lnTo>
                  <a:pt x="210" y="6"/>
                </a:lnTo>
                <a:lnTo>
                  <a:pt x="216" y="8"/>
                </a:lnTo>
                <a:lnTo>
                  <a:pt x="220" y="8"/>
                </a:lnTo>
                <a:lnTo>
                  <a:pt x="224" y="10"/>
                </a:lnTo>
                <a:lnTo>
                  <a:pt x="227" y="12"/>
                </a:lnTo>
                <a:lnTo>
                  <a:pt x="229" y="14"/>
                </a:lnTo>
                <a:lnTo>
                  <a:pt x="229" y="16"/>
                </a:lnTo>
                <a:lnTo>
                  <a:pt x="231" y="18"/>
                </a:lnTo>
                <a:lnTo>
                  <a:pt x="231" y="19"/>
                </a:lnTo>
                <a:lnTo>
                  <a:pt x="231" y="21"/>
                </a:lnTo>
                <a:lnTo>
                  <a:pt x="229" y="21"/>
                </a:lnTo>
                <a:lnTo>
                  <a:pt x="227" y="23"/>
                </a:lnTo>
                <a:lnTo>
                  <a:pt x="226" y="25"/>
                </a:lnTo>
                <a:lnTo>
                  <a:pt x="224" y="25"/>
                </a:lnTo>
                <a:lnTo>
                  <a:pt x="220" y="27"/>
                </a:lnTo>
                <a:lnTo>
                  <a:pt x="216" y="29"/>
                </a:lnTo>
                <a:lnTo>
                  <a:pt x="210" y="31"/>
                </a:lnTo>
                <a:lnTo>
                  <a:pt x="206" y="33"/>
                </a:lnTo>
                <a:lnTo>
                  <a:pt x="199" y="35"/>
                </a:lnTo>
                <a:lnTo>
                  <a:pt x="193" y="37"/>
                </a:lnTo>
                <a:lnTo>
                  <a:pt x="185" y="39"/>
                </a:lnTo>
                <a:lnTo>
                  <a:pt x="178" y="39"/>
                </a:lnTo>
                <a:lnTo>
                  <a:pt x="168" y="40"/>
                </a:lnTo>
                <a:lnTo>
                  <a:pt x="159" y="42"/>
                </a:lnTo>
                <a:lnTo>
                  <a:pt x="149" y="44"/>
                </a:lnTo>
                <a:lnTo>
                  <a:pt x="128" y="50"/>
                </a:lnTo>
                <a:lnTo>
                  <a:pt x="107" y="54"/>
                </a:lnTo>
                <a:lnTo>
                  <a:pt x="88" y="58"/>
                </a:lnTo>
                <a:lnTo>
                  <a:pt x="71" y="62"/>
                </a:lnTo>
                <a:lnTo>
                  <a:pt x="51" y="63"/>
                </a:lnTo>
                <a:lnTo>
                  <a:pt x="34" y="63"/>
                </a:lnTo>
                <a:lnTo>
                  <a:pt x="17" y="65"/>
                </a:lnTo>
                <a:lnTo>
                  <a:pt x="0" y="65"/>
                </a:lnTo>
                <a:lnTo>
                  <a:pt x="0" y="35"/>
                </a:lnTo>
                <a:lnTo>
                  <a:pt x="27" y="31"/>
                </a:lnTo>
                <a:lnTo>
                  <a:pt x="53" y="27"/>
                </a:lnTo>
                <a:lnTo>
                  <a:pt x="80" y="21"/>
                </a:lnTo>
                <a:lnTo>
                  <a:pt x="93" y="19"/>
                </a:lnTo>
                <a:lnTo>
                  <a:pt x="107" y="16"/>
                </a:lnTo>
                <a:lnTo>
                  <a:pt x="107" y="1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25"/>
          <p:cNvSpPr/>
          <p:nvPr/>
        </p:nvSpPr>
        <p:spPr bwMode="auto">
          <a:xfrm>
            <a:off x="1843041" y="2073616"/>
            <a:ext cx="280149" cy="47644"/>
          </a:xfrm>
          <a:custGeom>
            <a:avLst/>
            <a:gdLst>
              <a:gd name="T0" fmla="*/ 266 w 266"/>
              <a:gd name="T1" fmla="*/ 3 h 44"/>
              <a:gd name="T2" fmla="*/ 266 w 266"/>
              <a:gd name="T3" fmla="*/ 28 h 44"/>
              <a:gd name="T4" fmla="*/ 243 w 266"/>
              <a:gd name="T5" fmla="*/ 30 h 44"/>
              <a:gd name="T6" fmla="*/ 224 w 266"/>
              <a:gd name="T7" fmla="*/ 32 h 44"/>
              <a:gd name="T8" fmla="*/ 203 w 266"/>
              <a:gd name="T9" fmla="*/ 34 h 44"/>
              <a:gd name="T10" fmla="*/ 185 w 266"/>
              <a:gd name="T11" fmla="*/ 34 h 44"/>
              <a:gd name="T12" fmla="*/ 168 w 266"/>
              <a:gd name="T13" fmla="*/ 36 h 44"/>
              <a:gd name="T14" fmla="*/ 151 w 266"/>
              <a:gd name="T15" fmla="*/ 38 h 44"/>
              <a:gd name="T16" fmla="*/ 137 w 266"/>
              <a:gd name="T17" fmla="*/ 38 h 44"/>
              <a:gd name="T18" fmla="*/ 124 w 266"/>
              <a:gd name="T19" fmla="*/ 40 h 44"/>
              <a:gd name="T20" fmla="*/ 111 w 266"/>
              <a:gd name="T21" fmla="*/ 40 h 44"/>
              <a:gd name="T22" fmla="*/ 99 w 266"/>
              <a:gd name="T23" fmla="*/ 42 h 44"/>
              <a:gd name="T24" fmla="*/ 90 w 266"/>
              <a:gd name="T25" fmla="*/ 42 h 44"/>
              <a:gd name="T26" fmla="*/ 80 w 266"/>
              <a:gd name="T27" fmla="*/ 42 h 44"/>
              <a:gd name="T28" fmla="*/ 72 w 266"/>
              <a:gd name="T29" fmla="*/ 42 h 44"/>
              <a:gd name="T30" fmla="*/ 67 w 266"/>
              <a:gd name="T31" fmla="*/ 44 h 44"/>
              <a:gd name="T32" fmla="*/ 63 w 266"/>
              <a:gd name="T33" fmla="*/ 44 h 44"/>
              <a:gd name="T34" fmla="*/ 59 w 266"/>
              <a:gd name="T35" fmla="*/ 44 h 44"/>
              <a:gd name="T36" fmla="*/ 48 w 266"/>
              <a:gd name="T37" fmla="*/ 42 h 44"/>
              <a:gd name="T38" fmla="*/ 36 w 266"/>
              <a:gd name="T39" fmla="*/ 40 h 44"/>
              <a:gd name="T40" fmla="*/ 26 w 266"/>
              <a:gd name="T41" fmla="*/ 36 h 44"/>
              <a:gd name="T42" fmla="*/ 17 w 266"/>
              <a:gd name="T43" fmla="*/ 34 h 44"/>
              <a:gd name="T44" fmla="*/ 11 w 266"/>
              <a:gd name="T45" fmla="*/ 28 h 44"/>
              <a:gd name="T46" fmla="*/ 7 w 266"/>
              <a:gd name="T47" fmla="*/ 26 h 44"/>
              <a:gd name="T48" fmla="*/ 5 w 266"/>
              <a:gd name="T49" fmla="*/ 23 h 44"/>
              <a:gd name="T50" fmla="*/ 3 w 266"/>
              <a:gd name="T51" fmla="*/ 21 h 44"/>
              <a:gd name="T52" fmla="*/ 3 w 266"/>
              <a:gd name="T53" fmla="*/ 17 h 44"/>
              <a:gd name="T54" fmla="*/ 2 w 266"/>
              <a:gd name="T55" fmla="*/ 15 h 44"/>
              <a:gd name="T56" fmla="*/ 2 w 266"/>
              <a:gd name="T57" fmla="*/ 13 h 44"/>
              <a:gd name="T58" fmla="*/ 0 w 266"/>
              <a:gd name="T59" fmla="*/ 11 h 44"/>
              <a:gd name="T60" fmla="*/ 2 w 266"/>
              <a:gd name="T61" fmla="*/ 11 h 44"/>
              <a:gd name="T62" fmla="*/ 3 w 266"/>
              <a:gd name="T63" fmla="*/ 9 h 44"/>
              <a:gd name="T64" fmla="*/ 5 w 266"/>
              <a:gd name="T65" fmla="*/ 9 h 44"/>
              <a:gd name="T66" fmla="*/ 11 w 266"/>
              <a:gd name="T67" fmla="*/ 9 h 44"/>
              <a:gd name="T68" fmla="*/ 17 w 266"/>
              <a:gd name="T69" fmla="*/ 9 h 44"/>
              <a:gd name="T70" fmla="*/ 25 w 266"/>
              <a:gd name="T71" fmla="*/ 7 h 44"/>
              <a:gd name="T72" fmla="*/ 32 w 266"/>
              <a:gd name="T73" fmla="*/ 7 h 44"/>
              <a:gd name="T74" fmla="*/ 51 w 266"/>
              <a:gd name="T75" fmla="*/ 7 h 44"/>
              <a:gd name="T76" fmla="*/ 69 w 266"/>
              <a:gd name="T77" fmla="*/ 7 h 44"/>
              <a:gd name="T78" fmla="*/ 86 w 266"/>
              <a:gd name="T79" fmla="*/ 5 h 44"/>
              <a:gd name="T80" fmla="*/ 95 w 266"/>
              <a:gd name="T81" fmla="*/ 5 h 44"/>
              <a:gd name="T82" fmla="*/ 105 w 266"/>
              <a:gd name="T83" fmla="*/ 3 h 44"/>
              <a:gd name="T84" fmla="*/ 109 w 266"/>
              <a:gd name="T85" fmla="*/ 1 h 44"/>
              <a:gd name="T86" fmla="*/ 114 w 266"/>
              <a:gd name="T87" fmla="*/ 1 h 44"/>
              <a:gd name="T88" fmla="*/ 120 w 266"/>
              <a:gd name="T89" fmla="*/ 1 h 44"/>
              <a:gd name="T90" fmla="*/ 126 w 266"/>
              <a:gd name="T91" fmla="*/ 0 h 44"/>
              <a:gd name="T92" fmla="*/ 134 w 266"/>
              <a:gd name="T93" fmla="*/ 0 h 44"/>
              <a:gd name="T94" fmla="*/ 141 w 266"/>
              <a:gd name="T95" fmla="*/ 0 h 44"/>
              <a:gd name="T96" fmla="*/ 151 w 266"/>
              <a:gd name="T97" fmla="*/ 0 h 44"/>
              <a:gd name="T98" fmla="*/ 160 w 266"/>
              <a:gd name="T99" fmla="*/ 0 h 44"/>
              <a:gd name="T100" fmla="*/ 170 w 266"/>
              <a:gd name="T101" fmla="*/ 0 h 44"/>
              <a:gd name="T102" fmla="*/ 181 w 266"/>
              <a:gd name="T103" fmla="*/ 0 h 44"/>
              <a:gd name="T104" fmla="*/ 193 w 266"/>
              <a:gd name="T105" fmla="*/ 0 h 44"/>
              <a:gd name="T106" fmla="*/ 206 w 266"/>
              <a:gd name="T107" fmla="*/ 0 h 44"/>
              <a:gd name="T108" fmla="*/ 220 w 266"/>
              <a:gd name="T109" fmla="*/ 1 h 44"/>
              <a:gd name="T110" fmla="*/ 233 w 266"/>
              <a:gd name="T111" fmla="*/ 1 h 44"/>
              <a:gd name="T112" fmla="*/ 248 w 266"/>
              <a:gd name="T113" fmla="*/ 1 h 44"/>
              <a:gd name="T114" fmla="*/ 266 w 266"/>
              <a:gd name="T115" fmla="*/ 3 h 44"/>
              <a:gd name="T116" fmla="*/ 266 w 266"/>
              <a:gd name="T117" fmla="*/ 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66" h="44">
                <a:moveTo>
                  <a:pt x="266" y="3"/>
                </a:moveTo>
                <a:lnTo>
                  <a:pt x="266" y="28"/>
                </a:lnTo>
                <a:lnTo>
                  <a:pt x="243" y="30"/>
                </a:lnTo>
                <a:lnTo>
                  <a:pt x="224" y="32"/>
                </a:lnTo>
                <a:lnTo>
                  <a:pt x="203" y="34"/>
                </a:lnTo>
                <a:lnTo>
                  <a:pt x="185" y="34"/>
                </a:lnTo>
                <a:lnTo>
                  <a:pt x="168" y="36"/>
                </a:lnTo>
                <a:lnTo>
                  <a:pt x="151" y="38"/>
                </a:lnTo>
                <a:lnTo>
                  <a:pt x="137" y="38"/>
                </a:lnTo>
                <a:lnTo>
                  <a:pt x="124" y="40"/>
                </a:lnTo>
                <a:lnTo>
                  <a:pt x="111" y="40"/>
                </a:lnTo>
                <a:lnTo>
                  <a:pt x="99" y="42"/>
                </a:lnTo>
                <a:lnTo>
                  <a:pt x="90" y="42"/>
                </a:lnTo>
                <a:lnTo>
                  <a:pt x="80" y="42"/>
                </a:lnTo>
                <a:lnTo>
                  <a:pt x="72" y="42"/>
                </a:lnTo>
                <a:lnTo>
                  <a:pt x="67" y="44"/>
                </a:lnTo>
                <a:lnTo>
                  <a:pt x="63" y="44"/>
                </a:lnTo>
                <a:lnTo>
                  <a:pt x="59" y="44"/>
                </a:lnTo>
                <a:lnTo>
                  <a:pt x="48" y="42"/>
                </a:lnTo>
                <a:lnTo>
                  <a:pt x="36" y="40"/>
                </a:lnTo>
                <a:lnTo>
                  <a:pt x="26" y="36"/>
                </a:lnTo>
                <a:lnTo>
                  <a:pt x="17" y="34"/>
                </a:lnTo>
                <a:lnTo>
                  <a:pt x="11" y="28"/>
                </a:lnTo>
                <a:lnTo>
                  <a:pt x="7" y="26"/>
                </a:lnTo>
                <a:lnTo>
                  <a:pt x="5" y="23"/>
                </a:lnTo>
                <a:lnTo>
                  <a:pt x="3" y="21"/>
                </a:lnTo>
                <a:lnTo>
                  <a:pt x="3" y="17"/>
                </a:lnTo>
                <a:lnTo>
                  <a:pt x="2" y="15"/>
                </a:lnTo>
                <a:lnTo>
                  <a:pt x="2" y="13"/>
                </a:lnTo>
                <a:lnTo>
                  <a:pt x="0" y="11"/>
                </a:lnTo>
                <a:lnTo>
                  <a:pt x="2" y="11"/>
                </a:lnTo>
                <a:lnTo>
                  <a:pt x="3" y="9"/>
                </a:lnTo>
                <a:lnTo>
                  <a:pt x="5" y="9"/>
                </a:lnTo>
                <a:lnTo>
                  <a:pt x="11" y="9"/>
                </a:lnTo>
                <a:lnTo>
                  <a:pt x="17" y="9"/>
                </a:lnTo>
                <a:lnTo>
                  <a:pt x="25" y="7"/>
                </a:lnTo>
                <a:lnTo>
                  <a:pt x="32" y="7"/>
                </a:lnTo>
                <a:lnTo>
                  <a:pt x="51" y="7"/>
                </a:lnTo>
                <a:lnTo>
                  <a:pt x="69" y="7"/>
                </a:lnTo>
                <a:lnTo>
                  <a:pt x="86" y="5"/>
                </a:lnTo>
                <a:lnTo>
                  <a:pt x="95" y="5"/>
                </a:lnTo>
                <a:lnTo>
                  <a:pt x="105" y="3"/>
                </a:lnTo>
                <a:lnTo>
                  <a:pt x="109" y="1"/>
                </a:lnTo>
                <a:lnTo>
                  <a:pt x="114" y="1"/>
                </a:lnTo>
                <a:lnTo>
                  <a:pt x="120" y="1"/>
                </a:lnTo>
                <a:lnTo>
                  <a:pt x="126" y="0"/>
                </a:lnTo>
                <a:lnTo>
                  <a:pt x="134" y="0"/>
                </a:lnTo>
                <a:lnTo>
                  <a:pt x="141" y="0"/>
                </a:lnTo>
                <a:lnTo>
                  <a:pt x="151" y="0"/>
                </a:lnTo>
                <a:lnTo>
                  <a:pt x="160" y="0"/>
                </a:lnTo>
                <a:lnTo>
                  <a:pt x="170" y="0"/>
                </a:lnTo>
                <a:lnTo>
                  <a:pt x="181" y="0"/>
                </a:lnTo>
                <a:lnTo>
                  <a:pt x="193" y="0"/>
                </a:lnTo>
                <a:lnTo>
                  <a:pt x="206" y="0"/>
                </a:lnTo>
                <a:lnTo>
                  <a:pt x="220" y="1"/>
                </a:lnTo>
                <a:lnTo>
                  <a:pt x="233" y="1"/>
                </a:lnTo>
                <a:lnTo>
                  <a:pt x="248" y="1"/>
                </a:lnTo>
                <a:lnTo>
                  <a:pt x="266" y="3"/>
                </a:lnTo>
                <a:lnTo>
                  <a:pt x="266" y="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71"/>
          <p:cNvSpPr/>
          <p:nvPr/>
        </p:nvSpPr>
        <p:spPr bwMode="auto">
          <a:xfrm rot="-300000">
            <a:off x="6099070" y="2388205"/>
            <a:ext cx="442681" cy="305218"/>
          </a:xfrm>
          <a:custGeom>
            <a:avLst/>
            <a:gdLst>
              <a:gd name="T0" fmla="*/ 247 w 379"/>
              <a:gd name="T1" fmla="*/ 95 h 262"/>
              <a:gd name="T2" fmla="*/ 268 w 379"/>
              <a:gd name="T3" fmla="*/ 74 h 262"/>
              <a:gd name="T4" fmla="*/ 281 w 379"/>
              <a:gd name="T5" fmla="*/ 57 h 262"/>
              <a:gd name="T6" fmla="*/ 289 w 379"/>
              <a:gd name="T7" fmla="*/ 42 h 262"/>
              <a:gd name="T8" fmla="*/ 291 w 379"/>
              <a:gd name="T9" fmla="*/ 36 h 262"/>
              <a:gd name="T10" fmla="*/ 289 w 379"/>
              <a:gd name="T11" fmla="*/ 27 h 262"/>
              <a:gd name="T12" fmla="*/ 289 w 379"/>
              <a:gd name="T13" fmla="*/ 17 h 262"/>
              <a:gd name="T14" fmla="*/ 295 w 379"/>
              <a:gd name="T15" fmla="*/ 2 h 262"/>
              <a:gd name="T16" fmla="*/ 301 w 379"/>
              <a:gd name="T17" fmla="*/ 0 h 262"/>
              <a:gd name="T18" fmla="*/ 312 w 379"/>
              <a:gd name="T19" fmla="*/ 2 h 262"/>
              <a:gd name="T20" fmla="*/ 325 w 379"/>
              <a:gd name="T21" fmla="*/ 9 h 262"/>
              <a:gd name="T22" fmla="*/ 343 w 379"/>
              <a:gd name="T23" fmla="*/ 21 h 262"/>
              <a:gd name="T24" fmla="*/ 358 w 379"/>
              <a:gd name="T25" fmla="*/ 38 h 262"/>
              <a:gd name="T26" fmla="*/ 369 w 379"/>
              <a:gd name="T27" fmla="*/ 51 h 262"/>
              <a:gd name="T28" fmla="*/ 377 w 379"/>
              <a:gd name="T29" fmla="*/ 63 h 262"/>
              <a:gd name="T30" fmla="*/ 379 w 379"/>
              <a:gd name="T31" fmla="*/ 71 h 262"/>
              <a:gd name="T32" fmla="*/ 375 w 379"/>
              <a:gd name="T33" fmla="*/ 76 h 262"/>
              <a:gd name="T34" fmla="*/ 369 w 379"/>
              <a:gd name="T35" fmla="*/ 82 h 262"/>
              <a:gd name="T36" fmla="*/ 362 w 379"/>
              <a:gd name="T37" fmla="*/ 88 h 262"/>
              <a:gd name="T38" fmla="*/ 350 w 379"/>
              <a:gd name="T39" fmla="*/ 97 h 262"/>
              <a:gd name="T40" fmla="*/ 339 w 379"/>
              <a:gd name="T41" fmla="*/ 107 h 262"/>
              <a:gd name="T42" fmla="*/ 324 w 379"/>
              <a:gd name="T43" fmla="*/ 118 h 262"/>
              <a:gd name="T44" fmla="*/ 304 w 379"/>
              <a:gd name="T45" fmla="*/ 132 h 262"/>
              <a:gd name="T46" fmla="*/ 285 w 379"/>
              <a:gd name="T47" fmla="*/ 145 h 262"/>
              <a:gd name="T48" fmla="*/ 241 w 379"/>
              <a:gd name="T49" fmla="*/ 174 h 262"/>
              <a:gd name="T50" fmla="*/ 197 w 379"/>
              <a:gd name="T51" fmla="*/ 199 h 262"/>
              <a:gd name="T52" fmla="*/ 151 w 379"/>
              <a:gd name="T53" fmla="*/ 220 h 262"/>
              <a:gd name="T54" fmla="*/ 105 w 379"/>
              <a:gd name="T55" fmla="*/ 235 h 262"/>
              <a:gd name="T56" fmla="*/ 81 w 379"/>
              <a:gd name="T57" fmla="*/ 245 h 262"/>
              <a:gd name="T58" fmla="*/ 61 w 379"/>
              <a:gd name="T59" fmla="*/ 252 h 262"/>
              <a:gd name="T60" fmla="*/ 44 w 379"/>
              <a:gd name="T61" fmla="*/ 256 h 262"/>
              <a:gd name="T62" fmla="*/ 31 w 379"/>
              <a:gd name="T63" fmla="*/ 260 h 262"/>
              <a:gd name="T64" fmla="*/ 19 w 379"/>
              <a:gd name="T65" fmla="*/ 262 h 262"/>
              <a:gd name="T66" fmla="*/ 10 w 379"/>
              <a:gd name="T67" fmla="*/ 262 h 262"/>
              <a:gd name="T68" fmla="*/ 4 w 379"/>
              <a:gd name="T69" fmla="*/ 262 h 262"/>
              <a:gd name="T70" fmla="*/ 2 w 379"/>
              <a:gd name="T71" fmla="*/ 262 h 262"/>
              <a:gd name="T72" fmla="*/ 2 w 379"/>
              <a:gd name="T73" fmla="*/ 258 h 262"/>
              <a:gd name="T74" fmla="*/ 4 w 379"/>
              <a:gd name="T75" fmla="*/ 254 h 262"/>
              <a:gd name="T76" fmla="*/ 10 w 379"/>
              <a:gd name="T77" fmla="*/ 249 h 262"/>
              <a:gd name="T78" fmla="*/ 19 w 379"/>
              <a:gd name="T79" fmla="*/ 243 h 262"/>
              <a:gd name="T80" fmla="*/ 33 w 379"/>
              <a:gd name="T81" fmla="*/ 235 h 262"/>
              <a:gd name="T82" fmla="*/ 48 w 379"/>
              <a:gd name="T83" fmla="*/ 226 h 262"/>
              <a:gd name="T84" fmla="*/ 67 w 379"/>
              <a:gd name="T85" fmla="*/ 214 h 262"/>
              <a:gd name="T86" fmla="*/ 90 w 379"/>
              <a:gd name="T87" fmla="*/ 201 h 262"/>
              <a:gd name="T88" fmla="*/ 132 w 379"/>
              <a:gd name="T89" fmla="*/ 176 h 262"/>
              <a:gd name="T90" fmla="*/ 170 w 379"/>
              <a:gd name="T91" fmla="*/ 151 h 262"/>
              <a:gd name="T92" fmla="*/ 205 w 379"/>
              <a:gd name="T93" fmla="*/ 128 h 262"/>
              <a:gd name="T94" fmla="*/ 234 w 379"/>
              <a:gd name="T95" fmla="*/ 107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79" h="262">
                <a:moveTo>
                  <a:pt x="234" y="107"/>
                </a:moveTo>
                <a:lnTo>
                  <a:pt x="247" y="95"/>
                </a:lnTo>
                <a:lnTo>
                  <a:pt x="258" y="84"/>
                </a:lnTo>
                <a:lnTo>
                  <a:pt x="268" y="74"/>
                </a:lnTo>
                <a:lnTo>
                  <a:pt x="276" y="65"/>
                </a:lnTo>
                <a:lnTo>
                  <a:pt x="281" y="57"/>
                </a:lnTo>
                <a:lnTo>
                  <a:pt x="287" y="49"/>
                </a:lnTo>
                <a:lnTo>
                  <a:pt x="289" y="42"/>
                </a:lnTo>
                <a:lnTo>
                  <a:pt x="291" y="40"/>
                </a:lnTo>
                <a:lnTo>
                  <a:pt x="291" y="36"/>
                </a:lnTo>
                <a:lnTo>
                  <a:pt x="289" y="30"/>
                </a:lnTo>
                <a:lnTo>
                  <a:pt x="289" y="27"/>
                </a:lnTo>
                <a:lnTo>
                  <a:pt x="289" y="21"/>
                </a:lnTo>
                <a:lnTo>
                  <a:pt x="289" y="17"/>
                </a:lnTo>
                <a:lnTo>
                  <a:pt x="293" y="9"/>
                </a:lnTo>
                <a:lnTo>
                  <a:pt x="295" y="2"/>
                </a:lnTo>
                <a:lnTo>
                  <a:pt x="299" y="0"/>
                </a:lnTo>
                <a:lnTo>
                  <a:pt x="301" y="0"/>
                </a:lnTo>
                <a:lnTo>
                  <a:pt x="306" y="0"/>
                </a:lnTo>
                <a:lnTo>
                  <a:pt x="312" y="2"/>
                </a:lnTo>
                <a:lnTo>
                  <a:pt x="318" y="5"/>
                </a:lnTo>
                <a:lnTo>
                  <a:pt x="325" y="9"/>
                </a:lnTo>
                <a:lnTo>
                  <a:pt x="333" y="15"/>
                </a:lnTo>
                <a:lnTo>
                  <a:pt x="343" y="21"/>
                </a:lnTo>
                <a:lnTo>
                  <a:pt x="350" y="30"/>
                </a:lnTo>
                <a:lnTo>
                  <a:pt x="358" y="38"/>
                </a:lnTo>
                <a:lnTo>
                  <a:pt x="366" y="46"/>
                </a:lnTo>
                <a:lnTo>
                  <a:pt x="369" y="51"/>
                </a:lnTo>
                <a:lnTo>
                  <a:pt x="373" y="57"/>
                </a:lnTo>
                <a:lnTo>
                  <a:pt x="377" y="63"/>
                </a:lnTo>
                <a:lnTo>
                  <a:pt x="377" y="67"/>
                </a:lnTo>
                <a:lnTo>
                  <a:pt x="379" y="71"/>
                </a:lnTo>
                <a:lnTo>
                  <a:pt x="377" y="72"/>
                </a:lnTo>
                <a:lnTo>
                  <a:pt x="375" y="76"/>
                </a:lnTo>
                <a:lnTo>
                  <a:pt x="373" y="78"/>
                </a:lnTo>
                <a:lnTo>
                  <a:pt x="369" y="82"/>
                </a:lnTo>
                <a:lnTo>
                  <a:pt x="366" y="84"/>
                </a:lnTo>
                <a:lnTo>
                  <a:pt x="362" y="88"/>
                </a:lnTo>
                <a:lnTo>
                  <a:pt x="356" y="94"/>
                </a:lnTo>
                <a:lnTo>
                  <a:pt x="350" y="97"/>
                </a:lnTo>
                <a:lnTo>
                  <a:pt x="345" y="101"/>
                </a:lnTo>
                <a:lnTo>
                  <a:pt x="339" y="107"/>
                </a:lnTo>
                <a:lnTo>
                  <a:pt x="331" y="113"/>
                </a:lnTo>
                <a:lnTo>
                  <a:pt x="324" y="118"/>
                </a:lnTo>
                <a:lnTo>
                  <a:pt x="314" y="124"/>
                </a:lnTo>
                <a:lnTo>
                  <a:pt x="304" y="132"/>
                </a:lnTo>
                <a:lnTo>
                  <a:pt x="295" y="139"/>
                </a:lnTo>
                <a:lnTo>
                  <a:pt x="285" y="145"/>
                </a:lnTo>
                <a:lnTo>
                  <a:pt x="264" y="161"/>
                </a:lnTo>
                <a:lnTo>
                  <a:pt x="241" y="174"/>
                </a:lnTo>
                <a:lnTo>
                  <a:pt x="220" y="187"/>
                </a:lnTo>
                <a:lnTo>
                  <a:pt x="197" y="199"/>
                </a:lnTo>
                <a:lnTo>
                  <a:pt x="174" y="210"/>
                </a:lnTo>
                <a:lnTo>
                  <a:pt x="151" y="220"/>
                </a:lnTo>
                <a:lnTo>
                  <a:pt x="128" y="227"/>
                </a:lnTo>
                <a:lnTo>
                  <a:pt x="105" y="235"/>
                </a:lnTo>
                <a:lnTo>
                  <a:pt x="92" y="241"/>
                </a:lnTo>
                <a:lnTo>
                  <a:pt x="81" y="245"/>
                </a:lnTo>
                <a:lnTo>
                  <a:pt x="71" y="249"/>
                </a:lnTo>
                <a:lnTo>
                  <a:pt x="61" y="252"/>
                </a:lnTo>
                <a:lnTo>
                  <a:pt x="52" y="254"/>
                </a:lnTo>
                <a:lnTo>
                  <a:pt x="44" y="256"/>
                </a:lnTo>
                <a:lnTo>
                  <a:pt x="36" y="258"/>
                </a:lnTo>
                <a:lnTo>
                  <a:pt x="31" y="260"/>
                </a:lnTo>
                <a:lnTo>
                  <a:pt x="23" y="262"/>
                </a:lnTo>
                <a:lnTo>
                  <a:pt x="19" y="262"/>
                </a:lnTo>
                <a:lnTo>
                  <a:pt x="14" y="262"/>
                </a:lnTo>
                <a:lnTo>
                  <a:pt x="10" y="262"/>
                </a:lnTo>
                <a:lnTo>
                  <a:pt x="8" y="262"/>
                </a:lnTo>
                <a:lnTo>
                  <a:pt x="4" y="262"/>
                </a:lnTo>
                <a:lnTo>
                  <a:pt x="2" y="262"/>
                </a:lnTo>
                <a:lnTo>
                  <a:pt x="2" y="262"/>
                </a:lnTo>
                <a:lnTo>
                  <a:pt x="0" y="260"/>
                </a:lnTo>
                <a:lnTo>
                  <a:pt x="2" y="258"/>
                </a:lnTo>
                <a:lnTo>
                  <a:pt x="2" y="256"/>
                </a:lnTo>
                <a:lnTo>
                  <a:pt x="4" y="254"/>
                </a:lnTo>
                <a:lnTo>
                  <a:pt x="8" y="252"/>
                </a:lnTo>
                <a:lnTo>
                  <a:pt x="10" y="249"/>
                </a:lnTo>
                <a:lnTo>
                  <a:pt x="15" y="247"/>
                </a:lnTo>
                <a:lnTo>
                  <a:pt x="19" y="243"/>
                </a:lnTo>
                <a:lnTo>
                  <a:pt x="27" y="239"/>
                </a:lnTo>
                <a:lnTo>
                  <a:pt x="33" y="235"/>
                </a:lnTo>
                <a:lnTo>
                  <a:pt x="40" y="229"/>
                </a:lnTo>
                <a:lnTo>
                  <a:pt x="48" y="226"/>
                </a:lnTo>
                <a:lnTo>
                  <a:pt x="58" y="220"/>
                </a:lnTo>
                <a:lnTo>
                  <a:pt x="67" y="214"/>
                </a:lnTo>
                <a:lnTo>
                  <a:pt x="79" y="208"/>
                </a:lnTo>
                <a:lnTo>
                  <a:pt x="90" y="201"/>
                </a:lnTo>
                <a:lnTo>
                  <a:pt x="111" y="187"/>
                </a:lnTo>
                <a:lnTo>
                  <a:pt x="132" y="176"/>
                </a:lnTo>
                <a:lnTo>
                  <a:pt x="153" y="164"/>
                </a:lnTo>
                <a:lnTo>
                  <a:pt x="170" y="151"/>
                </a:lnTo>
                <a:lnTo>
                  <a:pt x="188" y="139"/>
                </a:lnTo>
                <a:lnTo>
                  <a:pt x="205" y="128"/>
                </a:lnTo>
                <a:lnTo>
                  <a:pt x="220" y="118"/>
                </a:lnTo>
                <a:lnTo>
                  <a:pt x="234" y="107"/>
                </a:lnTo>
                <a:lnTo>
                  <a:pt x="234" y="10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74"/>
          <p:cNvSpPr/>
          <p:nvPr/>
        </p:nvSpPr>
        <p:spPr bwMode="auto">
          <a:xfrm>
            <a:off x="6232166" y="2675536"/>
            <a:ext cx="644090" cy="309878"/>
          </a:xfrm>
          <a:custGeom>
            <a:avLst/>
            <a:gdLst>
              <a:gd name="T0" fmla="*/ 77 w 578"/>
              <a:gd name="T1" fmla="*/ 251 h 266"/>
              <a:gd name="T2" fmla="*/ 62 w 578"/>
              <a:gd name="T3" fmla="*/ 259 h 266"/>
              <a:gd name="T4" fmla="*/ 52 w 578"/>
              <a:gd name="T5" fmla="*/ 264 h 266"/>
              <a:gd name="T6" fmla="*/ 40 w 578"/>
              <a:gd name="T7" fmla="*/ 266 h 266"/>
              <a:gd name="T8" fmla="*/ 29 w 578"/>
              <a:gd name="T9" fmla="*/ 263 h 266"/>
              <a:gd name="T10" fmla="*/ 16 w 578"/>
              <a:gd name="T11" fmla="*/ 249 h 266"/>
              <a:gd name="T12" fmla="*/ 6 w 578"/>
              <a:gd name="T13" fmla="*/ 236 h 266"/>
              <a:gd name="T14" fmla="*/ 0 w 578"/>
              <a:gd name="T15" fmla="*/ 228 h 266"/>
              <a:gd name="T16" fmla="*/ 2 w 578"/>
              <a:gd name="T17" fmla="*/ 220 h 266"/>
              <a:gd name="T18" fmla="*/ 8 w 578"/>
              <a:gd name="T19" fmla="*/ 207 h 266"/>
              <a:gd name="T20" fmla="*/ 21 w 578"/>
              <a:gd name="T21" fmla="*/ 190 h 266"/>
              <a:gd name="T22" fmla="*/ 31 w 578"/>
              <a:gd name="T23" fmla="*/ 169 h 266"/>
              <a:gd name="T24" fmla="*/ 39 w 578"/>
              <a:gd name="T25" fmla="*/ 140 h 266"/>
              <a:gd name="T26" fmla="*/ 42 w 578"/>
              <a:gd name="T27" fmla="*/ 102 h 266"/>
              <a:gd name="T28" fmla="*/ 42 w 578"/>
              <a:gd name="T29" fmla="*/ 69 h 266"/>
              <a:gd name="T30" fmla="*/ 39 w 578"/>
              <a:gd name="T31" fmla="*/ 46 h 266"/>
              <a:gd name="T32" fmla="*/ 35 w 578"/>
              <a:gd name="T33" fmla="*/ 29 h 266"/>
              <a:gd name="T34" fmla="*/ 37 w 578"/>
              <a:gd name="T35" fmla="*/ 10 h 266"/>
              <a:gd name="T36" fmla="*/ 50 w 578"/>
              <a:gd name="T37" fmla="*/ 0 h 266"/>
              <a:gd name="T38" fmla="*/ 73 w 578"/>
              <a:gd name="T39" fmla="*/ 4 h 266"/>
              <a:gd name="T40" fmla="*/ 88 w 578"/>
              <a:gd name="T41" fmla="*/ 12 h 266"/>
              <a:gd name="T42" fmla="*/ 104 w 578"/>
              <a:gd name="T43" fmla="*/ 23 h 266"/>
              <a:gd name="T44" fmla="*/ 111 w 578"/>
              <a:gd name="T45" fmla="*/ 41 h 266"/>
              <a:gd name="T46" fmla="*/ 113 w 578"/>
              <a:gd name="T47" fmla="*/ 65 h 266"/>
              <a:gd name="T48" fmla="*/ 96 w 578"/>
              <a:gd name="T49" fmla="*/ 150 h 266"/>
              <a:gd name="T50" fmla="*/ 90 w 578"/>
              <a:gd name="T51" fmla="*/ 167 h 266"/>
              <a:gd name="T52" fmla="*/ 92 w 578"/>
              <a:gd name="T53" fmla="*/ 178 h 266"/>
              <a:gd name="T54" fmla="*/ 98 w 578"/>
              <a:gd name="T55" fmla="*/ 182 h 266"/>
              <a:gd name="T56" fmla="*/ 109 w 578"/>
              <a:gd name="T57" fmla="*/ 182 h 266"/>
              <a:gd name="T58" fmla="*/ 130 w 578"/>
              <a:gd name="T59" fmla="*/ 180 h 266"/>
              <a:gd name="T60" fmla="*/ 159 w 578"/>
              <a:gd name="T61" fmla="*/ 176 h 266"/>
              <a:gd name="T62" fmla="*/ 197 w 578"/>
              <a:gd name="T63" fmla="*/ 171 h 266"/>
              <a:gd name="T64" fmla="*/ 243 w 578"/>
              <a:gd name="T65" fmla="*/ 163 h 266"/>
              <a:gd name="T66" fmla="*/ 289 w 578"/>
              <a:gd name="T67" fmla="*/ 155 h 266"/>
              <a:gd name="T68" fmla="*/ 331 w 578"/>
              <a:gd name="T69" fmla="*/ 148 h 266"/>
              <a:gd name="T70" fmla="*/ 368 w 578"/>
              <a:gd name="T71" fmla="*/ 142 h 266"/>
              <a:gd name="T72" fmla="*/ 400 w 578"/>
              <a:gd name="T73" fmla="*/ 136 h 266"/>
              <a:gd name="T74" fmla="*/ 429 w 578"/>
              <a:gd name="T75" fmla="*/ 130 h 266"/>
              <a:gd name="T76" fmla="*/ 460 w 578"/>
              <a:gd name="T77" fmla="*/ 127 h 266"/>
              <a:gd name="T78" fmla="*/ 494 w 578"/>
              <a:gd name="T79" fmla="*/ 121 h 266"/>
              <a:gd name="T80" fmla="*/ 511 w 578"/>
              <a:gd name="T81" fmla="*/ 121 h 266"/>
              <a:gd name="T82" fmla="*/ 521 w 578"/>
              <a:gd name="T83" fmla="*/ 123 h 266"/>
              <a:gd name="T84" fmla="*/ 538 w 578"/>
              <a:gd name="T85" fmla="*/ 130 h 266"/>
              <a:gd name="T86" fmla="*/ 559 w 578"/>
              <a:gd name="T87" fmla="*/ 146 h 266"/>
              <a:gd name="T88" fmla="*/ 572 w 578"/>
              <a:gd name="T89" fmla="*/ 159 h 266"/>
              <a:gd name="T90" fmla="*/ 578 w 578"/>
              <a:gd name="T91" fmla="*/ 169 h 266"/>
              <a:gd name="T92" fmla="*/ 578 w 578"/>
              <a:gd name="T93" fmla="*/ 173 h 266"/>
              <a:gd name="T94" fmla="*/ 572 w 578"/>
              <a:gd name="T95" fmla="*/ 174 h 266"/>
              <a:gd name="T96" fmla="*/ 563 w 578"/>
              <a:gd name="T97" fmla="*/ 176 h 266"/>
              <a:gd name="T98" fmla="*/ 548 w 578"/>
              <a:gd name="T99" fmla="*/ 178 h 266"/>
              <a:gd name="T100" fmla="*/ 528 w 578"/>
              <a:gd name="T101" fmla="*/ 180 h 266"/>
              <a:gd name="T102" fmla="*/ 494 w 578"/>
              <a:gd name="T103" fmla="*/ 180 h 266"/>
              <a:gd name="T104" fmla="*/ 435 w 578"/>
              <a:gd name="T105" fmla="*/ 184 h 266"/>
              <a:gd name="T106" fmla="*/ 352 w 578"/>
              <a:gd name="T107" fmla="*/ 190 h 266"/>
              <a:gd name="T108" fmla="*/ 268 w 578"/>
              <a:gd name="T109" fmla="*/ 205 h 266"/>
              <a:gd name="T110" fmla="*/ 209 w 578"/>
              <a:gd name="T111" fmla="*/ 213 h 266"/>
              <a:gd name="T112" fmla="*/ 159 w 578"/>
              <a:gd name="T113" fmla="*/ 222 h 266"/>
              <a:gd name="T114" fmla="*/ 117 w 578"/>
              <a:gd name="T115" fmla="*/ 234 h 266"/>
              <a:gd name="T116" fmla="*/ 88 w 578"/>
              <a:gd name="T117" fmla="*/ 245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78" h="266">
                <a:moveTo>
                  <a:pt x="88" y="245"/>
                </a:moveTo>
                <a:lnTo>
                  <a:pt x="83" y="249"/>
                </a:lnTo>
                <a:lnTo>
                  <a:pt x="77" y="251"/>
                </a:lnTo>
                <a:lnTo>
                  <a:pt x="71" y="255"/>
                </a:lnTo>
                <a:lnTo>
                  <a:pt x="67" y="257"/>
                </a:lnTo>
                <a:lnTo>
                  <a:pt x="62" y="259"/>
                </a:lnTo>
                <a:lnTo>
                  <a:pt x="58" y="261"/>
                </a:lnTo>
                <a:lnTo>
                  <a:pt x="54" y="263"/>
                </a:lnTo>
                <a:lnTo>
                  <a:pt x="52" y="264"/>
                </a:lnTo>
                <a:lnTo>
                  <a:pt x="48" y="266"/>
                </a:lnTo>
                <a:lnTo>
                  <a:pt x="44" y="266"/>
                </a:lnTo>
                <a:lnTo>
                  <a:pt x="40" y="266"/>
                </a:lnTo>
                <a:lnTo>
                  <a:pt x="37" y="266"/>
                </a:lnTo>
                <a:lnTo>
                  <a:pt x="33" y="264"/>
                </a:lnTo>
                <a:lnTo>
                  <a:pt x="29" y="263"/>
                </a:lnTo>
                <a:lnTo>
                  <a:pt x="25" y="259"/>
                </a:lnTo>
                <a:lnTo>
                  <a:pt x="21" y="255"/>
                </a:lnTo>
                <a:lnTo>
                  <a:pt x="16" y="249"/>
                </a:lnTo>
                <a:lnTo>
                  <a:pt x="12" y="245"/>
                </a:lnTo>
                <a:lnTo>
                  <a:pt x="8" y="240"/>
                </a:lnTo>
                <a:lnTo>
                  <a:pt x="6" y="236"/>
                </a:lnTo>
                <a:lnTo>
                  <a:pt x="2" y="232"/>
                </a:lnTo>
                <a:lnTo>
                  <a:pt x="2" y="230"/>
                </a:lnTo>
                <a:lnTo>
                  <a:pt x="0" y="228"/>
                </a:lnTo>
                <a:lnTo>
                  <a:pt x="0" y="224"/>
                </a:lnTo>
                <a:lnTo>
                  <a:pt x="0" y="222"/>
                </a:lnTo>
                <a:lnTo>
                  <a:pt x="2" y="220"/>
                </a:lnTo>
                <a:lnTo>
                  <a:pt x="2" y="217"/>
                </a:lnTo>
                <a:lnTo>
                  <a:pt x="6" y="211"/>
                </a:lnTo>
                <a:lnTo>
                  <a:pt x="8" y="207"/>
                </a:lnTo>
                <a:lnTo>
                  <a:pt x="12" y="201"/>
                </a:lnTo>
                <a:lnTo>
                  <a:pt x="16" y="196"/>
                </a:lnTo>
                <a:lnTo>
                  <a:pt x="21" y="190"/>
                </a:lnTo>
                <a:lnTo>
                  <a:pt x="25" y="184"/>
                </a:lnTo>
                <a:lnTo>
                  <a:pt x="27" y="176"/>
                </a:lnTo>
                <a:lnTo>
                  <a:pt x="31" y="169"/>
                </a:lnTo>
                <a:lnTo>
                  <a:pt x="33" y="159"/>
                </a:lnTo>
                <a:lnTo>
                  <a:pt x="37" y="150"/>
                </a:lnTo>
                <a:lnTo>
                  <a:pt x="39" y="140"/>
                </a:lnTo>
                <a:lnTo>
                  <a:pt x="40" y="129"/>
                </a:lnTo>
                <a:lnTo>
                  <a:pt x="42" y="115"/>
                </a:lnTo>
                <a:lnTo>
                  <a:pt x="42" y="102"/>
                </a:lnTo>
                <a:lnTo>
                  <a:pt x="44" y="90"/>
                </a:lnTo>
                <a:lnTo>
                  <a:pt x="44" y="81"/>
                </a:lnTo>
                <a:lnTo>
                  <a:pt x="42" y="69"/>
                </a:lnTo>
                <a:lnTo>
                  <a:pt x="42" y="62"/>
                </a:lnTo>
                <a:lnTo>
                  <a:pt x="40" y="54"/>
                </a:lnTo>
                <a:lnTo>
                  <a:pt x="39" y="46"/>
                </a:lnTo>
                <a:lnTo>
                  <a:pt x="37" y="41"/>
                </a:lnTo>
                <a:lnTo>
                  <a:pt x="35" y="35"/>
                </a:lnTo>
                <a:lnTo>
                  <a:pt x="35" y="29"/>
                </a:lnTo>
                <a:lnTo>
                  <a:pt x="33" y="21"/>
                </a:lnTo>
                <a:lnTo>
                  <a:pt x="35" y="16"/>
                </a:lnTo>
                <a:lnTo>
                  <a:pt x="37" y="10"/>
                </a:lnTo>
                <a:lnTo>
                  <a:pt x="40" y="6"/>
                </a:lnTo>
                <a:lnTo>
                  <a:pt x="44" y="2"/>
                </a:lnTo>
                <a:lnTo>
                  <a:pt x="50" y="0"/>
                </a:lnTo>
                <a:lnTo>
                  <a:pt x="58" y="0"/>
                </a:lnTo>
                <a:lnTo>
                  <a:pt x="65" y="0"/>
                </a:lnTo>
                <a:lnTo>
                  <a:pt x="73" y="4"/>
                </a:lnTo>
                <a:lnTo>
                  <a:pt x="79" y="6"/>
                </a:lnTo>
                <a:lnTo>
                  <a:pt x="83" y="8"/>
                </a:lnTo>
                <a:lnTo>
                  <a:pt x="88" y="12"/>
                </a:lnTo>
                <a:lnTo>
                  <a:pt x="94" y="16"/>
                </a:lnTo>
                <a:lnTo>
                  <a:pt x="98" y="19"/>
                </a:lnTo>
                <a:lnTo>
                  <a:pt x="104" y="23"/>
                </a:lnTo>
                <a:lnTo>
                  <a:pt x="107" y="29"/>
                </a:lnTo>
                <a:lnTo>
                  <a:pt x="109" y="35"/>
                </a:lnTo>
                <a:lnTo>
                  <a:pt x="111" y="41"/>
                </a:lnTo>
                <a:lnTo>
                  <a:pt x="113" y="48"/>
                </a:lnTo>
                <a:lnTo>
                  <a:pt x="113" y="56"/>
                </a:lnTo>
                <a:lnTo>
                  <a:pt x="113" y="65"/>
                </a:lnTo>
                <a:lnTo>
                  <a:pt x="106" y="102"/>
                </a:lnTo>
                <a:lnTo>
                  <a:pt x="98" y="140"/>
                </a:lnTo>
                <a:lnTo>
                  <a:pt x="96" y="150"/>
                </a:lnTo>
                <a:lnTo>
                  <a:pt x="92" y="155"/>
                </a:lnTo>
                <a:lnTo>
                  <a:pt x="90" y="163"/>
                </a:lnTo>
                <a:lnTo>
                  <a:pt x="90" y="167"/>
                </a:lnTo>
                <a:lnTo>
                  <a:pt x="90" y="173"/>
                </a:lnTo>
                <a:lnTo>
                  <a:pt x="90" y="174"/>
                </a:lnTo>
                <a:lnTo>
                  <a:pt x="92" y="178"/>
                </a:lnTo>
                <a:lnTo>
                  <a:pt x="94" y="180"/>
                </a:lnTo>
                <a:lnTo>
                  <a:pt x="94" y="180"/>
                </a:lnTo>
                <a:lnTo>
                  <a:pt x="98" y="182"/>
                </a:lnTo>
                <a:lnTo>
                  <a:pt x="100" y="182"/>
                </a:lnTo>
                <a:lnTo>
                  <a:pt x="104" y="182"/>
                </a:lnTo>
                <a:lnTo>
                  <a:pt x="109" y="182"/>
                </a:lnTo>
                <a:lnTo>
                  <a:pt x="115" y="182"/>
                </a:lnTo>
                <a:lnTo>
                  <a:pt x="123" y="180"/>
                </a:lnTo>
                <a:lnTo>
                  <a:pt x="130" y="180"/>
                </a:lnTo>
                <a:lnTo>
                  <a:pt x="138" y="178"/>
                </a:lnTo>
                <a:lnTo>
                  <a:pt x="148" y="178"/>
                </a:lnTo>
                <a:lnTo>
                  <a:pt x="159" y="176"/>
                </a:lnTo>
                <a:lnTo>
                  <a:pt x="171" y="174"/>
                </a:lnTo>
                <a:lnTo>
                  <a:pt x="184" y="173"/>
                </a:lnTo>
                <a:lnTo>
                  <a:pt x="197" y="171"/>
                </a:lnTo>
                <a:lnTo>
                  <a:pt x="213" y="169"/>
                </a:lnTo>
                <a:lnTo>
                  <a:pt x="228" y="165"/>
                </a:lnTo>
                <a:lnTo>
                  <a:pt x="243" y="163"/>
                </a:lnTo>
                <a:lnTo>
                  <a:pt x="261" y="159"/>
                </a:lnTo>
                <a:lnTo>
                  <a:pt x="274" y="157"/>
                </a:lnTo>
                <a:lnTo>
                  <a:pt x="289" y="155"/>
                </a:lnTo>
                <a:lnTo>
                  <a:pt x="305" y="152"/>
                </a:lnTo>
                <a:lnTo>
                  <a:pt x="318" y="150"/>
                </a:lnTo>
                <a:lnTo>
                  <a:pt x="331" y="148"/>
                </a:lnTo>
                <a:lnTo>
                  <a:pt x="345" y="146"/>
                </a:lnTo>
                <a:lnTo>
                  <a:pt x="356" y="144"/>
                </a:lnTo>
                <a:lnTo>
                  <a:pt x="368" y="142"/>
                </a:lnTo>
                <a:lnTo>
                  <a:pt x="379" y="140"/>
                </a:lnTo>
                <a:lnTo>
                  <a:pt x="391" y="138"/>
                </a:lnTo>
                <a:lnTo>
                  <a:pt x="400" y="136"/>
                </a:lnTo>
                <a:lnTo>
                  <a:pt x="410" y="134"/>
                </a:lnTo>
                <a:lnTo>
                  <a:pt x="419" y="132"/>
                </a:lnTo>
                <a:lnTo>
                  <a:pt x="429" y="130"/>
                </a:lnTo>
                <a:lnTo>
                  <a:pt x="437" y="129"/>
                </a:lnTo>
                <a:lnTo>
                  <a:pt x="446" y="129"/>
                </a:lnTo>
                <a:lnTo>
                  <a:pt x="460" y="127"/>
                </a:lnTo>
                <a:lnTo>
                  <a:pt x="473" y="125"/>
                </a:lnTo>
                <a:lnTo>
                  <a:pt x="484" y="123"/>
                </a:lnTo>
                <a:lnTo>
                  <a:pt x="494" y="121"/>
                </a:lnTo>
                <a:lnTo>
                  <a:pt x="502" y="121"/>
                </a:lnTo>
                <a:lnTo>
                  <a:pt x="507" y="121"/>
                </a:lnTo>
                <a:lnTo>
                  <a:pt x="511" y="121"/>
                </a:lnTo>
                <a:lnTo>
                  <a:pt x="513" y="121"/>
                </a:lnTo>
                <a:lnTo>
                  <a:pt x="517" y="121"/>
                </a:lnTo>
                <a:lnTo>
                  <a:pt x="521" y="123"/>
                </a:lnTo>
                <a:lnTo>
                  <a:pt x="527" y="125"/>
                </a:lnTo>
                <a:lnTo>
                  <a:pt x="532" y="127"/>
                </a:lnTo>
                <a:lnTo>
                  <a:pt x="538" y="130"/>
                </a:lnTo>
                <a:lnTo>
                  <a:pt x="546" y="134"/>
                </a:lnTo>
                <a:lnTo>
                  <a:pt x="553" y="140"/>
                </a:lnTo>
                <a:lnTo>
                  <a:pt x="559" y="146"/>
                </a:lnTo>
                <a:lnTo>
                  <a:pt x="563" y="150"/>
                </a:lnTo>
                <a:lnTo>
                  <a:pt x="569" y="155"/>
                </a:lnTo>
                <a:lnTo>
                  <a:pt x="572" y="159"/>
                </a:lnTo>
                <a:lnTo>
                  <a:pt x="574" y="163"/>
                </a:lnTo>
                <a:lnTo>
                  <a:pt x="576" y="165"/>
                </a:lnTo>
                <a:lnTo>
                  <a:pt x="578" y="169"/>
                </a:lnTo>
                <a:lnTo>
                  <a:pt x="578" y="171"/>
                </a:lnTo>
                <a:lnTo>
                  <a:pt x="578" y="171"/>
                </a:lnTo>
                <a:lnTo>
                  <a:pt x="578" y="173"/>
                </a:lnTo>
                <a:lnTo>
                  <a:pt x="576" y="173"/>
                </a:lnTo>
                <a:lnTo>
                  <a:pt x="574" y="174"/>
                </a:lnTo>
                <a:lnTo>
                  <a:pt x="572" y="174"/>
                </a:lnTo>
                <a:lnTo>
                  <a:pt x="571" y="174"/>
                </a:lnTo>
                <a:lnTo>
                  <a:pt x="567" y="176"/>
                </a:lnTo>
                <a:lnTo>
                  <a:pt x="563" y="176"/>
                </a:lnTo>
                <a:lnTo>
                  <a:pt x="559" y="178"/>
                </a:lnTo>
                <a:lnTo>
                  <a:pt x="553" y="178"/>
                </a:lnTo>
                <a:lnTo>
                  <a:pt x="548" y="178"/>
                </a:lnTo>
                <a:lnTo>
                  <a:pt x="542" y="178"/>
                </a:lnTo>
                <a:lnTo>
                  <a:pt x="534" y="180"/>
                </a:lnTo>
                <a:lnTo>
                  <a:pt x="528" y="180"/>
                </a:lnTo>
                <a:lnTo>
                  <a:pt x="521" y="180"/>
                </a:lnTo>
                <a:lnTo>
                  <a:pt x="511" y="180"/>
                </a:lnTo>
                <a:lnTo>
                  <a:pt x="494" y="180"/>
                </a:lnTo>
                <a:lnTo>
                  <a:pt x="475" y="180"/>
                </a:lnTo>
                <a:lnTo>
                  <a:pt x="456" y="182"/>
                </a:lnTo>
                <a:lnTo>
                  <a:pt x="435" y="184"/>
                </a:lnTo>
                <a:lnTo>
                  <a:pt x="416" y="184"/>
                </a:lnTo>
                <a:lnTo>
                  <a:pt x="395" y="186"/>
                </a:lnTo>
                <a:lnTo>
                  <a:pt x="352" y="190"/>
                </a:lnTo>
                <a:lnTo>
                  <a:pt x="308" y="197"/>
                </a:lnTo>
                <a:lnTo>
                  <a:pt x="287" y="201"/>
                </a:lnTo>
                <a:lnTo>
                  <a:pt x="268" y="205"/>
                </a:lnTo>
                <a:lnTo>
                  <a:pt x="247" y="207"/>
                </a:lnTo>
                <a:lnTo>
                  <a:pt x="228" y="211"/>
                </a:lnTo>
                <a:lnTo>
                  <a:pt x="209" y="213"/>
                </a:lnTo>
                <a:lnTo>
                  <a:pt x="192" y="215"/>
                </a:lnTo>
                <a:lnTo>
                  <a:pt x="174" y="219"/>
                </a:lnTo>
                <a:lnTo>
                  <a:pt x="159" y="222"/>
                </a:lnTo>
                <a:lnTo>
                  <a:pt x="144" y="226"/>
                </a:lnTo>
                <a:lnTo>
                  <a:pt x="130" y="230"/>
                </a:lnTo>
                <a:lnTo>
                  <a:pt x="117" y="234"/>
                </a:lnTo>
                <a:lnTo>
                  <a:pt x="107" y="238"/>
                </a:lnTo>
                <a:lnTo>
                  <a:pt x="96" y="241"/>
                </a:lnTo>
                <a:lnTo>
                  <a:pt x="88" y="245"/>
                </a:lnTo>
                <a:lnTo>
                  <a:pt x="88" y="24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76"/>
          <p:cNvSpPr/>
          <p:nvPr/>
        </p:nvSpPr>
        <p:spPr bwMode="auto">
          <a:xfrm rot="120000">
            <a:off x="6380661" y="2432474"/>
            <a:ext cx="821564" cy="706089"/>
          </a:xfrm>
          <a:custGeom>
            <a:avLst/>
            <a:gdLst>
              <a:gd name="T0" fmla="*/ 12 w 703"/>
              <a:gd name="T1" fmla="*/ 102 h 605"/>
              <a:gd name="T2" fmla="*/ 0 w 703"/>
              <a:gd name="T3" fmla="*/ 71 h 605"/>
              <a:gd name="T4" fmla="*/ 75 w 703"/>
              <a:gd name="T5" fmla="*/ 69 h 605"/>
              <a:gd name="T6" fmla="*/ 134 w 703"/>
              <a:gd name="T7" fmla="*/ 65 h 605"/>
              <a:gd name="T8" fmla="*/ 167 w 703"/>
              <a:gd name="T9" fmla="*/ 61 h 605"/>
              <a:gd name="T10" fmla="*/ 215 w 703"/>
              <a:gd name="T11" fmla="*/ 56 h 605"/>
              <a:gd name="T12" fmla="*/ 280 w 703"/>
              <a:gd name="T13" fmla="*/ 50 h 605"/>
              <a:gd name="T14" fmla="*/ 362 w 703"/>
              <a:gd name="T15" fmla="*/ 40 h 605"/>
              <a:gd name="T16" fmla="*/ 440 w 703"/>
              <a:gd name="T17" fmla="*/ 29 h 605"/>
              <a:gd name="T18" fmla="*/ 500 w 703"/>
              <a:gd name="T19" fmla="*/ 21 h 605"/>
              <a:gd name="T20" fmla="*/ 540 w 703"/>
              <a:gd name="T21" fmla="*/ 15 h 605"/>
              <a:gd name="T22" fmla="*/ 557 w 703"/>
              <a:gd name="T23" fmla="*/ 10 h 605"/>
              <a:gd name="T24" fmla="*/ 590 w 703"/>
              <a:gd name="T25" fmla="*/ 0 h 605"/>
              <a:gd name="T26" fmla="*/ 613 w 703"/>
              <a:gd name="T27" fmla="*/ 12 h 605"/>
              <a:gd name="T28" fmla="*/ 657 w 703"/>
              <a:gd name="T29" fmla="*/ 35 h 605"/>
              <a:gd name="T30" fmla="*/ 691 w 703"/>
              <a:gd name="T31" fmla="*/ 65 h 605"/>
              <a:gd name="T32" fmla="*/ 703 w 703"/>
              <a:gd name="T33" fmla="*/ 80 h 605"/>
              <a:gd name="T34" fmla="*/ 682 w 703"/>
              <a:gd name="T35" fmla="*/ 105 h 605"/>
              <a:gd name="T36" fmla="*/ 672 w 703"/>
              <a:gd name="T37" fmla="*/ 117 h 605"/>
              <a:gd name="T38" fmla="*/ 664 w 703"/>
              <a:gd name="T39" fmla="*/ 138 h 605"/>
              <a:gd name="T40" fmla="*/ 661 w 703"/>
              <a:gd name="T41" fmla="*/ 169 h 605"/>
              <a:gd name="T42" fmla="*/ 657 w 703"/>
              <a:gd name="T43" fmla="*/ 205 h 605"/>
              <a:gd name="T44" fmla="*/ 647 w 703"/>
              <a:gd name="T45" fmla="*/ 291 h 605"/>
              <a:gd name="T46" fmla="*/ 630 w 703"/>
              <a:gd name="T47" fmla="*/ 385 h 605"/>
              <a:gd name="T48" fmla="*/ 609 w 703"/>
              <a:gd name="T49" fmla="*/ 456 h 605"/>
              <a:gd name="T50" fmla="*/ 565 w 703"/>
              <a:gd name="T51" fmla="*/ 530 h 605"/>
              <a:gd name="T52" fmla="*/ 534 w 703"/>
              <a:gd name="T53" fmla="*/ 565 h 605"/>
              <a:gd name="T54" fmla="*/ 502 w 703"/>
              <a:gd name="T55" fmla="*/ 597 h 605"/>
              <a:gd name="T56" fmla="*/ 475 w 703"/>
              <a:gd name="T57" fmla="*/ 605 h 605"/>
              <a:gd name="T58" fmla="*/ 462 w 703"/>
              <a:gd name="T59" fmla="*/ 592 h 605"/>
              <a:gd name="T60" fmla="*/ 452 w 703"/>
              <a:gd name="T61" fmla="*/ 561 h 605"/>
              <a:gd name="T62" fmla="*/ 433 w 703"/>
              <a:gd name="T63" fmla="*/ 526 h 605"/>
              <a:gd name="T64" fmla="*/ 398 w 703"/>
              <a:gd name="T65" fmla="*/ 498 h 605"/>
              <a:gd name="T66" fmla="*/ 375 w 703"/>
              <a:gd name="T67" fmla="*/ 475 h 605"/>
              <a:gd name="T68" fmla="*/ 372 w 703"/>
              <a:gd name="T69" fmla="*/ 465 h 605"/>
              <a:gd name="T70" fmla="*/ 387 w 703"/>
              <a:gd name="T71" fmla="*/ 461 h 605"/>
              <a:gd name="T72" fmla="*/ 419 w 703"/>
              <a:gd name="T73" fmla="*/ 471 h 605"/>
              <a:gd name="T74" fmla="*/ 462 w 703"/>
              <a:gd name="T75" fmla="*/ 479 h 605"/>
              <a:gd name="T76" fmla="*/ 486 w 703"/>
              <a:gd name="T77" fmla="*/ 481 h 605"/>
              <a:gd name="T78" fmla="*/ 506 w 703"/>
              <a:gd name="T79" fmla="*/ 469 h 605"/>
              <a:gd name="T80" fmla="*/ 525 w 703"/>
              <a:gd name="T81" fmla="*/ 452 h 605"/>
              <a:gd name="T82" fmla="*/ 532 w 703"/>
              <a:gd name="T83" fmla="*/ 429 h 605"/>
              <a:gd name="T84" fmla="*/ 540 w 703"/>
              <a:gd name="T85" fmla="*/ 398 h 605"/>
              <a:gd name="T86" fmla="*/ 550 w 703"/>
              <a:gd name="T87" fmla="*/ 356 h 605"/>
              <a:gd name="T88" fmla="*/ 563 w 703"/>
              <a:gd name="T89" fmla="*/ 297 h 605"/>
              <a:gd name="T90" fmla="*/ 576 w 703"/>
              <a:gd name="T91" fmla="*/ 211 h 605"/>
              <a:gd name="T92" fmla="*/ 578 w 703"/>
              <a:gd name="T93" fmla="*/ 140 h 605"/>
              <a:gd name="T94" fmla="*/ 574 w 703"/>
              <a:gd name="T95" fmla="*/ 98 h 605"/>
              <a:gd name="T96" fmla="*/ 565 w 703"/>
              <a:gd name="T97" fmla="*/ 79 h 605"/>
              <a:gd name="T98" fmla="*/ 538 w 703"/>
              <a:gd name="T99" fmla="*/ 73 h 605"/>
              <a:gd name="T100" fmla="*/ 506 w 703"/>
              <a:gd name="T101" fmla="*/ 71 h 605"/>
              <a:gd name="T102" fmla="*/ 473 w 703"/>
              <a:gd name="T103" fmla="*/ 71 h 605"/>
              <a:gd name="T104" fmla="*/ 423 w 703"/>
              <a:gd name="T105" fmla="*/ 75 h 605"/>
              <a:gd name="T106" fmla="*/ 356 w 703"/>
              <a:gd name="T107" fmla="*/ 82 h 605"/>
              <a:gd name="T108" fmla="*/ 272 w 703"/>
              <a:gd name="T109" fmla="*/ 92 h 605"/>
              <a:gd name="T110" fmla="*/ 197 w 703"/>
              <a:gd name="T111" fmla="*/ 103 h 605"/>
              <a:gd name="T112" fmla="*/ 140 w 703"/>
              <a:gd name="T113" fmla="*/ 111 h 605"/>
              <a:gd name="T114" fmla="*/ 100 w 703"/>
              <a:gd name="T115" fmla="*/ 117 h 605"/>
              <a:gd name="T116" fmla="*/ 75 w 703"/>
              <a:gd name="T117" fmla="*/ 123 h 605"/>
              <a:gd name="T118" fmla="*/ 46 w 703"/>
              <a:gd name="T119" fmla="*/ 123 h 605"/>
              <a:gd name="T120" fmla="*/ 27 w 703"/>
              <a:gd name="T121" fmla="*/ 115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03" h="605">
                <a:moveTo>
                  <a:pt x="27" y="115"/>
                </a:moveTo>
                <a:lnTo>
                  <a:pt x="21" y="111"/>
                </a:lnTo>
                <a:lnTo>
                  <a:pt x="16" y="107"/>
                </a:lnTo>
                <a:lnTo>
                  <a:pt x="12" y="102"/>
                </a:lnTo>
                <a:lnTo>
                  <a:pt x="10" y="96"/>
                </a:lnTo>
                <a:lnTo>
                  <a:pt x="4" y="84"/>
                </a:lnTo>
                <a:lnTo>
                  <a:pt x="2" y="77"/>
                </a:lnTo>
                <a:lnTo>
                  <a:pt x="0" y="71"/>
                </a:lnTo>
                <a:lnTo>
                  <a:pt x="21" y="71"/>
                </a:lnTo>
                <a:lnTo>
                  <a:pt x="40" y="71"/>
                </a:lnTo>
                <a:lnTo>
                  <a:pt x="58" y="69"/>
                </a:lnTo>
                <a:lnTo>
                  <a:pt x="75" y="69"/>
                </a:lnTo>
                <a:lnTo>
                  <a:pt x="92" y="69"/>
                </a:lnTo>
                <a:lnTo>
                  <a:pt x="106" y="67"/>
                </a:lnTo>
                <a:lnTo>
                  <a:pt x="121" y="67"/>
                </a:lnTo>
                <a:lnTo>
                  <a:pt x="134" y="65"/>
                </a:lnTo>
                <a:lnTo>
                  <a:pt x="140" y="63"/>
                </a:lnTo>
                <a:lnTo>
                  <a:pt x="148" y="63"/>
                </a:lnTo>
                <a:lnTo>
                  <a:pt x="157" y="61"/>
                </a:lnTo>
                <a:lnTo>
                  <a:pt x="167" y="61"/>
                </a:lnTo>
                <a:lnTo>
                  <a:pt x="176" y="59"/>
                </a:lnTo>
                <a:lnTo>
                  <a:pt x="188" y="59"/>
                </a:lnTo>
                <a:lnTo>
                  <a:pt x="201" y="58"/>
                </a:lnTo>
                <a:lnTo>
                  <a:pt x="215" y="56"/>
                </a:lnTo>
                <a:lnTo>
                  <a:pt x="230" y="56"/>
                </a:lnTo>
                <a:lnTo>
                  <a:pt x="245" y="54"/>
                </a:lnTo>
                <a:lnTo>
                  <a:pt x="262" y="52"/>
                </a:lnTo>
                <a:lnTo>
                  <a:pt x="280" y="50"/>
                </a:lnTo>
                <a:lnTo>
                  <a:pt x="299" y="48"/>
                </a:lnTo>
                <a:lnTo>
                  <a:pt x="320" y="46"/>
                </a:lnTo>
                <a:lnTo>
                  <a:pt x="339" y="42"/>
                </a:lnTo>
                <a:lnTo>
                  <a:pt x="362" y="40"/>
                </a:lnTo>
                <a:lnTo>
                  <a:pt x="383" y="36"/>
                </a:lnTo>
                <a:lnTo>
                  <a:pt x="404" y="35"/>
                </a:lnTo>
                <a:lnTo>
                  <a:pt x="423" y="33"/>
                </a:lnTo>
                <a:lnTo>
                  <a:pt x="440" y="29"/>
                </a:lnTo>
                <a:lnTo>
                  <a:pt x="458" y="27"/>
                </a:lnTo>
                <a:lnTo>
                  <a:pt x="473" y="25"/>
                </a:lnTo>
                <a:lnTo>
                  <a:pt x="488" y="23"/>
                </a:lnTo>
                <a:lnTo>
                  <a:pt x="500" y="21"/>
                </a:lnTo>
                <a:lnTo>
                  <a:pt x="511" y="19"/>
                </a:lnTo>
                <a:lnTo>
                  <a:pt x="523" y="17"/>
                </a:lnTo>
                <a:lnTo>
                  <a:pt x="532" y="15"/>
                </a:lnTo>
                <a:lnTo>
                  <a:pt x="540" y="15"/>
                </a:lnTo>
                <a:lnTo>
                  <a:pt x="546" y="13"/>
                </a:lnTo>
                <a:lnTo>
                  <a:pt x="551" y="12"/>
                </a:lnTo>
                <a:lnTo>
                  <a:pt x="555" y="12"/>
                </a:lnTo>
                <a:lnTo>
                  <a:pt x="557" y="10"/>
                </a:lnTo>
                <a:lnTo>
                  <a:pt x="565" y="6"/>
                </a:lnTo>
                <a:lnTo>
                  <a:pt x="574" y="4"/>
                </a:lnTo>
                <a:lnTo>
                  <a:pt x="582" y="0"/>
                </a:lnTo>
                <a:lnTo>
                  <a:pt x="590" y="0"/>
                </a:lnTo>
                <a:lnTo>
                  <a:pt x="594" y="2"/>
                </a:lnTo>
                <a:lnTo>
                  <a:pt x="599" y="4"/>
                </a:lnTo>
                <a:lnTo>
                  <a:pt x="605" y="8"/>
                </a:lnTo>
                <a:lnTo>
                  <a:pt x="613" y="12"/>
                </a:lnTo>
                <a:lnTo>
                  <a:pt x="622" y="17"/>
                </a:lnTo>
                <a:lnTo>
                  <a:pt x="632" y="21"/>
                </a:lnTo>
                <a:lnTo>
                  <a:pt x="643" y="29"/>
                </a:lnTo>
                <a:lnTo>
                  <a:pt x="657" y="35"/>
                </a:lnTo>
                <a:lnTo>
                  <a:pt x="666" y="44"/>
                </a:lnTo>
                <a:lnTo>
                  <a:pt x="676" y="52"/>
                </a:lnTo>
                <a:lnTo>
                  <a:pt x="684" y="59"/>
                </a:lnTo>
                <a:lnTo>
                  <a:pt x="691" y="65"/>
                </a:lnTo>
                <a:lnTo>
                  <a:pt x="697" y="71"/>
                </a:lnTo>
                <a:lnTo>
                  <a:pt x="699" y="75"/>
                </a:lnTo>
                <a:lnTo>
                  <a:pt x="703" y="79"/>
                </a:lnTo>
                <a:lnTo>
                  <a:pt x="703" y="80"/>
                </a:lnTo>
                <a:lnTo>
                  <a:pt x="699" y="84"/>
                </a:lnTo>
                <a:lnTo>
                  <a:pt x="695" y="90"/>
                </a:lnTo>
                <a:lnTo>
                  <a:pt x="689" y="98"/>
                </a:lnTo>
                <a:lnTo>
                  <a:pt x="682" y="105"/>
                </a:lnTo>
                <a:lnTo>
                  <a:pt x="680" y="107"/>
                </a:lnTo>
                <a:lnTo>
                  <a:pt x="676" y="109"/>
                </a:lnTo>
                <a:lnTo>
                  <a:pt x="674" y="113"/>
                </a:lnTo>
                <a:lnTo>
                  <a:pt x="672" y="117"/>
                </a:lnTo>
                <a:lnTo>
                  <a:pt x="670" y="123"/>
                </a:lnTo>
                <a:lnTo>
                  <a:pt x="668" y="126"/>
                </a:lnTo>
                <a:lnTo>
                  <a:pt x="666" y="132"/>
                </a:lnTo>
                <a:lnTo>
                  <a:pt x="664" y="138"/>
                </a:lnTo>
                <a:lnTo>
                  <a:pt x="664" y="146"/>
                </a:lnTo>
                <a:lnTo>
                  <a:pt x="662" y="151"/>
                </a:lnTo>
                <a:lnTo>
                  <a:pt x="661" y="159"/>
                </a:lnTo>
                <a:lnTo>
                  <a:pt x="661" y="169"/>
                </a:lnTo>
                <a:lnTo>
                  <a:pt x="659" y="176"/>
                </a:lnTo>
                <a:lnTo>
                  <a:pt x="659" y="186"/>
                </a:lnTo>
                <a:lnTo>
                  <a:pt x="657" y="195"/>
                </a:lnTo>
                <a:lnTo>
                  <a:pt x="657" y="205"/>
                </a:lnTo>
                <a:lnTo>
                  <a:pt x="655" y="226"/>
                </a:lnTo>
                <a:lnTo>
                  <a:pt x="653" y="247"/>
                </a:lnTo>
                <a:lnTo>
                  <a:pt x="649" y="268"/>
                </a:lnTo>
                <a:lnTo>
                  <a:pt x="647" y="291"/>
                </a:lnTo>
                <a:lnTo>
                  <a:pt x="643" y="314"/>
                </a:lnTo>
                <a:lnTo>
                  <a:pt x="639" y="337"/>
                </a:lnTo>
                <a:lnTo>
                  <a:pt x="636" y="362"/>
                </a:lnTo>
                <a:lnTo>
                  <a:pt x="630" y="385"/>
                </a:lnTo>
                <a:lnTo>
                  <a:pt x="628" y="398"/>
                </a:lnTo>
                <a:lnTo>
                  <a:pt x="624" y="410"/>
                </a:lnTo>
                <a:lnTo>
                  <a:pt x="617" y="435"/>
                </a:lnTo>
                <a:lnTo>
                  <a:pt x="609" y="456"/>
                </a:lnTo>
                <a:lnTo>
                  <a:pt x="599" y="477"/>
                </a:lnTo>
                <a:lnTo>
                  <a:pt x="590" y="496"/>
                </a:lnTo>
                <a:lnTo>
                  <a:pt x="578" y="513"/>
                </a:lnTo>
                <a:lnTo>
                  <a:pt x="565" y="530"/>
                </a:lnTo>
                <a:lnTo>
                  <a:pt x="553" y="546"/>
                </a:lnTo>
                <a:lnTo>
                  <a:pt x="546" y="553"/>
                </a:lnTo>
                <a:lnTo>
                  <a:pt x="540" y="559"/>
                </a:lnTo>
                <a:lnTo>
                  <a:pt x="534" y="565"/>
                </a:lnTo>
                <a:lnTo>
                  <a:pt x="528" y="570"/>
                </a:lnTo>
                <a:lnTo>
                  <a:pt x="519" y="582"/>
                </a:lnTo>
                <a:lnTo>
                  <a:pt x="509" y="590"/>
                </a:lnTo>
                <a:lnTo>
                  <a:pt x="502" y="597"/>
                </a:lnTo>
                <a:lnTo>
                  <a:pt x="494" y="601"/>
                </a:lnTo>
                <a:lnTo>
                  <a:pt x="486" y="605"/>
                </a:lnTo>
                <a:lnTo>
                  <a:pt x="481" y="605"/>
                </a:lnTo>
                <a:lnTo>
                  <a:pt x="475" y="605"/>
                </a:lnTo>
                <a:lnTo>
                  <a:pt x="471" y="603"/>
                </a:lnTo>
                <a:lnTo>
                  <a:pt x="467" y="601"/>
                </a:lnTo>
                <a:lnTo>
                  <a:pt x="463" y="597"/>
                </a:lnTo>
                <a:lnTo>
                  <a:pt x="462" y="592"/>
                </a:lnTo>
                <a:lnTo>
                  <a:pt x="460" y="586"/>
                </a:lnTo>
                <a:lnTo>
                  <a:pt x="456" y="578"/>
                </a:lnTo>
                <a:lnTo>
                  <a:pt x="454" y="570"/>
                </a:lnTo>
                <a:lnTo>
                  <a:pt x="452" y="561"/>
                </a:lnTo>
                <a:lnTo>
                  <a:pt x="448" y="551"/>
                </a:lnTo>
                <a:lnTo>
                  <a:pt x="444" y="542"/>
                </a:lnTo>
                <a:lnTo>
                  <a:pt x="439" y="534"/>
                </a:lnTo>
                <a:lnTo>
                  <a:pt x="433" y="526"/>
                </a:lnTo>
                <a:lnTo>
                  <a:pt x="425" y="519"/>
                </a:lnTo>
                <a:lnTo>
                  <a:pt x="417" y="511"/>
                </a:lnTo>
                <a:lnTo>
                  <a:pt x="408" y="505"/>
                </a:lnTo>
                <a:lnTo>
                  <a:pt x="398" y="498"/>
                </a:lnTo>
                <a:lnTo>
                  <a:pt x="391" y="490"/>
                </a:lnTo>
                <a:lnTo>
                  <a:pt x="385" y="484"/>
                </a:lnTo>
                <a:lnTo>
                  <a:pt x="379" y="479"/>
                </a:lnTo>
                <a:lnTo>
                  <a:pt x="375" y="475"/>
                </a:lnTo>
                <a:lnTo>
                  <a:pt x="372" y="471"/>
                </a:lnTo>
                <a:lnTo>
                  <a:pt x="372" y="467"/>
                </a:lnTo>
                <a:lnTo>
                  <a:pt x="372" y="465"/>
                </a:lnTo>
                <a:lnTo>
                  <a:pt x="372" y="465"/>
                </a:lnTo>
                <a:lnTo>
                  <a:pt x="375" y="463"/>
                </a:lnTo>
                <a:lnTo>
                  <a:pt x="377" y="461"/>
                </a:lnTo>
                <a:lnTo>
                  <a:pt x="383" y="461"/>
                </a:lnTo>
                <a:lnTo>
                  <a:pt x="387" y="461"/>
                </a:lnTo>
                <a:lnTo>
                  <a:pt x="395" y="463"/>
                </a:lnTo>
                <a:lnTo>
                  <a:pt x="402" y="465"/>
                </a:lnTo>
                <a:lnTo>
                  <a:pt x="410" y="467"/>
                </a:lnTo>
                <a:lnTo>
                  <a:pt x="419" y="471"/>
                </a:lnTo>
                <a:lnTo>
                  <a:pt x="437" y="473"/>
                </a:lnTo>
                <a:lnTo>
                  <a:pt x="446" y="475"/>
                </a:lnTo>
                <a:lnTo>
                  <a:pt x="454" y="477"/>
                </a:lnTo>
                <a:lnTo>
                  <a:pt x="462" y="479"/>
                </a:lnTo>
                <a:lnTo>
                  <a:pt x="467" y="479"/>
                </a:lnTo>
                <a:lnTo>
                  <a:pt x="475" y="481"/>
                </a:lnTo>
                <a:lnTo>
                  <a:pt x="481" y="481"/>
                </a:lnTo>
                <a:lnTo>
                  <a:pt x="486" y="481"/>
                </a:lnTo>
                <a:lnTo>
                  <a:pt x="492" y="479"/>
                </a:lnTo>
                <a:lnTo>
                  <a:pt x="496" y="477"/>
                </a:lnTo>
                <a:lnTo>
                  <a:pt x="502" y="473"/>
                </a:lnTo>
                <a:lnTo>
                  <a:pt x="506" y="469"/>
                </a:lnTo>
                <a:lnTo>
                  <a:pt x="511" y="465"/>
                </a:lnTo>
                <a:lnTo>
                  <a:pt x="517" y="461"/>
                </a:lnTo>
                <a:lnTo>
                  <a:pt x="523" y="456"/>
                </a:lnTo>
                <a:lnTo>
                  <a:pt x="525" y="452"/>
                </a:lnTo>
                <a:lnTo>
                  <a:pt x="527" y="446"/>
                </a:lnTo>
                <a:lnTo>
                  <a:pt x="528" y="440"/>
                </a:lnTo>
                <a:lnTo>
                  <a:pt x="530" y="435"/>
                </a:lnTo>
                <a:lnTo>
                  <a:pt x="532" y="429"/>
                </a:lnTo>
                <a:lnTo>
                  <a:pt x="534" y="421"/>
                </a:lnTo>
                <a:lnTo>
                  <a:pt x="536" y="414"/>
                </a:lnTo>
                <a:lnTo>
                  <a:pt x="538" y="406"/>
                </a:lnTo>
                <a:lnTo>
                  <a:pt x="540" y="398"/>
                </a:lnTo>
                <a:lnTo>
                  <a:pt x="542" y="389"/>
                </a:lnTo>
                <a:lnTo>
                  <a:pt x="546" y="379"/>
                </a:lnTo>
                <a:lnTo>
                  <a:pt x="548" y="368"/>
                </a:lnTo>
                <a:lnTo>
                  <a:pt x="550" y="356"/>
                </a:lnTo>
                <a:lnTo>
                  <a:pt x="553" y="345"/>
                </a:lnTo>
                <a:lnTo>
                  <a:pt x="555" y="333"/>
                </a:lnTo>
                <a:lnTo>
                  <a:pt x="557" y="320"/>
                </a:lnTo>
                <a:lnTo>
                  <a:pt x="563" y="297"/>
                </a:lnTo>
                <a:lnTo>
                  <a:pt x="567" y="274"/>
                </a:lnTo>
                <a:lnTo>
                  <a:pt x="571" y="251"/>
                </a:lnTo>
                <a:lnTo>
                  <a:pt x="574" y="230"/>
                </a:lnTo>
                <a:lnTo>
                  <a:pt x="576" y="211"/>
                </a:lnTo>
                <a:lnTo>
                  <a:pt x="578" y="191"/>
                </a:lnTo>
                <a:lnTo>
                  <a:pt x="578" y="172"/>
                </a:lnTo>
                <a:lnTo>
                  <a:pt x="578" y="155"/>
                </a:lnTo>
                <a:lnTo>
                  <a:pt x="578" y="140"/>
                </a:lnTo>
                <a:lnTo>
                  <a:pt x="578" y="128"/>
                </a:lnTo>
                <a:lnTo>
                  <a:pt x="576" y="117"/>
                </a:lnTo>
                <a:lnTo>
                  <a:pt x="576" y="105"/>
                </a:lnTo>
                <a:lnTo>
                  <a:pt x="574" y="98"/>
                </a:lnTo>
                <a:lnTo>
                  <a:pt x="573" y="90"/>
                </a:lnTo>
                <a:lnTo>
                  <a:pt x="571" y="84"/>
                </a:lnTo>
                <a:lnTo>
                  <a:pt x="569" y="80"/>
                </a:lnTo>
                <a:lnTo>
                  <a:pt x="565" y="79"/>
                </a:lnTo>
                <a:lnTo>
                  <a:pt x="559" y="77"/>
                </a:lnTo>
                <a:lnTo>
                  <a:pt x="553" y="75"/>
                </a:lnTo>
                <a:lnTo>
                  <a:pt x="546" y="73"/>
                </a:lnTo>
                <a:lnTo>
                  <a:pt x="538" y="73"/>
                </a:lnTo>
                <a:lnTo>
                  <a:pt x="530" y="71"/>
                </a:lnTo>
                <a:lnTo>
                  <a:pt x="521" y="71"/>
                </a:lnTo>
                <a:lnTo>
                  <a:pt x="511" y="71"/>
                </a:lnTo>
                <a:lnTo>
                  <a:pt x="506" y="71"/>
                </a:lnTo>
                <a:lnTo>
                  <a:pt x="500" y="71"/>
                </a:lnTo>
                <a:lnTo>
                  <a:pt x="492" y="71"/>
                </a:lnTo>
                <a:lnTo>
                  <a:pt x="483" y="71"/>
                </a:lnTo>
                <a:lnTo>
                  <a:pt x="473" y="71"/>
                </a:lnTo>
                <a:lnTo>
                  <a:pt x="463" y="73"/>
                </a:lnTo>
                <a:lnTo>
                  <a:pt x="450" y="73"/>
                </a:lnTo>
                <a:lnTo>
                  <a:pt x="439" y="75"/>
                </a:lnTo>
                <a:lnTo>
                  <a:pt x="423" y="75"/>
                </a:lnTo>
                <a:lnTo>
                  <a:pt x="408" y="77"/>
                </a:lnTo>
                <a:lnTo>
                  <a:pt x="393" y="79"/>
                </a:lnTo>
                <a:lnTo>
                  <a:pt x="375" y="80"/>
                </a:lnTo>
                <a:lnTo>
                  <a:pt x="356" y="82"/>
                </a:lnTo>
                <a:lnTo>
                  <a:pt x="337" y="84"/>
                </a:lnTo>
                <a:lnTo>
                  <a:pt x="316" y="88"/>
                </a:lnTo>
                <a:lnTo>
                  <a:pt x="295" y="90"/>
                </a:lnTo>
                <a:lnTo>
                  <a:pt x="272" y="92"/>
                </a:lnTo>
                <a:lnTo>
                  <a:pt x="253" y="96"/>
                </a:lnTo>
                <a:lnTo>
                  <a:pt x="232" y="98"/>
                </a:lnTo>
                <a:lnTo>
                  <a:pt x="215" y="100"/>
                </a:lnTo>
                <a:lnTo>
                  <a:pt x="197" y="103"/>
                </a:lnTo>
                <a:lnTo>
                  <a:pt x="180" y="105"/>
                </a:lnTo>
                <a:lnTo>
                  <a:pt x="167" y="107"/>
                </a:lnTo>
                <a:lnTo>
                  <a:pt x="151" y="109"/>
                </a:lnTo>
                <a:lnTo>
                  <a:pt x="140" y="111"/>
                </a:lnTo>
                <a:lnTo>
                  <a:pt x="129" y="113"/>
                </a:lnTo>
                <a:lnTo>
                  <a:pt x="117" y="113"/>
                </a:lnTo>
                <a:lnTo>
                  <a:pt x="107" y="115"/>
                </a:lnTo>
                <a:lnTo>
                  <a:pt x="100" y="117"/>
                </a:lnTo>
                <a:lnTo>
                  <a:pt x="94" y="119"/>
                </a:lnTo>
                <a:lnTo>
                  <a:pt x="88" y="119"/>
                </a:lnTo>
                <a:lnTo>
                  <a:pt x="83" y="121"/>
                </a:lnTo>
                <a:lnTo>
                  <a:pt x="75" y="123"/>
                </a:lnTo>
                <a:lnTo>
                  <a:pt x="67" y="123"/>
                </a:lnTo>
                <a:lnTo>
                  <a:pt x="60" y="123"/>
                </a:lnTo>
                <a:lnTo>
                  <a:pt x="52" y="123"/>
                </a:lnTo>
                <a:lnTo>
                  <a:pt x="46" y="123"/>
                </a:lnTo>
                <a:lnTo>
                  <a:pt x="39" y="121"/>
                </a:lnTo>
                <a:lnTo>
                  <a:pt x="33" y="119"/>
                </a:lnTo>
                <a:lnTo>
                  <a:pt x="27" y="115"/>
                </a:lnTo>
                <a:lnTo>
                  <a:pt x="27" y="11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72"/>
          <p:cNvSpPr/>
          <p:nvPr/>
        </p:nvSpPr>
        <p:spPr bwMode="auto">
          <a:xfrm>
            <a:off x="6421208" y="2515250"/>
            <a:ext cx="274928" cy="270269"/>
          </a:xfrm>
          <a:custGeom>
            <a:avLst/>
            <a:gdLst>
              <a:gd name="T0" fmla="*/ 178 w 236"/>
              <a:gd name="T1" fmla="*/ 134 h 231"/>
              <a:gd name="T2" fmla="*/ 155 w 236"/>
              <a:gd name="T3" fmla="*/ 153 h 231"/>
              <a:gd name="T4" fmla="*/ 127 w 236"/>
              <a:gd name="T5" fmla="*/ 172 h 231"/>
              <a:gd name="T6" fmla="*/ 96 w 236"/>
              <a:gd name="T7" fmla="*/ 191 h 231"/>
              <a:gd name="T8" fmla="*/ 71 w 236"/>
              <a:gd name="T9" fmla="*/ 205 h 231"/>
              <a:gd name="T10" fmla="*/ 56 w 236"/>
              <a:gd name="T11" fmla="*/ 212 h 231"/>
              <a:gd name="T12" fmla="*/ 43 w 236"/>
              <a:gd name="T13" fmla="*/ 220 h 231"/>
              <a:gd name="T14" fmla="*/ 31 w 236"/>
              <a:gd name="T15" fmla="*/ 224 h 231"/>
              <a:gd name="T16" fmla="*/ 21 w 236"/>
              <a:gd name="T17" fmla="*/ 228 h 231"/>
              <a:gd name="T18" fmla="*/ 14 w 236"/>
              <a:gd name="T19" fmla="*/ 231 h 231"/>
              <a:gd name="T20" fmla="*/ 8 w 236"/>
              <a:gd name="T21" fmla="*/ 231 h 231"/>
              <a:gd name="T22" fmla="*/ 2 w 236"/>
              <a:gd name="T23" fmla="*/ 231 h 231"/>
              <a:gd name="T24" fmla="*/ 0 w 236"/>
              <a:gd name="T25" fmla="*/ 229 h 231"/>
              <a:gd name="T26" fmla="*/ 0 w 236"/>
              <a:gd name="T27" fmla="*/ 226 h 231"/>
              <a:gd name="T28" fmla="*/ 4 w 236"/>
              <a:gd name="T29" fmla="*/ 222 h 231"/>
              <a:gd name="T30" fmla="*/ 8 w 236"/>
              <a:gd name="T31" fmla="*/ 218 h 231"/>
              <a:gd name="T32" fmla="*/ 14 w 236"/>
              <a:gd name="T33" fmla="*/ 212 h 231"/>
              <a:gd name="T34" fmla="*/ 25 w 236"/>
              <a:gd name="T35" fmla="*/ 201 h 231"/>
              <a:gd name="T36" fmla="*/ 48 w 236"/>
              <a:gd name="T37" fmla="*/ 180 h 231"/>
              <a:gd name="T38" fmla="*/ 62 w 236"/>
              <a:gd name="T39" fmla="*/ 168 h 231"/>
              <a:gd name="T40" fmla="*/ 77 w 236"/>
              <a:gd name="T41" fmla="*/ 151 h 231"/>
              <a:gd name="T42" fmla="*/ 94 w 236"/>
              <a:gd name="T43" fmla="*/ 134 h 231"/>
              <a:gd name="T44" fmla="*/ 110 w 236"/>
              <a:gd name="T45" fmla="*/ 113 h 231"/>
              <a:gd name="T46" fmla="*/ 127 w 236"/>
              <a:gd name="T47" fmla="*/ 90 h 231"/>
              <a:gd name="T48" fmla="*/ 146 w 236"/>
              <a:gd name="T49" fmla="*/ 63 h 231"/>
              <a:gd name="T50" fmla="*/ 163 w 236"/>
              <a:gd name="T51" fmla="*/ 32 h 231"/>
              <a:gd name="T52" fmla="*/ 182 w 236"/>
              <a:gd name="T53" fmla="*/ 0 h 231"/>
              <a:gd name="T54" fmla="*/ 207 w 236"/>
              <a:gd name="T55" fmla="*/ 25 h 231"/>
              <a:gd name="T56" fmla="*/ 221 w 236"/>
              <a:gd name="T57" fmla="*/ 40 h 231"/>
              <a:gd name="T58" fmla="*/ 226 w 236"/>
              <a:gd name="T59" fmla="*/ 50 h 231"/>
              <a:gd name="T60" fmla="*/ 232 w 236"/>
              <a:gd name="T61" fmla="*/ 57 h 231"/>
              <a:gd name="T62" fmla="*/ 234 w 236"/>
              <a:gd name="T63" fmla="*/ 63 h 231"/>
              <a:gd name="T64" fmla="*/ 236 w 236"/>
              <a:gd name="T65" fmla="*/ 69 h 231"/>
              <a:gd name="T66" fmla="*/ 232 w 236"/>
              <a:gd name="T67" fmla="*/ 74 h 231"/>
              <a:gd name="T68" fmla="*/ 224 w 236"/>
              <a:gd name="T69" fmla="*/ 86 h 231"/>
              <a:gd name="T70" fmla="*/ 213 w 236"/>
              <a:gd name="T71" fmla="*/ 99 h 231"/>
              <a:gd name="T72" fmla="*/ 198 w 236"/>
              <a:gd name="T73" fmla="*/ 116 h 231"/>
              <a:gd name="T74" fmla="*/ 188 w 236"/>
              <a:gd name="T75" fmla="*/ 12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6" h="231">
                <a:moveTo>
                  <a:pt x="188" y="124"/>
                </a:moveTo>
                <a:lnTo>
                  <a:pt x="178" y="134"/>
                </a:lnTo>
                <a:lnTo>
                  <a:pt x="167" y="143"/>
                </a:lnTo>
                <a:lnTo>
                  <a:pt x="155" y="153"/>
                </a:lnTo>
                <a:lnTo>
                  <a:pt x="142" y="162"/>
                </a:lnTo>
                <a:lnTo>
                  <a:pt x="127" y="172"/>
                </a:lnTo>
                <a:lnTo>
                  <a:pt x="113" y="182"/>
                </a:lnTo>
                <a:lnTo>
                  <a:pt x="96" y="191"/>
                </a:lnTo>
                <a:lnTo>
                  <a:pt x="79" y="201"/>
                </a:lnTo>
                <a:lnTo>
                  <a:pt x="71" y="205"/>
                </a:lnTo>
                <a:lnTo>
                  <a:pt x="64" y="208"/>
                </a:lnTo>
                <a:lnTo>
                  <a:pt x="56" y="212"/>
                </a:lnTo>
                <a:lnTo>
                  <a:pt x="48" y="216"/>
                </a:lnTo>
                <a:lnTo>
                  <a:pt x="43" y="220"/>
                </a:lnTo>
                <a:lnTo>
                  <a:pt x="37" y="222"/>
                </a:lnTo>
                <a:lnTo>
                  <a:pt x="31" y="224"/>
                </a:lnTo>
                <a:lnTo>
                  <a:pt x="25" y="226"/>
                </a:lnTo>
                <a:lnTo>
                  <a:pt x="21" y="228"/>
                </a:lnTo>
                <a:lnTo>
                  <a:pt x="16" y="229"/>
                </a:lnTo>
                <a:lnTo>
                  <a:pt x="14" y="231"/>
                </a:lnTo>
                <a:lnTo>
                  <a:pt x="10" y="231"/>
                </a:lnTo>
                <a:lnTo>
                  <a:pt x="8" y="231"/>
                </a:lnTo>
                <a:lnTo>
                  <a:pt x="4" y="231"/>
                </a:lnTo>
                <a:lnTo>
                  <a:pt x="2" y="231"/>
                </a:lnTo>
                <a:lnTo>
                  <a:pt x="2" y="229"/>
                </a:lnTo>
                <a:lnTo>
                  <a:pt x="0" y="229"/>
                </a:lnTo>
                <a:lnTo>
                  <a:pt x="0" y="228"/>
                </a:lnTo>
                <a:lnTo>
                  <a:pt x="0" y="226"/>
                </a:lnTo>
                <a:lnTo>
                  <a:pt x="2" y="224"/>
                </a:lnTo>
                <a:lnTo>
                  <a:pt x="4" y="222"/>
                </a:lnTo>
                <a:lnTo>
                  <a:pt x="4" y="220"/>
                </a:lnTo>
                <a:lnTo>
                  <a:pt x="8" y="218"/>
                </a:lnTo>
                <a:lnTo>
                  <a:pt x="10" y="214"/>
                </a:lnTo>
                <a:lnTo>
                  <a:pt x="14" y="212"/>
                </a:lnTo>
                <a:lnTo>
                  <a:pt x="16" y="208"/>
                </a:lnTo>
                <a:lnTo>
                  <a:pt x="25" y="201"/>
                </a:lnTo>
                <a:lnTo>
                  <a:pt x="37" y="191"/>
                </a:lnTo>
                <a:lnTo>
                  <a:pt x="48" y="180"/>
                </a:lnTo>
                <a:lnTo>
                  <a:pt x="56" y="174"/>
                </a:lnTo>
                <a:lnTo>
                  <a:pt x="62" y="168"/>
                </a:lnTo>
                <a:lnTo>
                  <a:pt x="69" y="161"/>
                </a:lnTo>
                <a:lnTo>
                  <a:pt x="77" y="151"/>
                </a:lnTo>
                <a:lnTo>
                  <a:pt x="85" y="143"/>
                </a:lnTo>
                <a:lnTo>
                  <a:pt x="94" y="134"/>
                </a:lnTo>
                <a:lnTo>
                  <a:pt x="102" y="124"/>
                </a:lnTo>
                <a:lnTo>
                  <a:pt x="110" y="113"/>
                </a:lnTo>
                <a:lnTo>
                  <a:pt x="119" y="101"/>
                </a:lnTo>
                <a:lnTo>
                  <a:pt x="127" y="90"/>
                </a:lnTo>
                <a:lnTo>
                  <a:pt x="136" y="76"/>
                </a:lnTo>
                <a:lnTo>
                  <a:pt x="146" y="63"/>
                </a:lnTo>
                <a:lnTo>
                  <a:pt x="155" y="48"/>
                </a:lnTo>
                <a:lnTo>
                  <a:pt x="163" y="32"/>
                </a:lnTo>
                <a:lnTo>
                  <a:pt x="173" y="17"/>
                </a:lnTo>
                <a:lnTo>
                  <a:pt x="182" y="0"/>
                </a:lnTo>
                <a:lnTo>
                  <a:pt x="196" y="13"/>
                </a:lnTo>
                <a:lnTo>
                  <a:pt x="207" y="25"/>
                </a:lnTo>
                <a:lnTo>
                  <a:pt x="217" y="36"/>
                </a:lnTo>
                <a:lnTo>
                  <a:pt x="221" y="40"/>
                </a:lnTo>
                <a:lnTo>
                  <a:pt x="224" y="44"/>
                </a:lnTo>
                <a:lnTo>
                  <a:pt x="226" y="50"/>
                </a:lnTo>
                <a:lnTo>
                  <a:pt x="230" y="53"/>
                </a:lnTo>
                <a:lnTo>
                  <a:pt x="232" y="57"/>
                </a:lnTo>
                <a:lnTo>
                  <a:pt x="234" y="59"/>
                </a:lnTo>
                <a:lnTo>
                  <a:pt x="234" y="63"/>
                </a:lnTo>
                <a:lnTo>
                  <a:pt x="236" y="65"/>
                </a:lnTo>
                <a:lnTo>
                  <a:pt x="236" y="69"/>
                </a:lnTo>
                <a:lnTo>
                  <a:pt x="234" y="71"/>
                </a:lnTo>
                <a:lnTo>
                  <a:pt x="232" y="74"/>
                </a:lnTo>
                <a:lnTo>
                  <a:pt x="228" y="80"/>
                </a:lnTo>
                <a:lnTo>
                  <a:pt x="224" y="86"/>
                </a:lnTo>
                <a:lnTo>
                  <a:pt x="219" y="92"/>
                </a:lnTo>
                <a:lnTo>
                  <a:pt x="213" y="99"/>
                </a:lnTo>
                <a:lnTo>
                  <a:pt x="205" y="107"/>
                </a:lnTo>
                <a:lnTo>
                  <a:pt x="198" y="116"/>
                </a:lnTo>
                <a:lnTo>
                  <a:pt x="188" y="124"/>
                </a:lnTo>
                <a:lnTo>
                  <a:pt x="188" y="12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73"/>
          <p:cNvSpPr/>
          <p:nvPr/>
        </p:nvSpPr>
        <p:spPr bwMode="auto">
          <a:xfrm>
            <a:off x="6627325" y="2636944"/>
            <a:ext cx="209830" cy="116495"/>
          </a:xfrm>
          <a:custGeom>
            <a:avLst/>
            <a:gdLst>
              <a:gd name="T0" fmla="*/ 16 w 257"/>
              <a:gd name="T1" fmla="*/ 0 h 100"/>
              <a:gd name="T2" fmla="*/ 44 w 257"/>
              <a:gd name="T3" fmla="*/ 0 h 100"/>
              <a:gd name="T4" fmla="*/ 71 w 257"/>
              <a:gd name="T5" fmla="*/ 2 h 100"/>
              <a:gd name="T6" fmla="*/ 96 w 257"/>
              <a:gd name="T7" fmla="*/ 2 h 100"/>
              <a:gd name="T8" fmla="*/ 119 w 257"/>
              <a:gd name="T9" fmla="*/ 4 h 100"/>
              <a:gd name="T10" fmla="*/ 140 w 257"/>
              <a:gd name="T11" fmla="*/ 6 h 100"/>
              <a:gd name="T12" fmla="*/ 157 w 257"/>
              <a:gd name="T13" fmla="*/ 8 h 100"/>
              <a:gd name="T14" fmla="*/ 175 w 257"/>
              <a:gd name="T15" fmla="*/ 10 h 100"/>
              <a:gd name="T16" fmla="*/ 194 w 257"/>
              <a:gd name="T17" fmla="*/ 11 h 100"/>
              <a:gd name="T18" fmla="*/ 215 w 257"/>
              <a:gd name="T19" fmla="*/ 19 h 100"/>
              <a:gd name="T20" fmla="*/ 232 w 257"/>
              <a:gd name="T21" fmla="*/ 31 h 100"/>
              <a:gd name="T22" fmla="*/ 243 w 257"/>
              <a:gd name="T23" fmla="*/ 42 h 100"/>
              <a:gd name="T24" fmla="*/ 251 w 257"/>
              <a:gd name="T25" fmla="*/ 57 h 100"/>
              <a:gd name="T26" fmla="*/ 255 w 257"/>
              <a:gd name="T27" fmla="*/ 71 h 100"/>
              <a:gd name="T28" fmla="*/ 257 w 257"/>
              <a:gd name="T29" fmla="*/ 82 h 100"/>
              <a:gd name="T30" fmla="*/ 255 w 257"/>
              <a:gd name="T31" fmla="*/ 92 h 100"/>
              <a:gd name="T32" fmla="*/ 251 w 257"/>
              <a:gd name="T33" fmla="*/ 98 h 100"/>
              <a:gd name="T34" fmla="*/ 243 w 257"/>
              <a:gd name="T35" fmla="*/ 100 h 100"/>
              <a:gd name="T36" fmla="*/ 232 w 257"/>
              <a:gd name="T37" fmla="*/ 100 h 100"/>
              <a:gd name="T38" fmla="*/ 219 w 257"/>
              <a:gd name="T39" fmla="*/ 98 h 100"/>
              <a:gd name="T40" fmla="*/ 201 w 257"/>
              <a:gd name="T41" fmla="*/ 94 h 100"/>
              <a:gd name="T42" fmla="*/ 182 w 257"/>
              <a:gd name="T43" fmla="*/ 88 h 100"/>
              <a:gd name="T44" fmla="*/ 159 w 257"/>
              <a:gd name="T45" fmla="*/ 80 h 100"/>
              <a:gd name="T46" fmla="*/ 132 w 257"/>
              <a:gd name="T47" fmla="*/ 71 h 100"/>
              <a:gd name="T48" fmla="*/ 104 w 257"/>
              <a:gd name="T49" fmla="*/ 59 h 100"/>
              <a:gd name="T50" fmla="*/ 79 w 257"/>
              <a:gd name="T51" fmla="*/ 50 h 100"/>
              <a:gd name="T52" fmla="*/ 58 w 257"/>
              <a:gd name="T53" fmla="*/ 40 h 100"/>
              <a:gd name="T54" fmla="*/ 39 w 257"/>
              <a:gd name="T55" fmla="*/ 31 h 100"/>
              <a:gd name="T56" fmla="*/ 23 w 257"/>
              <a:gd name="T57" fmla="*/ 23 h 100"/>
              <a:gd name="T58" fmla="*/ 12 w 257"/>
              <a:gd name="T59" fmla="*/ 15 h 100"/>
              <a:gd name="T60" fmla="*/ 4 w 257"/>
              <a:gd name="T61" fmla="*/ 10 h 100"/>
              <a:gd name="T62" fmla="*/ 0 w 257"/>
              <a:gd name="T63" fmla="*/ 4 h 100"/>
              <a:gd name="T64" fmla="*/ 0 w 257"/>
              <a:gd name="T65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7" h="100">
                <a:moveTo>
                  <a:pt x="0" y="0"/>
                </a:moveTo>
                <a:lnTo>
                  <a:pt x="16" y="0"/>
                </a:lnTo>
                <a:lnTo>
                  <a:pt x="29" y="0"/>
                </a:lnTo>
                <a:lnTo>
                  <a:pt x="44" y="0"/>
                </a:lnTo>
                <a:lnTo>
                  <a:pt x="58" y="0"/>
                </a:lnTo>
                <a:lnTo>
                  <a:pt x="71" y="2"/>
                </a:lnTo>
                <a:lnTo>
                  <a:pt x="85" y="2"/>
                </a:lnTo>
                <a:lnTo>
                  <a:pt x="96" y="2"/>
                </a:lnTo>
                <a:lnTo>
                  <a:pt x="108" y="4"/>
                </a:lnTo>
                <a:lnTo>
                  <a:pt x="119" y="4"/>
                </a:lnTo>
                <a:lnTo>
                  <a:pt x="129" y="4"/>
                </a:lnTo>
                <a:lnTo>
                  <a:pt x="140" y="6"/>
                </a:lnTo>
                <a:lnTo>
                  <a:pt x="150" y="6"/>
                </a:lnTo>
                <a:lnTo>
                  <a:pt x="157" y="8"/>
                </a:lnTo>
                <a:lnTo>
                  <a:pt x="167" y="8"/>
                </a:lnTo>
                <a:lnTo>
                  <a:pt x="175" y="10"/>
                </a:lnTo>
                <a:lnTo>
                  <a:pt x="180" y="10"/>
                </a:lnTo>
                <a:lnTo>
                  <a:pt x="194" y="11"/>
                </a:lnTo>
                <a:lnTo>
                  <a:pt x="205" y="15"/>
                </a:lnTo>
                <a:lnTo>
                  <a:pt x="215" y="19"/>
                </a:lnTo>
                <a:lnTo>
                  <a:pt x="224" y="25"/>
                </a:lnTo>
                <a:lnTo>
                  <a:pt x="232" y="31"/>
                </a:lnTo>
                <a:lnTo>
                  <a:pt x="238" y="36"/>
                </a:lnTo>
                <a:lnTo>
                  <a:pt x="243" y="42"/>
                </a:lnTo>
                <a:lnTo>
                  <a:pt x="247" y="50"/>
                </a:lnTo>
                <a:lnTo>
                  <a:pt x="251" y="57"/>
                </a:lnTo>
                <a:lnTo>
                  <a:pt x="253" y="65"/>
                </a:lnTo>
                <a:lnTo>
                  <a:pt x="255" y="71"/>
                </a:lnTo>
                <a:lnTo>
                  <a:pt x="257" y="77"/>
                </a:lnTo>
                <a:lnTo>
                  <a:pt x="257" y="82"/>
                </a:lnTo>
                <a:lnTo>
                  <a:pt x="255" y="86"/>
                </a:lnTo>
                <a:lnTo>
                  <a:pt x="255" y="92"/>
                </a:lnTo>
                <a:lnTo>
                  <a:pt x="253" y="96"/>
                </a:lnTo>
                <a:lnTo>
                  <a:pt x="251" y="98"/>
                </a:lnTo>
                <a:lnTo>
                  <a:pt x="247" y="98"/>
                </a:lnTo>
                <a:lnTo>
                  <a:pt x="243" y="100"/>
                </a:lnTo>
                <a:lnTo>
                  <a:pt x="238" y="100"/>
                </a:lnTo>
                <a:lnTo>
                  <a:pt x="232" y="100"/>
                </a:lnTo>
                <a:lnTo>
                  <a:pt x="226" y="98"/>
                </a:lnTo>
                <a:lnTo>
                  <a:pt x="219" y="98"/>
                </a:lnTo>
                <a:lnTo>
                  <a:pt x="211" y="96"/>
                </a:lnTo>
                <a:lnTo>
                  <a:pt x="201" y="94"/>
                </a:lnTo>
                <a:lnTo>
                  <a:pt x="192" y="90"/>
                </a:lnTo>
                <a:lnTo>
                  <a:pt x="182" y="88"/>
                </a:lnTo>
                <a:lnTo>
                  <a:pt x="171" y="84"/>
                </a:lnTo>
                <a:lnTo>
                  <a:pt x="159" y="80"/>
                </a:lnTo>
                <a:lnTo>
                  <a:pt x="146" y="75"/>
                </a:lnTo>
                <a:lnTo>
                  <a:pt x="132" y="71"/>
                </a:lnTo>
                <a:lnTo>
                  <a:pt x="119" y="65"/>
                </a:lnTo>
                <a:lnTo>
                  <a:pt x="104" y="59"/>
                </a:lnTo>
                <a:lnTo>
                  <a:pt x="92" y="54"/>
                </a:lnTo>
                <a:lnTo>
                  <a:pt x="79" y="50"/>
                </a:lnTo>
                <a:lnTo>
                  <a:pt x="67" y="44"/>
                </a:lnTo>
                <a:lnTo>
                  <a:pt x="58" y="40"/>
                </a:lnTo>
                <a:lnTo>
                  <a:pt x="46" y="34"/>
                </a:lnTo>
                <a:lnTo>
                  <a:pt x="39" y="31"/>
                </a:lnTo>
                <a:lnTo>
                  <a:pt x="31" y="27"/>
                </a:lnTo>
                <a:lnTo>
                  <a:pt x="23" y="23"/>
                </a:lnTo>
                <a:lnTo>
                  <a:pt x="18" y="19"/>
                </a:lnTo>
                <a:lnTo>
                  <a:pt x="12" y="15"/>
                </a:lnTo>
                <a:lnTo>
                  <a:pt x="8" y="11"/>
                </a:lnTo>
                <a:lnTo>
                  <a:pt x="4" y="10"/>
                </a:lnTo>
                <a:lnTo>
                  <a:pt x="2" y="6"/>
                </a:lnTo>
                <a:lnTo>
                  <a:pt x="0" y="4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线形标注 2 54"/>
          <p:cNvSpPr/>
          <p:nvPr/>
        </p:nvSpPr>
        <p:spPr>
          <a:xfrm>
            <a:off x="6133617" y="3939902"/>
            <a:ext cx="1917326" cy="432048"/>
          </a:xfrm>
          <a:prstGeom prst="borderCallout2">
            <a:avLst>
              <a:gd name="adj1" fmla="val -13495"/>
              <a:gd name="adj2" fmla="val 14589"/>
              <a:gd name="adj3" fmla="val -82125"/>
              <a:gd name="adj4" fmla="val 21028"/>
              <a:gd name="adj5" fmla="val -206479"/>
              <a:gd name="adj6" fmla="val 28435"/>
            </a:avLst>
          </a:prstGeom>
          <a:noFill/>
          <a:ln w="127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意字形。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9512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1419622"/>
            <a:ext cx="12631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衰</a:t>
            </a:r>
            <a:endParaRPr lang="zh-CN" altLang="en-US" sz="1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线形标注 2 4"/>
          <p:cNvSpPr/>
          <p:nvPr/>
        </p:nvSpPr>
        <p:spPr>
          <a:xfrm>
            <a:off x="2339752" y="1663824"/>
            <a:ext cx="2232248" cy="792088"/>
          </a:xfrm>
          <a:prstGeom prst="borderCallout2">
            <a:avLst>
              <a:gd name="adj1" fmla="val 23025"/>
              <a:gd name="adj2" fmla="val -358"/>
              <a:gd name="adj3" fmla="val 32071"/>
              <a:gd name="adj4" fmla="val -13566"/>
              <a:gd name="adj5" fmla="val 67160"/>
              <a:gd name="adj6" fmla="val -31757"/>
            </a:avLst>
          </a:prstGeom>
          <a:noFill/>
          <a:ln w="127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意两端要出头，且长于上面的横。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线形标注 2 6"/>
          <p:cNvSpPr/>
          <p:nvPr/>
        </p:nvSpPr>
        <p:spPr>
          <a:xfrm>
            <a:off x="2411760" y="2857831"/>
            <a:ext cx="2160240" cy="792088"/>
          </a:xfrm>
          <a:prstGeom prst="borderCallout2">
            <a:avLst>
              <a:gd name="adj1" fmla="val 23025"/>
              <a:gd name="adj2" fmla="val -358"/>
              <a:gd name="adj3" fmla="val 32071"/>
              <a:gd name="adj4" fmla="val -13566"/>
              <a:gd name="adj5" fmla="val -11940"/>
              <a:gd name="adj6" fmla="val -52080"/>
            </a:avLst>
          </a:prstGeom>
          <a:noFill/>
          <a:ln w="127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撇要舒展，且与末笔的捺脚持平。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63838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037083" y="1377175"/>
            <a:ext cx="12631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津</a:t>
            </a:r>
            <a:endParaRPr lang="zh-CN" altLang="en-US" sz="1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线形标注 2 9"/>
          <p:cNvSpPr/>
          <p:nvPr/>
        </p:nvSpPr>
        <p:spPr>
          <a:xfrm>
            <a:off x="7208787" y="2027692"/>
            <a:ext cx="1368152" cy="1037662"/>
          </a:xfrm>
          <a:prstGeom prst="borderCallout2">
            <a:avLst>
              <a:gd name="adj1" fmla="val 16136"/>
              <a:gd name="adj2" fmla="val -884"/>
              <a:gd name="adj3" fmla="val 13422"/>
              <a:gd name="adj4" fmla="val -26353"/>
              <a:gd name="adj5" fmla="val 10027"/>
              <a:gd name="adj6" fmla="val -45391"/>
            </a:avLst>
          </a:prstGeom>
          <a:noFill/>
          <a:ln w="127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注意横画分布均匀，长度不一。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4" name="直接连接符 13"/>
          <p:cNvCxnSpPr>
            <a:endCxn id="10" idx="2"/>
          </p:cNvCxnSpPr>
          <p:nvPr/>
        </p:nvCxnSpPr>
        <p:spPr>
          <a:xfrm flipV="1">
            <a:off x="6648146" y="2546523"/>
            <a:ext cx="560641" cy="5651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92"/>
          <p:cNvSpPr/>
          <p:nvPr/>
        </p:nvSpPr>
        <p:spPr bwMode="auto">
          <a:xfrm>
            <a:off x="846933" y="2241766"/>
            <a:ext cx="1041222" cy="157292"/>
          </a:xfrm>
          <a:custGeom>
            <a:avLst/>
            <a:gdLst>
              <a:gd name="T0" fmla="*/ 211 w 942"/>
              <a:gd name="T1" fmla="*/ 130 h 142"/>
              <a:gd name="T2" fmla="*/ 170 w 942"/>
              <a:gd name="T3" fmla="*/ 136 h 142"/>
              <a:gd name="T4" fmla="*/ 136 w 942"/>
              <a:gd name="T5" fmla="*/ 140 h 142"/>
              <a:gd name="T6" fmla="*/ 105 w 942"/>
              <a:gd name="T7" fmla="*/ 142 h 142"/>
              <a:gd name="T8" fmla="*/ 80 w 942"/>
              <a:gd name="T9" fmla="*/ 142 h 142"/>
              <a:gd name="T10" fmla="*/ 61 w 942"/>
              <a:gd name="T11" fmla="*/ 142 h 142"/>
              <a:gd name="T12" fmla="*/ 46 w 942"/>
              <a:gd name="T13" fmla="*/ 140 h 142"/>
              <a:gd name="T14" fmla="*/ 34 w 942"/>
              <a:gd name="T15" fmla="*/ 136 h 142"/>
              <a:gd name="T16" fmla="*/ 23 w 942"/>
              <a:gd name="T17" fmla="*/ 129 h 142"/>
              <a:gd name="T18" fmla="*/ 11 w 942"/>
              <a:gd name="T19" fmla="*/ 117 h 142"/>
              <a:gd name="T20" fmla="*/ 4 w 942"/>
              <a:gd name="T21" fmla="*/ 109 h 142"/>
              <a:gd name="T22" fmla="*/ 0 w 942"/>
              <a:gd name="T23" fmla="*/ 102 h 142"/>
              <a:gd name="T24" fmla="*/ 36 w 942"/>
              <a:gd name="T25" fmla="*/ 96 h 142"/>
              <a:gd name="T26" fmla="*/ 105 w 942"/>
              <a:gd name="T27" fmla="*/ 88 h 142"/>
              <a:gd name="T28" fmla="*/ 170 w 942"/>
              <a:gd name="T29" fmla="*/ 83 h 142"/>
              <a:gd name="T30" fmla="*/ 232 w 942"/>
              <a:gd name="T31" fmla="*/ 77 h 142"/>
              <a:gd name="T32" fmla="*/ 287 w 942"/>
              <a:gd name="T33" fmla="*/ 69 h 142"/>
              <a:gd name="T34" fmla="*/ 341 w 942"/>
              <a:gd name="T35" fmla="*/ 63 h 142"/>
              <a:gd name="T36" fmla="*/ 389 w 942"/>
              <a:gd name="T37" fmla="*/ 58 h 142"/>
              <a:gd name="T38" fmla="*/ 434 w 942"/>
              <a:gd name="T39" fmla="*/ 50 h 142"/>
              <a:gd name="T40" fmla="*/ 492 w 942"/>
              <a:gd name="T41" fmla="*/ 42 h 142"/>
              <a:gd name="T42" fmla="*/ 567 w 942"/>
              <a:gd name="T43" fmla="*/ 33 h 142"/>
              <a:gd name="T44" fmla="*/ 637 w 942"/>
              <a:gd name="T45" fmla="*/ 23 h 142"/>
              <a:gd name="T46" fmla="*/ 704 w 942"/>
              <a:gd name="T47" fmla="*/ 14 h 142"/>
              <a:gd name="T48" fmla="*/ 754 w 942"/>
              <a:gd name="T49" fmla="*/ 6 h 142"/>
              <a:gd name="T50" fmla="*/ 781 w 942"/>
              <a:gd name="T51" fmla="*/ 4 h 142"/>
              <a:gd name="T52" fmla="*/ 808 w 942"/>
              <a:gd name="T53" fmla="*/ 2 h 142"/>
              <a:gd name="T54" fmla="*/ 829 w 942"/>
              <a:gd name="T55" fmla="*/ 0 h 142"/>
              <a:gd name="T56" fmla="*/ 850 w 942"/>
              <a:gd name="T57" fmla="*/ 0 h 142"/>
              <a:gd name="T58" fmla="*/ 867 w 942"/>
              <a:gd name="T59" fmla="*/ 0 h 142"/>
              <a:gd name="T60" fmla="*/ 880 w 942"/>
              <a:gd name="T61" fmla="*/ 0 h 142"/>
              <a:gd name="T62" fmla="*/ 894 w 942"/>
              <a:gd name="T63" fmla="*/ 2 h 142"/>
              <a:gd name="T64" fmla="*/ 905 w 942"/>
              <a:gd name="T65" fmla="*/ 6 h 142"/>
              <a:gd name="T66" fmla="*/ 919 w 942"/>
              <a:gd name="T67" fmla="*/ 14 h 142"/>
              <a:gd name="T68" fmla="*/ 930 w 942"/>
              <a:gd name="T69" fmla="*/ 21 h 142"/>
              <a:gd name="T70" fmla="*/ 938 w 942"/>
              <a:gd name="T71" fmla="*/ 29 h 142"/>
              <a:gd name="T72" fmla="*/ 942 w 942"/>
              <a:gd name="T73" fmla="*/ 37 h 142"/>
              <a:gd name="T74" fmla="*/ 942 w 942"/>
              <a:gd name="T75" fmla="*/ 42 h 142"/>
              <a:gd name="T76" fmla="*/ 938 w 942"/>
              <a:gd name="T77" fmla="*/ 46 h 142"/>
              <a:gd name="T78" fmla="*/ 932 w 942"/>
              <a:gd name="T79" fmla="*/ 52 h 142"/>
              <a:gd name="T80" fmla="*/ 926 w 942"/>
              <a:gd name="T81" fmla="*/ 54 h 142"/>
              <a:gd name="T82" fmla="*/ 919 w 942"/>
              <a:gd name="T83" fmla="*/ 56 h 142"/>
              <a:gd name="T84" fmla="*/ 907 w 942"/>
              <a:gd name="T85" fmla="*/ 56 h 142"/>
              <a:gd name="T86" fmla="*/ 892 w 942"/>
              <a:gd name="T87" fmla="*/ 58 h 142"/>
              <a:gd name="T88" fmla="*/ 873 w 942"/>
              <a:gd name="T89" fmla="*/ 58 h 142"/>
              <a:gd name="T90" fmla="*/ 852 w 942"/>
              <a:gd name="T91" fmla="*/ 58 h 142"/>
              <a:gd name="T92" fmla="*/ 825 w 942"/>
              <a:gd name="T93" fmla="*/ 58 h 142"/>
              <a:gd name="T94" fmla="*/ 796 w 942"/>
              <a:gd name="T95" fmla="*/ 58 h 142"/>
              <a:gd name="T96" fmla="*/ 744 w 942"/>
              <a:gd name="T97" fmla="*/ 58 h 142"/>
              <a:gd name="T98" fmla="*/ 679 w 942"/>
              <a:gd name="T99" fmla="*/ 60 h 142"/>
              <a:gd name="T100" fmla="*/ 616 w 942"/>
              <a:gd name="T101" fmla="*/ 65 h 142"/>
              <a:gd name="T102" fmla="*/ 555 w 942"/>
              <a:gd name="T103" fmla="*/ 73 h 142"/>
              <a:gd name="T104" fmla="*/ 511 w 942"/>
              <a:gd name="T105" fmla="*/ 81 h 142"/>
              <a:gd name="T106" fmla="*/ 480 w 942"/>
              <a:gd name="T107" fmla="*/ 86 h 142"/>
              <a:gd name="T108" fmla="*/ 448 w 942"/>
              <a:gd name="T109" fmla="*/ 92 h 142"/>
              <a:gd name="T110" fmla="*/ 413 w 942"/>
              <a:gd name="T111" fmla="*/ 98 h 142"/>
              <a:gd name="T112" fmla="*/ 377 w 942"/>
              <a:gd name="T113" fmla="*/ 104 h 142"/>
              <a:gd name="T114" fmla="*/ 337 w 942"/>
              <a:gd name="T115" fmla="*/ 111 h 142"/>
              <a:gd name="T116" fmla="*/ 297 w 942"/>
              <a:gd name="T117" fmla="*/ 117 h 142"/>
              <a:gd name="T118" fmla="*/ 255 w 942"/>
              <a:gd name="T119" fmla="*/ 125 h 142"/>
              <a:gd name="T120" fmla="*/ 232 w 942"/>
              <a:gd name="T121" fmla="*/ 12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42" h="142">
                <a:moveTo>
                  <a:pt x="232" y="129"/>
                </a:moveTo>
                <a:lnTo>
                  <a:pt x="211" y="130"/>
                </a:lnTo>
                <a:lnTo>
                  <a:pt x="189" y="134"/>
                </a:lnTo>
                <a:lnTo>
                  <a:pt x="170" y="136"/>
                </a:lnTo>
                <a:lnTo>
                  <a:pt x="153" y="138"/>
                </a:lnTo>
                <a:lnTo>
                  <a:pt x="136" y="140"/>
                </a:lnTo>
                <a:lnTo>
                  <a:pt x="121" y="140"/>
                </a:lnTo>
                <a:lnTo>
                  <a:pt x="105" y="142"/>
                </a:lnTo>
                <a:lnTo>
                  <a:pt x="94" y="142"/>
                </a:lnTo>
                <a:lnTo>
                  <a:pt x="80" y="142"/>
                </a:lnTo>
                <a:lnTo>
                  <a:pt x="71" y="142"/>
                </a:lnTo>
                <a:lnTo>
                  <a:pt x="61" y="142"/>
                </a:lnTo>
                <a:lnTo>
                  <a:pt x="52" y="140"/>
                </a:lnTo>
                <a:lnTo>
                  <a:pt x="46" y="140"/>
                </a:lnTo>
                <a:lnTo>
                  <a:pt x="38" y="138"/>
                </a:lnTo>
                <a:lnTo>
                  <a:pt x="34" y="136"/>
                </a:lnTo>
                <a:lnTo>
                  <a:pt x="31" y="132"/>
                </a:lnTo>
                <a:lnTo>
                  <a:pt x="23" y="129"/>
                </a:lnTo>
                <a:lnTo>
                  <a:pt x="17" y="123"/>
                </a:lnTo>
                <a:lnTo>
                  <a:pt x="11" y="117"/>
                </a:lnTo>
                <a:lnTo>
                  <a:pt x="8" y="113"/>
                </a:lnTo>
                <a:lnTo>
                  <a:pt x="4" y="109"/>
                </a:lnTo>
                <a:lnTo>
                  <a:pt x="2" y="106"/>
                </a:lnTo>
                <a:lnTo>
                  <a:pt x="0" y="102"/>
                </a:lnTo>
                <a:lnTo>
                  <a:pt x="0" y="98"/>
                </a:lnTo>
                <a:lnTo>
                  <a:pt x="36" y="96"/>
                </a:lnTo>
                <a:lnTo>
                  <a:pt x="71" y="92"/>
                </a:lnTo>
                <a:lnTo>
                  <a:pt x="105" y="88"/>
                </a:lnTo>
                <a:lnTo>
                  <a:pt x="138" y="86"/>
                </a:lnTo>
                <a:lnTo>
                  <a:pt x="170" y="83"/>
                </a:lnTo>
                <a:lnTo>
                  <a:pt x="201" y="79"/>
                </a:lnTo>
                <a:lnTo>
                  <a:pt x="232" y="77"/>
                </a:lnTo>
                <a:lnTo>
                  <a:pt x="260" y="73"/>
                </a:lnTo>
                <a:lnTo>
                  <a:pt x="287" y="69"/>
                </a:lnTo>
                <a:lnTo>
                  <a:pt x="314" y="67"/>
                </a:lnTo>
                <a:lnTo>
                  <a:pt x="341" y="63"/>
                </a:lnTo>
                <a:lnTo>
                  <a:pt x="366" y="60"/>
                </a:lnTo>
                <a:lnTo>
                  <a:pt x="389" y="58"/>
                </a:lnTo>
                <a:lnTo>
                  <a:pt x="411" y="54"/>
                </a:lnTo>
                <a:lnTo>
                  <a:pt x="434" y="50"/>
                </a:lnTo>
                <a:lnTo>
                  <a:pt x="454" y="48"/>
                </a:lnTo>
                <a:lnTo>
                  <a:pt x="492" y="42"/>
                </a:lnTo>
                <a:lnTo>
                  <a:pt x="530" y="37"/>
                </a:lnTo>
                <a:lnTo>
                  <a:pt x="567" y="33"/>
                </a:lnTo>
                <a:lnTo>
                  <a:pt x="603" y="27"/>
                </a:lnTo>
                <a:lnTo>
                  <a:pt x="637" y="23"/>
                </a:lnTo>
                <a:lnTo>
                  <a:pt x="672" y="19"/>
                </a:lnTo>
                <a:lnTo>
                  <a:pt x="704" y="14"/>
                </a:lnTo>
                <a:lnTo>
                  <a:pt x="739" y="8"/>
                </a:lnTo>
                <a:lnTo>
                  <a:pt x="754" y="6"/>
                </a:lnTo>
                <a:lnTo>
                  <a:pt x="767" y="4"/>
                </a:lnTo>
                <a:lnTo>
                  <a:pt x="781" y="4"/>
                </a:lnTo>
                <a:lnTo>
                  <a:pt x="794" y="2"/>
                </a:lnTo>
                <a:lnTo>
                  <a:pt x="808" y="2"/>
                </a:lnTo>
                <a:lnTo>
                  <a:pt x="819" y="0"/>
                </a:lnTo>
                <a:lnTo>
                  <a:pt x="829" y="0"/>
                </a:lnTo>
                <a:lnTo>
                  <a:pt x="840" y="0"/>
                </a:lnTo>
                <a:lnTo>
                  <a:pt x="850" y="0"/>
                </a:lnTo>
                <a:lnTo>
                  <a:pt x="857" y="0"/>
                </a:lnTo>
                <a:lnTo>
                  <a:pt x="867" y="0"/>
                </a:lnTo>
                <a:lnTo>
                  <a:pt x="875" y="0"/>
                </a:lnTo>
                <a:lnTo>
                  <a:pt x="880" y="0"/>
                </a:lnTo>
                <a:lnTo>
                  <a:pt x="888" y="2"/>
                </a:lnTo>
                <a:lnTo>
                  <a:pt x="894" y="2"/>
                </a:lnTo>
                <a:lnTo>
                  <a:pt x="898" y="2"/>
                </a:lnTo>
                <a:lnTo>
                  <a:pt x="905" y="6"/>
                </a:lnTo>
                <a:lnTo>
                  <a:pt x="913" y="10"/>
                </a:lnTo>
                <a:lnTo>
                  <a:pt x="919" y="14"/>
                </a:lnTo>
                <a:lnTo>
                  <a:pt x="924" y="18"/>
                </a:lnTo>
                <a:lnTo>
                  <a:pt x="930" y="21"/>
                </a:lnTo>
                <a:lnTo>
                  <a:pt x="934" y="25"/>
                </a:lnTo>
                <a:lnTo>
                  <a:pt x="938" y="29"/>
                </a:lnTo>
                <a:lnTo>
                  <a:pt x="940" y="33"/>
                </a:lnTo>
                <a:lnTo>
                  <a:pt x="942" y="37"/>
                </a:lnTo>
                <a:lnTo>
                  <a:pt x="942" y="41"/>
                </a:lnTo>
                <a:lnTo>
                  <a:pt x="942" y="42"/>
                </a:lnTo>
                <a:lnTo>
                  <a:pt x="940" y="44"/>
                </a:lnTo>
                <a:lnTo>
                  <a:pt x="938" y="46"/>
                </a:lnTo>
                <a:lnTo>
                  <a:pt x="936" y="50"/>
                </a:lnTo>
                <a:lnTo>
                  <a:pt x="932" y="52"/>
                </a:lnTo>
                <a:lnTo>
                  <a:pt x="930" y="54"/>
                </a:lnTo>
                <a:lnTo>
                  <a:pt x="926" y="54"/>
                </a:lnTo>
                <a:lnTo>
                  <a:pt x="924" y="54"/>
                </a:lnTo>
                <a:lnTo>
                  <a:pt x="919" y="56"/>
                </a:lnTo>
                <a:lnTo>
                  <a:pt x="915" y="56"/>
                </a:lnTo>
                <a:lnTo>
                  <a:pt x="907" y="56"/>
                </a:lnTo>
                <a:lnTo>
                  <a:pt x="901" y="58"/>
                </a:lnTo>
                <a:lnTo>
                  <a:pt x="892" y="58"/>
                </a:lnTo>
                <a:lnTo>
                  <a:pt x="884" y="58"/>
                </a:lnTo>
                <a:lnTo>
                  <a:pt x="873" y="58"/>
                </a:lnTo>
                <a:lnTo>
                  <a:pt x="863" y="58"/>
                </a:lnTo>
                <a:lnTo>
                  <a:pt x="852" y="58"/>
                </a:lnTo>
                <a:lnTo>
                  <a:pt x="838" y="58"/>
                </a:lnTo>
                <a:lnTo>
                  <a:pt x="825" y="58"/>
                </a:lnTo>
                <a:lnTo>
                  <a:pt x="811" y="58"/>
                </a:lnTo>
                <a:lnTo>
                  <a:pt x="796" y="58"/>
                </a:lnTo>
                <a:lnTo>
                  <a:pt x="779" y="58"/>
                </a:lnTo>
                <a:lnTo>
                  <a:pt x="744" y="58"/>
                </a:lnTo>
                <a:lnTo>
                  <a:pt x="712" y="60"/>
                </a:lnTo>
                <a:lnTo>
                  <a:pt x="679" y="60"/>
                </a:lnTo>
                <a:lnTo>
                  <a:pt x="647" y="62"/>
                </a:lnTo>
                <a:lnTo>
                  <a:pt x="616" y="65"/>
                </a:lnTo>
                <a:lnTo>
                  <a:pt x="586" y="69"/>
                </a:lnTo>
                <a:lnTo>
                  <a:pt x="555" y="73"/>
                </a:lnTo>
                <a:lnTo>
                  <a:pt x="526" y="79"/>
                </a:lnTo>
                <a:lnTo>
                  <a:pt x="511" y="81"/>
                </a:lnTo>
                <a:lnTo>
                  <a:pt x="496" y="85"/>
                </a:lnTo>
                <a:lnTo>
                  <a:pt x="480" y="86"/>
                </a:lnTo>
                <a:lnTo>
                  <a:pt x="465" y="90"/>
                </a:lnTo>
                <a:lnTo>
                  <a:pt x="448" y="92"/>
                </a:lnTo>
                <a:lnTo>
                  <a:pt x="431" y="96"/>
                </a:lnTo>
                <a:lnTo>
                  <a:pt x="413" y="98"/>
                </a:lnTo>
                <a:lnTo>
                  <a:pt x="394" y="102"/>
                </a:lnTo>
                <a:lnTo>
                  <a:pt x="377" y="104"/>
                </a:lnTo>
                <a:lnTo>
                  <a:pt x="358" y="108"/>
                </a:lnTo>
                <a:lnTo>
                  <a:pt x="337" y="111"/>
                </a:lnTo>
                <a:lnTo>
                  <a:pt x="318" y="113"/>
                </a:lnTo>
                <a:lnTo>
                  <a:pt x="297" y="117"/>
                </a:lnTo>
                <a:lnTo>
                  <a:pt x="276" y="121"/>
                </a:lnTo>
                <a:lnTo>
                  <a:pt x="255" y="125"/>
                </a:lnTo>
                <a:lnTo>
                  <a:pt x="232" y="129"/>
                </a:lnTo>
                <a:lnTo>
                  <a:pt x="232" y="12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94"/>
          <p:cNvSpPr/>
          <p:nvPr/>
        </p:nvSpPr>
        <p:spPr bwMode="auto">
          <a:xfrm rot="-300000">
            <a:off x="764599" y="2480547"/>
            <a:ext cx="585242" cy="456212"/>
          </a:xfrm>
          <a:custGeom>
            <a:avLst/>
            <a:gdLst>
              <a:gd name="T0" fmla="*/ 425 w 507"/>
              <a:gd name="T1" fmla="*/ 21 h 396"/>
              <a:gd name="T2" fmla="*/ 427 w 507"/>
              <a:gd name="T3" fmla="*/ 11 h 396"/>
              <a:gd name="T4" fmla="*/ 431 w 507"/>
              <a:gd name="T5" fmla="*/ 6 h 396"/>
              <a:gd name="T6" fmla="*/ 437 w 507"/>
              <a:gd name="T7" fmla="*/ 2 h 396"/>
              <a:gd name="T8" fmla="*/ 442 w 507"/>
              <a:gd name="T9" fmla="*/ 0 h 396"/>
              <a:gd name="T10" fmla="*/ 450 w 507"/>
              <a:gd name="T11" fmla="*/ 0 h 396"/>
              <a:gd name="T12" fmla="*/ 460 w 507"/>
              <a:gd name="T13" fmla="*/ 6 h 396"/>
              <a:gd name="T14" fmla="*/ 473 w 507"/>
              <a:gd name="T15" fmla="*/ 15 h 396"/>
              <a:gd name="T16" fmla="*/ 488 w 507"/>
              <a:gd name="T17" fmla="*/ 27 h 396"/>
              <a:gd name="T18" fmla="*/ 500 w 507"/>
              <a:gd name="T19" fmla="*/ 40 h 396"/>
              <a:gd name="T20" fmla="*/ 506 w 507"/>
              <a:gd name="T21" fmla="*/ 51 h 396"/>
              <a:gd name="T22" fmla="*/ 507 w 507"/>
              <a:gd name="T23" fmla="*/ 61 h 396"/>
              <a:gd name="T24" fmla="*/ 506 w 507"/>
              <a:gd name="T25" fmla="*/ 67 h 396"/>
              <a:gd name="T26" fmla="*/ 502 w 507"/>
              <a:gd name="T27" fmla="*/ 73 h 396"/>
              <a:gd name="T28" fmla="*/ 496 w 507"/>
              <a:gd name="T29" fmla="*/ 78 h 396"/>
              <a:gd name="T30" fmla="*/ 488 w 507"/>
              <a:gd name="T31" fmla="*/ 88 h 396"/>
              <a:gd name="T32" fmla="*/ 473 w 507"/>
              <a:gd name="T33" fmla="*/ 103 h 396"/>
              <a:gd name="T34" fmla="*/ 446 w 507"/>
              <a:gd name="T35" fmla="*/ 128 h 396"/>
              <a:gd name="T36" fmla="*/ 429 w 507"/>
              <a:gd name="T37" fmla="*/ 145 h 396"/>
              <a:gd name="T38" fmla="*/ 393 w 507"/>
              <a:gd name="T39" fmla="*/ 180 h 396"/>
              <a:gd name="T40" fmla="*/ 349 w 507"/>
              <a:gd name="T41" fmla="*/ 212 h 396"/>
              <a:gd name="T42" fmla="*/ 303 w 507"/>
              <a:gd name="T43" fmla="*/ 247 h 396"/>
              <a:gd name="T44" fmla="*/ 253 w 507"/>
              <a:gd name="T45" fmla="*/ 279 h 396"/>
              <a:gd name="T46" fmla="*/ 205 w 507"/>
              <a:gd name="T47" fmla="*/ 312 h 396"/>
              <a:gd name="T48" fmla="*/ 159 w 507"/>
              <a:gd name="T49" fmla="*/ 337 h 396"/>
              <a:gd name="T50" fmla="*/ 115 w 507"/>
              <a:gd name="T51" fmla="*/ 358 h 396"/>
              <a:gd name="T52" fmla="*/ 79 w 507"/>
              <a:gd name="T53" fmla="*/ 375 h 396"/>
              <a:gd name="T54" fmla="*/ 60 w 507"/>
              <a:gd name="T55" fmla="*/ 383 h 396"/>
              <a:gd name="T56" fmla="*/ 44 w 507"/>
              <a:gd name="T57" fmla="*/ 388 h 396"/>
              <a:gd name="T58" fmla="*/ 31 w 507"/>
              <a:gd name="T59" fmla="*/ 392 h 396"/>
              <a:gd name="T60" fmla="*/ 19 w 507"/>
              <a:gd name="T61" fmla="*/ 394 h 396"/>
              <a:gd name="T62" fmla="*/ 12 w 507"/>
              <a:gd name="T63" fmla="*/ 396 h 396"/>
              <a:gd name="T64" fmla="*/ 6 w 507"/>
              <a:gd name="T65" fmla="*/ 394 h 396"/>
              <a:gd name="T66" fmla="*/ 2 w 507"/>
              <a:gd name="T67" fmla="*/ 394 h 396"/>
              <a:gd name="T68" fmla="*/ 0 w 507"/>
              <a:gd name="T69" fmla="*/ 390 h 396"/>
              <a:gd name="T70" fmla="*/ 0 w 507"/>
              <a:gd name="T71" fmla="*/ 388 h 396"/>
              <a:gd name="T72" fmla="*/ 2 w 507"/>
              <a:gd name="T73" fmla="*/ 384 h 396"/>
              <a:gd name="T74" fmla="*/ 6 w 507"/>
              <a:gd name="T75" fmla="*/ 381 h 396"/>
              <a:gd name="T76" fmla="*/ 12 w 507"/>
              <a:gd name="T77" fmla="*/ 375 h 396"/>
              <a:gd name="T78" fmla="*/ 19 w 507"/>
              <a:gd name="T79" fmla="*/ 369 h 396"/>
              <a:gd name="T80" fmla="*/ 31 w 507"/>
              <a:gd name="T81" fmla="*/ 362 h 396"/>
              <a:gd name="T82" fmla="*/ 42 w 507"/>
              <a:gd name="T83" fmla="*/ 354 h 396"/>
              <a:gd name="T84" fmla="*/ 58 w 507"/>
              <a:gd name="T85" fmla="*/ 344 h 396"/>
              <a:gd name="T86" fmla="*/ 92 w 507"/>
              <a:gd name="T87" fmla="*/ 327 h 396"/>
              <a:gd name="T88" fmla="*/ 130 w 507"/>
              <a:gd name="T89" fmla="*/ 304 h 396"/>
              <a:gd name="T90" fmla="*/ 176 w 507"/>
              <a:gd name="T91" fmla="*/ 273 h 396"/>
              <a:gd name="T92" fmla="*/ 201 w 507"/>
              <a:gd name="T93" fmla="*/ 254 h 396"/>
              <a:gd name="T94" fmla="*/ 228 w 507"/>
              <a:gd name="T95" fmla="*/ 235 h 396"/>
              <a:gd name="T96" fmla="*/ 278 w 507"/>
              <a:gd name="T97" fmla="*/ 195 h 396"/>
              <a:gd name="T98" fmla="*/ 310 w 507"/>
              <a:gd name="T99" fmla="*/ 168 h 396"/>
              <a:gd name="T100" fmla="*/ 329 w 507"/>
              <a:gd name="T101" fmla="*/ 151 h 396"/>
              <a:gd name="T102" fmla="*/ 349 w 507"/>
              <a:gd name="T103" fmla="*/ 134 h 396"/>
              <a:gd name="T104" fmla="*/ 364 w 507"/>
              <a:gd name="T105" fmla="*/ 118 h 396"/>
              <a:gd name="T106" fmla="*/ 377 w 507"/>
              <a:gd name="T107" fmla="*/ 103 h 396"/>
              <a:gd name="T108" fmla="*/ 393 w 507"/>
              <a:gd name="T109" fmla="*/ 82 h 396"/>
              <a:gd name="T110" fmla="*/ 410 w 507"/>
              <a:gd name="T111" fmla="*/ 61 h 396"/>
              <a:gd name="T112" fmla="*/ 421 w 507"/>
              <a:gd name="T113" fmla="*/ 42 h 396"/>
              <a:gd name="T114" fmla="*/ 425 w 507"/>
              <a:gd name="T115" fmla="*/ 30 h 396"/>
              <a:gd name="T116" fmla="*/ 425 w 507"/>
              <a:gd name="T117" fmla="*/ 25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07" h="396">
                <a:moveTo>
                  <a:pt x="425" y="25"/>
                </a:moveTo>
                <a:lnTo>
                  <a:pt x="425" y="21"/>
                </a:lnTo>
                <a:lnTo>
                  <a:pt x="425" y="15"/>
                </a:lnTo>
                <a:lnTo>
                  <a:pt x="427" y="11"/>
                </a:lnTo>
                <a:lnTo>
                  <a:pt x="429" y="9"/>
                </a:lnTo>
                <a:lnTo>
                  <a:pt x="431" y="6"/>
                </a:lnTo>
                <a:lnTo>
                  <a:pt x="433" y="4"/>
                </a:lnTo>
                <a:lnTo>
                  <a:pt x="437" y="2"/>
                </a:lnTo>
                <a:lnTo>
                  <a:pt x="440" y="0"/>
                </a:lnTo>
                <a:lnTo>
                  <a:pt x="442" y="0"/>
                </a:lnTo>
                <a:lnTo>
                  <a:pt x="446" y="0"/>
                </a:lnTo>
                <a:lnTo>
                  <a:pt x="450" y="0"/>
                </a:lnTo>
                <a:lnTo>
                  <a:pt x="454" y="2"/>
                </a:lnTo>
                <a:lnTo>
                  <a:pt x="460" y="6"/>
                </a:lnTo>
                <a:lnTo>
                  <a:pt x="467" y="9"/>
                </a:lnTo>
                <a:lnTo>
                  <a:pt x="473" y="15"/>
                </a:lnTo>
                <a:lnTo>
                  <a:pt x="481" y="21"/>
                </a:lnTo>
                <a:lnTo>
                  <a:pt x="488" y="27"/>
                </a:lnTo>
                <a:lnTo>
                  <a:pt x="494" y="34"/>
                </a:lnTo>
                <a:lnTo>
                  <a:pt x="500" y="40"/>
                </a:lnTo>
                <a:lnTo>
                  <a:pt x="504" y="46"/>
                </a:lnTo>
                <a:lnTo>
                  <a:pt x="506" y="51"/>
                </a:lnTo>
                <a:lnTo>
                  <a:pt x="507" y="57"/>
                </a:lnTo>
                <a:lnTo>
                  <a:pt x="507" y="61"/>
                </a:lnTo>
                <a:lnTo>
                  <a:pt x="507" y="65"/>
                </a:lnTo>
                <a:lnTo>
                  <a:pt x="506" y="67"/>
                </a:lnTo>
                <a:lnTo>
                  <a:pt x="504" y="69"/>
                </a:lnTo>
                <a:lnTo>
                  <a:pt x="502" y="73"/>
                </a:lnTo>
                <a:lnTo>
                  <a:pt x="500" y="76"/>
                </a:lnTo>
                <a:lnTo>
                  <a:pt x="496" y="78"/>
                </a:lnTo>
                <a:lnTo>
                  <a:pt x="492" y="82"/>
                </a:lnTo>
                <a:lnTo>
                  <a:pt x="488" y="88"/>
                </a:lnTo>
                <a:lnTo>
                  <a:pt x="483" y="92"/>
                </a:lnTo>
                <a:lnTo>
                  <a:pt x="473" y="103"/>
                </a:lnTo>
                <a:lnTo>
                  <a:pt x="460" y="115"/>
                </a:lnTo>
                <a:lnTo>
                  <a:pt x="446" y="128"/>
                </a:lnTo>
                <a:lnTo>
                  <a:pt x="439" y="138"/>
                </a:lnTo>
                <a:lnTo>
                  <a:pt x="429" y="145"/>
                </a:lnTo>
                <a:lnTo>
                  <a:pt x="412" y="162"/>
                </a:lnTo>
                <a:lnTo>
                  <a:pt x="393" y="180"/>
                </a:lnTo>
                <a:lnTo>
                  <a:pt x="372" y="195"/>
                </a:lnTo>
                <a:lnTo>
                  <a:pt x="349" y="212"/>
                </a:lnTo>
                <a:lnTo>
                  <a:pt x="326" y="229"/>
                </a:lnTo>
                <a:lnTo>
                  <a:pt x="303" y="247"/>
                </a:lnTo>
                <a:lnTo>
                  <a:pt x="278" y="264"/>
                </a:lnTo>
                <a:lnTo>
                  <a:pt x="253" y="279"/>
                </a:lnTo>
                <a:lnTo>
                  <a:pt x="228" y="296"/>
                </a:lnTo>
                <a:lnTo>
                  <a:pt x="205" y="312"/>
                </a:lnTo>
                <a:lnTo>
                  <a:pt x="180" y="325"/>
                </a:lnTo>
                <a:lnTo>
                  <a:pt x="159" y="337"/>
                </a:lnTo>
                <a:lnTo>
                  <a:pt x="136" y="348"/>
                </a:lnTo>
                <a:lnTo>
                  <a:pt x="115" y="358"/>
                </a:lnTo>
                <a:lnTo>
                  <a:pt x="96" y="367"/>
                </a:lnTo>
                <a:lnTo>
                  <a:pt x="79" y="375"/>
                </a:lnTo>
                <a:lnTo>
                  <a:pt x="69" y="379"/>
                </a:lnTo>
                <a:lnTo>
                  <a:pt x="60" y="383"/>
                </a:lnTo>
                <a:lnTo>
                  <a:pt x="52" y="384"/>
                </a:lnTo>
                <a:lnTo>
                  <a:pt x="44" y="388"/>
                </a:lnTo>
                <a:lnTo>
                  <a:pt x="37" y="390"/>
                </a:lnTo>
                <a:lnTo>
                  <a:pt x="31" y="392"/>
                </a:lnTo>
                <a:lnTo>
                  <a:pt x="25" y="392"/>
                </a:lnTo>
                <a:lnTo>
                  <a:pt x="19" y="394"/>
                </a:lnTo>
                <a:lnTo>
                  <a:pt x="16" y="394"/>
                </a:lnTo>
                <a:lnTo>
                  <a:pt x="12" y="396"/>
                </a:lnTo>
                <a:lnTo>
                  <a:pt x="8" y="396"/>
                </a:lnTo>
                <a:lnTo>
                  <a:pt x="6" y="394"/>
                </a:lnTo>
                <a:lnTo>
                  <a:pt x="4" y="394"/>
                </a:lnTo>
                <a:lnTo>
                  <a:pt x="2" y="394"/>
                </a:lnTo>
                <a:lnTo>
                  <a:pt x="0" y="392"/>
                </a:lnTo>
                <a:lnTo>
                  <a:pt x="0" y="390"/>
                </a:lnTo>
                <a:lnTo>
                  <a:pt x="0" y="388"/>
                </a:lnTo>
                <a:lnTo>
                  <a:pt x="0" y="388"/>
                </a:lnTo>
                <a:lnTo>
                  <a:pt x="0" y="386"/>
                </a:lnTo>
                <a:lnTo>
                  <a:pt x="2" y="384"/>
                </a:lnTo>
                <a:lnTo>
                  <a:pt x="4" y="383"/>
                </a:lnTo>
                <a:lnTo>
                  <a:pt x="6" y="381"/>
                </a:lnTo>
                <a:lnTo>
                  <a:pt x="8" y="379"/>
                </a:lnTo>
                <a:lnTo>
                  <a:pt x="12" y="375"/>
                </a:lnTo>
                <a:lnTo>
                  <a:pt x="16" y="373"/>
                </a:lnTo>
                <a:lnTo>
                  <a:pt x="19" y="369"/>
                </a:lnTo>
                <a:lnTo>
                  <a:pt x="25" y="365"/>
                </a:lnTo>
                <a:lnTo>
                  <a:pt x="31" y="362"/>
                </a:lnTo>
                <a:lnTo>
                  <a:pt x="37" y="358"/>
                </a:lnTo>
                <a:lnTo>
                  <a:pt x="42" y="354"/>
                </a:lnTo>
                <a:lnTo>
                  <a:pt x="50" y="350"/>
                </a:lnTo>
                <a:lnTo>
                  <a:pt x="58" y="344"/>
                </a:lnTo>
                <a:lnTo>
                  <a:pt x="73" y="337"/>
                </a:lnTo>
                <a:lnTo>
                  <a:pt x="92" y="327"/>
                </a:lnTo>
                <a:lnTo>
                  <a:pt x="111" y="316"/>
                </a:lnTo>
                <a:lnTo>
                  <a:pt x="130" y="304"/>
                </a:lnTo>
                <a:lnTo>
                  <a:pt x="153" y="289"/>
                </a:lnTo>
                <a:lnTo>
                  <a:pt x="176" y="273"/>
                </a:lnTo>
                <a:lnTo>
                  <a:pt x="190" y="264"/>
                </a:lnTo>
                <a:lnTo>
                  <a:pt x="201" y="254"/>
                </a:lnTo>
                <a:lnTo>
                  <a:pt x="215" y="245"/>
                </a:lnTo>
                <a:lnTo>
                  <a:pt x="228" y="235"/>
                </a:lnTo>
                <a:lnTo>
                  <a:pt x="253" y="214"/>
                </a:lnTo>
                <a:lnTo>
                  <a:pt x="278" y="195"/>
                </a:lnTo>
                <a:lnTo>
                  <a:pt x="301" y="178"/>
                </a:lnTo>
                <a:lnTo>
                  <a:pt x="310" y="168"/>
                </a:lnTo>
                <a:lnTo>
                  <a:pt x="320" y="159"/>
                </a:lnTo>
                <a:lnTo>
                  <a:pt x="329" y="151"/>
                </a:lnTo>
                <a:lnTo>
                  <a:pt x="339" y="143"/>
                </a:lnTo>
                <a:lnTo>
                  <a:pt x="349" y="134"/>
                </a:lnTo>
                <a:lnTo>
                  <a:pt x="356" y="126"/>
                </a:lnTo>
                <a:lnTo>
                  <a:pt x="364" y="118"/>
                </a:lnTo>
                <a:lnTo>
                  <a:pt x="370" y="111"/>
                </a:lnTo>
                <a:lnTo>
                  <a:pt x="377" y="103"/>
                </a:lnTo>
                <a:lnTo>
                  <a:pt x="383" y="95"/>
                </a:lnTo>
                <a:lnTo>
                  <a:pt x="393" y="82"/>
                </a:lnTo>
                <a:lnTo>
                  <a:pt x="402" y="71"/>
                </a:lnTo>
                <a:lnTo>
                  <a:pt x="410" y="61"/>
                </a:lnTo>
                <a:lnTo>
                  <a:pt x="418" y="51"/>
                </a:lnTo>
                <a:lnTo>
                  <a:pt x="421" y="42"/>
                </a:lnTo>
                <a:lnTo>
                  <a:pt x="423" y="36"/>
                </a:lnTo>
                <a:lnTo>
                  <a:pt x="425" y="30"/>
                </a:lnTo>
                <a:lnTo>
                  <a:pt x="425" y="27"/>
                </a:lnTo>
                <a:lnTo>
                  <a:pt x="425" y="25"/>
                </a:lnTo>
                <a:lnTo>
                  <a:pt x="425" y="2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34"/>
          <p:cNvSpPr/>
          <p:nvPr/>
        </p:nvSpPr>
        <p:spPr bwMode="auto">
          <a:xfrm rot="-60000">
            <a:off x="5508676" y="2649329"/>
            <a:ext cx="1024530" cy="158387"/>
          </a:xfrm>
          <a:custGeom>
            <a:avLst/>
            <a:gdLst>
              <a:gd name="T0" fmla="*/ 829 w 831"/>
              <a:gd name="T1" fmla="*/ 61 h 140"/>
              <a:gd name="T2" fmla="*/ 820 w 831"/>
              <a:gd name="T3" fmla="*/ 65 h 140"/>
              <a:gd name="T4" fmla="*/ 800 w 831"/>
              <a:gd name="T5" fmla="*/ 67 h 140"/>
              <a:gd name="T6" fmla="*/ 772 w 831"/>
              <a:gd name="T7" fmla="*/ 69 h 140"/>
              <a:gd name="T8" fmla="*/ 735 w 831"/>
              <a:gd name="T9" fmla="*/ 71 h 140"/>
              <a:gd name="T10" fmla="*/ 676 w 831"/>
              <a:gd name="T11" fmla="*/ 71 h 140"/>
              <a:gd name="T12" fmla="*/ 571 w 831"/>
              <a:gd name="T13" fmla="*/ 75 h 140"/>
              <a:gd name="T14" fmla="*/ 454 w 831"/>
              <a:gd name="T15" fmla="*/ 84 h 140"/>
              <a:gd name="T16" fmla="*/ 370 w 831"/>
              <a:gd name="T17" fmla="*/ 96 h 140"/>
              <a:gd name="T18" fmla="*/ 312 w 831"/>
              <a:gd name="T19" fmla="*/ 103 h 140"/>
              <a:gd name="T20" fmla="*/ 261 w 831"/>
              <a:gd name="T21" fmla="*/ 111 h 140"/>
              <a:gd name="T22" fmla="*/ 219 w 831"/>
              <a:gd name="T23" fmla="*/ 119 h 140"/>
              <a:gd name="T24" fmla="*/ 184 w 831"/>
              <a:gd name="T25" fmla="*/ 122 h 140"/>
              <a:gd name="T26" fmla="*/ 155 w 831"/>
              <a:gd name="T27" fmla="*/ 126 h 140"/>
              <a:gd name="T28" fmla="*/ 131 w 831"/>
              <a:gd name="T29" fmla="*/ 132 h 140"/>
              <a:gd name="T30" fmla="*/ 110 w 831"/>
              <a:gd name="T31" fmla="*/ 136 h 140"/>
              <a:gd name="T32" fmla="*/ 94 w 831"/>
              <a:gd name="T33" fmla="*/ 138 h 140"/>
              <a:gd name="T34" fmla="*/ 83 w 831"/>
              <a:gd name="T35" fmla="*/ 140 h 140"/>
              <a:gd name="T36" fmla="*/ 77 w 831"/>
              <a:gd name="T37" fmla="*/ 140 h 140"/>
              <a:gd name="T38" fmla="*/ 64 w 831"/>
              <a:gd name="T39" fmla="*/ 138 h 140"/>
              <a:gd name="T40" fmla="*/ 43 w 831"/>
              <a:gd name="T41" fmla="*/ 130 h 140"/>
              <a:gd name="T42" fmla="*/ 16 w 831"/>
              <a:gd name="T43" fmla="*/ 115 h 140"/>
              <a:gd name="T44" fmla="*/ 2 w 831"/>
              <a:gd name="T45" fmla="*/ 103 h 140"/>
              <a:gd name="T46" fmla="*/ 2 w 831"/>
              <a:gd name="T47" fmla="*/ 98 h 140"/>
              <a:gd name="T48" fmla="*/ 10 w 831"/>
              <a:gd name="T49" fmla="*/ 94 h 140"/>
              <a:gd name="T50" fmla="*/ 23 w 831"/>
              <a:gd name="T51" fmla="*/ 90 h 140"/>
              <a:gd name="T52" fmla="*/ 43 w 831"/>
              <a:gd name="T53" fmla="*/ 88 h 140"/>
              <a:gd name="T54" fmla="*/ 67 w 831"/>
              <a:gd name="T55" fmla="*/ 84 h 140"/>
              <a:gd name="T56" fmla="*/ 100 w 831"/>
              <a:gd name="T57" fmla="*/ 78 h 140"/>
              <a:gd name="T58" fmla="*/ 136 w 831"/>
              <a:gd name="T59" fmla="*/ 73 h 140"/>
              <a:gd name="T60" fmla="*/ 178 w 831"/>
              <a:gd name="T61" fmla="*/ 67 h 140"/>
              <a:gd name="T62" fmla="*/ 222 w 831"/>
              <a:gd name="T63" fmla="*/ 61 h 140"/>
              <a:gd name="T64" fmla="*/ 274 w 831"/>
              <a:gd name="T65" fmla="*/ 55 h 140"/>
              <a:gd name="T66" fmla="*/ 347 w 831"/>
              <a:gd name="T67" fmla="*/ 46 h 140"/>
              <a:gd name="T68" fmla="*/ 425 w 831"/>
              <a:gd name="T69" fmla="*/ 36 h 140"/>
              <a:gd name="T70" fmla="*/ 479 w 831"/>
              <a:gd name="T71" fmla="*/ 31 h 140"/>
              <a:gd name="T72" fmla="*/ 527 w 831"/>
              <a:gd name="T73" fmla="*/ 25 h 140"/>
              <a:gd name="T74" fmla="*/ 569 w 831"/>
              <a:gd name="T75" fmla="*/ 19 h 140"/>
              <a:gd name="T76" fmla="*/ 603 w 831"/>
              <a:gd name="T77" fmla="*/ 13 h 140"/>
              <a:gd name="T78" fmla="*/ 642 w 831"/>
              <a:gd name="T79" fmla="*/ 8 h 140"/>
              <a:gd name="T80" fmla="*/ 686 w 831"/>
              <a:gd name="T81" fmla="*/ 4 h 140"/>
              <a:gd name="T82" fmla="*/ 718 w 831"/>
              <a:gd name="T83" fmla="*/ 0 h 140"/>
              <a:gd name="T84" fmla="*/ 741 w 831"/>
              <a:gd name="T85" fmla="*/ 2 h 140"/>
              <a:gd name="T86" fmla="*/ 766 w 831"/>
              <a:gd name="T87" fmla="*/ 11 h 140"/>
              <a:gd name="T88" fmla="*/ 795 w 831"/>
              <a:gd name="T89" fmla="*/ 25 h 140"/>
              <a:gd name="T90" fmla="*/ 818 w 831"/>
              <a:gd name="T91" fmla="*/ 42 h 140"/>
              <a:gd name="T92" fmla="*/ 829 w 831"/>
              <a:gd name="T93" fmla="*/ 55 h 140"/>
              <a:gd name="T94" fmla="*/ 831 w 831"/>
              <a:gd name="T95" fmla="*/ 5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31" h="140">
                <a:moveTo>
                  <a:pt x="831" y="59"/>
                </a:moveTo>
                <a:lnTo>
                  <a:pt x="831" y="61"/>
                </a:lnTo>
                <a:lnTo>
                  <a:pt x="829" y="61"/>
                </a:lnTo>
                <a:lnTo>
                  <a:pt x="827" y="63"/>
                </a:lnTo>
                <a:lnTo>
                  <a:pt x="823" y="63"/>
                </a:lnTo>
                <a:lnTo>
                  <a:pt x="820" y="65"/>
                </a:lnTo>
                <a:lnTo>
                  <a:pt x="814" y="65"/>
                </a:lnTo>
                <a:lnTo>
                  <a:pt x="806" y="67"/>
                </a:lnTo>
                <a:lnTo>
                  <a:pt x="800" y="67"/>
                </a:lnTo>
                <a:lnTo>
                  <a:pt x="791" y="67"/>
                </a:lnTo>
                <a:lnTo>
                  <a:pt x="783" y="69"/>
                </a:lnTo>
                <a:lnTo>
                  <a:pt x="772" y="69"/>
                </a:lnTo>
                <a:lnTo>
                  <a:pt x="760" y="69"/>
                </a:lnTo>
                <a:lnTo>
                  <a:pt x="749" y="69"/>
                </a:lnTo>
                <a:lnTo>
                  <a:pt x="735" y="71"/>
                </a:lnTo>
                <a:lnTo>
                  <a:pt x="722" y="71"/>
                </a:lnTo>
                <a:lnTo>
                  <a:pt x="707" y="71"/>
                </a:lnTo>
                <a:lnTo>
                  <a:pt x="676" y="71"/>
                </a:lnTo>
                <a:lnTo>
                  <a:pt x="642" y="71"/>
                </a:lnTo>
                <a:lnTo>
                  <a:pt x="607" y="73"/>
                </a:lnTo>
                <a:lnTo>
                  <a:pt x="571" y="75"/>
                </a:lnTo>
                <a:lnTo>
                  <a:pt x="534" y="76"/>
                </a:lnTo>
                <a:lnTo>
                  <a:pt x="494" y="80"/>
                </a:lnTo>
                <a:lnTo>
                  <a:pt x="454" y="84"/>
                </a:lnTo>
                <a:lnTo>
                  <a:pt x="412" y="90"/>
                </a:lnTo>
                <a:lnTo>
                  <a:pt x="391" y="94"/>
                </a:lnTo>
                <a:lnTo>
                  <a:pt x="370" y="96"/>
                </a:lnTo>
                <a:lnTo>
                  <a:pt x="349" y="99"/>
                </a:lnTo>
                <a:lnTo>
                  <a:pt x="330" y="101"/>
                </a:lnTo>
                <a:lnTo>
                  <a:pt x="312" y="103"/>
                </a:lnTo>
                <a:lnTo>
                  <a:pt x="293" y="107"/>
                </a:lnTo>
                <a:lnTo>
                  <a:pt x="278" y="109"/>
                </a:lnTo>
                <a:lnTo>
                  <a:pt x="261" y="111"/>
                </a:lnTo>
                <a:lnTo>
                  <a:pt x="247" y="113"/>
                </a:lnTo>
                <a:lnTo>
                  <a:pt x="232" y="117"/>
                </a:lnTo>
                <a:lnTo>
                  <a:pt x="219" y="119"/>
                </a:lnTo>
                <a:lnTo>
                  <a:pt x="207" y="120"/>
                </a:lnTo>
                <a:lnTo>
                  <a:pt x="194" y="120"/>
                </a:lnTo>
                <a:lnTo>
                  <a:pt x="184" y="122"/>
                </a:lnTo>
                <a:lnTo>
                  <a:pt x="175" y="124"/>
                </a:lnTo>
                <a:lnTo>
                  <a:pt x="165" y="124"/>
                </a:lnTo>
                <a:lnTo>
                  <a:pt x="155" y="126"/>
                </a:lnTo>
                <a:lnTo>
                  <a:pt x="146" y="128"/>
                </a:lnTo>
                <a:lnTo>
                  <a:pt x="138" y="130"/>
                </a:lnTo>
                <a:lnTo>
                  <a:pt x="131" y="132"/>
                </a:lnTo>
                <a:lnTo>
                  <a:pt x="123" y="134"/>
                </a:lnTo>
                <a:lnTo>
                  <a:pt x="115" y="134"/>
                </a:lnTo>
                <a:lnTo>
                  <a:pt x="110" y="136"/>
                </a:lnTo>
                <a:lnTo>
                  <a:pt x="104" y="136"/>
                </a:lnTo>
                <a:lnTo>
                  <a:pt x="98" y="138"/>
                </a:lnTo>
                <a:lnTo>
                  <a:pt x="94" y="138"/>
                </a:lnTo>
                <a:lnTo>
                  <a:pt x="88" y="138"/>
                </a:lnTo>
                <a:lnTo>
                  <a:pt x="85" y="140"/>
                </a:lnTo>
                <a:lnTo>
                  <a:pt x="83" y="140"/>
                </a:lnTo>
                <a:lnTo>
                  <a:pt x="81" y="140"/>
                </a:lnTo>
                <a:lnTo>
                  <a:pt x="79" y="140"/>
                </a:lnTo>
                <a:lnTo>
                  <a:pt x="77" y="140"/>
                </a:lnTo>
                <a:lnTo>
                  <a:pt x="73" y="140"/>
                </a:lnTo>
                <a:lnTo>
                  <a:pt x="67" y="140"/>
                </a:lnTo>
                <a:lnTo>
                  <a:pt x="64" y="138"/>
                </a:lnTo>
                <a:lnTo>
                  <a:pt x="56" y="136"/>
                </a:lnTo>
                <a:lnTo>
                  <a:pt x="50" y="134"/>
                </a:lnTo>
                <a:lnTo>
                  <a:pt x="43" y="130"/>
                </a:lnTo>
                <a:lnTo>
                  <a:pt x="35" y="126"/>
                </a:lnTo>
                <a:lnTo>
                  <a:pt x="25" y="120"/>
                </a:lnTo>
                <a:lnTo>
                  <a:pt x="16" y="115"/>
                </a:lnTo>
                <a:lnTo>
                  <a:pt x="10" y="111"/>
                </a:lnTo>
                <a:lnTo>
                  <a:pt x="4" y="107"/>
                </a:lnTo>
                <a:lnTo>
                  <a:pt x="2" y="103"/>
                </a:lnTo>
                <a:lnTo>
                  <a:pt x="0" y="101"/>
                </a:lnTo>
                <a:lnTo>
                  <a:pt x="0" y="99"/>
                </a:lnTo>
                <a:lnTo>
                  <a:pt x="2" y="98"/>
                </a:lnTo>
                <a:lnTo>
                  <a:pt x="4" y="96"/>
                </a:lnTo>
                <a:lnTo>
                  <a:pt x="6" y="94"/>
                </a:lnTo>
                <a:lnTo>
                  <a:pt x="10" y="94"/>
                </a:lnTo>
                <a:lnTo>
                  <a:pt x="14" y="92"/>
                </a:lnTo>
                <a:lnTo>
                  <a:pt x="18" y="92"/>
                </a:lnTo>
                <a:lnTo>
                  <a:pt x="23" y="90"/>
                </a:lnTo>
                <a:lnTo>
                  <a:pt x="29" y="90"/>
                </a:lnTo>
                <a:lnTo>
                  <a:pt x="35" y="88"/>
                </a:lnTo>
                <a:lnTo>
                  <a:pt x="43" y="88"/>
                </a:lnTo>
                <a:lnTo>
                  <a:pt x="50" y="86"/>
                </a:lnTo>
                <a:lnTo>
                  <a:pt x="60" y="84"/>
                </a:lnTo>
                <a:lnTo>
                  <a:pt x="67" y="84"/>
                </a:lnTo>
                <a:lnTo>
                  <a:pt x="77" y="82"/>
                </a:lnTo>
                <a:lnTo>
                  <a:pt x="88" y="80"/>
                </a:lnTo>
                <a:lnTo>
                  <a:pt x="100" y="78"/>
                </a:lnTo>
                <a:lnTo>
                  <a:pt x="111" y="76"/>
                </a:lnTo>
                <a:lnTo>
                  <a:pt x="123" y="75"/>
                </a:lnTo>
                <a:lnTo>
                  <a:pt x="136" y="73"/>
                </a:lnTo>
                <a:lnTo>
                  <a:pt x="150" y="71"/>
                </a:lnTo>
                <a:lnTo>
                  <a:pt x="163" y="69"/>
                </a:lnTo>
                <a:lnTo>
                  <a:pt x="178" y="67"/>
                </a:lnTo>
                <a:lnTo>
                  <a:pt x="192" y="65"/>
                </a:lnTo>
                <a:lnTo>
                  <a:pt x="207" y="63"/>
                </a:lnTo>
                <a:lnTo>
                  <a:pt x="222" y="61"/>
                </a:lnTo>
                <a:lnTo>
                  <a:pt x="240" y="59"/>
                </a:lnTo>
                <a:lnTo>
                  <a:pt x="257" y="57"/>
                </a:lnTo>
                <a:lnTo>
                  <a:pt x="274" y="55"/>
                </a:lnTo>
                <a:lnTo>
                  <a:pt x="291" y="53"/>
                </a:lnTo>
                <a:lnTo>
                  <a:pt x="309" y="50"/>
                </a:lnTo>
                <a:lnTo>
                  <a:pt x="347" y="46"/>
                </a:lnTo>
                <a:lnTo>
                  <a:pt x="387" y="40"/>
                </a:lnTo>
                <a:lnTo>
                  <a:pt x="406" y="38"/>
                </a:lnTo>
                <a:lnTo>
                  <a:pt x="425" y="36"/>
                </a:lnTo>
                <a:lnTo>
                  <a:pt x="444" y="34"/>
                </a:lnTo>
                <a:lnTo>
                  <a:pt x="462" y="32"/>
                </a:lnTo>
                <a:lnTo>
                  <a:pt x="479" y="31"/>
                </a:lnTo>
                <a:lnTo>
                  <a:pt x="496" y="29"/>
                </a:lnTo>
                <a:lnTo>
                  <a:pt x="511" y="27"/>
                </a:lnTo>
                <a:lnTo>
                  <a:pt x="527" y="25"/>
                </a:lnTo>
                <a:lnTo>
                  <a:pt x="542" y="23"/>
                </a:lnTo>
                <a:lnTo>
                  <a:pt x="555" y="21"/>
                </a:lnTo>
                <a:lnTo>
                  <a:pt x="569" y="19"/>
                </a:lnTo>
                <a:lnTo>
                  <a:pt x="580" y="17"/>
                </a:lnTo>
                <a:lnTo>
                  <a:pt x="592" y="15"/>
                </a:lnTo>
                <a:lnTo>
                  <a:pt x="603" y="13"/>
                </a:lnTo>
                <a:lnTo>
                  <a:pt x="615" y="11"/>
                </a:lnTo>
                <a:lnTo>
                  <a:pt x="624" y="9"/>
                </a:lnTo>
                <a:lnTo>
                  <a:pt x="642" y="8"/>
                </a:lnTo>
                <a:lnTo>
                  <a:pt x="657" y="6"/>
                </a:lnTo>
                <a:lnTo>
                  <a:pt x="672" y="4"/>
                </a:lnTo>
                <a:lnTo>
                  <a:pt x="686" y="4"/>
                </a:lnTo>
                <a:lnTo>
                  <a:pt x="697" y="2"/>
                </a:lnTo>
                <a:lnTo>
                  <a:pt x="709" y="2"/>
                </a:lnTo>
                <a:lnTo>
                  <a:pt x="718" y="0"/>
                </a:lnTo>
                <a:lnTo>
                  <a:pt x="728" y="0"/>
                </a:lnTo>
                <a:lnTo>
                  <a:pt x="733" y="0"/>
                </a:lnTo>
                <a:lnTo>
                  <a:pt x="741" y="2"/>
                </a:lnTo>
                <a:lnTo>
                  <a:pt x="749" y="4"/>
                </a:lnTo>
                <a:lnTo>
                  <a:pt x="756" y="8"/>
                </a:lnTo>
                <a:lnTo>
                  <a:pt x="766" y="11"/>
                </a:lnTo>
                <a:lnTo>
                  <a:pt x="776" y="15"/>
                </a:lnTo>
                <a:lnTo>
                  <a:pt x="785" y="19"/>
                </a:lnTo>
                <a:lnTo>
                  <a:pt x="795" y="25"/>
                </a:lnTo>
                <a:lnTo>
                  <a:pt x="804" y="31"/>
                </a:lnTo>
                <a:lnTo>
                  <a:pt x="812" y="36"/>
                </a:lnTo>
                <a:lnTo>
                  <a:pt x="818" y="42"/>
                </a:lnTo>
                <a:lnTo>
                  <a:pt x="821" y="46"/>
                </a:lnTo>
                <a:lnTo>
                  <a:pt x="825" y="52"/>
                </a:lnTo>
                <a:lnTo>
                  <a:pt x="829" y="55"/>
                </a:lnTo>
                <a:lnTo>
                  <a:pt x="831" y="57"/>
                </a:lnTo>
                <a:lnTo>
                  <a:pt x="831" y="59"/>
                </a:lnTo>
                <a:lnTo>
                  <a:pt x="831" y="5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35"/>
          <p:cNvSpPr/>
          <p:nvPr/>
        </p:nvSpPr>
        <p:spPr bwMode="auto">
          <a:xfrm>
            <a:off x="5694195" y="2485431"/>
            <a:ext cx="533990" cy="122184"/>
          </a:xfrm>
          <a:custGeom>
            <a:avLst/>
            <a:gdLst>
              <a:gd name="T0" fmla="*/ 15 w 470"/>
              <a:gd name="T1" fmla="*/ 101 h 109"/>
              <a:gd name="T2" fmla="*/ 7 w 470"/>
              <a:gd name="T3" fmla="*/ 97 h 109"/>
              <a:gd name="T4" fmla="*/ 3 w 470"/>
              <a:gd name="T5" fmla="*/ 90 h 109"/>
              <a:gd name="T6" fmla="*/ 1 w 470"/>
              <a:gd name="T7" fmla="*/ 80 h 109"/>
              <a:gd name="T8" fmla="*/ 5 w 470"/>
              <a:gd name="T9" fmla="*/ 72 h 109"/>
              <a:gd name="T10" fmla="*/ 15 w 470"/>
              <a:gd name="T11" fmla="*/ 70 h 109"/>
              <a:gd name="T12" fmla="*/ 28 w 470"/>
              <a:gd name="T13" fmla="*/ 69 h 109"/>
              <a:gd name="T14" fmla="*/ 45 w 470"/>
              <a:gd name="T15" fmla="*/ 67 h 109"/>
              <a:gd name="T16" fmla="*/ 65 w 470"/>
              <a:gd name="T17" fmla="*/ 65 h 109"/>
              <a:gd name="T18" fmla="*/ 86 w 470"/>
              <a:gd name="T19" fmla="*/ 61 h 109"/>
              <a:gd name="T20" fmla="*/ 109 w 470"/>
              <a:gd name="T21" fmla="*/ 57 h 109"/>
              <a:gd name="T22" fmla="*/ 135 w 470"/>
              <a:gd name="T23" fmla="*/ 51 h 109"/>
              <a:gd name="T24" fmla="*/ 164 w 470"/>
              <a:gd name="T25" fmla="*/ 47 h 109"/>
              <a:gd name="T26" fmla="*/ 191 w 470"/>
              <a:gd name="T27" fmla="*/ 44 h 109"/>
              <a:gd name="T28" fmla="*/ 216 w 470"/>
              <a:gd name="T29" fmla="*/ 40 h 109"/>
              <a:gd name="T30" fmla="*/ 241 w 470"/>
              <a:gd name="T31" fmla="*/ 36 h 109"/>
              <a:gd name="T32" fmla="*/ 262 w 470"/>
              <a:gd name="T33" fmla="*/ 32 h 109"/>
              <a:gd name="T34" fmla="*/ 281 w 470"/>
              <a:gd name="T35" fmla="*/ 26 h 109"/>
              <a:gd name="T36" fmla="*/ 298 w 470"/>
              <a:gd name="T37" fmla="*/ 23 h 109"/>
              <a:gd name="T38" fmla="*/ 313 w 470"/>
              <a:gd name="T39" fmla="*/ 17 h 109"/>
              <a:gd name="T40" fmla="*/ 333 w 470"/>
              <a:gd name="T41" fmla="*/ 11 h 109"/>
              <a:gd name="T42" fmla="*/ 355 w 470"/>
              <a:gd name="T43" fmla="*/ 5 h 109"/>
              <a:gd name="T44" fmla="*/ 373 w 470"/>
              <a:gd name="T45" fmla="*/ 2 h 109"/>
              <a:gd name="T46" fmla="*/ 386 w 470"/>
              <a:gd name="T47" fmla="*/ 0 h 109"/>
              <a:gd name="T48" fmla="*/ 405 w 470"/>
              <a:gd name="T49" fmla="*/ 0 h 109"/>
              <a:gd name="T50" fmla="*/ 430 w 470"/>
              <a:gd name="T51" fmla="*/ 5 h 109"/>
              <a:gd name="T52" fmla="*/ 444 w 470"/>
              <a:gd name="T53" fmla="*/ 9 h 109"/>
              <a:gd name="T54" fmla="*/ 455 w 470"/>
              <a:gd name="T55" fmla="*/ 17 h 109"/>
              <a:gd name="T56" fmla="*/ 463 w 470"/>
              <a:gd name="T57" fmla="*/ 24 h 109"/>
              <a:gd name="T58" fmla="*/ 468 w 470"/>
              <a:gd name="T59" fmla="*/ 30 h 109"/>
              <a:gd name="T60" fmla="*/ 470 w 470"/>
              <a:gd name="T61" fmla="*/ 34 h 109"/>
              <a:gd name="T62" fmla="*/ 468 w 470"/>
              <a:gd name="T63" fmla="*/ 36 h 109"/>
              <a:gd name="T64" fmla="*/ 463 w 470"/>
              <a:gd name="T65" fmla="*/ 38 h 109"/>
              <a:gd name="T66" fmla="*/ 455 w 470"/>
              <a:gd name="T67" fmla="*/ 42 h 109"/>
              <a:gd name="T68" fmla="*/ 444 w 470"/>
              <a:gd name="T69" fmla="*/ 46 h 109"/>
              <a:gd name="T70" fmla="*/ 428 w 470"/>
              <a:gd name="T71" fmla="*/ 49 h 109"/>
              <a:gd name="T72" fmla="*/ 411 w 470"/>
              <a:gd name="T73" fmla="*/ 53 h 109"/>
              <a:gd name="T74" fmla="*/ 390 w 470"/>
              <a:gd name="T75" fmla="*/ 59 h 109"/>
              <a:gd name="T76" fmla="*/ 367 w 470"/>
              <a:gd name="T77" fmla="*/ 65 h 109"/>
              <a:gd name="T78" fmla="*/ 317 w 470"/>
              <a:gd name="T79" fmla="*/ 74 h 109"/>
              <a:gd name="T80" fmla="*/ 267 w 470"/>
              <a:gd name="T81" fmla="*/ 84 h 109"/>
              <a:gd name="T82" fmla="*/ 220 w 470"/>
              <a:gd name="T83" fmla="*/ 90 h 109"/>
              <a:gd name="T84" fmla="*/ 176 w 470"/>
              <a:gd name="T85" fmla="*/ 93 h 109"/>
              <a:gd name="T86" fmla="*/ 155 w 470"/>
              <a:gd name="T87" fmla="*/ 97 h 109"/>
              <a:gd name="T88" fmla="*/ 133 w 470"/>
              <a:gd name="T89" fmla="*/ 101 h 109"/>
              <a:gd name="T90" fmla="*/ 116 w 470"/>
              <a:gd name="T91" fmla="*/ 103 h 109"/>
              <a:gd name="T92" fmla="*/ 101 w 470"/>
              <a:gd name="T93" fmla="*/ 105 h 109"/>
              <a:gd name="T94" fmla="*/ 89 w 470"/>
              <a:gd name="T95" fmla="*/ 107 h 109"/>
              <a:gd name="T96" fmla="*/ 78 w 470"/>
              <a:gd name="T97" fmla="*/ 109 h 109"/>
              <a:gd name="T98" fmla="*/ 68 w 470"/>
              <a:gd name="T99" fmla="*/ 109 h 109"/>
              <a:gd name="T100" fmla="*/ 63 w 470"/>
              <a:gd name="T101" fmla="*/ 109 h 109"/>
              <a:gd name="T102" fmla="*/ 42 w 470"/>
              <a:gd name="T103" fmla="*/ 109 h 109"/>
              <a:gd name="T104" fmla="*/ 21 w 470"/>
              <a:gd name="T105" fmla="*/ 105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70" h="109">
                <a:moveTo>
                  <a:pt x="21" y="105"/>
                </a:moveTo>
                <a:lnTo>
                  <a:pt x="15" y="101"/>
                </a:lnTo>
                <a:lnTo>
                  <a:pt x="11" y="99"/>
                </a:lnTo>
                <a:lnTo>
                  <a:pt x="7" y="97"/>
                </a:lnTo>
                <a:lnTo>
                  <a:pt x="5" y="93"/>
                </a:lnTo>
                <a:lnTo>
                  <a:pt x="3" y="90"/>
                </a:lnTo>
                <a:lnTo>
                  <a:pt x="1" y="84"/>
                </a:lnTo>
                <a:lnTo>
                  <a:pt x="1" y="80"/>
                </a:lnTo>
                <a:lnTo>
                  <a:pt x="0" y="74"/>
                </a:lnTo>
                <a:lnTo>
                  <a:pt x="5" y="72"/>
                </a:lnTo>
                <a:lnTo>
                  <a:pt x="9" y="72"/>
                </a:lnTo>
                <a:lnTo>
                  <a:pt x="15" y="70"/>
                </a:lnTo>
                <a:lnTo>
                  <a:pt x="21" y="70"/>
                </a:lnTo>
                <a:lnTo>
                  <a:pt x="28" y="69"/>
                </a:lnTo>
                <a:lnTo>
                  <a:pt x="36" y="69"/>
                </a:lnTo>
                <a:lnTo>
                  <a:pt x="45" y="67"/>
                </a:lnTo>
                <a:lnTo>
                  <a:pt x="53" y="65"/>
                </a:lnTo>
                <a:lnTo>
                  <a:pt x="65" y="65"/>
                </a:lnTo>
                <a:lnTo>
                  <a:pt x="74" y="63"/>
                </a:lnTo>
                <a:lnTo>
                  <a:pt x="86" y="61"/>
                </a:lnTo>
                <a:lnTo>
                  <a:pt x="97" y="59"/>
                </a:lnTo>
                <a:lnTo>
                  <a:pt x="109" y="57"/>
                </a:lnTo>
                <a:lnTo>
                  <a:pt x="122" y="55"/>
                </a:lnTo>
                <a:lnTo>
                  <a:pt x="135" y="51"/>
                </a:lnTo>
                <a:lnTo>
                  <a:pt x="151" y="49"/>
                </a:lnTo>
                <a:lnTo>
                  <a:pt x="164" y="47"/>
                </a:lnTo>
                <a:lnTo>
                  <a:pt x="178" y="46"/>
                </a:lnTo>
                <a:lnTo>
                  <a:pt x="191" y="44"/>
                </a:lnTo>
                <a:lnTo>
                  <a:pt x="204" y="42"/>
                </a:lnTo>
                <a:lnTo>
                  <a:pt x="216" y="40"/>
                </a:lnTo>
                <a:lnTo>
                  <a:pt x="229" y="38"/>
                </a:lnTo>
                <a:lnTo>
                  <a:pt x="241" y="36"/>
                </a:lnTo>
                <a:lnTo>
                  <a:pt x="250" y="34"/>
                </a:lnTo>
                <a:lnTo>
                  <a:pt x="262" y="32"/>
                </a:lnTo>
                <a:lnTo>
                  <a:pt x="271" y="28"/>
                </a:lnTo>
                <a:lnTo>
                  <a:pt x="281" y="26"/>
                </a:lnTo>
                <a:lnTo>
                  <a:pt x="290" y="24"/>
                </a:lnTo>
                <a:lnTo>
                  <a:pt x="298" y="23"/>
                </a:lnTo>
                <a:lnTo>
                  <a:pt x="306" y="19"/>
                </a:lnTo>
                <a:lnTo>
                  <a:pt x="313" y="17"/>
                </a:lnTo>
                <a:lnTo>
                  <a:pt x="321" y="15"/>
                </a:lnTo>
                <a:lnTo>
                  <a:pt x="333" y="11"/>
                </a:lnTo>
                <a:lnTo>
                  <a:pt x="344" y="7"/>
                </a:lnTo>
                <a:lnTo>
                  <a:pt x="355" y="5"/>
                </a:lnTo>
                <a:lnTo>
                  <a:pt x="365" y="3"/>
                </a:lnTo>
                <a:lnTo>
                  <a:pt x="373" y="2"/>
                </a:lnTo>
                <a:lnTo>
                  <a:pt x="380" y="0"/>
                </a:lnTo>
                <a:lnTo>
                  <a:pt x="386" y="0"/>
                </a:lnTo>
                <a:lnTo>
                  <a:pt x="392" y="0"/>
                </a:lnTo>
                <a:lnTo>
                  <a:pt x="405" y="0"/>
                </a:lnTo>
                <a:lnTo>
                  <a:pt x="417" y="2"/>
                </a:lnTo>
                <a:lnTo>
                  <a:pt x="430" y="5"/>
                </a:lnTo>
                <a:lnTo>
                  <a:pt x="436" y="7"/>
                </a:lnTo>
                <a:lnTo>
                  <a:pt x="444" y="9"/>
                </a:lnTo>
                <a:lnTo>
                  <a:pt x="449" y="13"/>
                </a:lnTo>
                <a:lnTo>
                  <a:pt x="455" y="17"/>
                </a:lnTo>
                <a:lnTo>
                  <a:pt x="459" y="21"/>
                </a:lnTo>
                <a:lnTo>
                  <a:pt x="463" y="24"/>
                </a:lnTo>
                <a:lnTo>
                  <a:pt x="466" y="26"/>
                </a:lnTo>
                <a:lnTo>
                  <a:pt x="468" y="30"/>
                </a:lnTo>
                <a:lnTo>
                  <a:pt x="470" y="32"/>
                </a:lnTo>
                <a:lnTo>
                  <a:pt x="470" y="34"/>
                </a:lnTo>
                <a:lnTo>
                  <a:pt x="470" y="36"/>
                </a:lnTo>
                <a:lnTo>
                  <a:pt x="468" y="36"/>
                </a:lnTo>
                <a:lnTo>
                  <a:pt x="466" y="38"/>
                </a:lnTo>
                <a:lnTo>
                  <a:pt x="463" y="38"/>
                </a:lnTo>
                <a:lnTo>
                  <a:pt x="459" y="40"/>
                </a:lnTo>
                <a:lnTo>
                  <a:pt x="455" y="42"/>
                </a:lnTo>
                <a:lnTo>
                  <a:pt x="449" y="44"/>
                </a:lnTo>
                <a:lnTo>
                  <a:pt x="444" y="46"/>
                </a:lnTo>
                <a:lnTo>
                  <a:pt x="436" y="47"/>
                </a:lnTo>
                <a:lnTo>
                  <a:pt x="428" y="49"/>
                </a:lnTo>
                <a:lnTo>
                  <a:pt x="421" y="51"/>
                </a:lnTo>
                <a:lnTo>
                  <a:pt x="411" y="53"/>
                </a:lnTo>
                <a:lnTo>
                  <a:pt x="401" y="57"/>
                </a:lnTo>
                <a:lnTo>
                  <a:pt x="390" y="59"/>
                </a:lnTo>
                <a:lnTo>
                  <a:pt x="378" y="61"/>
                </a:lnTo>
                <a:lnTo>
                  <a:pt x="367" y="65"/>
                </a:lnTo>
                <a:lnTo>
                  <a:pt x="342" y="70"/>
                </a:lnTo>
                <a:lnTo>
                  <a:pt x="317" y="74"/>
                </a:lnTo>
                <a:lnTo>
                  <a:pt x="292" y="78"/>
                </a:lnTo>
                <a:lnTo>
                  <a:pt x="267" y="84"/>
                </a:lnTo>
                <a:lnTo>
                  <a:pt x="244" y="86"/>
                </a:lnTo>
                <a:lnTo>
                  <a:pt x="220" y="90"/>
                </a:lnTo>
                <a:lnTo>
                  <a:pt x="199" y="91"/>
                </a:lnTo>
                <a:lnTo>
                  <a:pt x="176" y="93"/>
                </a:lnTo>
                <a:lnTo>
                  <a:pt x="164" y="95"/>
                </a:lnTo>
                <a:lnTo>
                  <a:pt x="155" y="97"/>
                </a:lnTo>
                <a:lnTo>
                  <a:pt x="143" y="99"/>
                </a:lnTo>
                <a:lnTo>
                  <a:pt x="133" y="101"/>
                </a:lnTo>
                <a:lnTo>
                  <a:pt x="126" y="103"/>
                </a:lnTo>
                <a:lnTo>
                  <a:pt x="116" y="103"/>
                </a:lnTo>
                <a:lnTo>
                  <a:pt x="109" y="105"/>
                </a:lnTo>
                <a:lnTo>
                  <a:pt x="101" y="105"/>
                </a:lnTo>
                <a:lnTo>
                  <a:pt x="95" y="107"/>
                </a:lnTo>
                <a:lnTo>
                  <a:pt x="89" y="107"/>
                </a:lnTo>
                <a:lnTo>
                  <a:pt x="84" y="107"/>
                </a:lnTo>
                <a:lnTo>
                  <a:pt x="78" y="109"/>
                </a:lnTo>
                <a:lnTo>
                  <a:pt x="72" y="109"/>
                </a:lnTo>
                <a:lnTo>
                  <a:pt x="68" y="109"/>
                </a:lnTo>
                <a:lnTo>
                  <a:pt x="65" y="109"/>
                </a:lnTo>
                <a:lnTo>
                  <a:pt x="63" y="109"/>
                </a:lnTo>
                <a:lnTo>
                  <a:pt x="51" y="109"/>
                </a:lnTo>
                <a:lnTo>
                  <a:pt x="42" y="109"/>
                </a:lnTo>
                <a:lnTo>
                  <a:pt x="32" y="107"/>
                </a:lnTo>
                <a:lnTo>
                  <a:pt x="21" y="105"/>
                </a:lnTo>
                <a:lnTo>
                  <a:pt x="21" y="10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37"/>
          <p:cNvSpPr/>
          <p:nvPr/>
        </p:nvSpPr>
        <p:spPr bwMode="auto">
          <a:xfrm>
            <a:off x="5733887" y="2346379"/>
            <a:ext cx="494298" cy="113133"/>
          </a:xfrm>
          <a:custGeom>
            <a:avLst/>
            <a:gdLst>
              <a:gd name="T0" fmla="*/ 496 w 496"/>
              <a:gd name="T1" fmla="*/ 14 h 102"/>
              <a:gd name="T2" fmla="*/ 494 w 496"/>
              <a:gd name="T3" fmla="*/ 19 h 102"/>
              <a:gd name="T4" fmla="*/ 490 w 496"/>
              <a:gd name="T5" fmla="*/ 23 h 102"/>
              <a:gd name="T6" fmla="*/ 484 w 496"/>
              <a:gd name="T7" fmla="*/ 27 h 102"/>
              <a:gd name="T8" fmla="*/ 476 w 496"/>
              <a:gd name="T9" fmla="*/ 31 h 102"/>
              <a:gd name="T10" fmla="*/ 467 w 496"/>
              <a:gd name="T11" fmla="*/ 35 h 102"/>
              <a:gd name="T12" fmla="*/ 455 w 496"/>
              <a:gd name="T13" fmla="*/ 39 h 102"/>
              <a:gd name="T14" fmla="*/ 442 w 496"/>
              <a:gd name="T15" fmla="*/ 40 h 102"/>
              <a:gd name="T16" fmla="*/ 417 w 496"/>
              <a:gd name="T17" fmla="*/ 42 h 102"/>
              <a:gd name="T18" fmla="*/ 385 w 496"/>
              <a:gd name="T19" fmla="*/ 48 h 102"/>
              <a:gd name="T20" fmla="*/ 348 w 496"/>
              <a:gd name="T21" fmla="*/ 54 h 102"/>
              <a:gd name="T22" fmla="*/ 310 w 496"/>
              <a:gd name="T23" fmla="*/ 60 h 102"/>
              <a:gd name="T24" fmla="*/ 268 w 496"/>
              <a:gd name="T25" fmla="*/ 65 h 102"/>
              <a:gd name="T26" fmla="*/ 230 w 496"/>
              <a:gd name="T27" fmla="*/ 73 h 102"/>
              <a:gd name="T28" fmla="*/ 193 w 496"/>
              <a:gd name="T29" fmla="*/ 79 h 102"/>
              <a:gd name="T30" fmla="*/ 161 w 496"/>
              <a:gd name="T31" fmla="*/ 85 h 102"/>
              <a:gd name="T32" fmla="*/ 138 w 496"/>
              <a:gd name="T33" fmla="*/ 88 h 102"/>
              <a:gd name="T34" fmla="*/ 117 w 496"/>
              <a:gd name="T35" fmla="*/ 92 h 102"/>
              <a:gd name="T36" fmla="*/ 98 w 496"/>
              <a:gd name="T37" fmla="*/ 98 h 102"/>
              <a:gd name="T38" fmla="*/ 84 w 496"/>
              <a:gd name="T39" fmla="*/ 100 h 102"/>
              <a:gd name="T40" fmla="*/ 77 w 496"/>
              <a:gd name="T41" fmla="*/ 102 h 102"/>
              <a:gd name="T42" fmla="*/ 71 w 496"/>
              <a:gd name="T43" fmla="*/ 100 h 102"/>
              <a:gd name="T44" fmla="*/ 63 w 496"/>
              <a:gd name="T45" fmla="*/ 98 h 102"/>
              <a:gd name="T46" fmla="*/ 50 w 496"/>
              <a:gd name="T47" fmla="*/ 94 h 102"/>
              <a:gd name="T48" fmla="*/ 36 w 496"/>
              <a:gd name="T49" fmla="*/ 90 h 102"/>
              <a:gd name="T50" fmla="*/ 19 w 496"/>
              <a:gd name="T51" fmla="*/ 86 h 102"/>
              <a:gd name="T52" fmla="*/ 8 w 496"/>
              <a:gd name="T53" fmla="*/ 81 h 102"/>
              <a:gd name="T54" fmla="*/ 2 w 496"/>
              <a:gd name="T55" fmla="*/ 75 h 102"/>
              <a:gd name="T56" fmla="*/ 0 w 496"/>
              <a:gd name="T57" fmla="*/ 71 h 102"/>
              <a:gd name="T58" fmla="*/ 4 w 496"/>
              <a:gd name="T59" fmla="*/ 67 h 102"/>
              <a:gd name="T60" fmla="*/ 11 w 496"/>
              <a:gd name="T61" fmla="*/ 63 h 102"/>
              <a:gd name="T62" fmla="*/ 25 w 496"/>
              <a:gd name="T63" fmla="*/ 60 h 102"/>
              <a:gd name="T64" fmla="*/ 42 w 496"/>
              <a:gd name="T65" fmla="*/ 56 h 102"/>
              <a:gd name="T66" fmla="*/ 54 w 496"/>
              <a:gd name="T67" fmla="*/ 54 h 102"/>
              <a:gd name="T68" fmla="*/ 71 w 496"/>
              <a:gd name="T69" fmla="*/ 52 h 102"/>
              <a:gd name="T70" fmla="*/ 94 w 496"/>
              <a:gd name="T71" fmla="*/ 48 h 102"/>
              <a:gd name="T72" fmla="*/ 122 w 496"/>
              <a:gd name="T73" fmla="*/ 44 h 102"/>
              <a:gd name="T74" fmla="*/ 157 w 496"/>
              <a:gd name="T75" fmla="*/ 39 h 102"/>
              <a:gd name="T76" fmla="*/ 195 w 496"/>
              <a:gd name="T77" fmla="*/ 33 h 102"/>
              <a:gd name="T78" fmla="*/ 239 w 496"/>
              <a:gd name="T79" fmla="*/ 25 h 102"/>
              <a:gd name="T80" fmla="*/ 289 w 496"/>
              <a:gd name="T81" fmla="*/ 16 h 102"/>
              <a:gd name="T82" fmla="*/ 339 w 496"/>
              <a:gd name="T83" fmla="*/ 10 h 102"/>
              <a:gd name="T84" fmla="*/ 381 w 496"/>
              <a:gd name="T85" fmla="*/ 4 h 102"/>
              <a:gd name="T86" fmla="*/ 415 w 496"/>
              <a:gd name="T87" fmla="*/ 2 h 102"/>
              <a:gd name="T88" fmla="*/ 444 w 496"/>
              <a:gd name="T89" fmla="*/ 0 h 102"/>
              <a:gd name="T90" fmla="*/ 467 w 496"/>
              <a:gd name="T91" fmla="*/ 0 h 102"/>
              <a:gd name="T92" fmla="*/ 482 w 496"/>
              <a:gd name="T93" fmla="*/ 2 h 102"/>
              <a:gd name="T94" fmla="*/ 492 w 496"/>
              <a:gd name="T95" fmla="*/ 6 h 102"/>
              <a:gd name="T96" fmla="*/ 496 w 496"/>
              <a:gd name="T97" fmla="*/ 1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96" h="102">
                <a:moveTo>
                  <a:pt x="496" y="12"/>
                </a:moveTo>
                <a:lnTo>
                  <a:pt x="496" y="14"/>
                </a:lnTo>
                <a:lnTo>
                  <a:pt x="494" y="16"/>
                </a:lnTo>
                <a:lnTo>
                  <a:pt x="494" y="19"/>
                </a:lnTo>
                <a:lnTo>
                  <a:pt x="492" y="21"/>
                </a:lnTo>
                <a:lnTo>
                  <a:pt x="490" y="23"/>
                </a:lnTo>
                <a:lnTo>
                  <a:pt x="486" y="25"/>
                </a:lnTo>
                <a:lnTo>
                  <a:pt x="484" y="27"/>
                </a:lnTo>
                <a:lnTo>
                  <a:pt x="480" y="29"/>
                </a:lnTo>
                <a:lnTo>
                  <a:pt x="476" y="31"/>
                </a:lnTo>
                <a:lnTo>
                  <a:pt x="471" y="33"/>
                </a:lnTo>
                <a:lnTo>
                  <a:pt x="467" y="35"/>
                </a:lnTo>
                <a:lnTo>
                  <a:pt x="461" y="37"/>
                </a:lnTo>
                <a:lnTo>
                  <a:pt x="455" y="39"/>
                </a:lnTo>
                <a:lnTo>
                  <a:pt x="448" y="39"/>
                </a:lnTo>
                <a:lnTo>
                  <a:pt x="442" y="40"/>
                </a:lnTo>
                <a:lnTo>
                  <a:pt x="434" y="40"/>
                </a:lnTo>
                <a:lnTo>
                  <a:pt x="417" y="42"/>
                </a:lnTo>
                <a:lnTo>
                  <a:pt x="402" y="46"/>
                </a:lnTo>
                <a:lnTo>
                  <a:pt x="385" y="48"/>
                </a:lnTo>
                <a:lnTo>
                  <a:pt x="367" y="52"/>
                </a:lnTo>
                <a:lnTo>
                  <a:pt x="348" y="54"/>
                </a:lnTo>
                <a:lnTo>
                  <a:pt x="329" y="56"/>
                </a:lnTo>
                <a:lnTo>
                  <a:pt x="310" y="60"/>
                </a:lnTo>
                <a:lnTo>
                  <a:pt x="289" y="62"/>
                </a:lnTo>
                <a:lnTo>
                  <a:pt x="268" y="65"/>
                </a:lnTo>
                <a:lnTo>
                  <a:pt x="249" y="69"/>
                </a:lnTo>
                <a:lnTo>
                  <a:pt x="230" y="73"/>
                </a:lnTo>
                <a:lnTo>
                  <a:pt x="210" y="75"/>
                </a:lnTo>
                <a:lnTo>
                  <a:pt x="193" y="79"/>
                </a:lnTo>
                <a:lnTo>
                  <a:pt x="176" y="81"/>
                </a:lnTo>
                <a:lnTo>
                  <a:pt x="161" y="85"/>
                </a:lnTo>
                <a:lnTo>
                  <a:pt x="145" y="86"/>
                </a:lnTo>
                <a:lnTo>
                  <a:pt x="138" y="88"/>
                </a:lnTo>
                <a:lnTo>
                  <a:pt x="130" y="90"/>
                </a:lnTo>
                <a:lnTo>
                  <a:pt x="117" y="92"/>
                </a:lnTo>
                <a:lnTo>
                  <a:pt x="107" y="96"/>
                </a:lnTo>
                <a:lnTo>
                  <a:pt x="98" y="98"/>
                </a:lnTo>
                <a:lnTo>
                  <a:pt x="90" y="100"/>
                </a:lnTo>
                <a:lnTo>
                  <a:pt x="84" y="100"/>
                </a:lnTo>
                <a:lnTo>
                  <a:pt x="80" y="102"/>
                </a:lnTo>
                <a:lnTo>
                  <a:pt x="77" y="102"/>
                </a:lnTo>
                <a:lnTo>
                  <a:pt x="75" y="102"/>
                </a:lnTo>
                <a:lnTo>
                  <a:pt x="71" y="100"/>
                </a:lnTo>
                <a:lnTo>
                  <a:pt x="67" y="100"/>
                </a:lnTo>
                <a:lnTo>
                  <a:pt x="63" y="98"/>
                </a:lnTo>
                <a:lnTo>
                  <a:pt x="57" y="96"/>
                </a:lnTo>
                <a:lnTo>
                  <a:pt x="50" y="94"/>
                </a:lnTo>
                <a:lnTo>
                  <a:pt x="44" y="92"/>
                </a:lnTo>
                <a:lnTo>
                  <a:pt x="36" y="90"/>
                </a:lnTo>
                <a:lnTo>
                  <a:pt x="27" y="88"/>
                </a:lnTo>
                <a:lnTo>
                  <a:pt x="19" y="86"/>
                </a:lnTo>
                <a:lnTo>
                  <a:pt x="13" y="85"/>
                </a:lnTo>
                <a:lnTo>
                  <a:pt x="8" y="81"/>
                </a:lnTo>
                <a:lnTo>
                  <a:pt x="4" y="79"/>
                </a:lnTo>
                <a:lnTo>
                  <a:pt x="2" y="75"/>
                </a:lnTo>
                <a:lnTo>
                  <a:pt x="0" y="73"/>
                </a:lnTo>
                <a:lnTo>
                  <a:pt x="0" y="71"/>
                </a:lnTo>
                <a:lnTo>
                  <a:pt x="0" y="69"/>
                </a:lnTo>
                <a:lnTo>
                  <a:pt x="4" y="67"/>
                </a:lnTo>
                <a:lnTo>
                  <a:pt x="6" y="65"/>
                </a:lnTo>
                <a:lnTo>
                  <a:pt x="11" y="63"/>
                </a:lnTo>
                <a:lnTo>
                  <a:pt x="17" y="62"/>
                </a:lnTo>
                <a:lnTo>
                  <a:pt x="25" y="60"/>
                </a:lnTo>
                <a:lnTo>
                  <a:pt x="32" y="58"/>
                </a:lnTo>
                <a:lnTo>
                  <a:pt x="42" y="56"/>
                </a:lnTo>
                <a:lnTo>
                  <a:pt x="46" y="56"/>
                </a:lnTo>
                <a:lnTo>
                  <a:pt x="54" y="54"/>
                </a:lnTo>
                <a:lnTo>
                  <a:pt x="61" y="52"/>
                </a:lnTo>
                <a:lnTo>
                  <a:pt x="71" y="52"/>
                </a:lnTo>
                <a:lnTo>
                  <a:pt x="82" y="50"/>
                </a:lnTo>
                <a:lnTo>
                  <a:pt x="94" y="48"/>
                </a:lnTo>
                <a:lnTo>
                  <a:pt x="107" y="46"/>
                </a:lnTo>
                <a:lnTo>
                  <a:pt x="122" y="44"/>
                </a:lnTo>
                <a:lnTo>
                  <a:pt x="140" y="40"/>
                </a:lnTo>
                <a:lnTo>
                  <a:pt x="157" y="39"/>
                </a:lnTo>
                <a:lnTo>
                  <a:pt x="176" y="35"/>
                </a:lnTo>
                <a:lnTo>
                  <a:pt x="195" y="33"/>
                </a:lnTo>
                <a:lnTo>
                  <a:pt x="216" y="29"/>
                </a:lnTo>
                <a:lnTo>
                  <a:pt x="239" y="25"/>
                </a:lnTo>
                <a:lnTo>
                  <a:pt x="264" y="21"/>
                </a:lnTo>
                <a:lnTo>
                  <a:pt x="289" y="16"/>
                </a:lnTo>
                <a:lnTo>
                  <a:pt x="314" y="12"/>
                </a:lnTo>
                <a:lnTo>
                  <a:pt x="339" y="10"/>
                </a:lnTo>
                <a:lnTo>
                  <a:pt x="360" y="6"/>
                </a:lnTo>
                <a:lnTo>
                  <a:pt x="381" y="4"/>
                </a:lnTo>
                <a:lnTo>
                  <a:pt x="398" y="2"/>
                </a:lnTo>
                <a:lnTo>
                  <a:pt x="415" y="2"/>
                </a:lnTo>
                <a:lnTo>
                  <a:pt x="431" y="0"/>
                </a:lnTo>
                <a:lnTo>
                  <a:pt x="444" y="0"/>
                </a:lnTo>
                <a:lnTo>
                  <a:pt x="457" y="0"/>
                </a:lnTo>
                <a:lnTo>
                  <a:pt x="467" y="0"/>
                </a:lnTo>
                <a:lnTo>
                  <a:pt x="476" y="2"/>
                </a:lnTo>
                <a:lnTo>
                  <a:pt x="482" y="2"/>
                </a:lnTo>
                <a:lnTo>
                  <a:pt x="488" y="4"/>
                </a:lnTo>
                <a:lnTo>
                  <a:pt x="492" y="6"/>
                </a:lnTo>
                <a:lnTo>
                  <a:pt x="496" y="8"/>
                </a:lnTo>
                <a:lnTo>
                  <a:pt x="496" y="12"/>
                </a:lnTo>
                <a:lnTo>
                  <a:pt x="496" y="1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36"/>
          <p:cNvSpPr/>
          <p:nvPr/>
        </p:nvSpPr>
        <p:spPr bwMode="auto">
          <a:xfrm>
            <a:off x="5556208" y="2105651"/>
            <a:ext cx="997837" cy="196853"/>
          </a:xfrm>
          <a:custGeom>
            <a:avLst/>
            <a:gdLst>
              <a:gd name="T0" fmla="*/ 855 w 882"/>
              <a:gd name="T1" fmla="*/ 33 h 174"/>
              <a:gd name="T2" fmla="*/ 874 w 882"/>
              <a:gd name="T3" fmla="*/ 42 h 174"/>
              <a:gd name="T4" fmla="*/ 882 w 882"/>
              <a:gd name="T5" fmla="*/ 50 h 174"/>
              <a:gd name="T6" fmla="*/ 880 w 882"/>
              <a:gd name="T7" fmla="*/ 59 h 174"/>
              <a:gd name="T8" fmla="*/ 871 w 882"/>
              <a:gd name="T9" fmla="*/ 65 h 174"/>
              <a:gd name="T10" fmla="*/ 857 w 882"/>
              <a:gd name="T11" fmla="*/ 71 h 174"/>
              <a:gd name="T12" fmla="*/ 844 w 882"/>
              <a:gd name="T13" fmla="*/ 73 h 174"/>
              <a:gd name="T14" fmla="*/ 823 w 882"/>
              <a:gd name="T15" fmla="*/ 75 h 174"/>
              <a:gd name="T16" fmla="*/ 794 w 882"/>
              <a:gd name="T17" fmla="*/ 77 h 174"/>
              <a:gd name="T18" fmla="*/ 756 w 882"/>
              <a:gd name="T19" fmla="*/ 78 h 174"/>
              <a:gd name="T20" fmla="*/ 712 w 882"/>
              <a:gd name="T21" fmla="*/ 78 h 174"/>
              <a:gd name="T22" fmla="*/ 649 w 882"/>
              <a:gd name="T23" fmla="*/ 82 h 174"/>
              <a:gd name="T24" fmla="*/ 570 w 882"/>
              <a:gd name="T25" fmla="*/ 88 h 174"/>
              <a:gd name="T26" fmla="*/ 505 w 882"/>
              <a:gd name="T27" fmla="*/ 94 h 174"/>
              <a:gd name="T28" fmla="*/ 442 w 882"/>
              <a:gd name="T29" fmla="*/ 101 h 174"/>
              <a:gd name="T30" fmla="*/ 369 w 882"/>
              <a:gd name="T31" fmla="*/ 113 h 174"/>
              <a:gd name="T32" fmla="*/ 285 w 882"/>
              <a:gd name="T33" fmla="*/ 130 h 174"/>
              <a:gd name="T34" fmla="*/ 210 w 882"/>
              <a:gd name="T35" fmla="*/ 144 h 174"/>
              <a:gd name="T36" fmla="*/ 145 w 882"/>
              <a:gd name="T37" fmla="*/ 155 h 174"/>
              <a:gd name="T38" fmla="*/ 111 w 882"/>
              <a:gd name="T39" fmla="*/ 163 h 174"/>
              <a:gd name="T40" fmla="*/ 90 w 882"/>
              <a:gd name="T41" fmla="*/ 166 h 174"/>
              <a:gd name="T42" fmla="*/ 74 w 882"/>
              <a:gd name="T43" fmla="*/ 170 h 174"/>
              <a:gd name="T44" fmla="*/ 61 w 882"/>
              <a:gd name="T45" fmla="*/ 172 h 174"/>
              <a:gd name="T46" fmla="*/ 53 w 882"/>
              <a:gd name="T47" fmla="*/ 174 h 174"/>
              <a:gd name="T48" fmla="*/ 48 w 882"/>
              <a:gd name="T49" fmla="*/ 174 h 174"/>
              <a:gd name="T50" fmla="*/ 38 w 882"/>
              <a:gd name="T51" fmla="*/ 170 h 174"/>
              <a:gd name="T52" fmla="*/ 25 w 882"/>
              <a:gd name="T53" fmla="*/ 159 h 174"/>
              <a:gd name="T54" fmla="*/ 7 w 882"/>
              <a:gd name="T55" fmla="*/ 145 h 174"/>
              <a:gd name="T56" fmla="*/ 0 w 882"/>
              <a:gd name="T57" fmla="*/ 136 h 174"/>
              <a:gd name="T58" fmla="*/ 4 w 882"/>
              <a:gd name="T59" fmla="*/ 128 h 174"/>
              <a:gd name="T60" fmla="*/ 9 w 882"/>
              <a:gd name="T61" fmla="*/ 128 h 174"/>
              <a:gd name="T62" fmla="*/ 21 w 882"/>
              <a:gd name="T63" fmla="*/ 126 h 174"/>
              <a:gd name="T64" fmla="*/ 38 w 882"/>
              <a:gd name="T65" fmla="*/ 124 h 174"/>
              <a:gd name="T66" fmla="*/ 61 w 882"/>
              <a:gd name="T67" fmla="*/ 121 h 174"/>
              <a:gd name="T68" fmla="*/ 92 w 882"/>
              <a:gd name="T69" fmla="*/ 115 h 174"/>
              <a:gd name="T70" fmla="*/ 128 w 882"/>
              <a:gd name="T71" fmla="*/ 109 h 174"/>
              <a:gd name="T72" fmla="*/ 172 w 882"/>
              <a:gd name="T73" fmla="*/ 101 h 174"/>
              <a:gd name="T74" fmla="*/ 220 w 882"/>
              <a:gd name="T75" fmla="*/ 94 h 174"/>
              <a:gd name="T76" fmla="*/ 275 w 882"/>
              <a:gd name="T77" fmla="*/ 84 h 174"/>
              <a:gd name="T78" fmla="*/ 337 w 882"/>
              <a:gd name="T79" fmla="*/ 73 h 174"/>
              <a:gd name="T80" fmla="*/ 404 w 882"/>
              <a:gd name="T81" fmla="*/ 59 h 174"/>
              <a:gd name="T82" fmla="*/ 467 w 882"/>
              <a:gd name="T83" fmla="*/ 48 h 174"/>
              <a:gd name="T84" fmla="*/ 524 w 882"/>
              <a:gd name="T85" fmla="*/ 38 h 174"/>
              <a:gd name="T86" fmla="*/ 576 w 882"/>
              <a:gd name="T87" fmla="*/ 29 h 174"/>
              <a:gd name="T88" fmla="*/ 622 w 882"/>
              <a:gd name="T89" fmla="*/ 21 h 174"/>
              <a:gd name="T90" fmla="*/ 662 w 882"/>
              <a:gd name="T91" fmla="*/ 15 h 174"/>
              <a:gd name="T92" fmla="*/ 696 w 882"/>
              <a:gd name="T93" fmla="*/ 10 h 174"/>
              <a:gd name="T94" fmla="*/ 725 w 882"/>
              <a:gd name="T95" fmla="*/ 6 h 174"/>
              <a:gd name="T96" fmla="*/ 746 w 882"/>
              <a:gd name="T97" fmla="*/ 2 h 174"/>
              <a:gd name="T98" fmla="*/ 761 w 882"/>
              <a:gd name="T99" fmla="*/ 0 h 174"/>
              <a:gd name="T100" fmla="*/ 771 w 882"/>
              <a:gd name="T101" fmla="*/ 0 h 174"/>
              <a:gd name="T102" fmla="*/ 786 w 882"/>
              <a:gd name="T103" fmla="*/ 4 h 174"/>
              <a:gd name="T104" fmla="*/ 809 w 882"/>
              <a:gd name="T105" fmla="*/ 11 h 174"/>
              <a:gd name="T106" fmla="*/ 836 w 882"/>
              <a:gd name="T107" fmla="*/ 25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82" h="174">
                <a:moveTo>
                  <a:pt x="836" y="25"/>
                </a:moveTo>
                <a:lnTo>
                  <a:pt x="846" y="29"/>
                </a:lnTo>
                <a:lnTo>
                  <a:pt x="855" y="33"/>
                </a:lnTo>
                <a:lnTo>
                  <a:pt x="863" y="34"/>
                </a:lnTo>
                <a:lnTo>
                  <a:pt x="871" y="38"/>
                </a:lnTo>
                <a:lnTo>
                  <a:pt x="874" y="42"/>
                </a:lnTo>
                <a:lnTo>
                  <a:pt x="878" y="44"/>
                </a:lnTo>
                <a:lnTo>
                  <a:pt x="882" y="48"/>
                </a:lnTo>
                <a:lnTo>
                  <a:pt x="882" y="50"/>
                </a:lnTo>
                <a:lnTo>
                  <a:pt x="882" y="52"/>
                </a:lnTo>
                <a:lnTo>
                  <a:pt x="880" y="55"/>
                </a:lnTo>
                <a:lnTo>
                  <a:pt x="880" y="59"/>
                </a:lnTo>
                <a:lnTo>
                  <a:pt x="878" y="61"/>
                </a:lnTo>
                <a:lnTo>
                  <a:pt x="874" y="63"/>
                </a:lnTo>
                <a:lnTo>
                  <a:pt x="871" y="65"/>
                </a:lnTo>
                <a:lnTo>
                  <a:pt x="867" y="67"/>
                </a:lnTo>
                <a:lnTo>
                  <a:pt x="861" y="69"/>
                </a:lnTo>
                <a:lnTo>
                  <a:pt x="857" y="71"/>
                </a:lnTo>
                <a:lnTo>
                  <a:pt x="853" y="71"/>
                </a:lnTo>
                <a:lnTo>
                  <a:pt x="849" y="73"/>
                </a:lnTo>
                <a:lnTo>
                  <a:pt x="844" y="73"/>
                </a:lnTo>
                <a:lnTo>
                  <a:pt x="838" y="75"/>
                </a:lnTo>
                <a:lnTo>
                  <a:pt x="830" y="75"/>
                </a:lnTo>
                <a:lnTo>
                  <a:pt x="823" y="75"/>
                </a:lnTo>
                <a:lnTo>
                  <a:pt x="813" y="77"/>
                </a:lnTo>
                <a:lnTo>
                  <a:pt x="804" y="77"/>
                </a:lnTo>
                <a:lnTo>
                  <a:pt x="794" y="77"/>
                </a:lnTo>
                <a:lnTo>
                  <a:pt x="782" y="78"/>
                </a:lnTo>
                <a:lnTo>
                  <a:pt x="769" y="78"/>
                </a:lnTo>
                <a:lnTo>
                  <a:pt x="756" y="78"/>
                </a:lnTo>
                <a:lnTo>
                  <a:pt x="742" y="78"/>
                </a:lnTo>
                <a:lnTo>
                  <a:pt x="727" y="78"/>
                </a:lnTo>
                <a:lnTo>
                  <a:pt x="712" y="78"/>
                </a:lnTo>
                <a:lnTo>
                  <a:pt x="694" y="80"/>
                </a:lnTo>
                <a:lnTo>
                  <a:pt x="679" y="80"/>
                </a:lnTo>
                <a:lnTo>
                  <a:pt x="649" y="82"/>
                </a:lnTo>
                <a:lnTo>
                  <a:pt x="622" y="84"/>
                </a:lnTo>
                <a:lnTo>
                  <a:pt x="595" y="86"/>
                </a:lnTo>
                <a:lnTo>
                  <a:pt x="570" y="88"/>
                </a:lnTo>
                <a:lnTo>
                  <a:pt x="547" y="90"/>
                </a:lnTo>
                <a:lnTo>
                  <a:pt x="524" y="92"/>
                </a:lnTo>
                <a:lnTo>
                  <a:pt x="505" y="94"/>
                </a:lnTo>
                <a:lnTo>
                  <a:pt x="486" y="96"/>
                </a:lnTo>
                <a:lnTo>
                  <a:pt x="465" y="100"/>
                </a:lnTo>
                <a:lnTo>
                  <a:pt x="442" y="101"/>
                </a:lnTo>
                <a:lnTo>
                  <a:pt x="419" y="105"/>
                </a:lnTo>
                <a:lnTo>
                  <a:pt x="394" y="109"/>
                </a:lnTo>
                <a:lnTo>
                  <a:pt x="369" y="113"/>
                </a:lnTo>
                <a:lnTo>
                  <a:pt x="342" y="119"/>
                </a:lnTo>
                <a:lnTo>
                  <a:pt x="314" y="124"/>
                </a:lnTo>
                <a:lnTo>
                  <a:pt x="285" y="130"/>
                </a:lnTo>
                <a:lnTo>
                  <a:pt x="258" y="134"/>
                </a:lnTo>
                <a:lnTo>
                  <a:pt x="233" y="140"/>
                </a:lnTo>
                <a:lnTo>
                  <a:pt x="210" y="144"/>
                </a:lnTo>
                <a:lnTo>
                  <a:pt x="187" y="147"/>
                </a:lnTo>
                <a:lnTo>
                  <a:pt x="166" y="151"/>
                </a:lnTo>
                <a:lnTo>
                  <a:pt x="145" y="155"/>
                </a:lnTo>
                <a:lnTo>
                  <a:pt x="128" y="159"/>
                </a:lnTo>
                <a:lnTo>
                  <a:pt x="120" y="161"/>
                </a:lnTo>
                <a:lnTo>
                  <a:pt x="111" y="163"/>
                </a:lnTo>
                <a:lnTo>
                  <a:pt x="105" y="165"/>
                </a:lnTo>
                <a:lnTo>
                  <a:pt x="97" y="166"/>
                </a:lnTo>
                <a:lnTo>
                  <a:pt x="90" y="166"/>
                </a:lnTo>
                <a:lnTo>
                  <a:pt x="84" y="168"/>
                </a:lnTo>
                <a:lnTo>
                  <a:pt x="78" y="170"/>
                </a:lnTo>
                <a:lnTo>
                  <a:pt x="74" y="170"/>
                </a:lnTo>
                <a:lnTo>
                  <a:pt x="69" y="172"/>
                </a:lnTo>
                <a:lnTo>
                  <a:pt x="65" y="172"/>
                </a:lnTo>
                <a:lnTo>
                  <a:pt x="61" y="172"/>
                </a:lnTo>
                <a:lnTo>
                  <a:pt x="59" y="174"/>
                </a:lnTo>
                <a:lnTo>
                  <a:pt x="55" y="174"/>
                </a:lnTo>
                <a:lnTo>
                  <a:pt x="53" y="174"/>
                </a:lnTo>
                <a:lnTo>
                  <a:pt x="51" y="174"/>
                </a:lnTo>
                <a:lnTo>
                  <a:pt x="51" y="174"/>
                </a:lnTo>
                <a:lnTo>
                  <a:pt x="48" y="174"/>
                </a:lnTo>
                <a:lnTo>
                  <a:pt x="46" y="172"/>
                </a:lnTo>
                <a:lnTo>
                  <a:pt x="42" y="172"/>
                </a:lnTo>
                <a:lnTo>
                  <a:pt x="38" y="170"/>
                </a:lnTo>
                <a:lnTo>
                  <a:pt x="34" y="166"/>
                </a:lnTo>
                <a:lnTo>
                  <a:pt x="30" y="165"/>
                </a:lnTo>
                <a:lnTo>
                  <a:pt x="25" y="159"/>
                </a:lnTo>
                <a:lnTo>
                  <a:pt x="19" y="155"/>
                </a:lnTo>
                <a:lnTo>
                  <a:pt x="13" y="149"/>
                </a:lnTo>
                <a:lnTo>
                  <a:pt x="7" y="145"/>
                </a:lnTo>
                <a:lnTo>
                  <a:pt x="4" y="142"/>
                </a:lnTo>
                <a:lnTo>
                  <a:pt x="0" y="138"/>
                </a:lnTo>
                <a:lnTo>
                  <a:pt x="0" y="136"/>
                </a:lnTo>
                <a:lnTo>
                  <a:pt x="0" y="134"/>
                </a:lnTo>
                <a:lnTo>
                  <a:pt x="2" y="130"/>
                </a:lnTo>
                <a:lnTo>
                  <a:pt x="4" y="128"/>
                </a:lnTo>
                <a:lnTo>
                  <a:pt x="5" y="128"/>
                </a:lnTo>
                <a:lnTo>
                  <a:pt x="7" y="128"/>
                </a:lnTo>
                <a:lnTo>
                  <a:pt x="9" y="128"/>
                </a:lnTo>
                <a:lnTo>
                  <a:pt x="11" y="128"/>
                </a:lnTo>
                <a:lnTo>
                  <a:pt x="15" y="128"/>
                </a:lnTo>
                <a:lnTo>
                  <a:pt x="21" y="126"/>
                </a:lnTo>
                <a:lnTo>
                  <a:pt x="25" y="126"/>
                </a:lnTo>
                <a:lnTo>
                  <a:pt x="30" y="126"/>
                </a:lnTo>
                <a:lnTo>
                  <a:pt x="38" y="124"/>
                </a:lnTo>
                <a:lnTo>
                  <a:pt x="46" y="122"/>
                </a:lnTo>
                <a:lnTo>
                  <a:pt x="53" y="122"/>
                </a:lnTo>
                <a:lnTo>
                  <a:pt x="61" y="121"/>
                </a:lnTo>
                <a:lnTo>
                  <a:pt x="71" y="119"/>
                </a:lnTo>
                <a:lnTo>
                  <a:pt x="82" y="117"/>
                </a:lnTo>
                <a:lnTo>
                  <a:pt x="92" y="115"/>
                </a:lnTo>
                <a:lnTo>
                  <a:pt x="103" y="113"/>
                </a:lnTo>
                <a:lnTo>
                  <a:pt x="116" y="111"/>
                </a:lnTo>
                <a:lnTo>
                  <a:pt x="128" y="109"/>
                </a:lnTo>
                <a:lnTo>
                  <a:pt x="141" y="107"/>
                </a:lnTo>
                <a:lnTo>
                  <a:pt x="157" y="105"/>
                </a:lnTo>
                <a:lnTo>
                  <a:pt x="172" y="101"/>
                </a:lnTo>
                <a:lnTo>
                  <a:pt x="187" y="100"/>
                </a:lnTo>
                <a:lnTo>
                  <a:pt x="203" y="96"/>
                </a:lnTo>
                <a:lnTo>
                  <a:pt x="220" y="94"/>
                </a:lnTo>
                <a:lnTo>
                  <a:pt x="239" y="90"/>
                </a:lnTo>
                <a:lnTo>
                  <a:pt x="256" y="88"/>
                </a:lnTo>
                <a:lnTo>
                  <a:pt x="275" y="84"/>
                </a:lnTo>
                <a:lnTo>
                  <a:pt x="294" y="80"/>
                </a:lnTo>
                <a:lnTo>
                  <a:pt x="316" y="77"/>
                </a:lnTo>
                <a:lnTo>
                  <a:pt x="337" y="73"/>
                </a:lnTo>
                <a:lnTo>
                  <a:pt x="360" y="69"/>
                </a:lnTo>
                <a:lnTo>
                  <a:pt x="381" y="63"/>
                </a:lnTo>
                <a:lnTo>
                  <a:pt x="404" y="59"/>
                </a:lnTo>
                <a:lnTo>
                  <a:pt x="425" y="55"/>
                </a:lnTo>
                <a:lnTo>
                  <a:pt x="446" y="52"/>
                </a:lnTo>
                <a:lnTo>
                  <a:pt x="467" y="48"/>
                </a:lnTo>
                <a:lnTo>
                  <a:pt x="486" y="44"/>
                </a:lnTo>
                <a:lnTo>
                  <a:pt x="507" y="40"/>
                </a:lnTo>
                <a:lnTo>
                  <a:pt x="524" y="38"/>
                </a:lnTo>
                <a:lnTo>
                  <a:pt x="543" y="34"/>
                </a:lnTo>
                <a:lnTo>
                  <a:pt x="560" y="31"/>
                </a:lnTo>
                <a:lnTo>
                  <a:pt x="576" y="29"/>
                </a:lnTo>
                <a:lnTo>
                  <a:pt x="593" y="27"/>
                </a:lnTo>
                <a:lnTo>
                  <a:pt x="608" y="23"/>
                </a:lnTo>
                <a:lnTo>
                  <a:pt x="622" y="21"/>
                </a:lnTo>
                <a:lnTo>
                  <a:pt x="637" y="19"/>
                </a:lnTo>
                <a:lnTo>
                  <a:pt x="650" y="17"/>
                </a:lnTo>
                <a:lnTo>
                  <a:pt x="662" y="15"/>
                </a:lnTo>
                <a:lnTo>
                  <a:pt x="675" y="13"/>
                </a:lnTo>
                <a:lnTo>
                  <a:pt x="685" y="11"/>
                </a:lnTo>
                <a:lnTo>
                  <a:pt x="696" y="10"/>
                </a:lnTo>
                <a:lnTo>
                  <a:pt x="706" y="8"/>
                </a:lnTo>
                <a:lnTo>
                  <a:pt x="715" y="6"/>
                </a:lnTo>
                <a:lnTo>
                  <a:pt x="725" y="6"/>
                </a:lnTo>
                <a:lnTo>
                  <a:pt x="733" y="4"/>
                </a:lnTo>
                <a:lnTo>
                  <a:pt x="740" y="2"/>
                </a:lnTo>
                <a:lnTo>
                  <a:pt x="746" y="2"/>
                </a:lnTo>
                <a:lnTo>
                  <a:pt x="752" y="2"/>
                </a:lnTo>
                <a:lnTo>
                  <a:pt x="758" y="0"/>
                </a:lnTo>
                <a:lnTo>
                  <a:pt x="761" y="0"/>
                </a:lnTo>
                <a:lnTo>
                  <a:pt x="765" y="0"/>
                </a:lnTo>
                <a:lnTo>
                  <a:pt x="769" y="0"/>
                </a:lnTo>
                <a:lnTo>
                  <a:pt x="771" y="0"/>
                </a:lnTo>
                <a:lnTo>
                  <a:pt x="773" y="0"/>
                </a:lnTo>
                <a:lnTo>
                  <a:pt x="779" y="2"/>
                </a:lnTo>
                <a:lnTo>
                  <a:pt x="786" y="4"/>
                </a:lnTo>
                <a:lnTo>
                  <a:pt x="792" y="6"/>
                </a:lnTo>
                <a:lnTo>
                  <a:pt x="800" y="8"/>
                </a:lnTo>
                <a:lnTo>
                  <a:pt x="809" y="11"/>
                </a:lnTo>
                <a:lnTo>
                  <a:pt x="817" y="15"/>
                </a:lnTo>
                <a:lnTo>
                  <a:pt x="826" y="19"/>
                </a:lnTo>
                <a:lnTo>
                  <a:pt x="836" y="25"/>
                </a:lnTo>
                <a:lnTo>
                  <a:pt x="836" y="2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37"/>
          <p:cNvSpPr/>
          <p:nvPr/>
        </p:nvSpPr>
        <p:spPr bwMode="auto">
          <a:xfrm>
            <a:off x="5708438" y="1971125"/>
            <a:ext cx="519746" cy="113133"/>
          </a:xfrm>
          <a:custGeom>
            <a:avLst/>
            <a:gdLst>
              <a:gd name="T0" fmla="*/ 496 w 496"/>
              <a:gd name="T1" fmla="*/ 14 h 102"/>
              <a:gd name="T2" fmla="*/ 494 w 496"/>
              <a:gd name="T3" fmla="*/ 19 h 102"/>
              <a:gd name="T4" fmla="*/ 490 w 496"/>
              <a:gd name="T5" fmla="*/ 23 h 102"/>
              <a:gd name="T6" fmla="*/ 484 w 496"/>
              <a:gd name="T7" fmla="*/ 27 h 102"/>
              <a:gd name="T8" fmla="*/ 476 w 496"/>
              <a:gd name="T9" fmla="*/ 31 h 102"/>
              <a:gd name="T10" fmla="*/ 467 w 496"/>
              <a:gd name="T11" fmla="*/ 35 h 102"/>
              <a:gd name="T12" fmla="*/ 455 w 496"/>
              <a:gd name="T13" fmla="*/ 39 h 102"/>
              <a:gd name="T14" fmla="*/ 442 w 496"/>
              <a:gd name="T15" fmla="*/ 40 h 102"/>
              <a:gd name="T16" fmla="*/ 417 w 496"/>
              <a:gd name="T17" fmla="*/ 42 h 102"/>
              <a:gd name="T18" fmla="*/ 385 w 496"/>
              <a:gd name="T19" fmla="*/ 48 h 102"/>
              <a:gd name="T20" fmla="*/ 348 w 496"/>
              <a:gd name="T21" fmla="*/ 54 h 102"/>
              <a:gd name="T22" fmla="*/ 310 w 496"/>
              <a:gd name="T23" fmla="*/ 60 h 102"/>
              <a:gd name="T24" fmla="*/ 268 w 496"/>
              <a:gd name="T25" fmla="*/ 65 h 102"/>
              <a:gd name="T26" fmla="*/ 230 w 496"/>
              <a:gd name="T27" fmla="*/ 73 h 102"/>
              <a:gd name="T28" fmla="*/ 193 w 496"/>
              <a:gd name="T29" fmla="*/ 79 h 102"/>
              <a:gd name="T30" fmla="*/ 161 w 496"/>
              <a:gd name="T31" fmla="*/ 85 h 102"/>
              <a:gd name="T32" fmla="*/ 138 w 496"/>
              <a:gd name="T33" fmla="*/ 88 h 102"/>
              <a:gd name="T34" fmla="*/ 117 w 496"/>
              <a:gd name="T35" fmla="*/ 92 h 102"/>
              <a:gd name="T36" fmla="*/ 98 w 496"/>
              <a:gd name="T37" fmla="*/ 98 h 102"/>
              <a:gd name="T38" fmla="*/ 84 w 496"/>
              <a:gd name="T39" fmla="*/ 100 h 102"/>
              <a:gd name="T40" fmla="*/ 77 w 496"/>
              <a:gd name="T41" fmla="*/ 102 h 102"/>
              <a:gd name="T42" fmla="*/ 71 w 496"/>
              <a:gd name="T43" fmla="*/ 100 h 102"/>
              <a:gd name="T44" fmla="*/ 63 w 496"/>
              <a:gd name="T45" fmla="*/ 98 h 102"/>
              <a:gd name="T46" fmla="*/ 50 w 496"/>
              <a:gd name="T47" fmla="*/ 94 h 102"/>
              <a:gd name="T48" fmla="*/ 36 w 496"/>
              <a:gd name="T49" fmla="*/ 90 h 102"/>
              <a:gd name="T50" fmla="*/ 19 w 496"/>
              <a:gd name="T51" fmla="*/ 86 h 102"/>
              <a:gd name="T52" fmla="*/ 8 w 496"/>
              <a:gd name="T53" fmla="*/ 81 h 102"/>
              <a:gd name="T54" fmla="*/ 2 w 496"/>
              <a:gd name="T55" fmla="*/ 75 h 102"/>
              <a:gd name="T56" fmla="*/ 0 w 496"/>
              <a:gd name="T57" fmla="*/ 71 h 102"/>
              <a:gd name="T58" fmla="*/ 4 w 496"/>
              <a:gd name="T59" fmla="*/ 67 h 102"/>
              <a:gd name="T60" fmla="*/ 11 w 496"/>
              <a:gd name="T61" fmla="*/ 63 h 102"/>
              <a:gd name="T62" fmla="*/ 25 w 496"/>
              <a:gd name="T63" fmla="*/ 60 h 102"/>
              <a:gd name="T64" fmla="*/ 42 w 496"/>
              <a:gd name="T65" fmla="*/ 56 h 102"/>
              <a:gd name="T66" fmla="*/ 54 w 496"/>
              <a:gd name="T67" fmla="*/ 54 h 102"/>
              <a:gd name="T68" fmla="*/ 71 w 496"/>
              <a:gd name="T69" fmla="*/ 52 h 102"/>
              <a:gd name="T70" fmla="*/ 94 w 496"/>
              <a:gd name="T71" fmla="*/ 48 h 102"/>
              <a:gd name="T72" fmla="*/ 122 w 496"/>
              <a:gd name="T73" fmla="*/ 44 h 102"/>
              <a:gd name="T74" fmla="*/ 157 w 496"/>
              <a:gd name="T75" fmla="*/ 39 h 102"/>
              <a:gd name="T76" fmla="*/ 195 w 496"/>
              <a:gd name="T77" fmla="*/ 33 h 102"/>
              <a:gd name="T78" fmla="*/ 239 w 496"/>
              <a:gd name="T79" fmla="*/ 25 h 102"/>
              <a:gd name="T80" fmla="*/ 289 w 496"/>
              <a:gd name="T81" fmla="*/ 16 h 102"/>
              <a:gd name="T82" fmla="*/ 339 w 496"/>
              <a:gd name="T83" fmla="*/ 10 h 102"/>
              <a:gd name="T84" fmla="*/ 381 w 496"/>
              <a:gd name="T85" fmla="*/ 4 h 102"/>
              <a:gd name="T86" fmla="*/ 415 w 496"/>
              <a:gd name="T87" fmla="*/ 2 h 102"/>
              <a:gd name="T88" fmla="*/ 444 w 496"/>
              <a:gd name="T89" fmla="*/ 0 h 102"/>
              <a:gd name="T90" fmla="*/ 467 w 496"/>
              <a:gd name="T91" fmla="*/ 0 h 102"/>
              <a:gd name="T92" fmla="*/ 482 w 496"/>
              <a:gd name="T93" fmla="*/ 2 h 102"/>
              <a:gd name="T94" fmla="*/ 492 w 496"/>
              <a:gd name="T95" fmla="*/ 6 h 102"/>
              <a:gd name="T96" fmla="*/ 496 w 496"/>
              <a:gd name="T97" fmla="*/ 1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96" h="102">
                <a:moveTo>
                  <a:pt x="496" y="12"/>
                </a:moveTo>
                <a:lnTo>
                  <a:pt x="496" y="14"/>
                </a:lnTo>
                <a:lnTo>
                  <a:pt x="494" y="16"/>
                </a:lnTo>
                <a:lnTo>
                  <a:pt x="494" y="19"/>
                </a:lnTo>
                <a:lnTo>
                  <a:pt x="492" y="21"/>
                </a:lnTo>
                <a:lnTo>
                  <a:pt x="490" y="23"/>
                </a:lnTo>
                <a:lnTo>
                  <a:pt x="486" y="25"/>
                </a:lnTo>
                <a:lnTo>
                  <a:pt x="484" y="27"/>
                </a:lnTo>
                <a:lnTo>
                  <a:pt x="480" y="29"/>
                </a:lnTo>
                <a:lnTo>
                  <a:pt x="476" y="31"/>
                </a:lnTo>
                <a:lnTo>
                  <a:pt x="471" y="33"/>
                </a:lnTo>
                <a:lnTo>
                  <a:pt x="467" y="35"/>
                </a:lnTo>
                <a:lnTo>
                  <a:pt x="461" y="37"/>
                </a:lnTo>
                <a:lnTo>
                  <a:pt x="455" y="39"/>
                </a:lnTo>
                <a:lnTo>
                  <a:pt x="448" y="39"/>
                </a:lnTo>
                <a:lnTo>
                  <a:pt x="442" y="40"/>
                </a:lnTo>
                <a:lnTo>
                  <a:pt x="434" y="40"/>
                </a:lnTo>
                <a:lnTo>
                  <a:pt x="417" y="42"/>
                </a:lnTo>
                <a:lnTo>
                  <a:pt x="402" y="46"/>
                </a:lnTo>
                <a:lnTo>
                  <a:pt x="385" y="48"/>
                </a:lnTo>
                <a:lnTo>
                  <a:pt x="367" y="52"/>
                </a:lnTo>
                <a:lnTo>
                  <a:pt x="348" y="54"/>
                </a:lnTo>
                <a:lnTo>
                  <a:pt x="329" y="56"/>
                </a:lnTo>
                <a:lnTo>
                  <a:pt x="310" y="60"/>
                </a:lnTo>
                <a:lnTo>
                  <a:pt x="289" y="62"/>
                </a:lnTo>
                <a:lnTo>
                  <a:pt x="268" y="65"/>
                </a:lnTo>
                <a:lnTo>
                  <a:pt x="249" y="69"/>
                </a:lnTo>
                <a:lnTo>
                  <a:pt x="230" y="73"/>
                </a:lnTo>
                <a:lnTo>
                  <a:pt x="210" y="75"/>
                </a:lnTo>
                <a:lnTo>
                  <a:pt x="193" y="79"/>
                </a:lnTo>
                <a:lnTo>
                  <a:pt x="176" y="81"/>
                </a:lnTo>
                <a:lnTo>
                  <a:pt x="161" y="85"/>
                </a:lnTo>
                <a:lnTo>
                  <a:pt x="145" y="86"/>
                </a:lnTo>
                <a:lnTo>
                  <a:pt x="138" y="88"/>
                </a:lnTo>
                <a:lnTo>
                  <a:pt x="130" y="90"/>
                </a:lnTo>
                <a:lnTo>
                  <a:pt x="117" y="92"/>
                </a:lnTo>
                <a:lnTo>
                  <a:pt x="107" y="96"/>
                </a:lnTo>
                <a:lnTo>
                  <a:pt x="98" y="98"/>
                </a:lnTo>
                <a:lnTo>
                  <a:pt x="90" y="100"/>
                </a:lnTo>
                <a:lnTo>
                  <a:pt x="84" y="100"/>
                </a:lnTo>
                <a:lnTo>
                  <a:pt x="80" y="102"/>
                </a:lnTo>
                <a:lnTo>
                  <a:pt x="77" y="102"/>
                </a:lnTo>
                <a:lnTo>
                  <a:pt x="75" y="102"/>
                </a:lnTo>
                <a:lnTo>
                  <a:pt x="71" y="100"/>
                </a:lnTo>
                <a:lnTo>
                  <a:pt x="67" y="100"/>
                </a:lnTo>
                <a:lnTo>
                  <a:pt x="63" y="98"/>
                </a:lnTo>
                <a:lnTo>
                  <a:pt x="57" y="96"/>
                </a:lnTo>
                <a:lnTo>
                  <a:pt x="50" y="94"/>
                </a:lnTo>
                <a:lnTo>
                  <a:pt x="44" y="92"/>
                </a:lnTo>
                <a:lnTo>
                  <a:pt x="36" y="90"/>
                </a:lnTo>
                <a:lnTo>
                  <a:pt x="27" y="88"/>
                </a:lnTo>
                <a:lnTo>
                  <a:pt x="19" y="86"/>
                </a:lnTo>
                <a:lnTo>
                  <a:pt x="13" y="85"/>
                </a:lnTo>
                <a:lnTo>
                  <a:pt x="8" y="81"/>
                </a:lnTo>
                <a:lnTo>
                  <a:pt x="4" y="79"/>
                </a:lnTo>
                <a:lnTo>
                  <a:pt x="2" y="75"/>
                </a:lnTo>
                <a:lnTo>
                  <a:pt x="0" y="73"/>
                </a:lnTo>
                <a:lnTo>
                  <a:pt x="0" y="71"/>
                </a:lnTo>
                <a:lnTo>
                  <a:pt x="0" y="69"/>
                </a:lnTo>
                <a:lnTo>
                  <a:pt x="4" y="67"/>
                </a:lnTo>
                <a:lnTo>
                  <a:pt x="6" y="65"/>
                </a:lnTo>
                <a:lnTo>
                  <a:pt x="11" y="63"/>
                </a:lnTo>
                <a:lnTo>
                  <a:pt x="17" y="62"/>
                </a:lnTo>
                <a:lnTo>
                  <a:pt x="25" y="60"/>
                </a:lnTo>
                <a:lnTo>
                  <a:pt x="32" y="58"/>
                </a:lnTo>
                <a:lnTo>
                  <a:pt x="42" y="56"/>
                </a:lnTo>
                <a:lnTo>
                  <a:pt x="46" y="56"/>
                </a:lnTo>
                <a:lnTo>
                  <a:pt x="54" y="54"/>
                </a:lnTo>
                <a:lnTo>
                  <a:pt x="61" y="52"/>
                </a:lnTo>
                <a:lnTo>
                  <a:pt x="71" y="52"/>
                </a:lnTo>
                <a:lnTo>
                  <a:pt x="82" y="50"/>
                </a:lnTo>
                <a:lnTo>
                  <a:pt x="94" y="48"/>
                </a:lnTo>
                <a:lnTo>
                  <a:pt x="107" y="46"/>
                </a:lnTo>
                <a:lnTo>
                  <a:pt x="122" y="44"/>
                </a:lnTo>
                <a:lnTo>
                  <a:pt x="140" y="40"/>
                </a:lnTo>
                <a:lnTo>
                  <a:pt x="157" y="39"/>
                </a:lnTo>
                <a:lnTo>
                  <a:pt x="176" y="35"/>
                </a:lnTo>
                <a:lnTo>
                  <a:pt x="195" y="33"/>
                </a:lnTo>
                <a:lnTo>
                  <a:pt x="216" y="29"/>
                </a:lnTo>
                <a:lnTo>
                  <a:pt x="239" y="25"/>
                </a:lnTo>
                <a:lnTo>
                  <a:pt x="264" y="21"/>
                </a:lnTo>
                <a:lnTo>
                  <a:pt x="289" y="16"/>
                </a:lnTo>
                <a:lnTo>
                  <a:pt x="314" y="12"/>
                </a:lnTo>
                <a:lnTo>
                  <a:pt x="339" y="10"/>
                </a:lnTo>
                <a:lnTo>
                  <a:pt x="360" y="6"/>
                </a:lnTo>
                <a:lnTo>
                  <a:pt x="381" y="4"/>
                </a:lnTo>
                <a:lnTo>
                  <a:pt x="398" y="2"/>
                </a:lnTo>
                <a:lnTo>
                  <a:pt x="415" y="2"/>
                </a:lnTo>
                <a:lnTo>
                  <a:pt x="431" y="0"/>
                </a:lnTo>
                <a:lnTo>
                  <a:pt x="444" y="0"/>
                </a:lnTo>
                <a:lnTo>
                  <a:pt x="457" y="0"/>
                </a:lnTo>
                <a:lnTo>
                  <a:pt x="467" y="0"/>
                </a:lnTo>
                <a:lnTo>
                  <a:pt x="476" y="2"/>
                </a:lnTo>
                <a:lnTo>
                  <a:pt x="482" y="2"/>
                </a:lnTo>
                <a:lnTo>
                  <a:pt x="488" y="4"/>
                </a:lnTo>
                <a:lnTo>
                  <a:pt x="492" y="6"/>
                </a:lnTo>
                <a:lnTo>
                  <a:pt x="496" y="8"/>
                </a:lnTo>
                <a:lnTo>
                  <a:pt x="496" y="12"/>
                </a:lnTo>
                <a:lnTo>
                  <a:pt x="496" y="1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"/>
          <p:cNvSpPr txBox="1">
            <a:spLocks noChangeArrowheads="1"/>
          </p:cNvSpPr>
          <p:nvPr/>
        </p:nvSpPr>
        <p:spPr bwMode="auto">
          <a:xfrm>
            <a:off x="1115616" y="1374428"/>
            <a:ext cx="692119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听范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读，思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考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果要知道作者的读书经历以及作者认为的好书的标准，需要提取哪些内容进行整理？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26忆读书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588224" y="293179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defTabSz="914400"/>
            <a:br>
              <a:rPr lang="zh-CN" altLang="zh-CN" sz="1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zh-CN" sz="1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41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defTabSz="914400"/>
            <a:br>
              <a:rPr lang="zh-CN" altLang="zh-CN" sz="1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zh-CN" sz="1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66728" y="2211710"/>
            <a:ext cx="51925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作者所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读书目的名字</a:t>
            </a:r>
            <a:endParaRPr lang="zh-CN" altLang="en-US" sz="1600" dirty="0"/>
          </a:p>
        </p:txBody>
      </p:sp>
      <p:sp>
        <p:nvSpPr>
          <p:cNvPr id="12" name="矩形 11"/>
          <p:cNvSpPr/>
          <p:nvPr/>
        </p:nvSpPr>
        <p:spPr>
          <a:xfrm>
            <a:off x="1766728" y="3229328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作者对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这些书的感受或评价</a:t>
            </a:r>
            <a:endParaRPr lang="zh-CN" altLang="en-US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1766728" y="1285112"/>
            <a:ext cx="5592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作者读书的不同阶段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99592" y="1343470"/>
            <a:ext cx="3306756" cy="1516312"/>
            <a:chOff x="141706" y="1487486"/>
            <a:chExt cx="3306756" cy="1516312"/>
          </a:xfrm>
        </p:grpSpPr>
        <p:sp>
          <p:nvSpPr>
            <p:cNvPr id="5" name="任意多边形 4"/>
            <p:cNvSpPr/>
            <p:nvPr/>
          </p:nvSpPr>
          <p:spPr>
            <a:xfrm>
              <a:off x="326740" y="1977383"/>
              <a:ext cx="185034" cy="63080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630800"/>
                  </a:lnTo>
                  <a:lnTo>
                    <a:pt x="168213" y="630800"/>
                  </a:lnTo>
                </a:path>
              </a:pathLst>
            </a:custGeom>
            <a:noFill/>
          </p:spPr>
          <p:style>
            <a:lnRef idx="2">
              <a:schemeClr val="accent3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任意多边形 5"/>
            <p:cNvSpPr/>
            <p:nvPr/>
          </p:nvSpPr>
          <p:spPr>
            <a:xfrm>
              <a:off x="511776" y="2484553"/>
              <a:ext cx="2936686" cy="519245"/>
            </a:xfrm>
            <a:custGeom>
              <a:avLst/>
              <a:gdLst>
                <a:gd name="connsiteX0" fmla="*/ 0 w 1345707"/>
                <a:gd name="connsiteY0" fmla="*/ 84107 h 841066"/>
                <a:gd name="connsiteX1" fmla="*/ 84107 w 1345707"/>
                <a:gd name="connsiteY1" fmla="*/ 0 h 841066"/>
                <a:gd name="connsiteX2" fmla="*/ 1261600 w 1345707"/>
                <a:gd name="connsiteY2" fmla="*/ 0 h 841066"/>
                <a:gd name="connsiteX3" fmla="*/ 1345707 w 1345707"/>
                <a:gd name="connsiteY3" fmla="*/ 84107 h 841066"/>
                <a:gd name="connsiteX4" fmla="*/ 1345707 w 1345707"/>
                <a:gd name="connsiteY4" fmla="*/ 756959 h 841066"/>
                <a:gd name="connsiteX5" fmla="*/ 1261600 w 1345707"/>
                <a:gd name="connsiteY5" fmla="*/ 841066 h 841066"/>
                <a:gd name="connsiteX6" fmla="*/ 84107 w 1345707"/>
                <a:gd name="connsiteY6" fmla="*/ 841066 h 841066"/>
                <a:gd name="connsiteX7" fmla="*/ 0 w 1345707"/>
                <a:gd name="connsiteY7" fmla="*/ 756959 h 841066"/>
                <a:gd name="connsiteX8" fmla="*/ 0 w 1345707"/>
                <a:gd name="connsiteY8" fmla="*/ 84107 h 841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5707" h="841066">
                  <a:moveTo>
                    <a:pt x="0" y="84107"/>
                  </a:moveTo>
                  <a:cubicBezTo>
                    <a:pt x="0" y="37656"/>
                    <a:pt x="37656" y="0"/>
                    <a:pt x="84107" y="0"/>
                  </a:cubicBezTo>
                  <a:lnTo>
                    <a:pt x="1261600" y="0"/>
                  </a:lnTo>
                  <a:cubicBezTo>
                    <a:pt x="1308051" y="0"/>
                    <a:pt x="1345707" y="37656"/>
                    <a:pt x="1345707" y="84107"/>
                  </a:cubicBezTo>
                  <a:lnTo>
                    <a:pt x="1345707" y="756959"/>
                  </a:lnTo>
                  <a:cubicBezTo>
                    <a:pt x="1345707" y="803410"/>
                    <a:pt x="1308051" y="841066"/>
                    <a:pt x="1261600" y="841066"/>
                  </a:cubicBezTo>
                  <a:lnTo>
                    <a:pt x="84107" y="841066"/>
                  </a:lnTo>
                  <a:cubicBezTo>
                    <a:pt x="37656" y="841066"/>
                    <a:pt x="0" y="803410"/>
                    <a:pt x="0" y="756959"/>
                  </a:cubicBezTo>
                  <a:lnTo>
                    <a:pt x="0" y="84107"/>
                  </a:lnTo>
                  <a:close/>
                </a:path>
              </a:pathLst>
            </a:custGeom>
          </p:spPr>
          <p:style>
            <a:lnRef idx="1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1304" tIns="42414" rIns="51304" bIns="42414" numCol="1" spcCol="1270" anchor="ctr" anchorCtr="0">
              <a:noAutofit/>
            </a:bodyPr>
            <a:lstStyle/>
            <a:p>
              <a:pPr lvl="0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kern="1200" dirty="0" smtClean="0"/>
                <a:t>用不同的符号圈画出时间、署名，以及作者的感受等关键词。</a:t>
              </a:r>
              <a:endParaRPr lang="zh-CN" altLang="en-US" sz="1600" kern="1200" dirty="0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41706" y="1487486"/>
              <a:ext cx="1850346" cy="841066"/>
            </a:xfrm>
            <a:custGeom>
              <a:avLst/>
              <a:gdLst>
                <a:gd name="connsiteX0" fmla="*/ 0 w 1682133"/>
                <a:gd name="connsiteY0" fmla="*/ 84107 h 841066"/>
                <a:gd name="connsiteX1" fmla="*/ 84107 w 1682133"/>
                <a:gd name="connsiteY1" fmla="*/ 0 h 841066"/>
                <a:gd name="connsiteX2" fmla="*/ 1598026 w 1682133"/>
                <a:gd name="connsiteY2" fmla="*/ 0 h 841066"/>
                <a:gd name="connsiteX3" fmla="*/ 1682133 w 1682133"/>
                <a:gd name="connsiteY3" fmla="*/ 84107 h 841066"/>
                <a:gd name="connsiteX4" fmla="*/ 1682133 w 1682133"/>
                <a:gd name="connsiteY4" fmla="*/ 756959 h 841066"/>
                <a:gd name="connsiteX5" fmla="*/ 1598026 w 1682133"/>
                <a:gd name="connsiteY5" fmla="*/ 841066 h 841066"/>
                <a:gd name="connsiteX6" fmla="*/ 84107 w 1682133"/>
                <a:gd name="connsiteY6" fmla="*/ 841066 h 841066"/>
                <a:gd name="connsiteX7" fmla="*/ 0 w 1682133"/>
                <a:gd name="connsiteY7" fmla="*/ 756959 h 841066"/>
                <a:gd name="connsiteX8" fmla="*/ 0 w 1682133"/>
                <a:gd name="connsiteY8" fmla="*/ 84107 h 841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2133" h="841066">
                  <a:moveTo>
                    <a:pt x="0" y="84107"/>
                  </a:moveTo>
                  <a:cubicBezTo>
                    <a:pt x="0" y="37656"/>
                    <a:pt x="37656" y="0"/>
                    <a:pt x="84107" y="0"/>
                  </a:cubicBezTo>
                  <a:lnTo>
                    <a:pt x="1598026" y="0"/>
                  </a:lnTo>
                  <a:cubicBezTo>
                    <a:pt x="1644477" y="0"/>
                    <a:pt x="1682133" y="37656"/>
                    <a:pt x="1682133" y="84107"/>
                  </a:cubicBezTo>
                  <a:lnTo>
                    <a:pt x="1682133" y="756959"/>
                  </a:lnTo>
                  <a:cubicBezTo>
                    <a:pt x="1682133" y="803410"/>
                    <a:pt x="1644477" y="841066"/>
                    <a:pt x="1598026" y="841066"/>
                  </a:cubicBezTo>
                  <a:lnTo>
                    <a:pt x="84107" y="841066"/>
                  </a:lnTo>
                  <a:cubicBezTo>
                    <a:pt x="37656" y="841066"/>
                    <a:pt x="0" y="803410"/>
                    <a:pt x="0" y="756959"/>
                  </a:cubicBezTo>
                  <a:lnTo>
                    <a:pt x="0" y="84107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924" tIns="47494" rIns="58924" bIns="47494" numCol="1" spcCol="1270" anchor="ctr" anchorCtr="0">
              <a:noAutofit/>
            </a:bodyPr>
            <a:lstStyle/>
            <a:p>
              <a:pPr lvl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400" b="1" kern="1200" dirty="0" smtClean="0"/>
                <a:t>（</a:t>
              </a:r>
              <a:r>
                <a:rPr lang="en-US" sz="2400" b="1" kern="1200" dirty="0" smtClean="0"/>
                <a:t>1</a:t>
              </a:r>
              <a:r>
                <a:rPr lang="zh-CN" sz="2400" b="1" kern="1200" dirty="0" smtClean="0"/>
                <a:t>）圈画法</a:t>
              </a:r>
              <a:endParaRPr lang="zh-CN" sz="2400" kern="1200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092042" y="1343470"/>
            <a:ext cx="3125472" cy="1426808"/>
            <a:chOff x="2454640" y="1487486"/>
            <a:chExt cx="3125472" cy="1426808"/>
          </a:xfrm>
        </p:grpSpPr>
        <p:sp>
          <p:nvSpPr>
            <p:cNvPr id="8" name="任意多边形 7"/>
            <p:cNvSpPr/>
            <p:nvPr/>
          </p:nvSpPr>
          <p:spPr>
            <a:xfrm>
              <a:off x="2639675" y="2067694"/>
              <a:ext cx="185034" cy="63080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630800"/>
                  </a:lnTo>
                  <a:lnTo>
                    <a:pt x="168213" y="630800"/>
                  </a:lnTo>
                </a:path>
              </a:pathLst>
            </a:custGeom>
            <a:noFill/>
          </p:spPr>
          <p:style>
            <a:lnRef idx="2">
              <a:schemeClr val="accent3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任意多边形 8"/>
            <p:cNvSpPr/>
            <p:nvPr/>
          </p:nvSpPr>
          <p:spPr>
            <a:xfrm>
              <a:off x="2824710" y="2482695"/>
              <a:ext cx="2755402" cy="431599"/>
            </a:xfrm>
            <a:custGeom>
              <a:avLst/>
              <a:gdLst>
                <a:gd name="connsiteX0" fmla="*/ 0 w 1345707"/>
                <a:gd name="connsiteY0" fmla="*/ 84107 h 841066"/>
                <a:gd name="connsiteX1" fmla="*/ 84107 w 1345707"/>
                <a:gd name="connsiteY1" fmla="*/ 0 h 841066"/>
                <a:gd name="connsiteX2" fmla="*/ 1261600 w 1345707"/>
                <a:gd name="connsiteY2" fmla="*/ 0 h 841066"/>
                <a:gd name="connsiteX3" fmla="*/ 1345707 w 1345707"/>
                <a:gd name="connsiteY3" fmla="*/ 84107 h 841066"/>
                <a:gd name="connsiteX4" fmla="*/ 1345707 w 1345707"/>
                <a:gd name="connsiteY4" fmla="*/ 756959 h 841066"/>
                <a:gd name="connsiteX5" fmla="*/ 1261600 w 1345707"/>
                <a:gd name="connsiteY5" fmla="*/ 841066 h 841066"/>
                <a:gd name="connsiteX6" fmla="*/ 84107 w 1345707"/>
                <a:gd name="connsiteY6" fmla="*/ 841066 h 841066"/>
                <a:gd name="connsiteX7" fmla="*/ 0 w 1345707"/>
                <a:gd name="connsiteY7" fmla="*/ 756959 h 841066"/>
                <a:gd name="connsiteX8" fmla="*/ 0 w 1345707"/>
                <a:gd name="connsiteY8" fmla="*/ 84107 h 841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5707" h="841066">
                  <a:moveTo>
                    <a:pt x="0" y="84107"/>
                  </a:moveTo>
                  <a:cubicBezTo>
                    <a:pt x="0" y="37656"/>
                    <a:pt x="37656" y="0"/>
                    <a:pt x="84107" y="0"/>
                  </a:cubicBezTo>
                  <a:lnTo>
                    <a:pt x="1261600" y="0"/>
                  </a:lnTo>
                  <a:cubicBezTo>
                    <a:pt x="1308051" y="0"/>
                    <a:pt x="1345707" y="37656"/>
                    <a:pt x="1345707" y="84107"/>
                  </a:cubicBezTo>
                  <a:lnTo>
                    <a:pt x="1345707" y="756959"/>
                  </a:lnTo>
                  <a:cubicBezTo>
                    <a:pt x="1345707" y="803410"/>
                    <a:pt x="1308051" y="841066"/>
                    <a:pt x="1261600" y="841066"/>
                  </a:cubicBezTo>
                  <a:lnTo>
                    <a:pt x="84107" y="841066"/>
                  </a:lnTo>
                  <a:cubicBezTo>
                    <a:pt x="37656" y="841066"/>
                    <a:pt x="0" y="803410"/>
                    <a:pt x="0" y="756959"/>
                  </a:cubicBezTo>
                  <a:lnTo>
                    <a:pt x="0" y="84107"/>
                  </a:lnTo>
                  <a:close/>
                </a:path>
              </a:pathLst>
            </a:custGeom>
          </p:spPr>
          <p:style>
            <a:lnRef idx="1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1304" tIns="42414" rIns="51304" bIns="42414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kern="1200" dirty="0" smtClean="0"/>
                <a:t>把找到的信息进行分类整理。</a:t>
              </a:r>
              <a:endParaRPr lang="zh-CN" altLang="en-US" sz="1600" kern="1200" dirty="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454640" y="1487486"/>
              <a:ext cx="1850346" cy="841066"/>
            </a:xfrm>
            <a:custGeom>
              <a:avLst/>
              <a:gdLst>
                <a:gd name="connsiteX0" fmla="*/ 0 w 1682133"/>
                <a:gd name="connsiteY0" fmla="*/ 84107 h 841066"/>
                <a:gd name="connsiteX1" fmla="*/ 84107 w 1682133"/>
                <a:gd name="connsiteY1" fmla="*/ 0 h 841066"/>
                <a:gd name="connsiteX2" fmla="*/ 1598026 w 1682133"/>
                <a:gd name="connsiteY2" fmla="*/ 0 h 841066"/>
                <a:gd name="connsiteX3" fmla="*/ 1682133 w 1682133"/>
                <a:gd name="connsiteY3" fmla="*/ 84107 h 841066"/>
                <a:gd name="connsiteX4" fmla="*/ 1682133 w 1682133"/>
                <a:gd name="connsiteY4" fmla="*/ 756959 h 841066"/>
                <a:gd name="connsiteX5" fmla="*/ 1598026 w 1682133"/>
                <a:gd name="connsiteY5" fmla="*/ 841066 h 841066"/>
                <a:gd name="connsiteX6" fmla="*/ 84107 w 1682133"/>
                <a:gd name="connsiteY6" fmla="*/ 841066 h 841066"/>
                <a:gd name="connsiteX7" fmla="*/ 0 w 1682133"/>
                <a:gd name="connsiteY7" fmla="*/ 756959 h 841066"/>
                <a:gd name="connsiteX8" fmla="*/ 0 w 1682133"/>
                <a:gd name="connsiteY8" fmla="*/ 84107 h 841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2133" h="841066">
                  <a:moveTo>
                    <a:pt x="0" y="84107"/>
                  </a:moveTo>
                  <a:cubicBezTo>
                    <a:pt x="0" y="37656"/>
                    <a:pt x="37656" y="0"/>
                    <a:pt x="84107" y="0"/>
                  </a:cubicBezTo>
                  <a:lnTo>
                    <a:pt x="1598026" y="0"/>
                  </a:lnTo>
                  <a:cubicBezTo>
                    <a:pt x="1644477" y="0"/>
                    <a:pt x="1682133" y="37656"/>
                    <a:pt x="1682133" y="84107"/>
                  </a:cubicBezTo>
                  <a:lnTo>
                    <a:pt x="1682133" y="756959"/>
                  </a:lnTo>
                  <a:cubicBezTo>
                    <a:pt x="1682133" y="803410"/>
                    <a:pt x="1644477" y="841066"/>
                    <a:pt x="1598026" y="841066"/>
                  </a:cubicBezTo>
                  <a:lnTo>
                    <a:pt x="84107" y="841066"/>
                  </a:lnTo>
                  <a:cubicBezTo>
                    <a:pt x="37656" y="841066"/>
                    <a:pt x="0" y="803410"/>
                    <a:pt x="0" y="756959"/>
                  </a:cubicBezTo>
                  <a:lnTo>
                    <a:pt x="0" y="84107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924" tIns="47494" rIns="58924" bIns="47494" numCol="1" spcCol="1270" anchor="ctr" anchorCtr="0">
              <a:noAutofit/>
            </a:bodyPr>
            <a:lstStyle/>
            <a:p>
              <a:pPr lvl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400" b="1" kern="1200" dirty="0" smtClean="0"/>
                <a:t>（</a:t>
              </a:r>
              <a:r>
                <a:rPr lang="en-US" sz="2400" b="1" kern="1200" dirty="0" smtClean="0"/>
                <a:t>2</a:t>
              </a:r>
              <a:r>
                <a:rPr lang="zh-CN" sz="2400" b="1" kern="1200" dirty="0" smtClean="0"/>
                <a:t>）列表法</a:t>
              </a:r>
              <a:endParaRPr lang="zh-CN" sz="2400" kern="1200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9592" y="3119287"/>
            <a:ext cx="3314772" cy="1468687"/>
            <a:chOff x="4767575" y="1487486"/>
            <a:chExt cx="3314772" cy="1468687"/>
          </a:xfrm>
        </p:grpSpPr>
        <p:sp>
          <p:nvSpPr>
            <p:cNvPr id="11" name="任意多边形 10"/>
            <p:cNvSpPr/>
            <p:nvPr/>
          </p:nvSpPr>
          <p:spPr>
            <a:xfrm>
              <a:off x="4952609" y="2087993"/>
              <a:ext cx="185034" cy="63080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630800"/>
                  </a:lnTo>
                  <a:lnTo>
                    <a:pt x="168213" y="630800"/>
                  </a:lnTo>
                </a:path>
              </a:pathLst>
            </a:custGeom>
            <a:noFill/>
          </p:spPr>
          <p:style>
            <a:lnRef idx="2">
              <a:schemeClr val="accent3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多边形 11"/>
            <p:cNvSpPr/>
            <p:nvPr/>
          </p:nvSpPr>
          <p:spPr>
            <a:xfrm>
              <a:off x="5137644" y="2481414"/>
              <a:ext cx="2944703" cy="474759"/>
            </a:xfrm>
            <a:custGeom>
              <a:avLst/>
              <a:gdLst>
                <a:gd name="connsiteX0" fmla="*/ 0 w 1345707"/>
                <a:gd name="connsiteY0" fmla="*/ 84107 h 841066"/>
                <a:gd name="connsiteX1" fmla="*/ 84107 w 1345707"/>
                <a:gd name="connsiteY1" fmla="*/ 0 h 841066"/>
                <a:gd name="connsiteX2" fmla="*/ 1261600 w 1345707"/>
                <a:gd name="connsiteY2" fmla="*/ 0 h 841066"/>
                <a:gd name="connsiteX3" fmla="*/ 1345707 w 1345707"/>
                <a:gd name="connsiteY3" fmla="*/ 84107 h 841066"/>
                <a:gd name="connsiteX4" fmla="*/ 1345707 w 1345707"/>
                <a:gd name="connsiteY4" fmla="*/ 756959 h 841066"/>
                <a:gd name="connsiteX5" fmla="*/ 1261600 w 1345707"/>
                <a:gd name="connsiteY5" fmla="*/ 841066 h 841066"/>
                <a:gd name="connsiteX6" fmla="*/ 84107 w 1345707"/>
                <a:gd name="connsiteY6" fmla="*/ 841066 h 841066"/>
                <a:gd name="connsiteX7" fmla="*/ 0 w 1345707"/>
                <a:gd name="connsiteY7" fmla="*/ 756959 h 841066"/>
                <a:gd name="connsiteX8" fmla="*/ 0 w 1345707"/>
                <a:gd name="connsiteY8" fmla="*/ 84107 h 841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5707" h="841066">
                  <a:moveTo>
                    <a:pt x="0" y="84107"/>
                  </a:moveTo>
                  <a:cubicBezTo>
                    <a:pt x="0" y="37656"/>
                    <a:pt x="37656" y="0"/>
                    <a:pt x="84107" y="0"/>
                  </a:cubicBezTo>
                  <a:lnTo>
                    <a:pt x="1261600" y="0"/>
                  </a:lnTo>
                  <a:cubicBezTo>
                    <a:pt x="1308051" y="0"/>
                    <a:pt x="1345707" y="37656"/>
                    <a:pt x="1345707" y="84107"/>
                  </a:cubicBezTo>
                  <a:lnTo>
                    <a:pt x="1345707" y="756959"/>
                  </a:lnTo>
                  <a:cubicBezTo>
                    <a:pt x="1345707" y="803410"/>
                    <a:pt x="1308051" y="841066"/>
                    <a:pt x="1261600" y="841066"/>
                  </a:cubicBezTo>
                  <a:lnTo>
                    <a:pt x="84107" y="841066"/>
                  </a:lnTo>
                  <a:cubicBezTo>
                    <a:pt x="37656" y="841066"/>
                    <a:pt x="0" y="803410"/>
                    <a:pt x="0" y="756959"/>
                  </a:cubicBezTo>
                  <a:lnTo>
                    <a:pt x="0" y="84107"/>
                  </a:lnTo>
                  <a:close/>
                </a:path>
              </a:pathLst>
            </a:custGeom>
          </p:spPr>
          <p:style>
            <a:lnRef idx="1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1304" tIns="42414" rIns="51304" bIns="42414" numCol="1" spcCol="1270" anchor="ctr" anchorCtr="0">
              <a:noAutofit/>
            </a:bodyPr>
            <a:lstStyle/>
            <a:p>
              <a:pPr lvl="0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kern="1200" dirty="0" smtClean="0"/>
                <a:t>把信息归纳成几句话，批注在相应的段落旁。</a:t>
              </a:r>
              <a:endParaRPr lang="zh-CN" altLang="en-US" sz="1600" kern="1200" dirty="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767575" y="1487486"/>
              <a:ext cx="1850346" cy="841066"/>
            </a:xfrm>
            <a:custGeom>
              <a:avLst/>
              <a:gdLst>
                <a:gd name="connsiteX0" fmla="*/ 0 w 1682133"/>
                <a:gd name="connsiteY0" fmla="*/ 84107 h 841066"/>
                <a:gd name="connsiteX1" fmla="*/ 84107 w 1682133"/>
                <a:gd name="connsiteY1" fmla="*/ 0 h 841066"/>
                <a:gd name="connsiteX2" fmla="*/ 1598026 w 1682133"/>
                <a:gd name="connsiteY2" fmla="*/ 0 h 841066"/>
                <a:gd name="connsiteX3" fmla="*/ 1682133 w 1682133"/>
                <a:gd name="connsiteY3" fmla="*/ 84107 h 841066"/>
                <a:gd name="connsiteX4" fmla="*/ 1682133 w 1682133"/>
                <a:gd name="connsiteY4" fmla="*/ 756959 h 841066"/>
                <a:gd name="connsiteX5" fmla="*/ 1598026 w 1682133"/>
                <a:gd name="connsiteY5" fmla="*/ 841066 h 841066"/>
                <a:gd name="connsiteX6" fmla="*/ 84107 w 1682133"/>
                <a:gd name="connsiteY6" fmla="*/ 841066 h 841066"/>
                <a:gd name="connsiteX7" fmla="*/ 0 w 1682133"/>
                <a:gd name="connsiteY7" fmla="*/ 756959 h 841066"/>
                <a:gd name="connsiteX8" fmla="*/ 0 w 1682133"/>
                <a:gd name="connsiteY8" fmla="*/ 84107 h 841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2133" h="841066">
                  <a:moveTo>
                    <a:pt x="0" y="84107"/>
                  </a:moveTo>
                  <a:cubicBezTo>
                    <a:pt x="0" y="37656"/>
                    <a:pt x="37656" y="0"/>
                    <a:pt x="84107" y="0"/>
                  </a:cubicBezTo>
                  <a:lnTo>
                    <a:pt x="1598026" y="0"/>
                  </a:lnTo>
                  <a:cubicBezTo>
                    <a:pt x="1644477" y="0"/>
                    <a:pt x="1682133" y="37656"/>
                    <a:pt x="1682133" y="84107"/>
                  </a:cubicBezTo>
                  <a:lnTo>
                    <a:pt x="1682133" y="756959"/>
                  </a:lnTo>
                  <a:cubicBezTo>
                    <a:pt x="1682133" y="803410"/>
                    <a:pt x="1644477" y="841066"/>
                    <a:pt x="1598026" y="841066"/>
                  </a:cubicBezTo>
                  <a:lnTo>
                    <a:pt x="84107" y="841066"/>
                  </a:lnTo>
                  <a:cubicBezTo>
                    <a:pt x="37656" y="841066"/>
                    <a:pt x="0" y="803410"/>
                    <a:pt x="0" y="756959"/>
                  </a:cubicBezTo>
                  <a:lnTo>
                    <a:pt x="0" y="84107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924" tIns="47494" rIns="58924" bIns="47494" numCol="1" spcCol="1270" anchor="ctr" anchorCtr="0">
              <a:noAutofit/>
            </a:bodyPr>
            <a:lstStyle/>
            <a:p>
              <a:pPr lvl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400" b="1" kern="1200" dirty="0" smtClean="0"/>
                <a:t>（</a:t>
              </a:r>
              <a:r>
                <a:rPr lang="en-US" sz="2400" b="1" kern="1200" dirty="0" smtClean="0"/>
                <a:t>3</a:t>
              </a:r>
              <a:r>
                <a:rPr lang="zh-CN" sz="2400" b="1" kern="1200" dirty="0" smtClean="0"/>
                <a:t>）归纳法</a:t>
              </a:r>
              <a:endParaRPr lang="zh-CN" sz="2400" kern="1200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092041" y="3119287"/>
            <a:ext cx="2978018" cy="1448752"/>
            <a:chOff x="7080508" y="1487486"/>
            <a:chExt cx="2978018" cy="1448752"/>
          </a:xfrm>
        </p:grpSpPr>
        <p:sp>
          <p:nvSpPr>
            <p:cNvPr id="14" name="任意多边形 13"/>
            <p:cNvSpPr/>
            <p:nvPr/>
          </p:nvSpPr>
          <p:spPr>
            <a:xfrm>
              <a:off x="7265543" y="2049008"/>
              <a:ext cx="185034" cy="63080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630800"/>
                  </a:lnTo>
                  <a:lnTo>
                    <a:pt x="168213" y="630800"/>
                  </a:lnTo>
                </a:path>
              </a:pathLst>
            </a:custGeom>
            <a:noFill/>
          </p:spPr>
          <p:style>
            <a:lnRef idx="2">
              <a:schemeClr val="accent3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任意多边形 14"/>
            <p:cNvSpPr/>
            <p:nvPr/>
          </p:nvSpPr>
          <p:spPr>
            <a:xfrm>
              <a:off x="7450577" y="2461479"/>
              <a:ext cx="2607949" cy="474759"/>
            </a:xfrm>
            <a:custGeom>
              <a:avLst/>
              <a:gdLst>
                <a:gd name="connsiteX0" fmla="*/ 0 w 1345707"/>
                <a:gd name="connsiteY0" fmla="*/ 84107 h 841066"/>
                <a:gd name="connsiteX1" fmla="*/ 84107 w 1345707"/>
                <a:gd name="connsiteY1" fmla="*/ 0 h 841066"/>
                <a:gd name="connsiteX2" fmla="*/ 1261600 w 1345707"/>
                <a:gd name="connsiteY2" fmla="*/ 0 h 841066"/>
                <a:gd name="connsiteX3" fmla="*/ 1345707 w 1345707"/>
                <a:gd name="connsiteY3" fmla="*/ 84107 h 841066"/>
                <a:gd name="connsiteX4" fmla="*/ 1345707 w 1345707"/>
                <a:gd name="connsiteY4" fmla="*/ 756959 h 841066"/>
                <a:gd name="connsiteX5" fmla="*/ 1261600 w 1345707"/>
                <a:gd name="connsiteY5" fmla="*/ 841066 h 841066"/>
                <a:gd name="connsiteX6" fmla="*/ 84107 w 1345707"/>
                <a:gd name="connsiteY6" fmla="*/ 841066 h 841066"/>
                <a:gd name="connsiteX7" fmla="*/ 0 w 1345707"/>
                <a:gd name="connsiteY7" fmla="*/ 756959 h 841066"/>
                <a:gd name="connsiteX8" fmla="*/ 0 w 1345707"/>
                <a:gd name="connsiteY8" fmla="*/ 84107 h 841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5707" h="841066">
                  <a:moveTo>
                    <a:pt x="0" y="84107"/>
                  </a:moveTo>
                  <a:cubicBezTo>
                    <a:pt x="0" y="37656"/>
                    <a:pt x="37656" y="0"/>
                    <a:pt x="84107" y="0"/>
                  </a:cubicBezTo>
                  <a:lnTo>
                    <a:pt x="1261600" y="0"/>
                  </a:lnTo>
                  <a:cubicBezTo>
                    <a:pt x="1308051" y="0"/>
                    <a:pt x="1345707" y="37656"/>
                    <a:pt x="1345707" y="84107"/>
                  </a:cubicBezTo>
                  <a:lnTo>
                    <a:pt x="1345707" y="756959"/>
                  </a:lnTo>
                  <a:cubicBezTo>
                    <a:pt x="1345707" y="803410"/>
                    <a:pt x="1308051" y="841066"/>
                    <a:pt x="1261600" y="841066"/>
                  </a:cubicBezTo>
                  <a:lnTo>
                    <a:pt x="84107" y="841066"/>
                  </a:lnTo>
                  <a:cubicBezTo>
                    <a:pt x="37656" y="841066"/>
                    <a:pt x="0" y="803410"/>
                    <a:pt x="0" y="756959"/>
                  </a:cubicBezTo>
                  <a:lnTo>
                    <a:pt x="0" y="84107"/>
                  </a:lnTo>
                  <a:close/>
                </a:path>
              </a:pathLst>
            </a:custGeom>
          </p:spPr>
          <p:style>
            <a:lnRef idx="1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1304" tIns="42414" rIns="51304" bIns="42414" numCol="1" spcCol="1270" anchor="ctr" anchorCtr="0">
              <a:noAutofit/>
            </a:bodyPr>
            <a:lstStyle/>
            <a:p>
              <a:pPr lvl="0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kern="1200" dirty="0" smtClean="0"/>
                <a:t>将作者的经历串成清晰的一条线索。</a:t>
              </a:r>
              <a:endParaRPr lang="zh-CN" altLang="en-US" sz="1600" kern="1200" dirty="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7080508" y="1487486"/>
              <a:ext cx="2144255" cy="841066"/>
            </a:xfrm>
            <a:custGeom>
              <a:avLst/>
              <a:gdLst>
                <a:gd name="connsiteX0" fmla="*/ 0 w 1682133"/>
                <a:gd name="connsiteY0" fmla="*/ 84107 h 841066"/>
                <a:gd name="connsiteX1" fmla="*/ 84107 w 1682133"/>
                <a:gd name="connsiteY1" fmla="*/ 0 h 841066"/>
                <a:gd name="connsiteX2" fmla="*/ 1598026 w 1682133"/>
                <a:gd name="connsiteY2" fmla="*/ 0 h 841066"/>
                <a:gd name="connsiteX3" fmla="*/ 1682133 w 1682133"/>
                <a:gd name="connsiteY3" fmla="*/ 84107 h 841066"/>
                <a:gd name="connsiteX4" fmla="*/ 1682133 w 1682133"/>
                <a:gd name="connsiteY4" fmla="*/ 756959 h 841066"/>
                <a:gd name="connsiteX5" fmla="*/ 1598026 w 1682133"/>
                <a:gd name="connsiteY5" fmla="*/ 841066 h 841066"/>
                <a:gd name="connsiteX6" fmla="*/ 84107 w 1682133"/>
                <a:gd name="connsiteY6" fmla="*/ 841066 h 841066"/>
                <a:gd name="connsiteX7" fmla="*/ 0 w 1682133"/>
                <a:gd name="connsiteY7" fmla="*/ 756959 h 841066"/>
                <a:gd name="connsiteX8" fmla="*/ 0 w 1682133"/>
                <a:gd name="connsiteY8" fmla="*/ 84107 h 841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2133" h="841066">
                  <a:moveTo>
                    <a:pt x="0" y="84107"/>
                  </a:moveTo>
                  <a:cubicBezTo>
                    <a:pt x="0" y="37656"/>
                    <a:pt x="37656" y="0"/>
                    <a:pt x="84107" y="0"/>
                  </a:cubicBezTo>
                  <a:lnTo>
                    <a:pt x="1598026" y="0"/>
                  </a:lnTo>
                  <a:cubicBezTo>
                    <a:pt x="1644477" y="0"/>
                    <a:pt x="1682133" y="37656"/>
                    <a:pt x="1682133" y="84107"/>
                  </a:cubicBezTo>
                  <a:lnTo>
                    <a:pt x="1682133" y="756959"/>
                  </a:lnTo>
                  <a:cubicBezTo>
                    <a:pt x="1682133" y="803410"/>
                    <a:pt x="1644477" y="841066"/>
                    <a:pt x="1598026" y="841066"/>
                  </a:cubicBezTo>
                  <a:lnTo>
                    <a:pt x="84107" y="841066"/>
                  </a:lnTo>
                  <a:cubicBezTo>
                    <a:pt x="37656" y="841066"/>
                    <a:pt x="0" y="803410"/>
                    <a:pt x="0" y="756959"/>
                  </a:cubicBezTo>
                  <a:lnTo>
                    <a:pt x="0" y="84107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924" tIns="47494" rIns="58924" bIns="47494" numCol="1" spcCol="1270" anchor="ctr" anchorCtr="0">
              <a:noAutofit/>
            </a:bodyPr>
            <a:lstStyle/>
            <a:p>
              <a:pPr lvl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400" b="1" kern="1200" dirty="0" smtClean="0"/>
                <a:t>（</a:t>
              </a:r>
              <a:r>
                <a:rPr lang="en-US" sz="2400" b="1" kern="1200" dirty="0" smtClean="0"/>
                <a:t>4</a:t>
              </a:r>
              <a:r>
                <a:rPr lang="zh-CN" sz="2400" b="1" kern="1200" dirty="0" smtClean="0"/>
                <a:t>）列时间轴</a:t>
              </a:r>
              <a:endParaRPr lang="zh-CN" sz="2400" kern="1200" dirty="0"/>
            </a:p>
          </p:txBody>
        </p:sp>
      </p:grpSp>
      <p:sp>
        <p:nvSpPr>
          <p:cNvPr id="20483" name="文本框 6"/>
          <p:cNvSpPr txBox="1">
            <a:spLocks noChangeArrowheads="1"/>
          </p:cNvSpPr>
          <p:nvPr/>
        </p:nvSpPr>
        <p:spPr bwMode="auto">
          <a:xfrm>
            <a:off x="1619672" y="411510"/>
            <a:ext cx="56166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知道哪些梳理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信息的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方法？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defTabSz="914400"/>
            <a:br>
              <a:rPr lang="zh-CN" altLang="zh-CN" sz="1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zh-CN" sz="1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41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defTabSz="914400"/>
            <a:br>
              <a:rPr lang="zh-CN" altLang="zh-CN" sz="1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zh-CN" sz="1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43" name="TextBox 11"/>
          <p:cNvSpPr txBox="1">
            <a:spLocks noChangeArrowheads="1"/>
          </p:cNvSpPr>
          <p:nvPr/>
        </p:nvSpPr>
        <p:spPr bwMode="auto">
          <a:xfrm>
            <a:off x="1043608" y="1419622"/>
            <a:ext cx="7272808" cy="1842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用较快的速度默读课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文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，先用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自己喜欢的方式梳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理作者的读书经历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，然后在小组内交流。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1484040" y="3507854"/>
            <a:ext cx="6480720" cy="1224136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交流时关注：有没有缺漏的信息？有没有有争议的信息？每个同学梳理信息的方法一样吗？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2"/>
          <p:cNvSpPr txBox="1">
            <a:spLocks noChangeArrowheads="1"/>
          </p:cNvSpPr>
          <p:nvPr/>
        </p:nvSpPr>
        <p:spPr bwMode="auto">
          <a:xfrm>
            <a:off x="971600" y="1851670"/>
            <a:ext cx="7344816" cy="1569660"/>
          </a:xfrm>
          <a:prstGeom prst="rect">
            <a:avLst/>
          </a:prstGeom>
          <a:solidFill>
            <a:schemeClr val="bg2">
              <a:alpha val="1294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找出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作者读书的各个年龄段的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年龄，以及作者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在每个阶段读了什么书。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499" y="80844"/>
            <a:ext cx="3708000" cy="47569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199" y="461634"/>
            <a:ext cx="3771434" cy="42668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11760" y="915385"/>
            <a:ext cx="432048" cy="180020"/>
          </a:xfrm>
          <a:prstGeom prst="rect">
            <a:avLst/>
          </a:prstGeom>
          <a:noFill/>
          <a:ln w="19050">
            <a:solidFill>
              <a:schemeClr val="accent5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411760" y="1095405"/>
            <a:ext cx="712466" cy="234730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195736" y="3777180"/>
            <a:ext cx="618330" cy="306738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884012" y="4443958"/>
            <a:ext cx="546322" cy="288071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416623" y="169987"/>
            <a:ext cx="546322" cy="169515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65847" y="195486"/>
            <a:ext cx="590935" cy="158824"/>
          </a:xfrm>
          <a:prstGeom prst="rect">
            <a:avLst/>
          </a:prstGeom>
          <a:noFill/>
          <a:ln w="19050">
            <a:solidFill>
              <a:schemeClr val="accent5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204653" y="365001"/>
            <a:ext cx="216024" cy="158824"/>
          </a:xfrm>
          <a:prstGeom prst="rect">
            <a:avLst/>
          </a:prstGeom>
          <a:noFill/>
          <a:ln w="19050">
            <a:solidFill>
              <a:schemeClr val="accent5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72799" y="563602"/>
            <a:ext cx="216024" cy="158824"/>
          </a:xfrm>
          <a:prstGeom prst="rect">
            <a:avLst/>
          </a:prstGeom>
          <a:noFill/>
          <a:ln w="19050">
            <a:solidFill>
              <a:schemeClr val="accent5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722116" y="1885017"/>
            <a:ext cx="1242050" cy="158824"/>
          </a:xfrm>
          <a:prstGeom prst="rect">
            <a:avLst/>
          </a:prstGeom>
          <a:noFill/>
          <a:ln w="19050">
            <a:solidFill>
              <a:schemeClr val="accent5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399962" y="3188018"/>
            <a:ext cx="546322" cy="216024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720201" y="3363838"/>
            <a:ext cx="273161" cy="216024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220073" y="3579862"/>
            <a:ext cx="360040" cy="216024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59873" y="3723878"/>
            <a:ext cx="879015" cy="256086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1187624" y="4304130"/>
            <a:ext cx="144016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90577" y="1308039"/>
            <a:ext cx="637007" cy="163038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圈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画法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5"/>
          <p:cNvSpPr>
            <a:spLocks noChangeArrowheads="1"/>
          </p:cNvSpPr>
          <p:nvPr/>
        </p:nvSpPr>
        <p:spPr bwMode="auto">
          <a:xfrm>
            <a:off x="1632221" y="1406724"/>
            <a:ext cx="60490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一起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来总结作者的看书经历吧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8466" y="2427735"/>
            <a:ext cx="7943974" cy="2160239"/>
            <a:chOff x="444450" y="1419622"/>
            <a:chExt cx="7943974" cy="2160239"/>
          </a:xfrm>
        </p:grpSpPr>
        <p:sp>
          <p:nvSpPr>
            <p:cNvPr id="5" name="燕尾形箭头 4"/>
            <p:cNvSpPr/>
            <p:nvPr/>
          </p:nvSpPr>
          <p:spPr>
            <a:xfrm>
              <a:off x="660474" y="2398627"/>
              <a:ext cx="7727950" cy="346244"/>
            </a:xfrm>
            <a:prstGeom prst="notchedRightArrow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任意多边形 5"/>
            <p:cNvSpPr/>
            <p:nvPr/>
          </p:nvSpPr>
          <p:spPr>
            <a:xfrm>
              <a:off x="444450" y="1419622"/>
              <a:ext cx="2304256" cy="1040398"/>
            </a:xfrm>
            <a:custGeom>
              <a:avLst/>
              <a:gdLst>
                <a:gd name="connsiteX0" fmla="*/ 0 w 1674263"/>
                <a:gd name="connsiteY0" fmla="*/ 0 h 460851"/>
                <a:gd name="connsiteX1" fmla="*/ 1674263 w 1674263"/>
                <a:gd name="connsiteY1" fmla="*/ 0 h 460851"/>
                <a:gd name="connsiteX2" fmla="*/ 1674263 w 1674263"/>
                <a:gd name="connsiteY2" fmla="*/ 460851 h 460851"/>
                <a:gd name="connsiteX3" fmla="*/ 0 w 1674263"/>
                <a:gd name="connsiteY3" fmla="*/ 460851 h 460851"/>
                <a:gd name="connsiteX4" fmla="*/ 0 w 1674263"/>
                <a:gd name="connsiteY4" fmla="*/ 0 h 46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4263" h="460851">
                  <a:moveTo>
                    <a:pt x="0" y="0"/>
                  </a:moveTo>
                  <a:lnTo>
                    <a:pt x="1674263" y="0"/>
                  </a:lnTo>
                  <a:lnTo>
                    <a:pt x="1674263" y="460851"/>
                  </a:lnTo>
                  <a:lnTo>
                    <a:pt x="0" y="46085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6896" tIns="56896" rIns="56896" bIns="56896" numCol="1" spcCol="1270" anchor="b" anchorCtr="0">
              <a:noAutofit/>
            </a:bodyPr>
            <a:lstStyle/>
            <a:p>
              <a:pPr lvl="0" defTabSz="355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七岁时开始读</a:t>
              </a:r>
              <a:r>
                <a:rPr lang="en-US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《</a:t>
              </a:r>
              <a:r>
                <a:rPr lang="zh-CN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三国演义</a:t>
              </a:r>
              <a:r>
                <a:rPr lang="en-US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》《</a:t>
              </a:r>
              <a:r>
                <a:rPr lang="zh-CN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水浒传</a:t>
              </a:r>
              <a:r>
                <a:rPr lang="en-US" altLang="zh-CN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》</a:t>
              </a:r>
              <a:r>
                <a:rPr lang="en-US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《</a:t>
              </a:r>
              <a:r>
                <a:rPr lang="zh-CN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荡寇志</a:t>
              </a:r>
              <a:r>
                <a:rPr lang="en-US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》</a:t>
              </a:r>
              <a:r>
                <a:rPr lang="zh-CN" altLang="en-US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。</a:t>
              </a:r>
              <a:endParaRPr lang="zh-CN" sz="2000" kern="12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443480" y="2514143"/>
              <a:ext cx="115212" cy="11521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任意多边形 7"/>
            <p:cNvSpPr/>
            <p:nvPr/>
          </p:nvSpPr>
          <p:spPr>
            <a:xfrm>
              <a:off x="2421931" y="2686962"/>
              <a:ext cx="1674263" cy="460851"/>
            </a:xfrm>
            <a:custGeom>
              <a:avLst/>
              <a:gdLst>
                <a:gd name="connsiteX0" fmla="*/ 0 w 1674263"/>
                <a:gd name="connsiteY0" fmla="*/ 0 h 460851"/>
                <a:gd name="connsiteX1" fmla="*/ 1674263 w 1674263"/>
                <a:gd name="connsiteY1" fmla="*/ 0 h 460851"/>
                <a:gd name="connsiteX2" fmla="*/ 1674263 w 1674263"/>
                <a:gd name="connsiteY2" fmla="*/ 460851 h 460851"/>
                <a:gd name="connsiteX3" fmla="*/ 0 w 1674263"/>
                <a:gd name="connsiteY3" fmla="*/ 460851 h 460851"/>
                <a:gd name="connsiteX4" fmla="*/ 0 w 1674263"/>
                <a:gd name="connsiteY4" fmla="*/ 0 h 46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4263" h="460851">
                  <a:moveTo>
                    <a:pt x="0" y="0"/>
                  </a:moveTo>
                  <a:lnTo>
                    <a:pt x="1674263" y="0"/>
                  </a:lnTo>
                  <a:lnTo>
                    <a:pt x="1674263" y="460851"/>
                  </a:lnTo>
                  <a:lnTo>
                    <a:pt x="0" y="46085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6896" tIns="56896" rIns="56896" bIns="56896" numCol="1" spcCol="1270" anchor="t" anchorCtr="0">
              <a:noAutofit/>
            </a:bodyPr>
            <a:lstStyle/>
            <a:p>
              <a:pPr lvl="0" algn="ctr" defTabSz="355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十二三岁时读</a:t>
              </a:r>
              <a:r>
                <a:rPr lang="en-US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《</a:t>
              </a:r>
              <a:r>
                <a:rPr lang="zh-CN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红楼梦</a:t>
              </a:r>
              <a:r>
                <a:rPr lang="en-US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》</a:t>
              </a:r>
              <a:r>
                <a:rPr lang="zh-CN" altLang="en-US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。</a:t>
              </a:r>
              <a:endParaRPr lang="zh-CN" sz="2000" kern="12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201456" y="2514143"/>
              <a:ext cx="115212" cy="11521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任意多边形 9"/>
            <p:cNvSpPr/>
            <p:nvPr/>
          </p:nvSpPr>
          <p:spPr>
            <a:xfrm>
              <a:off x="4179908" y="1966882"/>
              <a:ext cx="1881166" cy="460851"/>
            </a:xfrm>
            <a:custGeom>
              <a:avLst/>
              <a:gdLst>
                <a:gd name="connsiteX0" fmla="*/ 0 w 1674263"/>
                <a:gd name="connsiteY0" fmla="*/ 0 h 460851"/>
                <a:gd name="connsiteX1" fmla="*/ 1674263 w 1674263"/>
                <a:gd name="connsiteY1" fmla="*/ 0 h 460851"/>
                <a:gd name="connsiteX2" fmla="*/ 1674263 w 1674263"/>
                <a:gd name="connsiteY2" fmla="*/ 460851 h 460851"/>
                <a:gd name="connsiteX3" fmla="*/ 0 w 1674263"/>
                <a:gd name="connsiteY3" fmla="*/ 460851 h 460851"/>
                <a:gd name="connsiteX4" fmla="*/ 0 w 1674263"/>
                <a:gd name="connsiteY4" fmla="*/ 0 h 46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4263" h="460851">
                  <a:moveTo>
                    <a:pt x="0" y="0"/>
                  </a:moveTo>
                  <a:lnTo>
                    <a:pt x="1674263" y="0"/>
                  </a:lnTo>
                  <a:lnTo>
                    <a:pt x="1674263" y="460851"/>
                  </a:lnTo>
                  <a:lnTo>
                    <a:pt x="0" y="46085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6896" tIns="56896" rIns="56896" bIns="56896" numCol="1" spcCol="1270" anchor="b" anchorCtr="0">
              <a:noAutofit/>
            </a:bodyPr>
            <a:lstStyle/>
            <a:p>
              <a:pPr lvl="0" algn="ctr" defTabSz="355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中年以后再读《红楼梦》</a:t>
              </a:r>
              <a:r>
                <a:rPr lang="zh-CN" altLang="en-US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。</a:t>
              </a:r>
              <a:endParaRPr lang="zh-CN" sz="2000" kern="12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959433" y="2514143"/>
              <a:ext cx="115212" cy="11521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任意多边形 11"/>
            <p:cNvSpPr/>
            <p:nvPr/>
          </p:nvSpPr>
          <p:spPr>
            <a:xfrm>
              <a:off x="5937884" y="2686962"/>
              <a:ext cx="2283430" cy="892899"/>
            </a:xfrm>
            <a:custGeom>
              <a:avLst/>
              <a:gdLst>
                <a:gd name="connsiteX0" fmla="*/ 0 w 1674263"/>
                <a:gd name="connsiteY0" fmla="*/ 0 h 460851"/>
                <a:gd name="connsiteX1" fmla="*/ 1674263 w 1674263"/>
                <a:gd name="connsiteY1" fmla="*/ 0 h 460851"/>
                <a:gd name="connsiteX2" fmla="*/ 1674263 w 1674263"/>
                <a:gd name="connsiteY2" fmla="*/ 460851 h 460851"/>
                <a:gd name="connsiteX3" fmla="*/ 0 w 1674263"/>
                <a:gd name="connsiteY3" fmla="*/ 460851 h 460851"/>
                <a:gd name="connsiteX4" fmla="*/ 0 w 1674263"/>
                <a:gd name="connsiteY4" fmla="*/ 0 h 46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4263" h="460851">
                  <a:moveTo>
                    <a:pt x="0" y="0"/>
                  </a:moveTo>
                  <a:lnTo>
                    <a:pt x="1674263" y="0"/>
                  </a:lnTo>
                  <a:lnTo>
                    <a:pt x="1674263" y="460851"/>
                  </a:lnTo>
                  <a:lnTo>
                    <a:pt x="0" y="46085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6896" tIns="56896" rIns="56896" bIns="56896" numCol="1" spcCol="1270" anchor="t" anchorCtr="0">
              <a:noAutofit/>
            </a:bodyPr>
            <a:lstStyle/>
            <a:p>
              <a:pPr lvl="0" algn="ctr" defTabSz="355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1980</a:t>
              </a:r>
              <a:r>
                <a:rPr lang="zh-CN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年后读了</a:t>
              </a:r>
              <a:r>
                <a:rPr lang="en-US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《</a:t>
              </a:r>
              <a:r>
                <a:rPr lang="zh-CN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西游记</a:t>
              </a:r>
              <a:r>
                <a:rPr lang="en-US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》《</a:t>
              </a:r>
              <a:r>
                <a:rPr lang="zh-CN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封神榜</a:t>
              </a:r>
              <a:r>
                <a:rPr lang="en-US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》</a:t>
              </a:r>
              <a:r>
                <a:rPr lang="zh-CN" sz="20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和现代文艺作品。</a:t>
              </a:r>
              <a:endParaRPr lang="zh-CN" sz="2000" kern="12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717409" y="2514143"/>
              <a:ext cx="115212" cy="11521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14" name="TextBox 13"/>
          <p:cNvSpPr txBox="1"/>
          <p:nvPr/>
        </p:nvSpPr>
        <p:spPr>
          <a:xfrm>
            <a:off x="561082" y="339502"/>
            <a:ext cx="2004865" cy="64698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列时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间轴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211435" y="555526"/>
            <a:ext cx="7186249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按照要求，小组合作梳理好书的标准吧！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500180"/>
            <a:ext cx="8001056" cy="318548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）用较快的速度默读课文，梳理好书的标准，提取重要信息。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）选择一种梳理信息的方法，小组合作整理信息。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）推荐一名发言人，做好汇报的准备。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187624" y="1707654"/>
            <a:ext cx="6984776" cy="261610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indent="62738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冰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+mn-lt"/>
                <a:ea typeface="楷体" panose="02010609060101010101" pitchFamily="49" charset="-122"/>
              </a:rPr>
              <a:t>原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名谢婉莹，福建长乐人。现代著名女作家、儿童文学作家。</a:t>
            </a:r>
            <a:r>
              <a:rPr lang="zh-CN" altLang="zh-CN" sz="3200" b="1" dirty="0">
                <a:latin typeface="+mn-lt"/>
                <a:ea typeface="楷体" panose="02010609060101010101" pitchFamily="49" charset="-122"/>
                <a:sym typeface="+mn-ea"/>
              </a:rPr>
              <a:t>堪称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  <a:sym typeface="+mn-ea"/>
              </a:rPr>
              <a:t>“文学界的常青树”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  <a:sym typeface="+mn-ea"/>
              </a:rPr>
              <a:t>。代表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作品有：</a:t>
            </a:r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</a:rPr>
              <a:t>梦</a:t>
            </a:r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</a:rPr>
              <a:t>寄小读者</a:t>
            </a:r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</a:rPr>
              <a:t>再寄小读者</a:t>
            </a:r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，散文集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</a:rPr>
              <a:t>《繁星</a:t>
            </a:r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</a:rPr>
              <a:t>·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</a:rPr>
              <a:t>春水》</a:t>
            </a:r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</a:rPr>
              <a:t>往事</a:t>
            </a:r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63618" y="174792"/>
            <a:ext cx="2816764" cy="715089"/>
            <a:chOff x="3238236" y="174792"/>
            <a:chExt cx="2816764" cy="715089"/>
          </a:xfrm>
        </p:grpSpPr>
        <p:sp>
          <p:nvSpPr>
            <p:cNvPr id="7" name="文本框 15"/>
            <p:cNvSpPr txBox="1"/>
            <p:nvPr/>
          </p:nvSpPr>
          <p:spPr>
            <a:xfrm>
              <a:off x="3238236" y="174792"/>
              <a:ext cx="2816763" cy="715089"/>
            </a:xfrm>
            <a:prstGeom prst="flowChartAlternateProcess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iconfont-1191-870150"/>
            <p:cNvSpPr>
              <a:spLocks noChangeAspect="1"/>
            </p:cNvSpPr>
            <p:nvPr/>
          </p:nvSpPr>
          <p:spPr bwMode="auto">
            <a:xfrm>
              <a:off x="5772030" y="329466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  <p:sp>
          <p:nvSpPr>
            <p:cNvPr id="9" name="iconfont-1191-870150"/>
            <p:cNvSpPr>
              <a:spLocks noChangeAspect="1"/>
            </p:cNvSpPr>
            <p:nvPr/>
          </p:nvSpPr>
          <p:spPr bwMode="auto">
            <a:xfrm rot="10800000">
              <a:off x="3238236" y="32946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</p:grpSp>
      <p:sp>
        <p:nvSpPr>
          <p:cNvPr id="10" name="TextBox 9"/>
          <p:cNvSpPr txBox="1"/>
          <p:nvPr/>
        </p:nvSpPr>
        <p:spPr>
          <a:xfrm>
            <a:off x="323528" y="996285"/>
            <a:ext cx="1944216" cy="584775"/>
          </a:xfrm>
          <a:prstGeom prst="rect">
            <a:avLst/>
          </a:prstGeom>
          <a:gradFill rotWithShape="1">
            <a:gsLst>
              <a:gs pos="0">
                <a:srgbClr val="00B9FA">
                  <a:shade val="51000"/>
                  <a:satMod val="130000"/>
                </a:srgbClr>
              </a:gs>
              <a:gs pos="80000">
                <a:srgbClr val="00B9FA">
                  <a:shade val="93000"/>
                  <a:satMod val="130000"/>
                </a:srgbClr>
              </a:gs>
              <a:gs pos="100000">
                <a:srgbClr val="00B9FA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431" y="75772"/>
            <a:ext cx="3816000" cy="489548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0" y="365000"/>
            <a:ext cx="3816000" cy="43173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91680" y="839189"/>
            <a:ext cx="356233" cy="180020"/>
          </a:xfrm>
          <a:prstGeom prst="rect">
            <a:avLst/>
          </a:prstGeom>
          <a:noFill/>
          <a:ln w="19050">
            <a:solidFill>
              <a:schemeClr val="accent5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691680" y="1019209"/>
            <a:ext cx="712466" cy="234730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475656" y="3755513"/>
            <a:ext cx="648072" cy="306738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195736" y="4403545"/>
            <a:ext cx="546322" cy="288071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416623" y="195486"/>
            <a:ext cx="546322" cy="169515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85321" y="180678"/>
            <a:ext cx="590935" cy="158824"/>
          </a:xfrm>
          <a:prstGeom prst="rect">
            <a:avLst/>
          </a:prstGeom>
          <a:noFill/>
          <a:ln w="19050">
            <a:solidFill>
              <a:schemeClr val="accent5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244408" y="396702"/>
            <a:ext cx="216024" cy="158824"/>
          </a:xfrm>
          <a:prstGeom prst="rect">
            <a:avLst/>
          </a:prstGeom>
          <a:noFill/>
          <a:ln w="19050">
            <a:solidFill>
              <a:schemeClr val="accent5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33044" y="571553"/>
            <a:ext cx="216024" cy="158824"/>
          </a:xfrm>
          <a:prstGeom prst="rect">
            <a:avLst/>
          </a:prstGeom>
          <a:noFill/>
          <a:ln w="19050">
            <a:solidFill>
              <a:schemeClr val="accent5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706214" y="1938486"/>
            <a:ext cx="1242050" cy="158824"/>
          </a:xfrm>
          <a:prstGeom prst="rect">
            <a:avLst/>
          </a:prstGeom>
          <a:noFill/>
          <a:ln w="19050">
            <a:solidFill>
              <a:schemeClr val="accent5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384060" y="3291830"/>
            <a:ext cx="484084" cy="216024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720201" y="3291830"/>
            <a:ext cx="273161" cy="216024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203721" y="3476050"/>
            <a:ext cx="360040" cy="216024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61274" y="3844041"/>
            <a:ext cx="879015" cy="256086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2047913" y="4191359"/>
            <a:ext cx="1083927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713939" y="3972154"/>
            <a:ext cx="1296627" cy="183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95536" y="4192501"/>
            <a:ext cx="216024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261698" y="542255"/>
            <a:ext cx="491355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482522" y="349944"/>
            <a:ext cx="98271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456909" y="730377"/>
            <a:ext cx="399872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793426" y="929199"/>
            <a:ext cx="226846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338955" y="4606749"/>
            <a:ext cx="727694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686093" y="3262570"/>
            <a:ext cx="262171" cy="1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327239" y="3463964"/>
            <a:ext cx="282398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238317" y="4835347"/>
            <a:ext cx="1528243" cy="4389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595007" y="4652667"/>
            <a:ext cx="383725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25" y="915566"/>
            <a:ext cx="6991350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 flipV="1">
            <a:off x="4002109" y="1390363"/>
            <a:ext cx="2442099" cy="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242517" y="483518"/>
            <a:ext cx="547260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你还有哪些需要补充的吗？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1275606"/>
            <a:ext cx="8429684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）作者对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的态度还有“无限期待”，因此可以得知好书还能引发无限期待。</a:t>
            </a:r>
            <a:endParaRPr lang="en-US" altLang="zh-CN" sz="2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）现代文艺作品不仅有“满带着真情实感、质朴浅显的篇章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使我心动神移，不能自已”的，也有“堆砌了许多华丽词句的”“无病而呻的” ，作者是从两方面写的，应该把作者对这两方面的评价都画上。</a:t>
            </a:r>
            <a:endParaRPr lang="zh-CN" altLang="en-US" sz="2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"/>
          <p:cNvSpPr txBox="1">
            <a:spLocks noChangeArrowheads="1"/>
          </p:cNvSpPr>
          <p:nvPr/>
        </p:nvSpPr>
        <p:spPr bwMode="auto">
          <a:xfrm>
            <a:off x="395536" y="575301"/>
            <a:ext cx="29192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好书的标准：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95536" y="1316278"/>
            <a:ext cx="5904136" cy="609398"/>
          </a:xfrm>
          <a:prstGeom prst="rect">
            <a:avLst/>
          </a:prstGeom>
          <a:ln>
            <a:noFill/>
          </a:ln>
          <a:effectLst>
            <a:innerShdw blurRad="114300">
              <a:schemeClr val="accent2">
                <a:lumMod val="60000"/>
                <a:lumOff val="40000"/>
              </a:scheme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ea typeface="微软雅黑" panose="020B0503020204020204" pitchFamily="34" charset="-122"/>
              </a:defRPr>
            </a:lvl2pPr>
            <a:lvl3pPr marL="1143000" indent="-228600">
              <a:defRPr>
                <a:ea typeface="微软雅黑" panose="020B0503020204020204" pitchFamily="34" charset="-122"/>
              </a:defRPr>
            </a:lvl3pPr>
            <a:lvl4pPr marL="1600200" indent="-228600">
              <a:defRPr>
                <a:ea typeface="微软雅黑" panose="020B0503020204020204" pitchFamily="34" charset="-122"/>
              </a:defRPr>
            </a:lvl4pPr>
            <a:lvl5pPr marL="2057400" indent="-228600">
              <a:defRPr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>
                <a:ea typeface="微软雅黑" panose="020B0503020204020204" pitchFamily="34" charset="-122"/>
              </a:defRPr>
            </a:lvl9pPr>
          </a:lstStyle>
          <a:p>
            <a:r>
              <a:rPr lang="en-US" altLang="zh-CN" sz="2800" dirty="0"/>
              <a:t>1.</a:t>
            </a:r>
            <a:r>
              <a:rPr lang="zh-CN" altLang="en-US" sz="2800" dirty="0"/>
              <a:t>能引发</a:t>
            </a:r>
            <a:r>
              <a:rPr lang="zh-CN" altLang="en-US" sz="2800" dirty="0" smtClean="0"/>
              <a:t>人阅读期待</a:t>
            </a:r>
            <a:r>
              <a:rPr lang="en-US" altLang="zh-CN" sz="2800" dirty="0" smtClean="0"/>
              <a:t>,</a:t>
            </a:r>
            <a:r>
              <a:rPr lang="zh-CN" altLang="en-US" sz="2800" dirty="0" smtClean="0"/>
              <a:t>激发阅读兴趣。</a:t>
            </a:r>
            <a:endParaRPr lang="zh-CN" altLang="en-US" sz="2800" dirty="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95536" y="2001366"/>
            <a:ext cx="8028384" cy="609398"/>
          </a:xfrm>
          <a:prstGeom prst="rect">
            <a:avLst/>
          </a:prstGeom>
          <a:ln>
            <a:noFill/>
          </a:ln>
          <a:effectLst>
            <a:innerShdw blurRad="114300">
              <a:schemeClr val="accent2">
                <a:lumMod val="60000"/>
                <a:lumOff val="40000"/>
              </a:scheme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ea typeface="微软雅黑" panose="020B0503020204020204" pitchFamily="34" charset="-122"/>
              </a:defRPr>
            </a:lvl2pPr>
            <a:lvl3pPr marL="1143000" indent="-228600">
              <a:defRPr>
                <a:ea typeface="微软雅黑" panose="020B0503020204020204" pitchFamily="34" charset="-122"/>
              </a:defRPr>
            </a:lvl3pPr>
            <a:lvl4pPr marL="1600200" indent="-228600">
              <a:defRPr>
                <a:ea typeface="微软雅黑" panose="020B0503020204020204" pitchFamily="34" charset="-122"/>
              </a:defRPr>
            </a:lvl4pPr>
            <a:lvl5pPr marL="2057400" indent="-228600">
              <a:defRPr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>
                <a:ea typeface="微软雅黑" panose="020B0503020204020204" pitchFamily="34" charset="-122"/>
              </a:defRPr>
            </a:lvl9pPr>
          </a:lstStyle>
          <a:p>
            <a:r>
              <a:rPr lang="en-US" altLang="zh-CN" sz="2800" dirty="0"/>
              <a:t>2</a:t>
            </a:r>
            <a:r>
              <a:rPr lang="en-US" altLang="zh-CN" sz="2800" dirty="0" smtClean="0"/>
              <a:t>.</a:t>
            </a:r>
            <a:r>
              <a:rPr lang="zh-CN" altLang="en-US" sz="2800" dirty="0" smtClean="0"/>
              <a:t>所描写的人物</a:t>
            </a:r>
            <a:r>
              <a:rPr lang="zh-CN" altLang="en-US" sz="2800" dirty="0"/>
              <a:t>形象</a:t>
            </a:r>
            <a:r>
              <a:rPr lang="zh-CN" altLang="en-US" sz="2800" dirty="0" smtClean="0"/>
              <a:t>生动、栩栩如生、个性鲜明。</a:t>
            </a:r>
            <a:endParaRPr lang="zh-CN" altLang="en-US" sz="2800" dirty="0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95536" y="3405878"/>
            <a:ext cx="4680000" cy="540725"/>
          </a:xfrm>
          <a:prstGeom prst="rect">
            <a:avLst/>
          </a:prstGeom>
          <a:ln>
            <a:noFill/>
          </a:ln>
          <a:effectLst>
            <a:innerShdw blurRad="114300">
              <a:schemeClr val="accent2">
                <a:lumMod val="60000"/>
                <a:lumOff val="40000"/>
              </a:scheme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ea typeface="微软雅黑" panose="020B0503020204020204" pitchFamily="34" charset="-122"/>
              </a:defRPr>
            </a:lvl2pPr>
            <a:lvl3pPr marL="1143000" indent="-228600">
              <a:defRPr>
                <a:ea typeface="微软雅黑" panose="020B0503020204020204" pitchFamily="34" charset="-122"/>
              </a:defRPr>
            </a:lvl3pPr>
            <a:lvl4pPr marL="1600200" indent="-228600">
              <a:defRPr>
                <a:ea typeface="微软雅黑" panose="020B0503020204020204" pitchFamily="34" charset="-122"/>
              </a:defRPr>
            </a:lvl4pPr>
            <a:lvl5pPr marL="2057400" indent="-228600">
              <a:defRPr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>
                <a:ea typeface="微软雅黑" panose="020B0503020204020204" pitchFamily="34" charset="-122"/>
              </a:defRPr>
            </a:lvl9pPr>
          </a:lstStyle>
          <a:p>
            <a:r>
              <a:rPr lang="en-US" altLang="zh-CN" sz="2800" dirty="0"/>
              <a:t>4.</a:t>
            </a:r>
            <a:r>
              <a:rPr lang="zh-CN" altLang="en-US" sz="2800" dirty="0"/>
              <a:t>故事情节精彩，不烦琐。</a:t>
            </a:r>
            <a:endParaRPr lang="zh-CN" altLang="en-US" sz="2800"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95536" y="4056631"/>
            <a:ext cx="8568952" cy="609398"/>
          </a:xfrm>
          <a:prstGeom prst="rect">
            <a:avLst/>
          </a:prstGeom>
          <a:ln>
            <a:noFill/>
          </a:ln>
          <a:effectLst>
            <a:innerShdw blurRad="114300">
              <a:schemeClr val="accent2">
                <a:lumMod val="60000"/>
                <a:lumOff val="40000"/>
              </a:scheme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ea typeface="微软雅黑" panose="020B0503020204020204" pitchFamily="34" charset="-122"/>
              </a:defRPr>
            </a:lvl2pPr>
            <a:lvl3pPr marL="1143000" indent="-228600">
              <a:defRPr>
                <a:ea typeface="微软雅黑" panose="020B0503020204020204" pitchFamily="34" charset="-122"/>
              </a:defRPr>
            </a:lvl3pPr>
            <a:lvl4pPr marL="1600200" indent="-228600">
              <a:defRPr>
                <a:ea typeface="微软雅黑" panose="020B0503020204020204" pitchFamily="34" charset="-122"/>
              </a:defRPr>
            </a:lvl4pPr>
            <a:lvl5pPr marL="2057400" indent="-228600">
              <a:defRPr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>
                <a:ea typeface="微软雅黑" panose="020B0503020204020204" pitchFamily="34" charset="-122"/>
              </a:defRPr>
            </a:lvl9pPr>
          </a:lstStyle>
          <a:p>
            <a:r>
              <a:rPr lang="en-US" altLang="zh-CN" sz="2800" dirty="0"/>
              <a:t>5.</a:t>
            </a:r>
            <a:r>
              <a:rPr lang="zh-CN" altLang="en-US" sz="2800" dirty="0"/>
              <a:t>感情</a:t>
            </a:r>
            <a:r>
              <a:rPr lang="zh-CN" altLang="en-US" sz="2800" dirty="0" smtClean="0"/>
              <a:t>真挚、质朴浅显，使人心动神移，不能自已。</a:t>
            </a:r>
            <a:endParaRPr lang="zh-CN" altLang="en-US" sz="2800" dirty="0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95536" y="2686454"/>
            <a:ext cx="2919263" cy="609398"/>
          </a:xfrm>
          <a:prstGeom prst="rect">
            <a:avLst/>
          </a:prstGeom>
          <a:ln>
            <a:noFill/>
          </a:ln>
          <a:effectLst>
            <a:innerShdw blurRad="114300">
              <a:schemeClr val="accent2">
                <a:lumMod val="60000"/>
                <a:lumOff val="40000"/>
              </a:scheme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ea typeface="微软雅黑" panose="020B0503020204020204" pitchFamily="34" charset="-122"/>
              </a:defRPr>
            </a:lvl2pPr>
            <a:lvl3pPr marL="1143000" indent="-228600">
              <a:defRPr>
                <a:ea typeface="微软雅黑" panose="020B0503020204020204" pitchFamily="34" charset="-122"/>
              </a:defRPr>
            </a:lvl3pPr>
            <a:lvl4pPr marL="1600200" indent="-228600">
              <a:defRPr>
                <a:ea typeface="微软雅黑" panose="020B0503020204020204" pitchFamily="34" charset="-122"/>
              </a:defRPr>
            </a:lvl4pPr>
            <a:lvl5pPr marL="2057400" indent="-228600">
              <a:defRPr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>
                <a:ea typeface="微软雅黑" panose="020B0503020204020204" pitchFamily="34" charset="-122"/>
              </a:defRPr>
            </a:lvl9pPr>
          </a:lstStyle>
          <a:p>
            <a:r>
              <a:rPr lang="en-US" altLang="zh-CN" sz="2800" dirty="0">
                <a:sym typeface="+mn-ea"/>
              </a:rPr>
              <a:t>3.</a:t>
            </a:r>
            <a:r>
              <a:rPr lang="zh-CN" altLang="en-US" sz="2800" dirty="0">
                <a:sym typeface="+mn-ea"/>
              </a:rPr>
              <a:t>故事耐人寻味。</a:t>
            </a:r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545372" y="220703"/>
            <a:ext cx="1728712" cy="64698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归纳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法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1880" y="123478"/>
            <a:ext cx="1728192" cy="64698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列表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法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9552" y="843558"/>
          <a:ext cx="7992888" cy="4058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2376264"/>
                <a:gridCol w="2034226"/>
                <a:gridCol w="1998222"/>
              </a:tblGrid>
              <a:tr h="10109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bg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阅读时间</a:t>
                      </a:r>
                      <a:endParaRPr lang="zh-CN" altLang="en-US" sz="24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bg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阅读书目</a:t>
                      </a:r>
                      <a:endParaRPr lang="zh-CN" altLang="en-US" sz="24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chemeClr val="bg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对这些书的感受或评价</a:t>
                      </a:r>
                      <a:endParaRPr lang="zh-CN" altLang="en-US" sz="24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bg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好书的标准</a:t>
                      </a:r>
                      <a:endParaRPr lang="zh-CN" altLang="en-US" sz="24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454136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七岁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三国演义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en-US" altLang="zh-CN" sz="24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津津有味、无限期待、引起对章回小说的兴趣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能引发人阅读期待，激发阅读兴趣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57200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水浒传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？</a:t>
                      </a: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en-US" altLang="zh-CN" sz="24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尤其欣赏、人物描写生动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人物形象生动、栩栩如生、个性鲜明</a:t>
                      </a:r>
                      <a:endParaRPr lang="zh-CN" altLang="en-US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54136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荡寇志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？</a:t>
                      </a: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en-US" altLang="zh-CN" sz="24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没有人物个性、索然无味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vMerge="1">
                  <a:tcPr/>
                </a:tc>
              </a:tr>
              <a:tr h="10109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十二三岁；中年以后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红楼梦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十二三岁时读，兴趣不大，人物使人厌烦；中年后再读，尝到其中滋味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耐人寻味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11560" y="915566"/>
          <a:ext cx="7992888" cy="2986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2160240"/>
                <a:gridCol w="2250250"/>
                <a:gridCol w="1998222"/>
              </a:tblGrid>
              <a:tr h="10109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bg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阅读时间</a:t>
                      </a:r>
                      <a:endParaRPr lang="zh-CN" altLang="en-US" sz="24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bg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阅读书目</a:t>
                      </a:r>
                      <a:endParaRPr lang="zh-CN" altLang="en-US" sz="24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chemeClr val="bg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对这些书的感受或评价</a:t>
                      </a:r>
                      <a:endParaRPr lang="zh-CN" altLang="en-US" sz="24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bg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好书的标准</a:t>
                      </a:r>
                      <a:endParaRPr lang="zh-CN" altLang="en-US" sz="240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573192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1980</a:t>
                      </a: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年后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西游记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en-US" altLang="zh-CN" sz="24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精彩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故事情节精彩，不烦琐</a:t>
                      </a:r>
                      <a:endParaRPr lang="zh-CN" altLang="en-US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14444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封神榜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en-US" altLang="zh-CN" sz="24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烦琐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 vMerge="1">
                  <a:tcPr anchor="ctr"/>
                </a:tc>
              </a:tr>
              <a:tr h="454136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现代文艺作品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有的堆砌华丽词句，无病呻吟；有的满带真情实感、质朴浅显，使人心动神移，不能自已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满带真情实感、质朴浅显，使人心动神移，不能自已</a:t>
                      </a:r>
                      <a:endParaRPr lang="zh-CN" altLang="en-US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315904" y="555525"/>
            <a:ext cx="821366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一起来比较不同的梳理信息的方法的优劣吧！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1275606"/>
            <a:ext cx="84296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）画关键词句的优点是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便于操作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，缺点是找信息时还要重新看文章。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）列表格的优点是将信息分类归纳，很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清楚明了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，但表格设计有时有困难。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）把信息归纳成一段话并批注，能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突出文章的主要信息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，缺点是不够简明，不能一目了然。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）列时间轴的好处是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生动形象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，缺点是有的信息不容易通过时间轴体现出来。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文本框 1"/>
          <p:cNvSpPr txBox="1">
            <a:spLocks noChangeArrowheads="1"/>
          </p:cNvSpPr>
          <p:nvPr/>
        </p:nvSpPr>
        <p:spPr bwMode="auto">
          <a:xfrm>
            <a:off x="414874" y="1923678"/>
            <a:ext cx="8333590" cy="208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571500" indent="-5715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读了课文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，了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解了课文的主要内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容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梳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理出了作者的读书经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历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了作者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读书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的看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511021"/>
            <a:ext cx="2268000" cy="6925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515232"/>
            <a:ext cx="450000" cy="559757"/>
          </a:xfrm>
          <a:prstGeom prst="rect">
            <a:avLst/>
          </a:prstGeom>
        </p:spPr>
      </p:pic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29208" y="513810"/>
            <a:ext cx="2104604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5"/>
          <p:cNvSpPr txBox="1">
            <a:spLocks noChangeArrowheads="1"/>
          </p:cNvSpPr>
          <p:nvPr/>
        </p:nvSpPr>
        <p:spPr bwMode="auto">
          <a:xfrm>
            <a:off x="501848" y="1278896"/>
            <a:ext cx="8102600" cy="2790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2850"/>
              </a:lnSpc>
              <a:spcBef>
                <a:spcPct val="50000"/>
              </a:spcBef>
            </a:pPr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、下列词语中没有错别字的一项是（ </a:t>
            </a:r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）。</a:t>
            </a:r>
            <a:endParaRPr kumimoji="1"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2850"/>
              </a:lnSpc>
              <a:spcBef>
                <a:spcPct val="50000"/>
              </a:spcBef>
            </a:pP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摧促  悬念  一知半解  分久必合</a:t>
            </a:r>
            <a:endParaRPr kumimoji="1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850"/>
              </a:lnSpc>
              <a:spcBef>
                <a:spcPct val="50000"/>
              </a:spcBef>
            </a:pP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B.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居然  无聊  官迫民反  风花雪月  </a:t>
            </a:r>
            <a:endParaRPr kumimoji="1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850"/>
              </a:lnSpc>
              <a:spcBef>
                <a:spcPct val="50000"/>
              </a:spcBef>
            </a:pP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C.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滋味  酷爱  不能自己  无病而呻</a:t>
            </a:r>
            <a:endParaRPr kumimoji="1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850"/>
              </a:lnSpc>
              <a:spcBef>
                <a:spcPct val="50000"/>
              </a:spcBef>
            </a:pP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D.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风格  前线  自作多情  兴亡盛哀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20"/>
          <p:cNvSpPr txBox="1">
            <a:spLocks noChangeArrowheads="1"/>
          </p:cNvSpPr>
          <p:nvPr/>
        </p:nvSpPr>
        <p:spPr bwMode="auto">
          <a:xfrm>
            <a:off x="6831161" y="1225594"/>
            <a:ext cx="76517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59" y="390184"/>
            <a:ext cx="2269879" cy="6931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58" y="398654"/>
            <a:ext cx="443315" cy="551442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923214" y="339502"/>
            <a:ext cx="213661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7"/>
          <p:cNvSpPr txBox="1">
            <a:spLocks noChangeArrowheads="1"/>
          </p:cNvSpPr>
          <p:nvPr/>
        </p:nvSpPr>
        <p:spPr bwMode="auto">
          <a:xfrm>
            <a:off x="3908475" y="2930604"/>
            <a:ext cx="1671637" cy="50006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微软雅黑" panose="020B0503020204020204" pitchFamily="34" charset="-122"/>
              </a:rPr>
              <a:t>增</a:t>
            </a:r>
            <a:r>
              <a:rPr kumimoji="1" lang="zh-CN" altLang="en-US" sz="2800" dirty="0" smtClean="0">
                <a:latin typeface="微软雅黑" panose="020B0503020204020204" pitchFamily="34" charset="-122"/>
              </a:rPr>
              <a:t>（   </a:t>
            </a:r>
            <a:r>
              <a:rPr kumimoji="1" lang="zh-CN" altLang="en-US" sz="2800" dirty="0">
                <a:latin typeface="微软雅黑" panose="020B0503020204020204" pitchFamily="34" charset="-122"/>
              </a:rPr>
              <a:t>）</a:t>
            </a:r>
            <a:endParaRPr kumimoji="1" lang="zh-CN" altLang="en-US" sz="2800" dirty="0">
              <a:latin typeface="微软雅黑" panose="020B0503020204020204" pitchFamily="34" charset="-122"/>
            </a:endParaRPr>
          </a:p>
        </p:txBody>
      </p:sp>
      <p:sp>
        <p:nvSpPr>
          <p:cNvPr id="26627" name="Text Box 6"/>
          <p:cNvSpPr txBox="1">
            <a:spLocks noChangeArrowheads="1"/>
          </p:cNvSpPr>
          <p:nvPr/>
        </p:nvSpPr>
        <p:spPr bwMode="auto">
          <a:xfrm>
            <a:off x="1130130" y="3654678"/>
            <a:ext cx="1895475" cy="500062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微软雅黑" panose="020B0503020204020204" pitchFamily="34" charset="-122"/>
              </a:rPr>
              <a:t> 气（  </a:t>
            </a:r>
            <a:r>
              <a:rPr kumimoji="1" lang="zh-CN" altLang="en-US" sz="2800" dirty="0" smtClean="0">
                <a:latin typeface="微软雅黑" panose="020B0503020204020204" pitchFamily="34" charset="-122"/>
              </a:rPr>
              <a:t> ）</a:t>
            </a:r>
            <a:endParaRPr kumimoji="1" lang="zh-CN" altLang="en-US" sz="2800" dirty="0">
              <a:latin typeface="微软雅黑" panose="020B0503020204020204" pitchFamily="34" charset="-122"/>
            </a:endParaRPr>
          </a:p>
        </p:txBody>
      </p:sp>
      <p:sp>
        <p:nvSpPr>
          <p:cNvPr id="26628" name="Text Box 7"/>
          <p:cNvSpPr txBox="1">
            <a:spLocks noChangeArrowheads="1"/>
          </p:cNvSpPr>
          <p:nvPr/>
        </p:nvSpPr>
        <p:spPr bwMode="auto">
          <a:xfrm>
            <a:off x="6483747" y="2889329"/>
            <a:ext cx="1544637" cy="50006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>
                <a:latin typeface="微软雅黑" panose="020B0503020204020204" pitchFamily="34" charset="-122"/>
              </a:rPr>
              <a:t>（  ）写</a:t>
            </a:r>
            <a:endParaRPr kumimoji="1" lang="zh-CN" altLang="en-US" sz="2800">
              <a:latin typeface="微软雅黑" panose="020B0503020204020204" pitchFamily="34" charset="-122"/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3785333" y="3657400"/>
            <a:ext cx="1738313" cy="500062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微软雅黑" panose="020B0503020204020204" pitchFamily="34" charset="-122"/>
              </a:rPr>
              <a:t>（  </a:t>
            </a:r>
            <a:r>
              <a:rPr kumimoji="1" lang="zh-CN" altLang="en-US" sz="2800" dirty="0" smtClean="0">
                <a:latin typeface="微软雅黑" panose="020B0503020204020204" pitchFamily="34" charset="-122"/>
              </a:rPr>
              <a:t> ）</a:t>
            </a:r>
            <a:r>
              <a:rPr kumimoji="1" lang="zh-CN" altLang="en-US" sz="2800" dirty="0">
                <a:latin typeface="微软雅黑" panose="020B0503020204020204" pitchFamily="34" charset="-122"/>
              </a:rPr>
              <a:t>空</a:t>
            </a:r>
            <a:endParaRPr kumimoji="1" lang="zh-CN" altLang="en-US" sz="2800" dirty="0">
              <a:latin typeface="微软雅黑" panose="020B0503020204020204" pitchFamily="34" charset="-122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141016" y="2957592"/>
            <a:ext cx="1895475" cy="500062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>
                <a:latin typeface="微软雅黑" panose="020B0503020204020204" pitchFamily="34" charset="-122"/>
              </a:rPr>
              <a:t>（   ）斗</a:t>
            </a:r>
            <a:endParaRPr kumimoji="1" lang="zh-CN" altLang="en-US" sz="2800">
              <a:latin typeface="微软雅黑" panose="020B0503020204020204" pitchFamily="34" charset="-122"/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6634546" y="3611815"/>
            <a:ext cx="1544637" cy="50006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>
                <a:latin typeface="微软雅黑" panose="020B0503020204020204" pitchFamily="34" charset="-122"/>
              </a:rPr>
              <a:t>情（  ）</a:t>
            </a:r>
            <a:endParaRPr kumimoji="1" lang="zh-CN" altLang="en-US" sz="2800">
              <a:latin typeface="微软雅黑" panose="020B0503020204020204" pitchFamily="34" charset="-122"/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1499564" y="2964168"/>
            <a:ext cx="439738" cy="50006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奋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1942703" y="3654678"/>
            <a:ext cx="439738" cy="500062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愤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4576812" y="2930604"/>
            <a:ext cx="439738" cy="50006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添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25" name="Text Box 16"/>
          <p:cNvSpPr txBox="1">
            <a:spLocks noChangeArrowheads="1"/>
          </p:cNvSpPr>
          <p:nvPr/>
        </p:nvSpPr>
        <p:spPr bwMode="auto">
          <a:xfrm>
            <a:off x="4098297" y="3686654"/>
            <a:ext cx="439738" cy="50006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填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7286555" y="3633359"/>
            <a:ext cx="439738" cy="500062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绪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6747316" y="2895728"/>
            <a:ext cx="439738" cy="50006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续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26638" name="TextBox 27"/>
          <p:cNvSpPr txBox="1">
            <a:spLocks noChangeArrowheads="1"/>
          </p:cNvSpPr>
          <p:nvPr/>
        </p:nvSpPr>
        <p:spPr bwMode="auto">
          <a:xfrm>
            <a:off x="1184621" y="2012129"/>
            <a:ext cx="570056" cy="28469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endParaRPr lang="zh-CN" altLang="en-US" b="1">
              <a:solidFill>
                <a:schemeClr val="bg1"/>
              </a:solidFill>
            </a:endParaRPr>
          </a:p>
        </p:txBody>
      </p:sp>
      <p:grpSp>
        <p:nvGrpSpPr>
          <p:cNvPr id="26639" name="组合 2"/>
          <p:cNvGrpSpPr/>
          <p:nvPr/>
        </p:nvGrpSpPr>
        <p:grpSpPr bwMode="auto">
          <a:xfrm>
            <a:off x="899592" y="1635646"/>
            <a:ext cx="965488" cy="1037659"/>
            <a:chOff x="1763095" y="1198186"/>
            <a:chExt cx="1414827" cy="1842224"/>
          </a:xfrm>
          <a:noFill/>
        </p:grpSpPr>
        <p:pic>
          <p:nvPicPr>
            <p:cNvPr id="26657" name="图片 4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56935">
              <a:off x="1763095" y="1198186"/>
              <a:ext cx="1414827" cy="18422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Text Box 16"/>
            <p:cNvSpPr txBox="1">
              <a:spLocks noChangeArrowheads="1"/>
            </p:cNvSpPr>
            <p:nvPr/>
          </p:nvSpPr>
          <p:spPr bwMode="auto">
            <a:xfrm>
              <a:off x="2199842" y="1662464"/>
              <a:ext cx="585810" cy="983549"/>
            </a:xfrm>
            <a:prstGeom prst="rect">
              <a:avLst/>
            </a:prstGeom>
            <a:grpFill/>
            <a:ln>
              <a:noFill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defRPr sz="360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zh-CN" altLang="en-US" sz="3000" b="1" dirty="0">
                  <a:solidFill>
                    <a:schemeClr val="bg1"/>
                  </a:solidFill>
                  <a:latin typeface="+mj-ea"/>
                  <a:ea typeface="+mj-ea"/>
                </a:rPr>
                <a:t>愤</a:t>
              </a:r>
              <a:endParaRPr lang="en-US" altLang="zh-CN" sz="3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640" name="组合 43"/>
          <p:cNvGrpSpPr/>
          <p:nvPr/>
        </p:nvGrpSpPr>
        <p:grpSpPr bwMode="auto">
          <a:xfrm>
            <a:off x="1787422" y="1635646"/>
            <a:ext cx="964045" cy="1037659"/>
            <a:chOff x="1763095" y="1198186"/>
            <a:chExt cx="1414827" cy="1842224"/>
          </a:xfrm>
          <a:noFill/>
        </p:grpSpPr>
        <p:pic>
          <p:nvPicPr>
            <p:cNvPr id="26655" name="图片 4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56935">
              <a:off x="1763095" y="1198186"/>
              <a:ext cx="1414827" cy="18422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Text Box 16"/>
            <p:cNvSpPr txBox="1">
              <a:spLocks noChangeArrowheads="1"/>
            </p:cNvSpPr>
            <p:nvPr/>
          </p:nvSpPr>
          <p:spPr bwMode="auto">
            <a:xfrm>
              <a:off x="2256468" y="1662464"/>
              <a:ext cx="586688" cy="983549"/>
            </a:xfrm>
            <a:prstGeom prst="rect">
              <a:avLst/>
            </a:prstGeom>
            <a:grpFill/>
            <a:ln>
              <a:noFill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defRPr sz="360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zh-CN" altLang="en-US" sz="3000" b="1" dirty="0">
                  <a:solidFill>
                    <a:schemeClr val="bg1"/>
                  </a:solidFill>
                  <a:latin typeface="+mj-ea"/>
                  <a:ea typeface="+mj-ea"/>
                </a:rPr>
                <a:t>奋</a:t>
              </a:r>
              <a:endParaRPr lang="en-US" altLang="zh-CN" sz="3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641" name="组合 47"/>
          <p:cNvGrpSpPr/>
          <p:nvPr/>
        </p:nvGrpSpPr>
        <p:grpSpPr bwMode="auto">
          <a:xfrm>
            <a:off x="3491880" y="1635646"/>
            <a:ext cx="964045" cy="1037659"/>
            <a:chOff x="1763095" y="1198186"/>
            <a:chExt cx="1414827" cy="1842224"/>
          </a:xfrm>
          <a:noFill/>
        </p:grpSpPr>
        <p:pic>
          <p:nvPicPr>
            <p:cNvPr id="26653" name="图片 4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56935">
              <a:off x="1763095" y="1198186"/>
              <a:ext cx="1414827" cy="18422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Text Box 16"/>
            <p:cNvSpPr txBox="1">
              <a:spLocks noChangeArrowheads="1"/>
            </p:cNvSpPr>
            <p:nvPr/>
          </p:nvSpPr>
          <p:spPr bwMode="auto">
            <a:xfrm>
              <a:off x="2239042" y="1662464"/>
              <a:ext cx="586687" cy="983549"/>
            </a:xfrm>
            <a:prstGeom prst="rect">
              <a:avLst/>
            </a:prstGeom>
            <a:grpFill/>
            <a:ln>
              <a:noFill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defRPr sz="360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zh-CN" altLang="en-US" sz="3000" b="1" dirty="0">
                  <a:solidFill>
                    <a:schemeClr val="bg1"/>
                  </a:solidFill>
                  <a:latin typeface="+mj-ea"/>
                  <a:ea typeface="+mj-ea"/>
                </a:rPr>
                <a:t>填</a:t>
              </a:r>
              <a:endParaRPr lang="en-US" altLang="zh-CN" sz="3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642" name="组合 50"/>
          <p:cNvGrpSpPr/>
          <p:nvPr/>
        </p:nvGrpSpPr>
        <p:grpSpPr bwMode="auto">
          <a:xfrm>
            <a:off x="4406395" y="1635646"/>
            <a:ext cx="965489" cy="1037659"/>
            <a:chOff x="1763095" y="1198186"/>
            <a:chExt cx="1414827" cy="1842224"/>
          </a:xfrm>
          <a:noFill/>
        </p:grpSpPr>
        <p:pic>
          <p:nvPicPr>
            <p:cNvPr id="26651" name="图片 5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56935">
              <a:off x="1763095" y="1198186"/>
              <a:ext cx="1414827" cy="18422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" name="Text Box 16"/>
            <p:cNvSpPr txBox="1">
              <a:spLocks noChangeArrowheads="1"/>
            </p:cNvSpPr>
            <p:nvPr/>
          </p:nvSpPr>
          <p:spPr bwMode="auto">
            <a:xfrm>
              <a:off x="2236577" y="1662464"/>
              <a:ext cx="585811" cy="983549"/>
            </a:xfrm>
            <a:prstGeom prst="rect">
              <a:avLst/>
            </a:prstGeom>
            <a:grpFill/>
            <a:ln>
              <a:noFill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defRPr sz="360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zh-CN" altLang="en-US" sz="3000" b="1" dirty="0">
                  <a:solidFill>
                    <a:schemeClr val="bg1"/>
                  </a:solidFill>
                  <a:latin typeface="+mj-ea"/>
                  <a:ea typeface="+mj-ea"/>
                </a:rPr>
                <a:t>添</a:t>
              </a:r>
              <a:endParaRPr lang="en-US" altLang="zh-CN" sz="3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643" name="组合 53"/>
          <p:cNvGrpSpPr/>
          <p:nvPr/>
        </p:nvGrpSpPr>
        <p:grpSpPr bwMode="auto">
          <a:xfrm>
            <a:off x="6228184" y="1635646"/>
            <a:ext cx="964045" cy="1037659"/>
            <a:chOff x="1763095" y="1198186"/>
            <a:chExt cx="1414827" cy="1842224"/>
          </a:xfrm>
          <a:noFill/>
        </p:grpSpPr>
        <p:pic>
          <p:nvPicPr>
            <p:cNvPr id="26649" name="图片 5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56935">
              <a:off x="1763095" y="1198186"/>
              <a:ext cx="1414827" cy="18422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Text Box 16"/>
            <p:cNvSpPr txBox="1">
              <a:spLocks noChangeArrowheads="1"/>
            </p:cNvSpPr>
            <p:nvPr/>
          </p:nvSpPr>
          <p:spPr bwMode="auto">
            <a:xfrm>
              <a:off x="2235167" y="1662464"/>
              <a:ext cx="586688" cy="983549"/>
            </a:xfrm>
            <a:prstGeom prst="rect">
              <a:avLst/>
            </a:prstGeom>
            <a:grpFill/>
            <a:ln>
              <a:noFill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defRPr sz="360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zh-CN" altLang="en-US" sz="3000" b="1" dirty="0">
                  <a:solidFill>
                    <a:schemeClr val="bg1"/>
                  </a:solidFill>
                  <a:latin typeface="+mj-ea"/>
                  <a:ea typeface="+mj-ea"/>
                </a:rPr>
                <a:t>绪</a:t>
              </a:r>
              <a:endParaRPr lang="en-US" altLang="zh-CN" sz="3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644" name="组合 56"/>
          <p:cNvGrpSpPr/>
          <p:nvPr/>
        </p:nvGrpSpPr>
        <p:grpSpPr bwMode="auto">
          <a:xfrm>
            <a:off x="7162845" y="1635646"/>
            <a:ext cx="965488" cy="1037659"/>
            <a:chOff x="1763095" y="1198186"/>
            <a:chExt cx="1414827" cy="1842224"/>
          </a:xfrm>
          <a:noFill/>
        </p:grpSpPr>
        <p:pic>
          <p:nvPicPr>
            <p:cNvPr id="26647" name="图片 5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56935">
              <a:off x="1763095" y="1198186"/>
              <a:ext cx="1414827" cy="18422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" name="Text Box 16"/>
            <p:cNvSpPr txBox="1">
              <a:spLocks noChangeArrowheads="1"/>
            </p:cNvSpPr>
            <p:nvPr/>
          </p:nvSpPr>
          <p:spPr bwMode="auto">
            <a:xfrm>
              <a:off x="2279115" y="1662464"/>
              <a:ext cx="585810" cy="983549"/>
            </a:xfrm>
            <a:prstGeom prst="rect">
              <a:avLst/>
            </a:prstGeom>
            <a:grpFill/>
            <a:ln>
              <a:noFill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defRPr sz="360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zh-CN" altLang="en-US" sz="3000" b="1" dirty="0">
                  <a:solidFill>
                    <a:schemeClr val="bg1"/>
                  </a:solidFill>
                  <a:latin typeface="+mj-ea"/>
                  <a:ea typeface="+mj-ea"/>
                </a:rPr>
                <a:t>续</a:t>
              </a:r>
              <a:endParaRPr lang="en-US" altLang="zh-CN" sz="3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645" name="文本框 9"/>
          <p:cNvSpPr txBox="1">
            <a:spLocks noChangeArrowheads="1"/>
          </p:cNvSpPr>
          <p:nvPr/>
        </p:nvSpPr>
        <p:spPr bwMode="auto">
          <a:xfrm>
            <a:off x="306388" y="735013"/>
            <a:ext cx="7831137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700" b="1">
                <a:latin typeface="黑体" panose="02010609060101010101" pitchFamily="49" charset="-122"/>
                <a:ea typeface="黑体" panose="02010609060101010101" pitchFamily="49" charset="-122"/>
              </a:rPr>
              <a:t>二、下列同音字应该填到哪个词语里呢？</a:t>
            </a:r>
            <a:endParaRPr lang="zh-CN" altLang="en-US" sz="27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文本框 64"/>
          <p:cNvSpPr txBox="1">
            <a:spLocks noChangeArrowheads="1"/>
          </p:cNvSpPr>
          <p:nvPr/>
        </p:nvSpPr>
        <p:spPr bwMode="auto">
          <a:xfrm>
            <a:off x="1593859" y="1923678"/>
            <a:ext cx="6192838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自由读课文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，做到读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准字音，读通句子。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8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3119868" y="987574"/>
            <a:ext cx="18367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2900" indent="-285750" defTabSz="6858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5800" indent="-228600" defTabSz="6858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28700" indent="-228600" defTabSz="6858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371600" indent="-228600" defTabSz="6858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latin typeface="Kaiti SC"/>
                <a:ea typeface="Kaiti SC"/>
                <a:cs typeface="Kaiti SC"/>
              </a:rPr>
              <a:t>点击图标，听范读</a:t>
            </a:r>
            <a:endParaRPr lang="zh-CN" altLang="en-US" sz="1600" b="1">
              <a:latin typeface="Kaiti SC"/>
              <a:ea typeface="Kaiti SC"/>
              <a:cs typeface="Kaiti SC"/>
            </a:endParaRPr>
          </a:p>
        </p:txBody>
      </p:sp>
      <p:pic>
        <p:nvPicPr>
          <p:cNvPr id="11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959">
            <a:off x="1940355" y="457349"/>
            <a:ext cx="10588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矩形 3"/>
          <p:cNvSpPr>
            <a:spLocks noChangeArrowheads="1"/>
          </p:cNvSpPr>
          <p:nvPr/>
        </p:nvSpPr>
        <p:spPr bwMode="auto">
          <a:xfrm>
            <a:off x="780845" y="1419622"/>
            <a:ext cx="786658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indent="624205"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掌握生字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新词。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624205"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在阅读中体会读书的好处，写下自己的受到的启发。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364326"/>
            <a:ext cx="205551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组合 32"/>
          <p:cNvGrpSpPr/>
          <p:nvPr/>
        </p:nvGrpSpPr>
        <p:grpSpPr bwMode="auto">
          <a:xfrm>
            <a:off x="6967538" y="0"/>
            <a:ext cx="1928812" cy="771525"/>
            <a:chOff x="6968256" y="-1"/>
            <a:chExt cx="1927372" cy="771551"/>
          </a:xfrm>
        </p:grpSpPr>
        <p:pic>
          <p:nvPicPr>
            <p:cNvPr id="5120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9"/>
            <a:stretch>
              <a:fillRect/>
            </a:stretch>
          </p:blipFill>
          <p:spPr bwMode="auto">
            <a:xfrm>
              <a:off x="6968256" y="-1"/>
              <a:ext cx="961585" cy="771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05" name="图片 3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49408" y="124932"/>
              <a:ext cx="1346220" cy="553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文本框 35"/>
            <p:cNvSpPr txBox="1"/>
            <p:nvPr/>
          </p:nvSpPr>
          <p:spPr>
            <a:xfrm>
              <a:off x="7164959" y="509604"/>
              <a:ext cx="980343" cy="2619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  <a:latin typeface="Times New Roman" panose="02020603050405020304"/>
                  <a:ea typeface="微软雅黑" panose="020B0503020204020204" pitchFamily="34" charset="-122"/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  <p:sp>
        <p:nvSpPr>
          <p:cNvPr id="51203" name="文本框 3"/>
          <p:cNvSpPr txBox="1">
            <a:spLocks noChangeArrowheads="1"/>
          </p:cNvSpPr>
          <p:nvPr/>
        </p:nvSpPr>
        <p:spPr bwMode="auto">
          <a:xfrm>
            <a:off x="884238" y="1419225"/>
            <a:ext cx="73691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kumimoji="1" lang="zh-CN" altLang="en-US" sz="6600" b="1">
                <a:solidFill>
                  <a:srgbClr val="FF6600"/>
                </a:solidFill>
                <a:latin typeface="Xingkai SC"/>
                <a:ea typeface="Xingkai SC"/>
                <a:cs typeface="Xingkai SC"/>
              </a:rPr>
              <a:t>七彩课堂  伴你成长</a:t>
            </a:r>
            <a:endParaRPr kumimoji="1" lang="zh-CN" altLang="en-US" sz="6600" b="1">
              <a:solidFill>
                <a:srgbClr val="FF6600"/>
              </a:solidFill>
              <a:latin typeface="Xingkai SC"/>
              <a:ea typeface="Xingkai SC"/>
              <a:cs typeface="Xingkai S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6"/>
          <p:cNvSpPr txBox="1">
            <a:spLocks noChangeArrowheads="1"/>
          </p:cNvSpPr>
          <p:nvPr/>
        </p:nvSpPr>
        <p:spPr bwMode="auto">
          <a:xfrm>
            <a:off x="1269652" y="1923678"/>
            <a:ext cx="6604694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自读课文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，运用上节课学习的方法梳理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作者读书的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方法。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163618" y="174792"/>
            <a:ext cx="2816764" cy="715089"/>
            <a:chOff x="3238236" y="174792"/>
            <a:chExt cx="2816764" cy="715089"/>
          </a:xfrm>
        </p:grpSpPr>
        <p:sp>
          <p:nvSpPr>
            <p:cNvPr id="5" name="文本框 15"/>
            <p:cNvSpPr txBox="1"/>
            <p:nvPr/>
          </p:nvSpPr>
          <p:spPr>
            <a:xfrm>
              <a:off x="3238236" y="174792"/>
              <a:ext cx="2816763" cy="715089"/>
            </a:xfrm>
            <a:prstGeom prst="flowChartAlternateProcess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二</a:t>
              </a:r>
              <a:r>
                <a:rPr kumimoji="1" lang="zh-CN" altLang="en-US" sz="36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课</a:t>
              </a:r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iconfont-1191-870150"/>
            <p:cNvSpPr>
              <a:spLocks noChangeAspect="1"/>
            </p:cNvSpPr>
            <p:nvPr/>
          </p:nvSpPr>
          <p:spPr bwMode="auto">
            <a:xfrm>
              <a:off x="5772030" y="329466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  <p:sp>
          <p:nvSpPr>
            <p:cNvPr id="7" name="iconfont-1191-870150"/>
            <p:cNvSpPr>
              <a:spLocks noChangeAspect="1"/>
            </p:cNvSpPr>
            <p:nvPr/>
          </p:nvSpPr>
          <p:spPr bwMode="auto">
            <a:xfrm rot="10800000">
              <a:off x="3238236" y="32946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18" y="365000"/>
            <a:ext cx="3852000" cy="435804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019" y="81411"/>
            <a:ext cx="3816000" cy="4895481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516216" y="3291829"/>
            <a:ext cx="432048" cy="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555776" y="2506393"/>
            <a:ext cx="86409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220072" y="3507854"/>
            <a:ext cx="172819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236936" y="3651870"/>
            <a:ext cx="171132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260032" y="3867894"/>
            <a:ext cx="168823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5260032" y="4083918"/>
            <a:ext cx="21602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6"/>
          <p:cNvSpPr txBox="1"/>
          <p:nvPr/>
        </p:nvSpPr>
        <p:spPr>
          <a:xfrm>
            <a:off x="2915816" y="3782485"/>
            <a:ext cx="2055825" cy="6028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50000"/>
              <a:hueOff val="0"/>
              <a:satOff val="0"/>
              <a:lumOff val="0"/>
              <a:alphaOff val="0"/>
            </a:schemeClr>
          </a:fillRef>
          <a:effectRef idx="1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9009" tIns="85345" rIns="99009" bIns="99009" numCol="1" spcCol="1270" anchor="t" anchorCtr="0">
            <a:noAutofit/>
          </a:bodyPr>
          <a:lstStyle>
            <a:defPPr>
              <a:defRPr lang="zh-CN"/>
            </a:defPPr>
            <a:lvl1pPr lvl="0" algn="ctr" defTabSz="533400">
              <a:lnSpc>
                <a:spcPct val="90000"/>
              </a:lnSpc>
              <a:spcAft>
                <a:spcPct val="35000"/>
              </a:spcAft>
              <a:defRPr sz="32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2pPr>
            <a:lvl3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3pPr>
            <a:lvl4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4pPr>
            <a:lvl5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5pPr>
            <a:lvl6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6pPr>
            <a:lvl7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7pPr>
            <a:lvl8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8pPr>
            <a:lvl9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9pPr>
          </a:lstStyle>
          <a:p>
            <a:r>
              <a:rPr lang="zh-CN" altLang="en-US" dirty="0" smtClean="0"/>
              <a:t>比较着</a:t>
            </a:r>
            <a:r>
              <a:rPr lang="zh-CN" altLang="en-US" dirty="0"/>
              <a:t>读</a:t>
            </a:r>
            <a:endParaRPr lang="zh-CN" altLang="en-US" dirty="0"/>
          </a:p>
        </p:txBody>
      </p:sp>
      <p:sp>
        <p:nvSpPr>
          <p:cNvPr id="42" name="文本框 6"/>
          <p:cNvSpPr txBox="1"/>
          <p:nvPr/>
        </p:nvSpPr>
        <p:spPr>
          <a:xfrm>
            <a:off x="899592" y="2985442"/>
            <a:ext cx="2858020" cy="612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50000"/>
              <a:hueOff val="0"/>
              <a:satOff val="0"/>
              <a:lumOff val="0"/>
              <a:alphaOff val="0"/>
            </a:schemeClr>
          </a:fillRef>
          <a:effectRef idx="1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9009" tIns="85345" rIns="99009" bIns="99009" numCol="1" spcCol="1270" anchor="t" anchorCtr="0">
            <a:noAutofit/>
          </a:bodyPr>
          <a:lstStyle>
            <a:defPPr>
              <a:defRPr lang="zh-CN"/>
            </a:defPPr>
            <a:lvl1pPr lvl="0" algn="ctr" defTabSz="533400">
              <a:lnSpc>
                <a:spcPct val="90000"/>
              </a:lnSpc>
              <a:spcAft>
                <a:spcPct val="35000"/>
              </a:spcAft>
              <a:defRPr sz="1200"/>
            </a:lvl1pPr>
          </a:lstStyle>
          <a:p>
            <a:r>
              <a:rPr lang="zh-CN" altLang="en-US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一知半解地读</a:t>
            </a:r>
            <a:endParaRPr lang="zh-CN" altLang="en-US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6228184" y="335314"/>
            <a:ext cx="57606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028384" y="538274"/>
            <a:ext cx="47164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5236936" y="745945"/>
            <a:ext cx="113526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6"/>
          <p:cNvSpPr txBox="1"/>
          <p:nvPr/>
        </p:nvSpPr>
        <p:spPr>
          <a:xfrm>
            <a:off x="6084168" y="915566"/>
            <a:ext cx="1424186" cy="5355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50000"/>
              <a:hueOff val="0"/>
              <a:satOff val="0"/>
              <a:lumOff val="0"/>
              <a:alphaOff val="0"/>
            </a:schemeClr>
          </a:fillRef>
          <a:effectRef idx="1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9009" tIns="85345" rIns="99009" bIns="99009" numCol="1" spcCol="1270" anchor="t" anchorCtr="0">
            <a:noAutofit/>
          </a:bodyPr>
          <a:lstStyle>
            <a:defPPr>
              <a:defRPr lang="zh-CN"/>
            </a:defPPr>
            <a:lvl1pPr lvl="0" algn="ctr" defTabSz="533400">
              <a:lnSpc>
                <a:spcPct val="90000"/>
              </a:lnSpc>
              <a:spcAft>
                <a:spcPct val="35000"/>
              </a:spcAft>
              <a:defRPr sz="32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2pPr>
            <a:lvl3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3pPr>
            <a:lvl4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4pPr>
            <a:lvl5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5pPr>
            <a:lvl6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6pPr>
            <a:lvl7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7pPr>
            <a:lvl8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8pPr>
            <a:lvl9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9pPr>
          </a:lstStyle>
          <a:p>
            <a:r>
              <a:rPr lang="zh-CN" altLang="en-US" dirty="0"/>
              <a:t>反复读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5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026" y="699542"/>
            <a:ext cx="4427984" cy="15829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84" y="164533"/>
            <a:ext cx="3744000" cy="4803113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95536" y="4659982"/>
            <a:ext cx="68834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766746" y="4443958"/>
            <a:ext cx="34417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156176" y="987574"/>
            <a:ext cx="158417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6"/>
          <p:cNvSpPr txBox="1"/>
          <p:nvPr/>
        </p:nvSpPr>
        <p:spPr>
          <a:xfrm>
            <a:off x="5581216" y="3291830"/>
            <a:ext cx="2011045" cy="60771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50000"/>
              <a:hueOff val="0"/>
              <a:satOff val="0"/>
              <a:lumOff val="0"/>
              <a:alphaOff val="0"/>
            </a:schemeClr>
          </a:fillRef>
          <a:effectRef idx="1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9009" tIns="85345" rIns="99009" bIns="99009" numCol="1" spcCol="1270" anchor="t" anchorCtr="0">
            <a:noAutofit/>
          </a:bodyPr>
          <a:lstStyle>
            <a:defPPr>
              <a:defRPr lang="zh-CN"/>
            </a:defPPr>
            <a:lvl1pPr lvl="0" algn="ctr" defTabSz="533400">
              <a:lnSpc>
                <a:spcPct val="90000"/>
              </a:lnSpc>
              <a:spcAft>
                <a:spcPct val="35000"/>
              </a:spcAft>
              <a:defRPr sz="32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2pPr>
            <a:lvl3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3pPr>
            <a:lvl4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4pPr>
            <a:lvl5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5pPr>
            <a:lvl6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6pPr>
            <a:lvl7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7pPr>
            <a:lvl8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8pPr>
            <a:lvl9pPr>
              <a:defRPr>
                <a:solidFill>
                  <a:schemeClr val="lt1">
                    <a:hueOff val="0"/>
                    <a:satOff val="0"/>
                    <a:lumOff val="0"/>
                    <a:alphaOff val="0"/>
                  </a:schemeClr>
                </a:solidFill>
              </a:defRPr>
            </a:lvl9pPr>
          </a:lstStyle>
          <a:p>
            <a:r>
              <a:rPr lang="zh-CN" altLang="en-US" dirty="0"/>
              <a:t>挑选着读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3"/>
          <p:cNvSpPr txBox="1">
            <a:spLocks noChangeArrowheads="1"/>
          </p:cNvSpPr>
          <p:nvPr/>
        </p:nvSpPr>
        <p:spPr bwMode="auto">
          <a:xfrm>
            <a:off x="467544" y="483518"/>
            <a:ext cx="7512248" cy="55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375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一起来梳理归纳作者读书的方法吧！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67544" y="1298901"/>
            <a:ext cx="8035083" cy="540842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73706" tIns="64771" rIns="120904" bIns="64771" numCol="1" spcCol="1270" anchor="ctr" anchorCtr="0">
            <a:noAutofit/>
          </a:bodyPr>
          <a:lstStyle/>
          <a:p>
            <a:pPr marL="342900" lvl="0" indent="-342900" defTabSz="7556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zh-CN" sz="2400" kern="1200" dirty="0" smtClean="0">
                <a:solidFill>
                  <a:schemeClr val="tx1"/>
                </a:solidFill>
              </a:rPr>
              <a:t>七岁时对</a:t>
            </a:r>
            <a:r>
              <a:rPr lang="en-US" sz="2400" kern="1200" dirty="0" smtClean="0">
                <a:solidFill>
                  <a:schemeClr val="tx1"/>
                </a:solidFill>
              </a:rPr>
              <a:t>《</a:t>
            </a:r>
            <a:r>
              <a:rPr lang="zh-CN" sz="2400" kern="1200" dirty="0" smtClean="0">
                <a:solidFill>
                  <a:schemeClr val="tx1"/>
                </a:solidFill>
              </a:rPr>
              <a:t>三国演义</a:t>
            </a:r>
            <a:r>
              <a:rPr lang="en-US" sz="2400" kern="1200" dirty="0" smtClean="0">
                <a:solidFill>
                  <a:schemeClr val="tx1"/>
                </a:solidFill>
              </a:rPr>
              <a:t>》</a:t>
            </a:r>
            <a:r>
              <a:rPr lang="zh-CN" sz="2400" kern="1200" dirty="0" smtClean="0">
                <a:solidFill>
                  <a:schemeClr val="tx1"/>
                </a:solidFill>
              </a:rPr>
              <a:t>是</a:t>
            </a:r>
            <a:r>
              <a:rPr lang="zh-CN" sz="2400" kern="1200" dirty="0" smtClean="0">
                <a:solidFill>
                  <a:schemeClr val="accent2">
                    <a:lumMod val="75000"/>
                  </a:schemeClr>
                </a:solidFill>
              </a:rPr>
              <a:t>一知半解地读</a:t>
            </a:r>
            <a:r>
              <a:rPr lang="zh-CN" altLang="en-US" sz="2400" kern="1200" dirty="0" smtClean="0">
                <a:solidFill>
                  <a:schemeClr val="tx1"/>
                </a:solidFill>
              </a:rPr>
              <a:t>。</a:t>
            </a:r>
            <a:endParaRPr lang="zh-CN" sz="2400" kern="1200" dirty="0">
              <a:solidFill>
                <a:schemeClr val="tx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66428" y="2606972"/>
            <a:ext cx="8035083" cy="540842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73706" tIns="64771" rIns="120904" bIns="64771" numCol="1" spcCol="1270" anchor="ctr" anchorCtr="0">
            <a:noAutofit/>
          </a:bodyPr>
          <a:lstStyle/>
          <a:p>
            <a:pPr marL="342900" lvl="0" indent="-342900" defTabSz="755650">
              <a:lnSpc>
                <a:spcPct val="90000"/>
              </a:lnSpc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tx1"/>
                </a:solidFill>
              </a:rPr>
              <a:t>1980</a:t>
            </a:r>
            <a:r>
              <a:rPr lang="zh-CN" altLang="zh-CN" sz="2400" dirty="0">
                <a:solidFill>
                  <a:schemeClr val="tx1"/>
                </a:solidFill>
              </a:rPr>
              <a:t>年后</a:t>
            </a:r>
            <a:r>
              <a:rPr lang="zh-CN" sz="2400" kern="1200" dirty="0" smtClean="0">
                <a:solidFill>
                  <a:schemeClr val="tx1"/>
                </a:solidFill>
              </a:rPr>
              <a:t>读</a:t>
            </a:r>
            <a:r>
              <a:rPr lang="en-US" sz="2400" kern="1200" dirty="0" smtClean="0">
                <a:solidFill>
                  <a:schemeClr val="tx1"/>
                </a:solidFill>
              </a:rPr>
              <a:t>《</a:t>
            </a:r>
            <a:r>
              <a:rPr lang="zh-CN" sz="2400" kern="1200" dirty="0" smtClean="0">
                <a:solidFill>
                  <a:schemeClr val="tx1"/>
                </a:solidFill>
              </a:rPr>
              <a:t>水浒传</a:t>
            </a:r>
            <a:r>
              <a:rPr lang="en-US" sz="2400" kern="1200" dirty="0" smtClean="0">
                <a:solidFill>
                  <a:schemeClr val="tx1"/>
                </a:solidFill>
              </a:rPr>
              <a:t>》《</a:t>
            </a:r>
            <a:r>
              <a:rPr lang="zh-CN" sz="2400" kern="1200" dirty="0" smtClean="0">
                <a:solidFill>
                  <a:schemeClr val="tx1"/>
                </a:solidFill>
              </a:rPr>
              <a:t>荡寇志</a:t>
            </a:r>
            <a:r>
              <a:rPr lang="en-US" sz="2400" kern="1200" dirty="0" smtClean="0">
                <a:solidFill>
                  <a:schemeClr val="tx1"/>
                </a:solidFill>
              </a:rPr>
              <a:t>》</a:t>
            </a:r>
            <a:r>
              <a:rPr lang="zh-CN" sz="2400" kern="1200" dirty="0" smtClean="0">
                <a:solidFill>
                  <a:schemeClr val="tx1"/>
                </a:solidFill>
              </a:rPr>
              <a:t>是</a:t>
            </a:r>
            <a:r>
              <a:rPr lang="zh-CN" sz="2400" kern="1200" dirty="0" smtClean="0">
                <a:solidFill>
                  <a:schemeClr val="accent2">
                    <a:lumMod val="75000"/>
                  </a:schemeClr>
                </a:solidFill>
              </a:rPr>
              <a:t>比较着读</a:t>
            </a:r>
            <a:r>
              <a:rPr lang="zh-CN" altLang="en-US" sz="2400" kern="1200" dirty="0" smtClean="0">
                <a:solidFill>
                  <a:schemeClr val="tx1"/>
                </a:solidFill>
              </a:rPr>
              <a:t>。</a:t>
            </a:r>
            <a:endParaRPr lang="zh-CN" sz="2400" kern="1200" dirty="0">
              <a:solidFill>
                <a:schemeClr val="tx1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7544" y="1958900"/>
            <a:ext cx="8035083" cy="540842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73706" tIns="64771" rIns="120904" bIns="64770" numCol="1" spcCol="1270" anchor="ctr" anchorCtr="0">
            <a:noAutofit/>
          </a:bodyPr>
          <a:lstStyle/>
          <a:p>
            <a:pPr marL="342900" lvl="0" indent="-342900" defTabSz="7556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sz="2400" kern="1200" dirty="0" smtClean="0">
                <a:solidFill>
                  <a:schemeClr val="tx1"/>
                </a:solidFill>
              </a:rPr>
              <a:t>《</a:t>
            </a:r>
            <a:r>
              <a:rPr lang="zh-CN" sz="2400" kern="1200" dirty="0" smtClean="0">
                <a:solidFill>
                  <a:schemeClr val="tx1"/>
                </a:solidFill>
              </a:rPr>
              <a:t>红楼梦</a:t>
            </a:r>
            <a:r>
              <a:rPr lang="en-US" sz="2400" kern="1200" dirty="0" smtClean="0">
                <a:solidFill>
                  <a:schemeClr val="tx1"/>
                </a:solidFill>
              </a:rPr>
              <a:t>》</a:t>
            </a:r>
            <a:r>
              <a:rPr lang="zh-CN" sz="2400" kern="1200" dirty="0" smtClean="0">
                <a:solidFill>
                  <a:schemeClr val="tx1"/>
                </a:solidFill>
              </a:rPr>
              <a:t>十二三岁读过，到中年又读，是</a:t>
            </a:r>
            <a:r>
              <a:rPr lang="zh-CN" sz="2400" kern="1200" dirty="0" smtClean="0">
                <a:solidFill>
                  <a:schemeClr val="accent2">
                    <a:lumMod val="75000"/>
                  </a:schemeClr>
                </a:solidFill>
              </a:rPr>
              <a:t>反复读</a:t>
            </a:r>
            <a:r>
              <a:rPr lang="zh-CN" altLang="en-US" sz="2400" kern="1200" dirty="0" smtClean="0">
                <a:solidFill>
                  <a:schemeClr val="tx1"/>
                </a:solidFill>
              </a:rPr>
              <a:t>。</a:t>
            </a:r>
            <a:endParaRPr lang="zh-CN" sz="2400" kern="1200" dirty="0">
              <a:solidFill>
                <a:schemeClr val="tx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3255045"/>
            <a:ext cx="8035083" cy="540841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73706" tIns="64771" rIns="120904" bIns="64770" numCol="1" spcCol="1270" anchor="ctr" anchorCtr="0">
            <a:noAutofit/>
          </a:bodyPr>
          <a:lstStyle/>
          <a:p>
            <a:pPr marL="342900" lvl="0" indent="-342900" defTabSz="7556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sz="2400" kern="1200" dirty="0" smtClean="0">
                <a:solidFill>
                  <a:schemeClr val="tx1"/>
                </a:solidFill>
              </a:rPr>
              <a:t>1980</a:t>
            </a:r>
            <a:r>
              <a:rPr lang="zh-CN" sz="2400" kern="1200" dirty="0" smtClean="0">
                <a:solidFill>
                  <a:schemeClr val="tx1"/>
                </a:solidFill>
              </a:rPr>
              <a:t>年后读“万卷书”，是</a:t>
            </a:r>
            <a:r>
              <a:rPr lang="zh-CN" sz="2400" kern="1200" dirty="0" smtClean="0">
                <a:solidFill>
                  <a:schemeClr val="accent2">
                    <a:lumMod val="75000"/>
                  </a:schemeClr>
                </a:solidFill>
              </a:rPr>
              <a:t>挑选着读</a:t>
            </a:r>
            <a:r>
              <a:rPr lang="zh-CN" sz="2400" kern="1200" dirty="0" smtClean="0">
                <a:solidFill>
                  <a:schemeClr val="tx1"/>
                </a:solidFill>
              </a:rPr>
              <a:t>。</a:t>
            </a:r>
            <a:endParaRPr lang="zh-CN" sz="2400" kern="1200" dirty="0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498718" y="3939902"/>
            <a:ext cx="5192252" cy="1117782"/>
            <a:chOff x="3484204" y="4011910"/>
            <a:chExt cx="5192252" cy="1117782"/>
          </a:xfrm>
        </p:grpSpPr>
        <p:sp>
          <p:nvSpPr>
            <p:cNvPr id="12" name="云形标注 11"/>
            <p:cNvSpPr/>
            <p:nvPr/>
          </p:nvSpPr>
          <p:spPr>
            <a:xfrm>
              <a:off x="3484204" y="4011910"/>
              <a:ext cx="5192252" cy="1117782"/>
            </a:xfrm>
            <a:prstGeom prst="cloudCallout">
              <a:avLst>
                <a:gd name="adj1" fmla="val -25026"/>
                <a:gd name="adj2" fmla="val -63453"/>
              </a:avLst>
            </a:prstGeom>
            <a:ln w="3175">
              <a:solidFill>
                <a:schemeClr val="accent5">
                  <a:lumMod val="20000"/>
                  <a:lumOff val="8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14" name="文本框 6"/>
            <p:cNvSpPr txBox="1">
              <a:spLocks noChangeArrowheads="1"/>
            </p:cNvSpPr>
            <p:nvPr/>
          </p:nvSpPr>
          <p:spPr bwMode="auto">
            <a:xfrm>
              <a:off x="4089858" y="4097185"/>
              <a:ext cx="417646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2400" b="1" dirty="0" smtClean="0">
                  <a:solidFill>
                    <a:schemeClr val="accent5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你</a:t>
              </a:r>
              <a:r>
                <a:rPr lang="zh-CN" altLang="en-US" sz="2400" b="1" dirty="0">
                  <a:solidFill>
                    <a:schemeClr val="accent5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有没有用过这些读书方法？你自己还有哪些读书的方法？</a:t>
              </a:r>
              <a:endParaRPr lang="en-US" altLang="zh-CN" sz="2400" b="1" dirty="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5241" y="411510"/>
            <a:ext cx="7127119" cy="1306788"/>
            <a:chOff x="685241" y="411510"/>
            <a:chExt cx="7127119" cy="1306788"/>
          </a:xfrm>
        </p:grpSpPr>
        <p:sp>
          <p:nvSpPr>
            <p:cNvPr id="9" name="圆角矩形标注 8"/>
            <p:cNvSpPr/>
            <p:nvPr/>
          </p:nvSpPr>
          <p:spPr>
            <a:xfrm>
              <a:off x="1907704" y="477379"/>
              <a:ext cx="5904656" cy="942243"/>
            </a:xfrm>
            <a:prstGeom prst="wedgeRoundRectCallout">
              <a:avLst>
                <a:gd name="adj1" fmla="val -55477"/>
                <a:gd name="adj2" fmla="val 27980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我最喜欢读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西游记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已经反复读过三遍了，越读越有意思。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29" name="Picture 5" descr="C:\Users\Administrator\Downloads\图\七彩课堂语文一年级上册出片文件7(1).png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726"/>
            <a:stretch>
              <a:fillRect/>
            </a:stretch>
          </p:blipFill>
          <p:spPr bwMode="auto">
            <a:xfrm>
              <a:off x="685241" y="411510"/>
              <a:ext cx="790415" cy="1306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1475161" y="3760025"/>
            <a:ext cx="6969596" cy="1187989"/>
            <a:chOff x="1475161" y="3760025"/>
            <a:chExt cx="6969596" cy="1187989"/>
          </a:xfrm>
        </p:grpSpPr>
        <p:sp>
          <p:nvSpPr>
            <p:cNvPr id="10" name="圆角矩形标注 9"/>
            <p:cNvSpPr/>
            <p:nvPr/>
          </p:nvSpPr>
          <p:spPr>
            <a:xfrm>
              <a:off x="1475161" y="3808586"/>
              <a:ext cx="5473103" cy="585724"/>
            </a:xfrm>
            <a:prstGeom prst="wedgeRoundRectCallout">
              <a:avLst>
                <a:gd name="adj1" fmla="val 64351"/>
                <a:gd name="adj2" fmla="val 8698"/>
                <a:gd name="adj3" fmla="val 16667"/>
              </a:avLst>
            </a:prstGeom>
            <a:solidFill>
              <a:srgbClr val="E1FDFF"/>
            </a:solidFill>
            <a:ln w="9525">
              <a:solidFill>
                <a:schemeClr val="accent5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我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读书时还会把好词好句摘抄下来。</a:t>
              </a:r>
              <a:endPara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2" name="Picture 5" descr="C:\Users\Administrator\Downloads\图\七彩课堂语文一年级上册出片文件7(1)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>
              <a:fillRect/>
            </a:stretch>
          </p:blipFill>
          <p:spPr bwMode="auto">
            <a:xfrm>
              <a:off x="7668344" y="3760025"/>
              <a:ext cx="776413" cy="11879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615226" y="2499742"/>
            <a:ext cx="6981110" cy="1308844"/>
            <a:chOff x="615226" y="2499742"/>
            <a:chExt cx="6981110" cy="1308844"/>
          </a:xfrm>
        </p:grpSpPr>
        <p:sp>
          <p:nvSpPr>
            <p:cNvPr id="11" name="圆角矩形标注 10"/>
            <p:cNvSpPr/>
            <p:nvPr/>
          </p:nvSpPr>
          <p:spPr>
            <a:xfrm>
              <a:off x="1907704" y="2643757"/>
              <a:ext cx="5688632" cy="942341"/>
            </a:xfrm>
            <a:prstGeom prst="wedgeRoundRectCallout">
              <a:avLst>
                <a:gd name="adj1" fmla="val -61310"/>
                <a:gd name="adj2" fmla="val -20728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accent6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妈妈说读书不能一知半解，所以读书时，我总是要弄清楚每一步的意思。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3" name="Picture 3" descr="C:\Users\Administrator\Downloads\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226" y="2499742"/>
              <a:ext cx="804030" cy="13088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1763687" y="1523423"/>
            <a:ext cx="6733429" cy="1433767"/>
            <a:chOff x="1763687" y="1498023"/>
            <a:chExt cx="6733429" cy="1433767"/>
          </a:xfrm>
        </p:grpSpPr>
        <p:sp>
          <p:nvSpPr>
            <p:cNvPr id="7" name="圆角矩形标注 6"/>
            <p:cNvSpPr/>
            <p:nvPr/>
          </p:nvSpPr>
          <p:spPr>
            <a:xfrm>
              <a:off x="1763687" y="1498023"/>
              <a:ext cx="5559131" cy="973253"/>
            </a:xfrm>
            <a:prstGeom prst="wedgeRoundRectCallout">
              <a:avLst>
                <a:gd name="adj1" fmla="val 57138"/>
                <a:gd name="adj2" fmla="val 35876"/>
                <a:gd name="adj3" fmla="val 16667"/>
              </a:avLst>
            </a:prstGeom>
            <a:solidFill>
              <a:srgbClr val="EFE6F2"/>
            </a:solidFill>
            <a:ln w="9525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放假的时候，爸爸带我到书店，我会挑选自己喜欢的书看。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2360" y="1717751"/>
              <a:ext cx="684756" cy="12140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3"/>
          <p:cNvSpPr txBox="1">
            <a:spLocks noChangeArrowheads="1"/>
          </p:cNvSpPr>
          <p:nvPr/>
        </p:nvSpPr>
        <p:spPr bwMode="auto">
          <a:xfrm>
            <a:off x="569540" y="554315"/>
            <a:ext cx="7962900" cy="941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3375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是否赞同“一知半解”的读书方法？说明理由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3"/>
          <p:cNvSpPr txBox="1"/>
          <p:nvPr/>
        </p:nvSpPr>
        <p:spPr>
          <a:xfrm>
            <a:off x="816756" y="3580358"/>
            <a:ext cx="7468465" cy="8636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 fontAlgn="auto">
              <a:lnSpc>
                <a:spcPts val="307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幼圆" panose="02010509060101010101" pitchFamily="49" charset="-122"/>
                <a:ea typeface="幼圆" panose="02010509060101010101" pitchFamily="49" charset="-122"/>
              </a:rPr>
              <a:t>    读书的方法有很多，每个人可以根据习惯来选择适合自己的读书方法。</a:t>
            </a:r>
            <a:endParaRPr lang="zh-CN" altLang="en-US" sz="2800" b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剪去对角的矩形 1"/>
          <p:cNvSpPr/>
          <p:nvPr/>
        </p:nvSpPr>
        <p:spPr>
          <a:xfrm>
            <a:off x="1403573" y="1635646"/>
            <a:ext cx="6696744" cy="1224136"/>
          </a:xfrm>
          <a:prstGeom prst="snip2Diag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可以选择恰当的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材料支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持自己的观点，把理由说清楚，对其他同学要有积极的回应。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1"/>
          <p:cNvSpPr>
            <a:spLocks noChangeArrowheads="1"/>
          </p:cNvSpPr>
          <p:nvPr/>
        </p:nvSpPr>
        <p:spPr bwMode="auto">
          <a:xfrm>
            <a:off x="620068" y="483518"/>
            <a:ext cx="6552728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defTabSz="914400">
              <a:lnSpc>
                <a:spcPts val="324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作者的笔下，读书有哪些好处？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1600" y="1250636"/>
            <a:ext cx="7216775" cy="1109535"/>
          </a:xfrm>
          <a:prstGeom prst="rect">
            <a:avLst/>
          </a:prstGeom>
          <a:ln>
            <a:noFill/>
          </a:ln>
          <a:effectLst>
            <a:innerShdw blurRad="114300">
              <a:schemeClr val="accent2">
                <a:lumMod val="60000"/>
                <a:lumOff val="40000"/>
              </a:scheme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从读书中得到了做人处事独立思考的大道理。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1600" y="2440434"/>
            <a:ext cx="7216775" cy="1109535"/>
          </a:xfrm>
          <a:prstGeom prst="rect">
            <a:avLst/>
          </a:prstGeom>
          <a:ln>
            <a:noFill/>
          </a:ln>
          <a:effectLst>
            <a:innerShdw blurRad="114300">
              <a:schemeClr val="accent2">
                <a:lumMod val="60000"/>
                <a:lumOff val="40000"/>
              </a:scheme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通过读书，能知道许多事情，认识许多人物。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1600" y="3635155"/>
            <a:ext cx="7216775" cy="1109535"/>
          </a:xfrm>
          <a:prstGeom prst="rect">
            <a:avLst/>
          </a:prstGeom>
          <a:ln>
            <a:noFill/>
          </a:ln>
          <a:effectLst>
            <a:innerShdw blurRad="114300">
              <a:schemeClr val="accent2">
                <a:lumMod val="60000"/>
                <a:lumOff val="40000"/>
              </a:scheme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作者永远感到读书是生命中最大的快乐。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14"/>
          <p:cNvSpPr txBox="1">
            <a:spLocks noChangeArrowheads="1"/>
          </p:cNvSpPr>
          <p:nvPr/>
        </p:nvSpPr>
        <p:spPr bwMode="auto">
          <a:xfrm>
            <a:off x="1115616" y="1203598"/>
            <a:ext cx="7128792" cy="2629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有感情地朗读第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1-8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自然段，感受作者童年读书的快乐经历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说一说：对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“我永远感到读书是我生命中最大的快乐”这句话，你有什么体会？</a:t>
            </a:r>
            <a:endParaRPr lang="zh-CN" altLang="en-US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Box 42"/>
          <p:cNvSpPr txBox="1">
            <a:spLocks noChangeArrowheads="1"/>
          </p:cNvSpPr>
          <p:nvPr/>
        </p:nvSpPr>
        <p:spPr bwMode="auto">
          <a:xfrm>
            <a:off x="922015" y="1184755"/>
            <a:ext cx="7466409" cy="3508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舅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父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宴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会  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杀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凯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旋   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诸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葛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亮   水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浒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智深   天罡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煞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荡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寇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志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贾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宝玉   万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卷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   书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烦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栩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栩如生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呻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吟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2108796" y="1030288"/>
            <a:ext cx="735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jiù</a:t>
            </a:r>
            <a:r>
              <a:rPr lang="en-US" altLang="zh-CN" sz="2400" b="1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      </a:t>
            </a:r>
            <a:r>
              <a:rPr lang="en-US" altLang="zh-CN" sz="24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   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3124374" y="1934311"/>
            <a:ext cx="17356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b="1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lang="en-US" altLang="zh-CN" sz="24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hǔ</a:t>
            </a:r>
            <a:r>
              <a:rPr lang="en-US" altLang="zh-CN" sz="24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4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zhuàn</a:t>
            </a:r>
            <a:r>
              <a:rPr lang="en-US" altLang="zh-CN" sz="24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</a:t>
            </a:r>
            <a:endParaRPr lang="en-US" altLang="zh-CN" sz="24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763689" y="2790197"/>
            <a:ext cx="9361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4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kòu</a:t>
            </a:r>
            <a:r>
              <a:rPr lang="en-US" altLang="zh-CN" sz="24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     </a:t>
            </a:r>
            <a:endParaRPr lang="zh-CN" altLang="en-US" sz="24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68881" y="3705035"/>
            <a:ext cx="7309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suǒ</a:t>
            </a:r>
            <a:r>
              <a:rPr lang="en-US" altLang="zh-CN" sz="24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 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422525" y="1851670"/>
            <a:ext cx="6291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gě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26649" y="1030288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zhǎn</a:t>
            </a:r>
            <a:r>
              <a:rPr lang="en-US" altLang="zh-CN" sz="2400" b="1" dirty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56176" y="1030287"/>
            <a:ext cx="6815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kǎi</a:t>
            </a:r>
            <a:r>
              <a:rPr lang="en-US" altLang="zh-CN" sz="2400" b="1" dirty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8384" y="1934311"/>
            <a:ext cx="782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shà</a:t>
            </a:r>
            <a:endParaRPr lang="en-US" altLang="zh-CN" sz="2400" b="1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59945" y="1934311"/>
            <a:ext cx="5068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lǔ</a:t>
            </a:r>
            <a:r>
              <a:rPr lang="en-US" altLang="zh-CN" sz="2400" b="1" dirty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168133" y="2790197"/>
            <a:ext cx="787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kān</a:t>
            </a:r>
            <a:endParaRPr lang="zh-CN" altLang="en-US" sz="2400" b="1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32203" y="2790197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srgbClr val="00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jiǎ</a:t>
            </a:r>
            <a:r>
              <a:rPr lang="en-US" altLang="zh-CN" sz="2400" b="1" dirty="0">
                <a:solidFill>
                  <a:srgbClr val="00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279494" y="2790197"/>
            <a:ext cx="933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srgbClr val="00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juàn</a:t>
            </a:r>
            <a:r>
              <a:rPr lang="en-US" altLang="zh-CN" sz="2400" b="1" dirty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566834" y="3699230"/>
            <a:ext cx="9043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mǒu</a:t>
            </a:r>
            <a:r>
              <a:rPr lang="en-US" altLang="zh-CN" sz="2400" b="1" dirty="0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87042" y="3705035"/>
            <a:ext cx="5148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xǔ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135008" y="3713248"/>
            <a:ext cx="8290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shēn</a:t>
            </a:r>
            <a:endParaRPr lang="zh-CN" altLang="en-US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355747"/>
            <a:ext cx="431626" cy="558077"/>
          </a:xfrm>
          <a:prstGeom prst="rect">
            <a:avLst/>
          </a:prstGeom>
        </p:spPr>
      </p:pic>
      <p:sp>
        <p:nvSpPr>
          <p:cNvPr id="26" name="文本框 15"/>
          <p:cNvSpPr txBox="1"/>
          <p:nvPr/>
        </p:nvSpPr>
        <p:spPr>
          <a:xfrm>
            <a:off x="827584" y="267494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85351" y="1029965"/>
            <a:ext cx="7986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y</a:t>
            </a:r>
            <a:r>
              <a:rPr lang="en-US" altLang="zh-CN" sz="2400" b="1" smtClean="0">
                <a:solidFill>
                  <a:srgbClr val="00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àn</a:t>
            </a:r>
            <a:r>
              <a:rPr lang="en-US" altLang="zh-CN" sz="2400" b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  <p:bldP spid="45" grpId="0"/>
      <p:bldP spid="45" grpId="1"/>
      <p:bldP spid="23" grpId="0"/>
      <p:bldP spid="23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6" grpId="0"/>
      <p:bldP spid="16" grpId="1"/>
      <p:bldP spid="21" grpId="0"/>
      <p:bldP spid="21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57249" y="555526"/>
            <a:ext cx="6335031" cy="1306788"/>
            <a:chOff x="685241" y="411510"/>
            <a:chExt cx="6335031" cy="1306788"/>
          </a:xfrm>
        </p:grpSpPr>
        <p:sp>
          <p:nvSpPr>
            <p:cNvPr id="3" name="圆角矩形标注 2"/>
            <p:cNvSpPr/>
            <p:nvPr/>
          </p:nvSpPr>
          <p:spPr>
            <a:xfrm>
              <a:off x="1907704" y="477379"/>
              <a:ext cx="5112568" cy="942243"/>
            </a:xfrm>
            <a:prstGeom prst="wedgeRoundRectCallout">
              <a:avLst>
                <a:gd name="adj1" fmla="val -57464"/>
                <a:gd name="adj2" fmla="val -8861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通过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读书，我的作文水平提高了，得到老师的表扬，我很高兴。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" name="Picture 5" descr="C:\Users\Administrator\Downloads\图\七彩课堂语文一年级上册出片文件7(1).png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726"/>
            <a:stretch>
              <a:fillRect/>
            </a:stretch>
          </p:blipFill>
          <p:spPr bwMode="auto">
            <a:xfrm>
              <a:off x="685241" y="411510"/>
              <a:ext cx="790415" cy="1306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2123728" y="1898461"/>
            <a:ext cx="6321029" cy="1187989"/>
            <a:chOff x="2123728" y="3760025"/>
            <a:chExt cx="6321029" cy="1187989"/>
          </a:xfrm>
        </p:grpSpPr>
        <p:sp>
          <p:nvSpPr>
            <p:cNvPr id="6" name="圆角矩形标注 5"/>
            <p:cNvSpPr/>
            <p:nvPr/>
          </p:nvSpPr>
          <p:spPr>
            <a:xfrm>
              <a:off x="2123728" y="3976049"/>
              <a:ext cx="4896544" cy="886200"/>
            </a:xfrm>
            <a:prstGeom prst="wedgeRoundRectCallout">
              <a:avLst>
                <a:gd name="adj1" fmla="val 63926"/>
                <a:gd name="adj2" fmla="val -37271"/>
                <a:gd name="adj3" fmla="val 16667"/>
              </a:avLst>
            </a:prstGeom>
            <a:solidFill>
              <a:srgbClr val="E1FDFF"/>
            </a:solidFill>
            <a:ln w="9525">
              <a:solidFill>
                <a:schemeClr val="accent5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当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爸爸妈妈不在家时，书就像朋友一样陪伴我，让我不再孤单。</a:t>
              </a:r>
              <a:endPara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7" name="Picture 5" descr="C:\Users\Administrator\Downloads\图\七彩课堂语文一年级上册出片文件7(1)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>
              <a:fillRect/>
            </a:stretch>
          </p:blipFill>
          <p:spPr bwMode="auto">
            <a:xfrm>
              <a:off x="7668344" y="3760025"/>
              <a:ext cx="776413" cy="11879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915947" y="3435846"/>
            <a:ext cx="6176333" cy="1319025"/>
            <a:chOff x="627915" y="2518531"/>
            <a:chExt cx="6176333" cy="1319025"/>
          </a:xfrm>
        </p:grpSpPr>
        <p:pic>
          <p:nvPicPr>
            <p:cNvPr id="9" name="Picture 3" descr="C:\Users\Administrator\Downloads\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915" y="2518531"/>
              <a:ext cx="810284" cy="1319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圆角矩形标注 9"/>
            <p:cNvSpPr/>
            <p:nvPr/>
          </p:nvSpPr>
          <p:spPr>
            <a:xfrm>
              <a:off x="1763688" y="2641102"/>
              <a:ext cx="5040560" cy="942341"/>
            </a:xfrm>
            <a:prstGeom prst="wedgeRoundRectCallout">
              <a:avLst>
                <a:gd name="adj1" fmla="val -55515"/>
                <a:gd name="adj2" fmla="val -24659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accent6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读书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时，我喜欢把自己想象成故事里面的人物，我感觉很快乐。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文本框 11"/>
          <p:cNvSpPr txBox="1">
            <a:spLocks noChangeArrowheads="1"/>
          </p:cNvSpPr>
          <p:nvPr/>
        </p:nvSpPr>
        <p:spPr bwMode="auto">
          <a:xfrm>
            <a:off x="1530820" y="557267"/>
            <a:ext cx="58848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你认为读书还有哪些好处？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98330" y="3150469"/>
            <a:ext cx="5937966" cy="1455599"/>
            <a:chOff x="650258" y="2643757"/>
            <a:chExt cx="5937966" cy="1455599"/>
          </a:xfrm>
        </p:grpSpPr>
        <p:pic>
          <p:nvPicPr>
            <p:cNvPr id="8" name="Picture 3" descr="C:\Users\Administrator\Downloads\1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258" y="2755728"/>
              <a:ext cx="825398" cy="1343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圆角矩形标注 6"/>
            <p:cNvSpPr/>
            <p:nvPr/>
          </p:nvSpPr>
          <p:spPr>
            <a:xfrm>
              <a:off x="1907704" y="2643757"/>
              <a:ext cx="4680520" cy="1437505"/>
            </a:xfrm>
            <a:prstGeom prst="wedgeRoundRectCallout">
              <a:avLst>
                <a:gd name="adj1" fmla="val -56917"/>
                <a:gd name="adj2" fmla="val -21065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accent6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“读书破万卷，下笔如有神”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，读书可以提高我们的写作能力。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66963" y="1344187"/>
            <a:ext cx="6733429" cy="1659611"/>
            <a:chOff x="1763687" y="1272179"/>
            <a:chExt cx="6733429" cy="1659611"/>
          </a:xfrm>
        </p:grpSpPr>
        <p:sp>
          <p:nvSpPr>
            <p:cNvPr id="10" name="圆角矩形标注 9"/>
            <p:cNvSpPr/>
            <p:nvPr/>
          </p:nvSpPr>
          <p:spPr>
            <a:xfrm>
              <a:off x="1763687" y="1272179"/>
              <a:ext cx="5559131" cy="1424940"/>
            </a:xfrm>
            <a:prstGeom prst="wedgeRoundRectCallout">
              <a:avLst>
                <a:gd name="adj1" fmla="val 58705"/>
                <a:gd name="adj2" fmla="val 12448"/>
                <a:gd name="adj3" fmla="val 16667"/>
              </a:avLst>
            </a:prstGeom>
            <a:solidFill>
              <a:srgbClr val="EFE6F2"/>
            </a:solidFill>
            <a:ln w="9525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书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中的许多故事和人物都非常有趣，读书给我们带来了很大的快乐。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2360" y="1717751"/>
              <a:ext cx="684756" cy="12140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左大括号 21"/>
          <p:cNvSpPr/>
          <p:nvPr/>
        </p:nvSpPr>
        <p:spPr>
          <a:xfrm>
            <a:off x="1237334" y="1392756"/>
            <a:ext cx="276225" cy="3097068"/>
          </a:xfrm>
          <a:prstGeom prst="leftBrace">
            <a:avLst>
              <a:gd name="adj1" fmla="val 84725"/>
              <a:gd name="adj2" fmla="val 51398"/>
            </a:avLst>
          </a:prstGeom>
          <a:noFill/>
          <a:ln w="28575">
            <a:solidFill>
              <a:schemeClr val="accent3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矩形 18"/>
          <p:cNvSpPr>
            <a:spLocks noChangeArrowheads="1"/>
          </p:cNvSpPr>
          <p:nvPr/>
        </p:nvSpPr>
        <p:spPr bwMode="auto">
          <a:xfrm>
            <a:off x="623715" y="2210792"/>
            <a:ext cx="500063" cy="154657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忆读书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1551659" y="1189807"/>
            <a:ext cx="1711803" cy="48474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 smtClean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书经历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360143" y="699542"/>
            <a:ext cx="2265362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左大括号 31"/>
          <p:cNvSpPr/>
          <p:nvPr/>
        </p:nvSpPr>
        <p:spPr>
          <a:xfrm>
            <a:off x="3344813" y="882714"/>
            <a:ext cx="219075" cy="1139042"/>
          </a:xfrm>
          <a:prstGeom prst="leftBrace">
            <a:avLst>
              <a:gd name="adj1" fmla="val 92614"/>
              <a:gd name="adj2" fmla="val 50000"/>
            </a:avLst>
          </a:prstGeom>
          <a:noFill/>
          <a:ln w="28575">
            <a:solidFill>
              <a:schemeClr val="accent3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5293513" y="699542"/>
            <a:ext cx="2940537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水浒传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荡寇志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1551659" y="2878063"/>
            <a:ext cx="1711803" cy="485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 smtClean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书方法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359075" y="1232944"/>
            <a:ext cx="4635301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红楼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梦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西游记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封神榜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3638947" y="2285688"/>
            <a:ext cx="2505075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一知半解地读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551659" y="4083918"/>
            <a:ext cx="1711803" cy="485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 smtClean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书体会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34533" y="3406228"/>
            <a:ext cx="15776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比较着读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38947" y="2807504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反复读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66967" y="3406229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挑选着读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3419872" y="2528061"/>
            <a:ext cx="247095" cy="1199689"/>
          </a:xfrm>
          <a:prstGeom prst="leftBrace">
            <a:avLst>
              <a:gd name="adj1" fmla="val 92614"/>
              <a:gd name="adj2" fmla="val 50000"/>
            </a:avLst>
          </a:prstGeom>
          <a:noFill/>
          <a:ln w="28575">
            <a:solidFill>
              <a:schemeClr val="accent3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91880" y="4086388"/>
            <a:ext cx="34768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读书好 多读书 读好书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947" y="306650"/>
            <a:ext cx="2268000" cy="69257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67" y="300592"/>
            <a:ext cx="450000" cy="559756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23715" y="25946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642180"/>
            <a:ext cx="960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26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3598750" y="1737713"/>
            <a:ext cx="2438266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现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代文艺作品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7" grpId="0" bldLvl="0" animBg="1"/>
      <p:bldP spid="29" grpId="0" bldLvl="0"/>
      <p:bldP spid="32" grpId="0" bldLvl="0" animBg="1"/>
      <p:bldP spid="33" grpId="0" bldLvl="0"/>
      <p:bldP spid="36" grpId="0" bldLvl="0" animBg="1"/>
      <p:bldP spid="19" grpId="0" bldLvl="0"/>
      <p:bldP spid="20" grpId="0" bldLvl="0"/>
      <p:bldP spid="21" grpId="0" bldLvl="0" animBg="1"/>
      <p:bldP spid="2" grpId="0"/>
      <p:bldP spid="3" grpId="0"/>
      <p:bldP spid="4" grpId="0"/>
      <p:bldP spid="24" grpId="0" bldLvl="0" animBg="1"/>
      <p:bldP spid="5" grpId="0"/>
      <p:bldP spid="31" grpId="0" bldLvl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1"/>
          <p:cNvSpPr txBox="1">
            <a:spLocks noChangeArrowheads="1"/>
          </p:cNvSpPr>
          <p:nvPr/>
        </p:nvSpPr>
        <p:spPr bwMode="auto">
          <a:xfrm>
            <a:off x="782638" y="1276350"/>
            <a:ext cx="7577137" cy="265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本文作者按照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顺序，回忆自己童年时期的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书的标准以及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，表达“读书是我生命中最大的快乐”“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”等感悟。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790950" y="1268413"/>
            <a:ext cx="91757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869829" y="1768549"/>
            <a:ext cx="2790403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多年的读书经验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2195736" y="2287637"/>
            <a:ext cx="195869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347293" y="2787774"/>
            <a:ext cx="453707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读书好，多读书，读好书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71800" y="3651870"/>
            <a:ext cx="3437460" cy="1003374"/>
            <a:chOff x="2785398" y="3635383"/>
            <a:chExt cx="3437460" cy="100337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256935">
              <a:off x="2785398" y="3743984"/>
              <a:ext cx="686955" cy="894773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7777" y="3715268"/>
              <a:ext cx="686944" cy="894342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71679">
              <a:off x="3720678" y="3681820"/>
              <a:ext cx="686944" cy="894342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256935">
              <a:off x="4387185" y="3699462"/>
              <a:ext cx="686955" cy="893329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0120" y="3670139"/>
              <a:ext cx="686944" cy="894342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44569">
              <a:off x="5535914" y="3635383"/>
              <a:ext cx="686944" cy="894342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979712" y="1768550"/>
            <a:ext cx="1717641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读书经历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572" y="421269"/>
            <a:ext cx="2268000" cy="69257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96" y="411510"/>
            <a:ext cx="460522" cy="572844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845340" y="411510"/>
            <a:ext cx="203675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1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文本框 1"/>
          <p:cNvSpPr txBox="1">
            <a:spLocks noChangeArrowheads="1"/>
          </p:cNvSpPr>
          <p:nvPr/>
        </p:nvSpPr>
        <p:spPr bwMode="auto">
          <a:xfrm>
            <a:off x="683568" y="1851670"/>
            <a:ext cx="792088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知道了读书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的方法和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的好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认识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“读书好，多读书，读好书</a:t>
            </a:r>
            <a:r>
              <a:rPr lang="zh-CN" altLang="en-US" sz="36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584" y="374673"/>
            <a:ext cx="2268000" cy="692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00" y="365341"/>
            <a:ext cx="450000" cy="55975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794068" y="339502"/>
            <a:ext cx="21937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5"/>
          <p:cNvSpPr txBox="1">
            <a:spLocks noChangeArrowheads="1"/>
          </p:cNvSpPr>
          <p:nvPr/>
        </p:nvSpPr>
        <p:spPr bwMode="auto">
          <a:xfrm>
            <a:off x="251520" y="1131590"/>
            <a:ext cx="8712968" cy="298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3225"/>
              </a:lnSpc>
              <a:spcBef>
                <a:spcPct val="50000"/>
              </a:spcBef>
            </a:pPr>
            <a:r>
              <a:rPr kumimoji="1"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、按要求改写句子。</a:t>
            </a:r>
            <a:endParaRPr kumimoji="1"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225"/>
              </a:lnSpc>
              <a:spcBef>
                <a:spcPct val="50000"/>
              </a:spcBef>
            </a:pPr>
            <a:r>
              <a:rPr kumimoji="1"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.《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荡寇志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强多了。</a:t>
            </a: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（改成反问句）</a:t>
            </a:r>
            <a:endParaRPr kumimoji="1"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3225"/>
              </a:lnSpc>
              <a:spcBef>
                <a:spcPct val="50000"/>
              </a:spcBef>
            </a:pPr>
            <a:r>
              <a:rPr kumimoji="1"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_____________________________________________</a:t>
            </a:r>
            <a:endParaRPr kumimoji="1"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225"/>
              </a:lnSpc>
              <a:spcBef>
                <a:spcPct val="50000"/>
              </a:spcBef>
            </a:pPr>
            <a:r>
              <a:rPr kumimoji="1"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岳飞是一位伟大的爱国英雄。</a:t>
            </a: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（改成感叹句</a:t>
            </a:r>
            <a:r>
              <a:rPr kumimoji="1"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kumimoji="1"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3225"/>
              </a:lnSpc>
              <a:spcBef>
                <a:spcPct val="50000"/>
              </a:spcBef>
            </a:pPr>
            <a:r>
              <a:rPr kumimoji="1"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_____________________________________________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20"/>
          <p:cNvSpPr txBox="1">
            <a:spLocks noChangeArrowheads="1"/>
          </p:cNvSpPr>
          <p:nvPr/>
        </p:nvSpPr>
        <p:spPr bwMode="auto">
          <a:xfrm>
            <a:off x="773038" y="2343026"/>
            <a:ext cx="7183338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难道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不比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荡寇志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强多了吗？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20"/>
          <p:cNvSpPr txBox="1">
            <a:spLocks noChangeArrowheads="1"/>
          </p:cNvSpPr>
          <p:nvPr/>
        </p:nvSpPr>
        <p:spPr bwMode="auto">
          <a:xfrm>
            <a:off x="755576" y="3579862"/>
            <a:ext cx="688498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岳飞是一位多么伟大的爱国英雄啊！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11815"/>
            <a:ext cx="2269879" cy="6931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20285"/>
            <a:ext cx="443315" cy="551442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15202" y="267494"/>
            <a:ext cx="202860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5"/>
          <p:cNvSpPr txBox="1">
            <a:spLocks noChangeArrowheads="1"/>
          </p:cNvSpPr>
          <p:nvPr/>
        </p:nvSpPr>
        <p:spPr bwMode="auto">
          <a:xfrm>
            <a:off x="437953" y="627534"/>
            <a:ext cx="6768752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3225"/>
              </a:lnSpc>
              <a:spcBef>
                <a:spcPct val="50000"/>
              </a:spcBef>
            </a:pPr>
            <a:r>
              <a:rPr kumimoji="1"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二、作者说的“读书好”好在哪里？</a:t>
            </a:r>
            <a:endParaRPr kumimoji="1"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20"/>
          <p:cNvSpPr txBox="1">
            <a:spLocks noChangeArrowheads="1"/>
          </p:cNvSpPr>
          <p:nvPr/>
        </p:nvSpPr>
        <p:spPr bwMode="auto">
          <a:xfrm>
            <a:off x="1228154" y="1501353"/>
            <a:ext cx="7058670" cy="265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444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书中生动的故事情节和人物形象能激发人们的各种情感，让人获得美的享受；读书能扩大知识面；读书有助于提高人们的品德修养；读书还能得到“做人处世的‘独立思考’的大道理”。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5"/>
          <p:cNvSpPr txBox="1">
            <a:spLocks noChangeArrowheads="1"/>
          </p:cNvSpPr>
          <p:nvPr/>
        </p:nvSpPr>
        <p:spPr bwMode="auto">
          <a:xfrm>
            <a:off x="323528" y="771550"/>
            <a:ext cx="8262415" cy="966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622300" indent="-622300">
              <a:lnSpc>
                <a:spcPts val="3450"/>
              </a:lnSpc>
              <a:spcBef>
                <a:spcPct val="50000"/>
              </a:spcBef>
            </a:pPr>
            <a:r>
              <a:rPr kumimoji="1" lang="zh-CN" altLang="en-US" sz="27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kumimoji="1"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、你赞同作者的读书方法吗？你有怎样的读书方法可以推荐给大家吗？请你写一写吧！</a:t>
            </a:r>
            <a:r>
              <a:rPr kumimoji="1"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kumimoji="1" lang="zh-CN" altLang="en-US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84301" y="2092284"/>
            <a:ext cx="7416824" cy="2063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355600" indent="-355600">
              <a:lnSpc>
                <a:spcPct val="120000"/>
              </a:lnSpc>
            </a:pP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猜着读：在有些字不认识的情况下猜这个字的意思和读音来进行阅读。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55600" indent="-355600">
              <a:lnSpc>
                <a:spcPct val="120000"/>
              </a:lnSpc>
            </a:pP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读：把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内容或形式相近的或相对的两篇文章或一组文章放在一起，对比着进行阅读。</a:t>
            </a:r>
            <a:endParaRPr kumimoji="1"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矩形 3"/>
          <p:cNvSpPr>
            <a:spLocks noChangeArrowheads="1"/>
          </p:cNvSpPr>
          <p:nvPr/>
        </p:nvSpPr>
        <p:spPr bwMode="auto">
          <a:xfrm>
            <a:off x="549473" y="1938194"/>
            <a:ext cx="80549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课外阅读冰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心的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作品。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完成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七彩课堂素养提升手册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本课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练习。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364326"/>
            <a:ext cx="205551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755650" y="2624492"/>
            <a:ext cx="7704782" cy="152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看了人物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栩如生的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浒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就不会看索然无味的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荡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寇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355976" y="3190042"/>
            <a:ext cx="685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err="1">
                <a:solidFill>
                  <a:srgbClr val="00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kòu</a:t>
            </a:r>
            <a:endParaRPr lang="zh-CN" altLang="en-US" dirty="0"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021388" y="2439928"/>
            <a:ext cx="5334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err="1">
                <a:solidFill>
                  <a:srgbClr val="00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hǔ</a:t>
            </a:r>
            <a:endParaRPr lang="zh-CN" altLang="en-US" dirty="0"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6089923" y="1637214"/>
            <a:ext cx="1722437" cy="442674"/>
          </a:xfrm>
          <a:prstGeom prst="wedgeRoundRectCallout">
            <a:avLst>
              <a:gd name="adj1" fmla="val -37791"/>
              <a:gd name="adj2" fmla="val 128485"/>
              <a:gd name="adj3" fmla="val 16667"/>
            </a:avLst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本义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水边。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203848" y="2450760"/>
            <a:ext cx="60007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xǔ</a:t>
            </a:r>
            <a:r>
              <a:rPr lang="en-US" altLang="zh-CN" sz="2400" b="1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sz="2400" dirty="0">
              <a:cs typeface="汉语拼音" panose="000B0604020202020204" pitchFamily="34" charset="0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430414" y="990188"/>
            <a:ext cx="2664296" cy="1123712"/>
          </a:xfrm>
          <a:prstGeom prst="wedgeRoundRectCallout">
            <a:avLst>
              <a:gd name="adj1" fmla="val -7077"/>
              <a:gd name="adj2" fmla="val 81727"/>
              <a:gd name="adj3" fmla="val 16667"/>
            </a:avLst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音是三声，在这个词中、因为连读需要，第一个字音会变调。</a:t>
            </a:r>
            <a:endParaRPr lang="zh-CN" altLang="en-US" sz="1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229248" y="3253542"/>
            <a:ext cx="864096" cy="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368676" y="4168120"/>
            <a:ext cx="699230" cy="707886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冠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283739"/>
            <a:ext cx="431626" cy="558077"/>
          </a:xfrm>
          <a:prstGeom prst="rect">
            <a:avLst/>
          </a:prstGeom>
        </p:spPr>
      </p:pic>
      <p:sp>
        <p:nvSpPr>
          <p:cNvPr id="17" name="文本框 15"/>
          <p:cNvSpPr txBox="1"/>
          <p:nvPr/>
        </p:nvSpPr>
        <p:spPr>
          <a:xfrm>
            <a:off x="827584" y="195486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  <p:bldP spid="7" grpId="0"/>
      <p:bldP spid="4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2"/>
          <p:cNvSpPr txBox="1">
            <a:spLocks noChangeArrowheads="1"/>
          </p:cNvSpPr>
          <p:nvPr/>
        </p:nvSpPr>
        <p:spPr bwMode="auto">
          <a:xfrm>
            <a:off x="956642" y="2338628"/>
            <a:ext cx="7143750" cy="152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我每天都会得到许多书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，知道了许多事情，也认识了许多人物。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733429" y="2092962"/>
            <a:ext cx="792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kān</a:t>
            </a:r>
            <a:r>
              <a:rPr lang="en-US" altLang="zh-CN" sz="2400" b="1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</a:t>
            </a:r>
            <a:endParaRPr lang="zh-CN" altLang="en-US" sz="24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627784" y="868826"/>
            <a:ext cx="5040560" cy="919401"/>
          </a:xfrm>
          <a:prstGeom prst="wedgeRoundRectCallout">
            <a:avLst>
              <a:gd name="adj1" fmla="val 19247"/>
              <a:gd name="adj2" fmla="val 77614"/>
              <a:gd name="adj3" fmla="val 16667"/>
            </a:avLst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本义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是“砍，刻”，古代的书籍多是用刀刻在石头、龟甲、器皿上。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355747"/>
            <a:ext cx="431626" cy="558077"/>
          </a:xfrm>
          <a:prstGeom prst="rect">
            <a:avLst/>
          </a:prstGeom>
        </p:spPr>
      </p:pic>
      <p:sp>
        <p:nvSpPr>
          <p:cNvPr id="12" name="文本框 15"/>
          <p:cNvSpPr txBox="1"/>
          <p:nvPr/>
        </p:nvSpPr>
        <p:spPr>
          <a:xfrm>
            <a:off x="827584" y="267494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89003" y="174625"/>
            <a:ext cx="1974850" cy="558800"/>
            <a:chOff x="3752850" y="261938"/>
            <a:chExt cx="1974850" cy="558800"/>
          </a:xfrm>
        </p:grpSpPr>
        <p:grpSp>
          <p:nvGrpSpPr>
            <p:cNvPr id="3" name="组合 12"/>
            <p:cNvGrpSpPr/>
            <p:nvPr/>
          </p:nvGrpSpPr>
          <p:grpSpPr bwMode="auto">
            <a:xfrm>
              <a:off x="3752850" y="355600"/>
              <a:ext cx="411163" cy="377825"/>
              <a:chOff x="631825" y="5181600"/>
              <a:chExt cx="1554163" cy="1552575"/>
            </a:xfrm>
          </p:grpSpPr>
          <p:sp>
            <p:nvSpPr>
              <p:cNvPr id="5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11642 w 12"/>
                  <a:gd name="T1" fmla="*/ 84496 h 31"/>
                  <a:gd name="T2" fmla="*/ 34925 w 12"/>
                  <a:gd name="T3" fmla="*/ 8450 h 31"/>
                  <a:gd name="T4" fmla="*/ 32015 w 12"/>
                  <a:gd name="T5" fmla="*/ 0 h 31"/>
                  <a:gd name="T6" fmla="*/ 0 w 12"/>
                  <a:gd name="T7" fmla="*/ 87313 h 31"/>
                  <a:gd name="T8" fmla="*/ 11642 w 12"/>
                  <a:gd name="T9" fmla="*/ 84496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31"/>
                  <a:gd name="T17" fmla="*/ 12 w 1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338843 h 126"/>
                  <a:gd name="T2" fmla="*/ 187722 w 72"/>
                  <a:gd name="T3" fmla="*/ 190777 h 126"/>
                  <a:gd name="T4" fmla="*/ 127992 w 72"/>
                  <a:gd name="T5" fmla="*/ 19932 h 126"/>
                  <a:gd name="T6" fmla="*/ 2844 w 72"/>
                  <a:gd name="T7" fmla="*/ 25627 h 126"/>
                  <a:gd name="T8" fmla="*/ 0 w 72"/>
                  <a:gd name="T9" fmla="*/ 338843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26"/>
                  <a:gd name="T17" fmla="*/ 72 w 72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200025 w 70"/>
                  <a:gd name="T1" fmla="*/ 25603 h 125"/>
                  <a:gd name="T2" fmla="*/ 74295 w 70"/>
                  <a:gd name="T3" fmla="*/ 22758 h 125"/>
                  <a:gd name="T4" fmla="*/ 22860 w 70"/>
                  <a:gd name="T5" fmla="*/ 196291 h 125"/>
                  <a:gd name="T6" fmla="*/ 197168 w 70"/>
                  <a:gd name="T7" fmla="*/ 338531 h 125"/>
                  <a:gd name="T8" fmla="*/ 200025 w 70"/>
                  <a:gd name="T9" fmla="*/ 25603 h 1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25"/>
                  <a:gd name="T17" fmla="*/ 70 w 70"/>
                  <a:gd name="T18" fmla="*/ 125 h 1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125413 w 44"/>
                  <a:gd name="T1" fmla="*/ 53975 h 19"/>
                  <a:gd name="T2" fmla="*/ 76958 w 44"/>
                  <a:gd name="T3" fmla="*/ 11363 h 19"/>
                  <a:gd name="T4" fmla="*/ 0 w 44"/>
                  <a:gd name="T5" fmla="*/ 2841 h 19"/>
                  <a:gd name="T6" fmla="*/ 0 w 44"/>
                  <a:gd name="T7" fmla="*/ 5682 h 19"/>
                  <a:gd name="T8" fmla="*/ 125413 w 44"/>
                  <a:gd name="T9" fmla="*/ 5397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19"/>
                  <a:gd name="T17" fmla="*/ 44 w 44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17102 w 44"/>
                  <a:gd name="T3" fmla="*/ 34396 h 36"/>
                  <a:gd name="T4" fmla="*/ 125413 w 44"/>
                  <a:gd name="T5" fmla="*/ 48728 h 36"/>
                  <a:gd name="T6" fmla="*/ 0 w 44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36"/>
                  <a:gd name="T14" fmla="*/ 44 w 44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530225 w 186"/>
                  <a:gd name="T1" fmla="*/ 107950 h 76"/>
                  <a:gd name="T2" fmla="*/ 521673 w 186"/>
                  <a:gd name="T3" fmla="*/ 0 h 76"/>
                  <a:gd name="T4" fmla="*/ 521673 w 186"/>
                  <a:gd name="T5" fmla="*/ 0 h 76"/>
                  <a:gd name="T6" fmla="*/ 518822 w 186"/>
                  <a:gd name="T7" fmla="*/ 0 h 76"/>
                  <a:gd name="T8" fmla="*/ 518822 w 186"/>
                  <a:gd name="T9" fmla="*/ 0 h 76"/>
                  <a:gd name="T10" fmla="*/ 518822 w 186"/>
                  <a:gd name="T11" fmla="*/ 0 h 76"/>
                  <a:gd name="T12" fmla="*/ 0 w 186"/>
                  <a:gd name="T13" fmla="*/ 0 h 76"/>
                  <a:gd name="T14" fmla="*/ 0 w 186"/>
                  <a:gd name="T15" fmla="*/ 22726 h 76"/>
                  <a:gd name="T16" fmla="*/ 493166 w 186"/>
                  <a:gd name="T17" fmla="*/ 22726 h 76"/>
                  <a:gd name="T18" fmla="*/ 493166 w 186"/>
                  <a:gd name="T19" fmla="*/ 193174 h 76"/>
                  <a:gd name="T20" fmla="*/ 0 w 186"/>
                  <a:gd name="T21" fmla="*/ 193174 h 76"/>
                  <a:gd name="T22" fmla="*/ 0 w 186"/>
                  <a:gd name="T23" fmla="*/ 215900 h 76"/>
                  <a:gd name="T24" fmla="*/ 521673 w 186"/>
                  <a:gd name="T25" fmla="*/ 215900 h 76"/>
                  <a:gd name="T26" fmla="*/ 521673 w 186"/>
                  <a:gd name="T27" fmla="*/ 215900 h 76"/>
                  <a:gd name="T28" fmla="*/ 530225 w 186"/>
                  <a:gd name="T29" fmla="*/ 107950 h 7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86"/>
                  <a:gd name="T46" fmla="*/ 0 h 76"/>
                  <a:gd name="T47" fmla="*/ 186 w 186"/>
                  <a:gd name="T48" fmla="*/ 76 h 7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122238 h 77"/>
                  <a:gd name="T4" fmla="*/ 20638 w 27"/>
                  <a:gd name="T5" fmla="*/ 101600 h 77"/>
                  <a:gd name="T6" fmla="*/ 42863 w 27"/>
                  <a:gd name="T7" fmla="*/ 122238 h 77"/>
                  <a:gd name="T8" fmla="*/ 42863 w 27"/>
                  <a:gd name="T9" fmla="*/ 0 h 77"/>
                  <a:gd name="T10" fmla="*/ 0 w 27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"/>
                  <a:gd name="T19" fmla="*/ 0 h 77"/>
                  <a:gd name="T20" fmla="*/ 27 w 2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" name="TextBox 11"/>
            <p:cNvSpPr txBox="1">
              <a:spLocks noChangeArrowheads="1"/>
            </p:cNvSpPr>
            <p:nvPr/>
          </p:nvSpPr>
          <p:spPr bwMode="auto">
            <a:xfrm>
              <a:off x="4162425" y="261938"/>
              <a:ext cx="1565275" cy="558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1435" tIns="25718" rIns="51435" bIns="25718">
              <a:spAutoFit/>
            </a:bodyPr>
            <a:lstStyle/>
            <a:p>
              <a:r>
                <a:rPr lang="zh-CN" altLang="en-US" sz="33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  <a:endParaRPr lang="zh-CN" altLang="en-US" sz="25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259632" y="1419622"/>
            <a:ext cx="360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传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左大括号 43"/>
          <p:cNvSpPr/>
          <p:nvPr/>
        </p:nvSpPr>
        <p:spPr>
          <a:xfrm>
            <a:off x="1907704" y="1203598"/>
            <a:ext cx="200209" cy="108012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2191382" y="987574"/>
            <a:ext cx="1191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chuán</a:t>
            </a:r>
            <a:endParaRPr lang="zh-CN" altLang="en-US" sz="2800" dirty="0"/>
          </a:p>
        </p:txBody>
      </p:sp>
      <p:sp>
        <p:nvSpPr>
          <p:cNvPr id="47" name="矩形 46"/>
          <p:cNvSpPr/>
          <p:nvPr/>
        </p:nvSpPr>
        <p:spPr>
          <a:xfrm>
            <a:off x="2191382" y="1865898"/>
            <a:ext cx="11897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zhuàn</a:t>
            </a:r>
            <a:endParaRPr lang="zh-CN" altLang="en-US" sz="2800" dirty="0"/>
          </a:p>
        </p:txBody>
      </p:sp>
      <p:sp>
        <p:nvSpPr>
          <p:cNvPr id="48" name="TextBox 47"/>
          <p:cNvSpPr txBox="1"/>
          <p:nvPr/>
        </p:nvSpPr>
        <p:spPr>
          <a:xfrm>
            <a:off x="3633019" y="975921"/>
            <a:ext cx="989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达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830499" y="1809876"/>
            <a:ext cx="9200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711129" y="975921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传说</a:t>
            </a:r>
            <a:endParaRPr lang="zh-CN" altLang="en-US" dirty="0"/>
          </a:p>
        </p:txBody>
      </p:sp>
      <p:sp>
        <p:nvSpPr>
          <p:cNvPr id="51" name="矩形 50"/>
          <p:cNvSpPr/>
          <p:nvPr/>
        </p:nvSpPr>
        <p:spPr>
          <a:xfrm>
            <a:off x="5796136" y="975921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传奇</a:t>
            </a:r>
            <a:endParaRPr lang="zh-CN" altLang="en-US" dirty="0"/>
          </a:p>
        </p:txBody>
      </p:sp>
      <p:sp>
        <p:nvSpPr>
          <p:cNvPr id="52" name="矩形 51"/>
          <p:cNvSpPr/>
          <p:nvPr/>
        </p:nvSpPr>
        <p:spPr>
          <a:xfrm>
            <a:off x="3665298" y="180987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自传</a:t>
            </a:r>
            <a:endParaRPr lang="zh-CN" altLang="en-US" dirty="0"/>
          </a:p>
        </p:txBody>
      </p:sp>
      <p:sp>
        <p:nvSpPr>
          <p:cNvPr id="53" name="矩形 52"/>
          <p:cNvSpPr/>
          <p:nvPr/>
        </p:nvSpPr>
        <p:spPr>
          <a:xfrm>
            <a:off x="4781215" y="180987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传记</a:t>
            </a:r>
            <a:endParaRPr lang="zh-CN" altLang="en-US" dirty="0"/>
          </a:p>
        </p:txBody>
      </p:sp>
      <p:sp>
        <p:nvSpPr>
          <p:cNvPr id="62" name="矩形 61"/>
          <p:cNvSpPr/>
          <p:nvPr/>
        </p:nvSpPr>
        <p:spPr>
          <a:xfrm>
            <a:off x="1095453" y="2986743"/>
            <a:ext cx="70439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中国古代有很多神奇的传（      ）说。</a:t>
            </a:r>
            <a:endParaRPr lang="zh-CN" altLang="en-US" dirty="0"/>
          </a:p>
        </p:txBody>
      </p:sp>
      <p:sp>
        <p:nvSpPr>
          <p:cNvPr id="63" name="矩形 62"/>
          <p:cNvSpPr/>
          <p:nvPr/>
        </p:nvSpPr>
        <p:spPr>
          <a:xfrm>
            <a:off x="1095453" y="3795886"/>
            <a:ext cx="66832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我喜欢读人物传（      ）记类的书。</a:t>
            </a:r>
            <a:endParaRPr lang="zh-CN" altLang="en-US" dirty="0"/>
          </a:p>
        </p:txBody>
      </p:sp>
      <p:sp>
        <p:nvSpPr>
          <p:cNvPr id="64" name="矩形 63"/>
          <p:cNvSpPr/>
          <p:nvPr/>
        </p:nvSpPr>
        <p:spPr>
          <a:xfrm>
            <a:off x="4318355" y="3795886"/>
            <a:ext cx="11897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zhuàn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756912" y="2931790"/>
            <a:ext cx="1191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chuán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62" grpId="0"/>
      <p:bldP spid="63" grpId="0"/>
      <p:bldP spid="64" grpId="0"/>
      <p:bldP spid="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89003" y="174625"/>
            <a:ext cx="1974850" cy="558800"/>
            <a:chOff x="3752850" y="261938"/>
            <a:chExt cx="1974850" cy="558800"/>
          </a:xfrm>
        </p:grpSpPr>
        <p:grpSp>
          <p:nvGrpSpPr>
            <p:cNvPr id="3" name="组合 12"/>
            <p:cNvGrpSpPr/>
            <p:nvPr/>
          </p:nvGrpSpPr>
          <p:grpSpPr bwMode="auto">
            <a:xfrm>
              <a:off x="3752850" y="355600"/>
              <a:ext cx="411163" cy="377825"/>
              <a:chOff x="631825" y="5181600"/>
              <a:chExt cx="1554163" cy="1552575"/>
            </a:xfrm>
          </p:grpSpPr>
          <p:sp>
            <p:nvSpPr>
              <p:cNvPr id="5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11642 w 12"/>
                  <a:gd name="T1" fmla="*/ 84496 h 31"/>
                  <a:gd name="T2" fmla="*/ 34925 w 12"/>
                  <a:gd name="T3" fmla="*/ 8450 h 31"/>
                  <a:gd name="T4" fmla="*/ 32015 w 12"/>
                  <a:gd name="T5" fmla="*/ 0 h 31"/>
                  <a:gd name="T6" fmla="*/ 0 w 12"/>
                  <a:gd name="T7" fmla="*/ 87313 h 31"/>
                  <a:gd name="T8" fmla="*/ 11642 w 12"/>
                  <a:gd name="T9" fmla="*/ 84496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31"/>
                  <a:gd name="T17" fmla="*/ 12 w 1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338843 h 126"/>
                  <a:gd name="T2" fmla="*/ 187722 w 72"/>
                  <a:gd name="T3" fmla="*/ 190777 h 126"/>
                  <a:gd name="T4" fmla="*/ 127992 w 72"/>
                  <a:gd name="T5" fmla="*/ 19932 h 126"/>
                  <a:gd name="T6" fmla="*/ 2844 w 72"/>
                  <a:gd name="T7" fmla="*/ 25627 h 126"/>
                  <a:gd name="T8" fmla="*/ 0 w 72"/>
                  <a:gd name="T9" fmla="*/ 338843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26"/>
                  <a:gd name="T17" fmla="*/ 72 w 72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200025 w 70"/>
                  <a:gd name="T1" fmla="*/ 25603 h 125"/>
                  <a:gd name="T2" fmla="*/ 74295 w 70"/>
                  <a:gd name="T3" fmla="*/ 22758 h 125"/>
                  <a:gd name="T4" fmla="*/ 22860 w 70"/>
                  <a:gd name="T5" fmla="*/ 196291 h 125"/>
                  <a:gd name="T6" fmla="*/ 197168 w 70"/>
                  <a:gd name="T7" fmla="*/ 338531 h 125"/>
                  <a:gd name="T8" fmla="*/ 200025 w 70"/>
                  <a:gd name="T9" fmla="*/ 25603 h 1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25"/>
                  <a:gd name="T17" fmla="*/ 70 w 70"/>
                  <a:gd name="T18" fmla="*/ 125 h 1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125413 w 44"/>
                  <a:gd name="T1" fmla="*/ 53975 h 19"/>
                  <a:gd name="T2" fmla="*/ 76958 w 44"/>
                  <a:gd name="T3" fmla="*/ 11363 h 19"/>
                  <a:gd name="T4" fmla="*/ 0 w 44"/>
                  <a:gd name="T5" fmla="*/ 2841 h 19"/>
                  <a:gd name="T6" fmla="*/ 0 w 44"/>
                  <a:gd name="T7" fmla="*/ 5682 h 19"/>
                  <a:gd name="T8" fmla="*/ 125413 w 44"/>
                  <a:gd name="T9" fmla="*/ 5397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19"/>
                  <a:gd name="T17" fmla="*/ 44 w 44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17102 w 44"/>
                  <a:gd name="T3" fmla="*/ 34396 h 36"/>
                  <a:gd name="T4" fmla="*/ 125413 w 44"/>
                  <a:gd name="T5" fmla="*/ 48728 h 36"/>
                  <a:gd name="T6" fmla="*/ 0 w 44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36"/>
                  <a:gd name="T14" fmla="*/ 44 w 44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530225 w 186"/>
                  <a:gd name="T1" fmla="*/ 107950 h 76"/>
                  <a:gd name="T2" fmla="*/ 521673 w 186"/>
                  <a:gd name="T3" fmla="*/ 0 h 76"/>
                  <a:gd name="T4" fmla="*/ 521673 w 186"/>
                  <a:gd name="T5" fmla="*/ 0 h 76"/>
                  <a:gd name="T6" fmla="*/ 518822 w 186"/>
                  <a:gd name="T7" fmla="*/ 0 h 76"/>
                  <a:gd name="T8" fmla="*/ 518822 w 186"/>
                  <a:gd name="T9" fmla="*/ 0 h 76"/>
                  <a:gd name="T10" fmla="*/ 518822 w 186"/>
                  <a:gd name="T11" fmla="*/ 0 h 76"/>
                  <a:gd name="T12" fmla="*/ 0 w 186"/>
                  <a:gd name="T13" fmla="*/ 0 h 76"/>
                  <a:gd name="T14" fmla="*/ 0 w 186"/>
                  <a:gd name="T15" fmla="*/ 22726 h 76"/>
                  <a:gd name="T16" fmla="*/ 493166 w 186"/>
                  <a:gd name="T17" fmla="*/ 22726 h 76"/>
                  <a:gd name="T18" fmla="*/ 493166 w 186"/>
                  <a:gd name="T19" fmla="*/ 193174 h 76"/>
                  <a:gd name="T20" fmla="*/ 0 w 186"/>
                  <a:gd name="T21" fmla="*/ 193174 h 76"/>
                  <a:gd name="T22" fmla="*/ 0 w 186"/>
                  <a:gd name="T23" fmla="*/ 215900 h 76"/>
                  <a:gd name="T24" fmla="*/ 521673 w 186"/>
                  <a:gd name="T25" fmla="*/ 215900 h 76"/>
                  <a:gd name="T26" fmla="*/ 521673 w 186"/>
                  <a:gd name="T27" fmla="*/ 215900 h 76"/>
                  <a:gd name="T28" fmla="*/ 530225 w 186"/>
                  <a:gd name="T29" fmla="*/ 107950 h 7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86"/>
                  <a:gd name="T46" fmla="*/ 0 h 76"/>
                  <a:gd name="T47" fmla="*/ 186 w 186"/>
                  <a:gd name="T48" fmla="*/ 76 h 7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122238 h 77"/>
                  <a:gd name="T4" fmla="*/ 20638 w 27"/>
                  <a:gd name="T5" fmla="*/ 101600 h 77"/>
                  <a:gd name="T6" fmla="*/ 42863 w 27"/>
                  <a:gd name="T7" fmla="*/ 122238 h 77"/>
                  <a:gd name="T8" fmla="*/ 42863 w 27"/>
                  <a:gd name="T9" fmla="*/ 0 h 77"/>
                  <a:gd name="T10" fmla="*/ 0 w 27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"/>
                  <a:gd name="T19" fmla="*/ 0 h 77"/>
                  <a:gd name="T20" fmla="*/ 27 w 2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" name="TextBox 11"/>
            <p:cNvSpPr txBox="1">
              <a:spLocks noChangeArrowheads="1"/>
            </p:cNvSpPr>
            <p:nvPr/>
          </p:nvSpPr>
          <p:spPr bwMode="auto">
            <a:xfrm>
              <a:off x="4162425" y="261938"/>
              <a:ext cx="1565275" cy="558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1435" tIns="25718" rIns="51435" bIns="25718">
              <a:spAutoFit/>
            </a:bodyPr>
            <a:lstStyle/>
            <a:p>
              <a:r>
                <a:rPr lang="zh-CN" altLang="en-US" sz="33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  <a:endPara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1410286" y="1385177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卷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左大括号 44"/>
          <p:cNvSpPr/>
          <p:nvPr/>
        </p:nvSpPr>
        <p:spPr>
          <a:xfrm>
            <a:off x="2109121" y="1199060"/>
            <a:ext cx="200209" cy="108012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267744" y="1961241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j</a:t>
            </a:r>
            <a:r>
              <a:rPr lang="en-US" altLang="zh-CN" sz="28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uàn</a:t>
            </a:r>
            <a:endParaRPr lang="zh-CN" altLang="en-US" sz="2800" dirty="0"/>
          </a:p>
        </p:txBody>
      </p:sp>
      <p:sp>
        <p:nvSpPr>
          <p:cNvPr id="55" name="矩形 54"/>
          <p:cNvSpPr/>
          <p:nvPr/>
        </p:nvSpPr>
        <p:spPr>
          <a:xfrm>
            <a:off x="2267744" y="987574"/>
            <a:ext cx="9589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juǎn</a:t>
            </a:r>
            <a:endParaRPr lang="zh-CN" altLang="en-US" sz="2800" dirty="0"/>
          </a:p>
        </p:txBody>
      </p:sp>
      <p:sp>
        <p:nvSpPr>
          <p:cNvPr id="56" name="矩形 55"/>
          <p:cNvSpPr/>
          <p:nvPr/>
        </p:nvSpPr>
        <p:spPr>
          <a:xfrm>
            <a:off x="3347864" y="98757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卷尺</a:t>
            </a:r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3419872" y="1976522"/>
            <a:ext cx="974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卷</a:t>
            </a:r>
            <a:endParaRPr lang="zh-CN" altLang="en-US" dirty="0"/>
          </a:p>
        </p:txBody>
      </p:sp>
      <p:sp>
        <p:nvSpPr>
          <p:cNvPr id="58" name="矩形 57"/>
          <p:cNvSpPr/>
          <p:nvPr/>
        </p:nvSpPr>
        <p:spPr>
          <a:xfrm>
            <a:off x="5509829" y="1976522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手不释卷</a:t>
            </a:r>
            <a:endParaRPr lang="zh-CN" altLang="en-US" dirty="0"/>
          </a:p>
        </p:txBody>
      </p:sp>
      <p:sp>
        <p:nvSpPr>
          <p:cNvPr id="59" name="矩形 58"/>
          <p:cNvSpPr/>
          <p:nvPr/>
        </p:nvSpPr>
        <p:spPr>
          <a:xfrm>
            <a:off x="4480433" y="197652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卷宗</a:t>
            </a:r>
            <a:endParaRPr lang="zh-CN" altLang="en-US" dirty="0"/>
          </a:p>
        </p:txBody>
      </p:sp>
      <p:sp>
        <p:nvSpPr>
          <p:cNvPr id="60" name="矩形 59"/>
          <p:cNvSpPr/>
          <p:nvPr/>
        </p:nvSpPr>
        <p:spPr>
          <a:xfrm>
            <a:off x="4432613" y="98757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卷心菜</a:t>
            </a:r>
            <a:endParaRPr lang="zh-CN" altLang="en-US" dirty="0"/>
          </a:p>
        </p:txBody>
      </p:sp>
      <p:sp>
        <p:nvSpPr>
          <p:cNvPr id="61" name="矩形 60"/>
          <p:cNvSpPr/>
          <p:nvPr/>
        </p:nvSpPr>
        <p:spPr>
          <a:xfrm>
            <a:off x="5868144" y="98757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卷烟</a:t>
            </a:r>
            <a:endParaRPr lang="zh-CN" altLang="en-US" dirty="0"/>
          </a:p>
        </p:txBody>
      </p:sp>
      <p:sp>
        <p:nvSpPr>
          <p:cNvPr id="62" name="矩形 61"/>
          <p:cNvSpPr/>
          <p:nvPr/>
        </p:nvSpPr>
        <p:spPr>
          <a:xfrm>
            <a:off x="1095453" y="2986743"/>
            <a:ext cx="48782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我喜欢吃卷（    ）心菜。</a:t>
            </a:r>
            <a:endParaRPr lang="zh-CN" altLang="en-US" dirty="0"/>
          </a:p>
        </p:txBody>
      </p:sp>
      <p:sp>
        <p:nvSpPr>
          <p:cNvPr id="63" name="矩形 62"/>
          <p:cNvSpPr/>
          <p:nvPr/>
        </p:nvSpPr>
        <p:spPr>
          <a:xfrm>
            <a:off x="1107891" y="3579862"/>
            <a:ext cx="74369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妈妈看着我拿回的满分试卷（    ），开心地笑了。</a:t>
            </a:r>
            <a:endParaRPr lang="zh-CN" altLang="en-US" dirty="0"/>
          </a:p>
        </p:txBody>
      </p:sp>
      <p:sp>
        <p:nvSpPr>
          <p:cNvPr id="64" name="矩形 63"/>
          <p:cNvSpPr/>
          <p:nvPr/>
        </p:nvSpPr>
        <p:spPr>
          <a:xfrm>
            <a:off x="3563888" y="2986743"/>
            <a:ext cx="9589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juǎn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084168" y="3579862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j</a:t>
            </a:r>
            <a:r>
              <a:rPr lang="en-US" altLang="zh-CN" sz="2800" b="1" dirty="0" smtClean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uàn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2" name="组合 7"/>
          <p:cNvGrpSpPr/>
          <p:nvPr/>
        </p:nvGrpSpPr>
        <p:grpSpPr bwMode="auto">
          <a:xfrm>
            <a:off x="5198395" y="1354587"/>
            <a:ext cx="1028700" cy="1085850"/>
            <a:chOff x="2437" y="2032"/>
            <a:chExt cx="1244" cy="1264"/>
          </a:xfrm>
        </p:grpSpPr>
        <p:sp>
          <p:nvSpPr>
            <p:cNvPr id="927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27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75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23" name="组合 7"/>
          <p:cNvGrpSpPr/>
          <p:nvPr/>
        </p:nvGrpSpPr>
        <p:grpSpPr bwMode="auto">
          <a:xfrm>
            <a:off x="4027561" y="1355381"/>
            <a:ext cx="1028700" cy="1084263"/>
            <a:chOff x="2437" y="2032"/>
            <a:chExt cx="1244" cy="1264"/>
          </a:xfrm>
        </p:grpSpPr>
        <p:sp>
          <p:nvSpPr>
            <p:cNvPr id="927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27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7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24" name="组合 7"/>
          <p:cNvGrpSpPr/>
          <p:nvPr/>
        </p:nvGrpSpPr>
        <p:grpSpPr bwMode="auto">
          <a:xfrm>
            <a:off x="2884130" y="1355381"/>
            <a:ext cx="1030288" cy="1084263"/>
            <a:chOff x="2437" y="2032"/>
            <a:chExt cx="1244" cy="1264"/>
          </a:xfrm>
        </p:grpSpPr>
        <p:sp>
          <p:nvSpPr>
            <p:cNvPr id="926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26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6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25" name="组合 7"/>
          <p:cNvGrpSpPr/>
          <p:nvPr/>
        </p:nvGrpSpPr>
        <p:grpSpPr bwMode="auto">
          <a:xfrm>
            <a:off x="1750196" y="1354587"/>
            <a:ext cx="1028700" cy="1085850"/>
            <a:chOff x="2437" y="2032"/>
            <a:chExt cx="1244" cy="1264"/>
          </a:xfrm>
        </p:grpSpPr>
        <p:sp>
          <p:nvSpPr>
            <p:cNvPr id="9264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26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6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27" name="组合 7"/>
          <p:cNvGrpSpPr/>
          <p:nvPr/>
        </p:nvGrpSpPr>
        <p:grpSpPr bwMode="auto">
          <a:xfrm>
            <a:off x="617040" y="3395468"/>
            <a:ext cx="1030287" cy="1085850"/>
            <a:chOff x="2437" y="2032"/>
            <a:chExt cx="1244" cy="1264"/>
          </a:xfrm>
        </p:grpSpPr>
        <p:sp>
          <p:nvSpPr>
            <p:cNvPr id="926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26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6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29" name="组合 7"/>
          <p:cNvGrpSpPr/>
          <p:nvPr/>
        </p:nvGrpSpPr>
        <p:grpSpPr bwMode="auto">
          <a:xfrm>
            <a:off x="6357756" y="1354587"/>
            <a:ext cx="1028700" cy="1085850"/>
            <a:chOff x="2437" y="2032"/>
            <a:chExt cx="1244" cy="1264"/>
          </a:xfrm>
        </p:grpSpPr>
        <p:sp>
          <p:nvSpPr>
            <p:cNvPr id="925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25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6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31" name="组合 7"/>
          <p:cNvGrpSpPr/>
          <p:nvPr/>
        </p:nvGrpSpPr>
        <p:grpSpPr bwMode="auto">
          <a:xfrm>
            <a:off x="7512057" y="1354587"/>
            <a:ext cx="1028700" cy="1085850"/>
            <a:chOff x="2437" y="2032"/>
            <a:chExt cx="1244" cy="1264"/>
          </a:xfrm>
        </p:grpSpPr>
        <p:sp>
          <p:nvSpPr>
            <p:cNvPr id="925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25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5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33" name="组合 7"/>
          <p:cNvGrpSpPr/>
          <p:nvPr/>
        </p:nvGrpSpPr>
        <p:grpSpPr bwMode="auto">
          <a:xfrm>
            <a:off x="617833" y="1354587"/>
            <a:ext cx="1028700" cy="1085850"/>
            <a:chOff x="2437" y="2032"/>
            <a:chExt cx="1244" cy="1264"/>
          </a:xfrm>
        </p:grpSpPr>
        <p:sp>
          <p:nvSpPr>
            <p:cNvPr id="925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25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5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35" name="组合 2"/>
          <p:cNvGrpSpPr/>
          <p:nvPr/>
        </p:nvGrpSpPr>
        <p:grpSpPr bwMode="auto">
          <a:xfrm>
            <a:off x="1750196" y="3395468"/>
            <a:ext cx="1028700" cy="1085850"/>
            <a:chOff x="2437" y="2032"/>
            <a:chExt cx="1244" cy="1264"/>
          </a:xfrm>
        </p:grpSpPr>
        <p:sp>
          <p:nvSpPr>
            <p:cNvPr id="924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25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5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40" name="组合 7"/>
          <p:cNvGrpSpPr/>
          <p:nvPr/>
        </p:nvGrpSpPr>
        <p:grpSpPr bwMode="auto">
          <a:xfrm>
            <a:off x="2884924" y="3395468"/>
            <a:ext cx="1028700" cy="1085850"/>
            <a:chOff x="2437" y="2032"/>
            <a:chExt cx="1244" cy="1264"/>
          </a:xfrm>
        </p:grpSpPr>
        <p:sp>
          <p:nvSpPr>
            <p:cNvPr id="924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24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4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5" name="组合 7"/>
          <p:cNvGrpSpPr/>
          <p:nvPr/>
        </p:nvGrpSpPr>
        <p:grpSpPr bwMode="auto">
          <a:xfrm>
            <a:off x="4027561" y="3396262"/>
            <a:ext cx="1028700" cy="1084262"/>
            <a:chOff x="2437" y="2032"/>
            <a:chExt cx="1244" cy="1264"/>
          </a:xfrm>
        </p:grpSpPr>
        <p:sp>
          <p:nvSpPr>
            <p:cNvPr id="66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7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8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9" name="组合 7"/>
          <p:cNvGrpSpPr/>
          <p:nvPr/>
        </p:nvGrpSpPr>
        <p:grpSpPr bwMode="auto">
          <a:xfrm>
            <a:off x="5197601" y="3395468"/>
            <a:ext cx="1030288" cy="1085850"/>
            <a:chOff x="2437" y="2032"/>
            <a:chExt cx="1244" cy="1264"/>
          </a:xfrm>
        </p:grpSpPr>
        <p:sp>
          <p:nvSpPr>
            <p:cNvPr id="7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7" name="组合 7"/>
          <p:cNvGrpSpPr/>
          <p:nvPr/>
        </p:nvGrpSpPr>
        <p:grpSpPr bwMode="auto">
          <a:xfrm>
            <a:off x="6372200" y="3395468"/>
            <a:ext cx="1030288" cy="1085850"/>
            <a:chOff x="2437" y="2032"/>
            <a:chExt cx="1244" cy="1264"/>
          </a:xfrm>
        </p:grpSpPr>
        <p:sp>
          <p:nvSpPr>
            <p:cNvPr id="7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9226" name="文本框 64"/>
          <p:cNvSpPr txBox="1">
            <a:spLocks noChangeArrowheads="1"/>
          </p:cNvSpPr>
          <p:nvPr/>
        </p:nvSpPr>
        <p:spPr bwMode="auto">
          <a:xfrm>
            <a:off x="636805" y="3396262"/>
            <a:ext cx="990757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贾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2" name="文本框 64"/>
          <p:cNvSpPr txBox="1">
            <a:spLocks noChangeArrowheads="1"/>
          </p:cNvSpPr>
          <p:nvPr/>
        </p:nvSpPr>
        <p:spPr bwMode="auto">
          <a:xfrm>
            <a:off x="617420" y="1355381"/>
            <a:ext cx="1029527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舅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8" name="文本框 64"/>
          <p:cNvSpPr txBox="1">
            <a:spLocks noChangeArrowheads="1"/>
          </p:cNvSpPr>
          <p:nvPr/>
        </p:nvSpPr>
        <p:spPr bwMode="auto">
          <a:xfrm>
            <a:off x="1749783" y="1354587"/>
            <a:ext cx="1029527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津</a:t>
            </a:r>
            <a:endParaRPr lang="en-US" altLang="zh-CN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文本框 64"/>
          <p:cNvSpPr txBox="1">
            <a:spLocks noChangeArrowheads="1"/>
          </p:cNvSpPr>
          <p:nvPr/>
        </p:nvSpPr>
        <p:spPr bwMode="auto">
          <a:xfrm>
            <a:off x="2890815" y="1355381"/>
            <a:ext cx="1016918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斩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0" name="文本框 64"/>
          <p:cNvSpPr txBox="1">
            <a:spLocks noChangeArrowheads="1"/>
          </p:cNvSpPr>
          <p:nvPr/>
        </p:nvSpPr>
        <p:spPr bwMode="auto">
          <a:xfrm>
            <a:off x="4027148" y="1355381"/>
            <a:ext cx="1029527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限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1" name="文本框 64"/>
          <p:cNvSpPr txBox="1">
            <a:spLocks noChangeArrowheads="1"/>
          </p:cNvSpPr>
          <p:nvPr/>
        </p:nvSpPr>
        <p:spPr bwMode="auto">
          <a:xfrm>
            <a:off x="5222897" y="1355381"/>
            <a:ext cx="979696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凯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8" name="文本框 64"/>
          <p:cNvSpPr txBox="1">
            <a:spLocks noChangeArrowheads="1"/>
          </p:cNvSpPr>
          <p:nvPr/>
        </p:nvSpPr>
        <p:spPr bwMode="auto">
          <a:xfrm>
            <a:off x="6357343" y="1355381"/>
            <a:ext cx="1029527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葛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0" name="文本框 64"/>
          <p:cNvSpPr txBox="1">
            <a:spLocks noChangeArrowheads="1"/>
          </p:cNvSpPr>
          <p:nvPr/>
        </p:nvSpPr>
        <p:spPr bwMode="auto">
          <a:xfrm>
            <a:off x="7511644" y="1355381"/>
            <a:ext cx="1029527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述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4"/>
          <p:cNvSpPr txBox="1">
            <a:spLocks noChangeArrowheads="1"/>
          </p:cNvSpPr>
          <p:nvPr/>
        </p:nvSpPr>
        <p:spPr bwMode="auto">
          <a:xfrm>
            <a:off x="6444208" y="3396262"/>
            <a:ext cx="1031116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4"/>
          <p:cNvSpPr txBox="1">
            <a:spLocks noChangeArrowheads="1"/>
          </p:cNvSpPr>
          <p:nvPr/>
        </p:nvSpPr>
        <p:spPr bwMode="auto">
          <a:xfrm>
            <a:off x="5197187" y="3396262"/>
            <a:ext cx="1031116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朴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4"/>
          <p:cNvSpPr txBox="1">
            <a:spLocks noChangeArrowheads="1"/>
          </p:cNvSpPr>
          <p:nvPr/>
        </p:nvSpPr>
        <p:spPr bwMode="auto">
          <a:xfrm>
            <a:off x="4027148" y="3396262"/>
            <a:ext cx="1029527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琐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9" name="文本框 64"/>
          <p:cNvSpPr txBox="1">
            <a:spLocks noChangeArrowheads="1"/>
          </p:cNvSpPr>
          <p:nvPr/>
        </p:nvSpPr>
        <p:spPr bwMode="auto">
          <a:xfrm>
            <a:off x="2907384" y="3396262"/>
            <a:ext cx="983780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刊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4" name="文本框 64"/>
          <p:cNvSpPr txBox="1">
            <a:spLocks noChangeArrowheads="1"/>
          </p:cNvSpPr>
          <p:nvPr/>
        </p:nvSpPr>
        <p:spPr bwMode="auto">
          <a:xfrm>
            <a:off x="1769961" y="3395468"/>
            <a:ext cx="98917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衰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>
            <a:spLocks noChangeArrowheads="1"/>
          </p:cNvSpPr>
          <p:nvPr/>
        </p:nvSpPr>
        <p:spPr bwMode="auto">
          <a:xfrm>
            <a:off x="812651" y="851328"/>
            <a:ext cx="772972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8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jiù      jīn     zhǎn    xiàn      kǎi        gě      shù            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792687" y="2868114"/>
            <a:ext cx="77488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8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jiǎ     shuāi    kān      suǒ      </a:t>
            </a:r>
            <a:r>
              <a:rPr lang="en-US" altLang="zh-CN" sz="2800" b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pǔ       mǒu</a:t>
            </a:r>
            <a:endParaRPr lang="en-US" altLang="zh-CN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pic>
        <p:nvPicPr>
          <p:cNvPr id="3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95" y="2441297"/>
            <a:ext cx="466632" cy="466632"/>
          </a:xfrm>
          <a:prstGeom prst="rect">
            <a:avLst/>
          </a:prstGeom>
        </p:spPr>
      </p:pic>
      <p:pic>
        <p:nvPicPr>
          <p:cNvPr id="83" name="图片 82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67" y="4481382"/>
            <a:ext cx="466632" cy="466632"/>
          </a:xfrm>
          <a:prstGeom prst="rect">
            <a:avLst/>
          </a:prstGeom>
        </p:spPr>
      </p:pic>
      <p:pic>
        <p:nvPicPr>
          <p:cNvPr id="84" name="图片 83">
            <a:hlinkClick r:id="rId4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57" y="4481382"/>
            <a:ext cx="466632" cy="466632"/>
          </a:xfrm>
          <a:prstGeom prst="rect">
            <a:avLst/>
          </a:prstGeom>
        </p:spPr>
      </p:pic>
      <p:pic>
        <p:nvPicPr>
          <p:cNvPr id="85" name="图片 84">
            <a:hlinkClick r:id="rId5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897" y="2460512"/>
            <a:ext cx="466632" cy="466632"/>
          </a:xfrm>
          <a:prstGeom prst="rect">
            <a:avLst/>
          </a:prstGeom>
        </p:spPr>
      </p:pic>
      <p:pic>
        <p:nvPicPr>
          <p:cNvPr id="86" name="图片 85">
            <a:hlinkClick r:id="rId6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793" y="2460512"/>
            <a:ext cx="466632" cy="466632"/>
          </a:xfrm>
          <a:prstGeom prst="rect">
            <a:avLst/>
          </a:prstGeom>
        </p:spPr>
      </p:pic>
      <p:pic>
        <p:nvPicPr>
          <p:cNvPr id="87" name="图片 86">
            <a:hlinkClick r:id="rId7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595" y="2460512"/>
            <a:ext cx="466632" cy="466632"/>
          </a:xfrm>
          <a:prstGeom prst="rect">
            <a:avLst/>
          </a:prstGeom>
        </p:spPr>
      </p:pic>
      <p:pic>
        <p:nvPicPr>
          <p:cNvPr id="88" name="图片 87">
            <a:hlinkClick r:id="rId8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221" y="2460512"/>
            <a:ext cx="466632" cy="466632"/>
          </a:xfrm>
          <a:prstGeom prst="rect">
            <a:avLst/>
          </a:prstGeom>
        </p:spPr>
      </p:pic>
      <p:pic>
        <p:nvPicPr>
          <p:cNvPr id="89" name="图片 88">
            <a:hlinkClick r:id="rId9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117" y="2460512"/>
            <a:ext cx="466632" cy="466632"/>
          </a:xfrm>
          <a:prstGeom prst="rect">
            <a:avLst/>
          </a:prstGeom>
        </p:spPr>
      </p:pic>
      <p:pic>
        <p:nvPicPr>
          <p:cNvPr id="90" name="图片 89">
            <a:hlinkClick r:id="rId10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919" y="2460512"/>
            <a:ext cx="466632" cy="466632"/>
          </a:xfrm>
          <a:prstGeom prst="rect">
            <a:avLst/>
          </a:prstGeom>
        </p:spPr>
      </p:pic>
      <p:pic>
        <p:nvPicPr>
          <p:cNvPr id="91" name="图片 90">
            <a:hlinkClick r:id="rId11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958" y="4481382"/>
            <a:ext cx="466632" cy="466632"/>
          </a:xfrm>
          <a:prstGeom prst="rect">
            <a:avLst/>
          </a:prstGeom>
        </p:spPr>
      </p:pic>
      <p:pic>
        <p:nvPicPr>
          <p:cNvPr id="92" name="图片 91">
            <a:hlinkClick r:id="rId12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760" y="4481382"/>
            <a:ext cx="466632" cy="466632"/>
          </a:xfrm>
          <a:prstGeom prst="rect">
            <a:avLst/>
          </a:prstGeom>
        </p:spPr>
      </p:pic>
      <p:pic>
        <p:nvPicPr>
          <p:cNvPr id="93" name="图片 92">
            <a:hlinkClick r:id="rId13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386" y="4481382"/>
            <a:ext cx="466632" cy="466632"/>
          </a:xfrm>
          <a:prstGeom prst="rect">
            <a:avLst/>
          </a:prstGeom>
        </p:spPr>
      </p:pic>
      <p:pic>
        <p:nvPicPr>
          <p:cNvPr id="95" name="图片 94">
            <a:hlinkClick r:id="rId14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443" y="4481382"/>
            <a:ext cx="466632" cy="466632"/>
          </a:xfrm>
          <a:prstGeom prst="rect">
            <a:avLst/>
          </a:prstGeom>
        </p:spPr>
      </p:pic>
      <p:sp>
        <p:nvSpPr>
          <p:cNvPr id="96" name="文本框 15"/>
          <p:cNvSpPr txBox="1"/>
          <p:nvPr/>
        </p:nvSpPr>
        <p:spPr>
          <a:xfrm>
            <a:off x="886587" y="152914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7" name="图片 9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23478"/>
            <a:ext cx="864096" cy="81978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</p:bldLst>
  </p:timing>
</p:sld>
</file>

<file path=ppt/tags/tag1.xml><?xml version="1.0" encoding="utf-8"?>
<p:tagLst xmlns:p="http://schemas.openxmlformats.org/presentationml/2006/main">
  <p:tag name="KSO_WPP_MARK_KEY" val="160d89c4-8e68-4962-95f7-ba8549af8a1e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3839</Words>
  <Application>WPS 演示</Application>
  <PresentationFormat>全屏显示(16:9)</PresentationFormat>
  <Paragraphs>551</Paragraphs>
  <Slides>48</Slides>
  <Notes>15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5" baseType="lpstr">
      <vt:lpstr>Arial</vt:lpstr>
      <vt:lpstr>宋体</vt:lpstr>
      <vt:lpstr>Wingdings</vt:lpstr>
      <vt:lpstr>Times New Roman</vt:lpstr>
      <vt:lpstr>Impact</vt:lpstr>
      <vt:lpstr>微软雅黑</vt:lpstr>
      <vt:lpstr>楷体</vt:lpstr>
      <vt:lpstr>黑体</vt:lpstr>
      <vt:lpstr>Calibri</vt:lpstr>
      <vt:lpstr>Kaiti SC</vt:lpstr>
      <vt:lpstr>Segoe Print</vt:lpstr>
      <vt:lpstr>汉语拼音</vt:lpstr>
      <vt:lpstr>Arial Unicode MS</vt:lpstr>
      <vt:lpstr>Times New Roman</vt:lpstr>
      <vt:lpstr>Xingkai SC</vt:lpstr>
      <vt:lpstr>幼圆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45</cp:revision>
  <dcterms:created xsi:type="dcterms:W3CDTF">2017-03-17T02:28:00Z</dcterms:created>
  <dcterms:modified xsi:type="dcterms:W3CDTF">2022-12-19T10:45:14Z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99103BFF0C5D47F1A6A3E4279C806373</vt:lpwstr>
  </property>
</Properties>
</file>