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523" r:id="rId3"/>
    <p:sldId id="1012" r:id="rId5"/>
    <p:sldId id="1226" r:id="rId6"/>
    <p:sldId id="1003" r:id="rId7"/>
    <p:sldId id="1220" r:id="rId8"/>
    <p:sldId id="1274" r:id="rId9"/>
    <p:sldId id="1222" r:id="rId10"/>
    <p:sldId id="1275" r:id="rId11"/>
    <p:sldId id="1221" r:id="rId12"/>
    <p:sldId id="1276" r:id="rId13"/>
    <p:sldId id="1087" r:id="rId14"/>
    <p:sldId id="1277" r:id="rId15"/>
    <p:sldId id="1077" r:id="rId16"/>
    <p:sldId id="748" r:id="rId17"/>
    <p:sldId id="1270" r:id="rId18"/>
    <p:sldId id="1271" r:id="rId19"/>
    <p:sldId id="1224" r:id="rId20"/>
    <p:sldId id="1272" r:id="rId21"/>
    <p:sldId id="1273" r:id="rId22"/>
    <p:sldId id="996" r:id="rId23"/>
    <p:sldId id="1249" r:id="rId24"/>
    <p:sldId id="1251" r:id="rId25"/>
    <p:sldId id="991" r:id="rId26"/>
    <p:sldId id="1248" r:id="rId27"/>
    <p:sldId id="1114" r:id="rId28"/>
    <p:sldId id="1115" r:id="rId29"/>
    <p:sldId id="1268" r:id="rId30"/>
    <p:sldId id="1117" r:id="rId31"/>
    <p:sldId id="1118" r:id="rId32"/>
    <p:sldId id="1120" r:id="rId3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9"/>
    </p:embeddedFont>
    <p:embeddedFont>
      <p:font typeface="黑体" panose="02010609060101010101" pitchFamily="49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汉语拼音" panose="000B0604020202020204" pitchFamily="34" charset="0"/>
      <p:regular r:id="rId45"/>
    </p:embeddedFont>
    <p:embeddedFont>
      <p:font typeface="微软雅黑" panose="020B0503020204020204" pitchFamily="34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0F2FA"/>
    <a:srgbClr val="EEF1F6"/>
    <a:srgbClr val="FFE7E7"/>
    <a:srgbClr val="ECE0F0"/>
    <a:srgbClr val="0066FF"/>
    <a:srgbClr val="0000FF"/>
    <a:srgbClr val="FF0000"/>
    <a:srgbClr val="A38302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7630" autoAdjust="0"/>
  </p:normalViewPr>
  <p:slideViewPr>
    <p:cSldViewPr showGuides="1">
      <p:cViewPr>
        <p:scale>
          <a:sx n="90" d="100"/>
          <a:sy n="90" d="100"/>
        </p:scale>
        <p:origin x="-1038" y="-522"/>
      </p:cViewPr>
      <p:guideLst>
        <p:guide orient="horz" pos="3239"/>
        <p:guide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58"/>
        <p:guide pos="21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1.xml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七彩课堂-字(1)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175625" y="77470"/>
            <a:ext cx="850900" cy="361950"/>
          </a:xfrm>
          <a:prstGeom prst="rect">
            <a:avLst/>
          </a:prstGeom>
        </p:spPr>
      </p:pic>
      <p:pic>
        <p:nvPicPr>
          <p:cNvPr id="3" name="Picture 2" descr="C:\Users\Administrator\Downloads\千库网_读书日认真读书的女孩_元素编号11937855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7" y="4467547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openxmlformats.org/officeDocument/2006/relationships/hyperlink" Target="&#36164;&#26009;&#38142;&#25509;/&#35270;&#39057;/&#19971;&#24425;-&#35838;&#25991;&#26391;&#35835;-&#20116;&#19978;-27%20&#25105;&#30340;&#8220;&#38271;&#29983;&#26524;&#8221;.mp4" TargetMode="Externa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7"/>
          <p:cNvSpPr txBox="1"/>
          <p:nvPr/>
        </p:nvSpPr>
        <p:spPr>
          <a:xfrm>
            <a:off x="2483768" y="2036785"/>
            <a:ext cx="63367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effectLst>
                  <a:outerShdw dist="508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我的“长生果”</a:t>
            </a:r>
            <a:endParaRPr lang="zh-CN" altLang="en-US" sz="6600" b="1" dirty="0">
              <a:effectLst>
                <a:outerShdw dist="508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111" y="90053"/>
            <a:ext cx="820578" cy="32279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71600" y="1742920"/>
            <a:ext cx="1786321" cy="1548910"/>
            <a:chOff x="1688407" y="1598904"/>
            <a:chExt cx="1786321" cy="15489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8407" y="1891820"/>
              <a:ext cx="1265509" cy="1255994"/>
            </a:xfrm>
            <a:prstGeom prst="rect">
              <a:avLst/>
            </a:prstGeom>
          </p:spPr>
        </p:pic>
        <p:sp>
          <p:nvSpPr>
            <p:cNvPr id="13" name="文本框 6"/>
            <p:cNvSpPr txBox="1"/>
            <p:nvPr/>
          </p:nvSpPr>
          <p:spPr>
            <a:xfrm>
              <a:off x="1883289" y="1988135"/>
              <a:ext cx="96051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6000" b="1" dirty="0" smtClean="0">
                  <a:solidFill>
                    <a:srgbClr val="92D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endParaRPr kumimoji="1" lang="zh-CN" altLang="en-US" sz="60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标题 1"/>
            <p:cNvSpPr txBox="1"/>
            <p:nvPr/>
          </p:nvSpPr>
          <p:spPr>
            <a:xfrm>
              <a:off x="2565115" y="1598904"/>
              <a:ext cx="909613" cy="107657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/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*</a:t>
              </a:r>
              <a:endParaRPr lang="zh-CN" altLang="en-US" sz="40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5" name="TextBox 20"/>
          <p:cNvSpPr txBox="1"/>
          <p:nvPr/>
        </p:nvSpPr>
        <p:spPr>
          <a:xfrm>
            <a:off x="301799" y="25145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41559" y="1635646"/>
            <a:ext cx="577635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1609" y="1245989"/>
            <a:ext cx="100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jiàn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55576" y="3003798"/>
            <a:ext cx="4030206" cy="1055608"/>
          </a:xfrm>
          <a:prstGeom prst="wedgeRoundRectCallout">
            <a:avLst>
              <a:gd name="adj1" fmla="val -11043"/>
              <a:gd name="adj2" fmla="val -110596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金字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旁表示跟金属有关，古时指“铜镜”。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1473695"/>
            <a:ext cx="4536504" cy="1328023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在课文中，结合“借鉴”一词，根据上下文理解为“对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照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别人的文章，取长补短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30294" y="1059582"/>
            <a:ext cx="946181" cy="18651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chā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chà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chāi</a:t>
            </a:r>
            <a:endParaRPr lang="en-US" altLang="zh-CN" sz="2400" b="1" dirty="0">
              <a:solidFill>
                <a:schemeClr val="tx1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cī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0085" y="1652196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1800" dirty="0"/>
          </a:p>
        </p:txBody>
      </p:sp>
      <p:sp>
        <p:nvSpPr>
          <p:cNvPr id="23" name="左大括号 22"/>
          <p:cNvSpPr/>
          <p:nvPr/>
        </p:nvSpPr>
        <p:spPr>
          <a:xfrm>
            <a:off x="2246894" y="1372070"/>
            <a:ext cx="283400" cy="1273097"/>
          </a:xfrm>
          <a:prstGeom prst="leftBrace">
            <a:avLst>
              <a:gd name="adj1" fmla="val 4462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59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6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0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379501" y="979775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差错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45978" y="144144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差不多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5978" y="235572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3161" y="770141"/>
            <a:ext cx="2887129" cy="57888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表示“不同，不同之点；大致还可以；错误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等意思。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133993" y="1465564"/>
            <a:ext cx="3628950" cy="340519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表示“错误；不相当；不够标准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等意思。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553509" y="2408365"/>
            <a:ext cx="4122947" cy="340519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“参差”表示“长短、高低、大小不齐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445978" y="98900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差别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958437" y="3022316"/>
            <a:ext cx="7305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做事的时候精神不集中，就容易出差（    ）错。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445978" y="187809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330568" y="189039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交差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14603" y="1950966"/>
            <a:ext cx="2541773" cy="340519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表示“派遣去做事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等意思。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958437" y="3507854"/>
            <a:ext cx="45207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我和同桌差（    ）不多高。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58437" y="3939902"/>
            <a:ext cx="48301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爸爸终于出差（    ）回来了。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20068" y="4371950"/>
            <a:ext cx="5139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这些小树长得参差（    ）不齐。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3988146" y="4364012"/>
            <a:ext cx="946181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cī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7043" y="2972323"/>
            <a:ext cx="707245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chā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51505" y="3476379"/>
            <a:ext cx="707245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chà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1445" y="3890541"/>
            <a:ext cx="77777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chāi</a:t>
            </a:r>
            <a:endParaRPr lang="en-US" altLang="zh-CN" sz="2400" b="1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 animBg="1"/>
      <p:bldP spid="2" grpId="0"/>
      <p:bldP spid="4" grpId="0"/>
      <p:bldP spid="7" grpId="0"/>
      <p:bldP spid="9" grpId="0" animBg="1"/>
      <p:bldP spid="93" grpId="0" animBg="1"/>
      <p:bldP spid="94" grpId="0" animBg="1"/>
      <p:bldP spid="95" grpId="0"/>
      <p:bldP spid="96" grpId="0"/>
      <p:bldP spid="98" grpId="0"/>
      <p:bldP spid="99" grpId="0"/>
      <p:bldP spid="100" grpId="0" animBg="1"/>
      <p:bldP spid="101" grpId="0"/>
      <p:bldP spid="102" grpId="0"/>
      <p:bldP spid="103" grpId="0"/>
      <p:bldP spid="104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>
          <a:xfrm>
            <a:off x="958437" y="3022316"/>
            <a:ext cx="6377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他喜欢奔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跑时风吹过脸颊的感觉。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72270" y="3738686"/>
            <a:ext cx="5139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他顺着小道直奔（    ）那山头。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44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46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2843809" y="3003798"/>
            <a:ext cx="946181" cy="4914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bēn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547664" y="1437948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1800" dirty="0"/>
          </a:p>
        </p:txBody>
      </p:sp>
      <p:sp>
        <p:nvSpPr>
          <p:cNvPr id="80" name="左大括号 79"/>
          <p:cNvSpPr/>
          <p:nvPr/>
        </p:nvSpPr>
        <p:spPr>
          <a:xfrm>
            <a:off x="2246894" y="1372071"/>
            <a:ext cx="283399" cy="839640"/>
          </a:xfrm>
          <a:prstGeom prst="leftBrace">
            <a:avLst>
              <a:gd name="adj1" fmla="val 4462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3769835" y="3708870"/>
            <a:ext cx="946181" cy="4914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è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24128" y="1015881"/>
            <a:ext cx="2016224" cy="57888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表示“急走、跑”的意思。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24128" y="1871192"/>
            <a:ext cx="2016224" cy="57888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表示“直接向具体的目的地走去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389512" y="10893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奔跑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380062" y="191500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直奔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379502" y="107141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奔腾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283968" y="192980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投奔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555776" y="1112937"/>
            <a:ext cx="946181" cy="4914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bēn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595863" y="1914891"/>
            <a:ext cx="946181" cy="4914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b</a:t>
            </a:r>
            <a:r>
              <a:rPr lang="en-US" altLang="zh-CN" sz="2400" b="1" dirty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è</a:t>
            </a:r>
            <a:r>
              <a:rPr lang="en-US" altLang="zh-CN" sz="2400" b="1" dirty="0" smtClean="0">
                <a:solidFill>
                  <a:schemeClr val="tx1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78" grpId="0"/>
      <p:bldP spid="80" grpId="0" animBg="1"/>
      <p:bldP spid="81" grpId="0"/>
      <p:bldP spid="82" grpId="0" animBg="1"/>
      <p:bldP spid="83" grpId="0" animBg="1"/>
      <p:bldP spid="84" grpId="0"/>
      <p:bldP spid="85" grpId="0"/>
      <p:bldP spid="86" grpId="0"/>
      <p:bldP spid="87" grpId="0"/>
      <p:bldP spid="90" grpId="0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917647" y="847830"/>
            <a:ext cx="619268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从古至今人们读书的态度和方法：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15616" y="2362860"/>
            <a:ext cx="1007012" cy="553343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跳读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67744" y="2362860"/>
            <a:ext cx="1731204" cy="553343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快速默读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39952" y="2362860"/>
            <a:ext cx="2380270" cy="553343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画出关键语句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2240" y="2350090"/>
            <a:ext cx="2125908" cy="578882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提炼关键词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67744" y="3373790"/>
            <a:ext cx="1007012" cy="553343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45833" y="3373790"/>
            <a:ext cx="955866" cy="553343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表格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19454" y="3373790"/>
            <a:ext cx="1013901" cy="553343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提纲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6351110" y="3361020"/>
            <a:ext cx="1461250" cy="578882"/>
          </a:xfrm>
          <a:prstGeom prst="roundRect">
            <a:avLst/>
          </a:prstGeom>
          <a:gradFill>
            <a:gsLst>
              <a:gs pos="100000">
                <a:srgbClr val="FFF3F3"/>
              </a:gs>
              <a:gs pos="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结构图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3" grpId="0" animBg="1"/>
      <p:bldP spid="2" grpId="0" animBg="1"/>
      <p:bldP spid="2" grpId="1" animBg="1"/>
      <p:bldP spid="42" grpId="0" animBg="1"/>
      <p:bldP spid="44" grpId="0" animBg="1"/>
      <p:bldP spid="45" grpId="0" animBg="1"/>
      <p:bldP spid="46" grpId="0" animBg="1"/>
      <p:bldP spid="4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1"/>
          <p:cNvSpPr txBox="1">
            <a:spLocks noChangeArrowheads="1"/>
          </p:cNvSpPr>
          <p:nvPr/>
        </p:nvSpPr>
        <p:spPr bwMode="auto">
          <a:xfrm>
            <a:off x="1403648" y="1347614"/>
            <a:ext cx="6434051" cy="2629951"/>
          </a:xfrm>
          <a:prstGeom prst="rect">
            <a:avLst/>
          </a:prstGeom>
          <a:noFill/>
          <a:ln w="3175">
            <a:noFill/>
            <a:prstDash val="sysDash"/>
          </a:ln>
          <a:effectLst/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阅读提示：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用较快的速度默读课文，梳理作者读过哪些类型的书，可以一边读一边圈画出关键词句。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71675" y="539178"/>
            <a:ext cx="4137220" cy="4064796"/>
            <a:chOff x="4771675" y="539178"/>
            <a:chExt cx="4137220" cy="406479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451"/>
            <a:stretch>
              <a:fillRect/>
            </a:stretch>
          </p:blipFill>
          <p:spPr bwMode="auto">
            <a:xfrm>
              <a:off x="4771675" y="539178"/>
              <a:ext cx="4137220" cy="406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184" y="573701"/>
              <a:ext cx="137437" cy="235089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0" y="411510"/>
            <a:ext cx="4331038" cy="424847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30587" y="1923679"/>
            <a:ext cx="1397793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905161" y="3867894"/>
            <a:ext cx="792154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762175" y="4083919"/>
            <a:ext cx="606165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88020" y="4371949"/>
            <a:ext cx="606165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88020" y="4603974"/>
            <a:ext cx="3240360" cy="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868144" y="1275606"/>
            <a:ext cx="792154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702202" y="1491632"/>
            <a:ext cx="54220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712198" y="3147815"/>
            <a:ext cx="1571770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27784" y="179859"/>
            <a:ext cx="4049023" cy="4731990"/>
            <a:chOff x="2627784" y="179859"/>
            <a:chExt cx="4049023" cy="473199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79859"/>
              <a:ext cx="4049023" cy="473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6159465" y="1861537"/>
              <a:ext cx="216024" cy="72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 flipV="1">
            <a:off x="3709863" y="745671"/>
            <a:ext cx="1582217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60032" y="961696"/>
            <a:ext cx="129614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508104" y="735271"/>
            <a:ext cx="1008112" cy="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701751" y="961694"/>
            <a:ext cx="504056" cy="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11"/>
          <p:cNvSpPr txBox="1">
            <a:spLocks noChangeArrowheads="1"/>
          </p:cNvSpPr>
          <p:nvPr/>
        </p:nvSpPr>
        <p:spPr bwMode="auto">
          <a:xfrm>
            <a:off x="395536" y="130523"/>
            <a:ext cx="389039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作者读过的书的类型：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103398" y="1722496"/>
            <a:ext cx="769191" cy="91440"/>
          </a:xfrm>
          <a:custGeom>
            <a:avLst/>
            <a:gdLst>
              <a:gd name="connsiteX0" fmla="*/ 0 w 525368"/>
              <a:gd name="connsiteY0" fmla="*/ 45720 h 91440"/>
              <a:gd name="connsiteX1" fmla="*/ 525368 w 52536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5368" h="91440">
                <a:moveTo>
                  <a:pt x="0" y="45720"/>
                </a:moveTo>
                <a:lnTo>
                  <a:pt x="525368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1485" tIns="42938" rIns="261485" bIns="42937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b="1" kern="1200">
              <a:ea typeface="楷体" panose="02010609060101010101" pitchFamily="49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66933" y="1043040"/>
            <a:ext cx="3539100" cy="1450352"/>
          </a:xfrm>
          <a:custGeom>
            <a:avLst/>
            <a:gdLst>
              <a:gd name="connsiteX0" fmla="*/ 0 w 2417253"/>
              <a:gd name="connsiteY0" fmla="*/ 0 h 1450352"/>
              <a:gd name="connsiteX1" fmla="*/ 2417253 w 2417253"/>
              <a:gd name="connsiteY1" fmla="*/ 0 h 1450352"/>
              <a:gd name="connsiteX2" fmla="*/ 2417253 w 2417253"/>
              <a:gd name="connsiteY2" fmla="*/ 1450352 h 1450352"/>
              <a:gd name="connsiteX3" fmla="*/ 0 w 2417253"/>
              <a:gd name="connsiteY3" fmla="*/ 1450352 h 1450352"/>
              <a:gd name="connsiteX4" fmla="*/ 0 w 2417253"/>
              <a:gd name="connsiteY4" fmla="*/ 0 h 14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253" h="1450352">
                <a:moveTo>
                  <a:pt x="0" y="0"/>
                </a:moveTo>
                <a:lnTo>
                  <a:pt x="2417253" y="0"/>
                </a:lnTo>
                <a:lnTo>
                  <a:pt x="2417253" y="1450352"/>
                </a:lnTo>
                <a:lnTo>
                  <a:pt x="0" y="1450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>
                <a:ea typeface="楷体" panose="02010609060101010101" pitchFamily="49" charset="-122"/>
              </a:rPr>
              <a:t>       香烟盒中印着的“水浒”“三国”故事小画片。</a:t>
            </a:r>
            <a:endParaRPr lang="zh-CN" altLang="en-US" sz="2800" b="1" kern="1200" dirty="0">
              <a:ea typeface="楷体" panose="02010609060101010101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336484" y="2491592"/>
            <a:ext cx="4353093" cy="525368"/>
          </a:xfrm>
          <a:custGeom>
            <a:avLst/>
            <a:gdLst>
              <a:gd name="connsiteX0" fmla="*/ 2973221 w 2973221"/>
              <a:gd name="connsiteY0" fmla="*/ 0 h 525368"/>
              <a:gd name="connsiteX1" fmla="*/ 2973221 w 2973221"/>
              <a:gd name="connsiteY1" fmla="*/ 279784 h 525368"/>
              <a:gd name="connsiteX2" fmla="*/ 0 w 2973221"/>
              <a:gd name="connsiteY2" fmla="*/ 279784 h 525368"/>
              <a:gd name="connsiteX3" fmla="*/ 0 w 2973221"/>
              <a:gd name="connsiteY3" fmla="*/ 525368 h 52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3221" h="525368">
                <a:moveTo>
                  <a:pt x="2973221" y="0"/>
                </a:moveTo>
                <a:lnTo>
                  <a:pt x="2973221" y="279784"/>
                </a:lnTo>
                <a:lnTo>
                  <a:pt x="0" y="279784"/>
                </a:lnTo>
                <a:lnTo>
                  <a:pt x="0" y="525368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3692" tIns="259902" rIns="1423692" bIns="259901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b="1" kern="1200">
              <a:ea typeface="楷体" panose="02010609060101010101" pitchFamily="49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920028" y="1000816"/>
            <a:ext cx="3539100" cy="1595387"/>
          </a:xfrm>
          <a:custGeom>
            <a:avLst/>
            <a:gdLst>
              <a:gd name="connsiteX0" fmla="*/ 0 w 2417253"/>
              <a:gd name="connsiteY0" fmla="*/ 0 h 1450352"/>
              <a:gd name="connsiteX1" fmla="*/ 2417253 w 2417253"/>
              <a:gd name="connsiteY1" fmla="*/ 0 h 1450352"/>
              <a:gd name="connsiteX2" fmla="*/ 2417253 w 2417253"/>
              <a:gd name="connsiteY2" fmla="*/ 1450352 h 1450352"/>
              <a:gd name="connsiteX3" fmla="*/ 0 w 2417253"/>
              <a:gd name="connsiteY3" fmla="*/ 1450352 h 1450352"/>
              <a:gd name="connsiteX4" fmla="*/ 0 w 2417253"/>
              <a:gd name="connsiteY4" fmla="*/ 0 h 14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253" h="1450352">
                <a:moveTo>
                  <a:pt x="0" y="0"/>
                </a:moveTo>
                <a:lnTo>
                  <a:pt x="2417253" y="0"/>
                </a:lnTo>
                <a:lnTo>
                  <a:pt x="2417253" y="1450352"/>
                </a:lnTo>
                <a:lnTo>
                  <a:pt x="0" y="1450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 smtClean="0">
                <a:ea typeface="楷体" panose="02010609060101010101" pitchFamily="49" charset="-122"/>
              </a:rPr>
              <a:t>      《</a:t>
            </a:r>
            <a:r>
              <a:rPr lang="zh-CN" sz="2800" b="1" kern="1200" dirty="0" smtClean="0">
                <a:ea typeface="楷体" panose="02010609060101010101" pitchFamily="49" charset="-122"/>
              </a:rPr>
              <a:t>七色花</a:t>
            </a:r>
            <a:r>
              <a:rPr lang="en-US" sz="2800" b="1" kern="1200" dirty="0" smtClean="0">
                <a:ea typeface="楷体" panose="02010609060101010101" pitchFamily="49" charset="-122"/>
              </a:rPr>
              <a:t>》《</a:t>
            </a:r>
            <a:r>
              <a:rPr lang="zh-CN" sz="2800" b="1" kern="1200" dirty="0" smtClean="0">
                <a:ea typeface="楷体" panose="02010609060101010101" pitchFamily="49" charset="-122"/>
              </a:rPr>
              <a:t>血泪仇</a:t>
            </a:r>
            <a:r>
              <a:rPr lang="en-US" sz="2800" b="1" kern="1200" dirty="0" smtClean="0">
                <a:ea typeface="楷体" panose="02010609060101010101" pitchFamily="49" charset="-122"/>
              </a:rPr>
              <a:t>》《</a:t>
            </a:r>
            <a:r>
              <a:rPr lang="zh-CN" sz="2800" b="1" kern="1200" dirty="0" smtClean="0">
                <a:ea typeface="楷体" panose="02010609060101010101" pitchFamily="49" charset="-122"/>
              </a:rPr>
              <a:t>刘胡兰小传</a:t>
            </a:r>
            <a:r>
              <a:rPr lang="en-US" sz="2800" b="1" kern="1200" dirty="0" smtClean="0">
                <a:ea typeface="楷体" panose="02010609060101010101" pitchFamily="49" charset="-122"/>
              </a:rPr>
              <a:t>》</a:t>
            </a:r>
            <a:r>
              <a:rPr lang="zh-CN" sz="2800" b="1" kern="1200" dirty="0" smtClean="0">
                <a:ea typeface="楷体" panose="02010609060101010101" pitchFamily="49" charset="-122"/>
              </a:rPr>
              <a:t>等这样成套的真正的连环画</a:t>
            </a:r>
            <a:r>
              <a:rPr lang="zh-CN" altLang="en-US" sz="2800" b="1" kern="1200" dirty="0" smtClean="0">
                <a:ea typeface="楷体" panose="02010609060101010101" pitchFamily="49" charset="-122"/>
              </a:rPr>
              <a:t>。</a:t>
            </a:r>
            <a:endParaRPr lang="zh-CN" sz="2800" b="1" kern="1200" dirty="0"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103398" y="3728817"/>
            <a:ext cx="769191" cy="91440"/>
          </a:xfrm>
          <a:custGeom>
            <a:avLst/>
            <a:gdLst>
              <a:gd name="connsiteX0" fmla="*/ 0 w 525368"/>
              <a:gd name="connsiteY0" fmla="*/ 45720 h 91440"/>
              <a:gd name="connsiteX1" fmla="*/ 525368 w 525368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5368" h="91440">
                <a:moveTo>
                  <a:pt x="0" y="45720"/>
                </a:moveTo>
                <a:lnTo>
                  <a:pt x="525368" y="45720"/>
                </a:lnTo>
              </a:path>
            </a:pathLst>
          </a:custGeom>
          <a:noFill/>
          <a:ln>
            <a:tailEnd type="arrow"/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1485" tIns="42937" rIns="261485" bIns="42938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b="1" kern="1200">
              <a:ea typeface="楷体" panose="02010609060101010101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66933" y="3049361"/>
            <a:ext cx="3539100" cy="1450352"/>
          </a:xfrm>
          <a:custGeom>
            <a:avLst/>
            <a:gdLst>
              <a:gd name="connsiteX0" fmla="*/ 0 w 2417253"/>
              <a:gd name="connsiteY0" fmla="*/ 0 h 1450352"/>
              <a:gd name="connsiteX1" fmla="*/ 2417253 w 2417253"/>
              <a:gd name="connsiteY1" fmla="*/ 0 h 1450352"/>
              <a:gd name="connsiteX2" fmla="*/ 2417253 w 2417253"/>
              <a:gd name="connsiteY2" fmla="*/ 1450352 h 1450352"/>
              <a:gd name="connsiteX3" fmla="*/ 0 w 2417253"/>
              <a:gd name="connsiteY3" fmla="*/ 1450352 h 1450352"/>
              <a:gd name="connsiteX4" fmla="*/ 0 w 2417253"/>
              <a:gd name="connsiteY4" fmla="*/ 0 h 14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253" h="1450352">
                <a:moveTo>
                  <a:pt x="0" y="0"/>
                </a:moveTo>
                <a:lnTo>
                  <a:pt x="2417253" y="0"/>
                </a:lnTo>
                <a:lnTo>
                  <a:pt x="2417253" y="1450352"/>
                </a:lnTo>
                <a:lnTo>
                  <a:pt x="0" y="1450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>
                <a:ea typeface="楷体" panose="02010609060101010101" pitchFamily="49" charset="-122"/>
              </a:rPr>
              <a:t>       小镇文化站里的文艺书籍。</a:t>
            </a:r>
            <a:endParaRPr lang="zh-CN" altLang="en-US" sz="2800" b="1" kern="1200" dirty="0">
              <a:ea typeface="楷体" panose="02010609060101010101" pitchFamily="49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920028" y="3049361"/>
            <a:ext cx="3539100" cy="1450352"/>
          </a:xfrm>
          <a:custGeom>
            <a:avLst/>
            <a:gdLst>
              <a:gd name="connsiteX0" fmla="*/ 0 w 2417253"/>
              <a:gd name="connsiteY0" fmla="*/ 0 h 1450352"/>
              <a:gd name="connsiteX1" fmla="*/ 2417253 w 2417253"/>
              <a:gd name="connsiteY1" fmla="*/ 0 h 1450352"/>
              <a:gd name="connsiteX2" fmla="*/ 2417253 w 2417253"/>
              <a:gd name="connsiteY2" fmla="*/ 1450352 h 1450352"/>
              <a:gd name="connsiteX3" fmla="*/ 0 w 2417253"/>
              <a:gd name="connsiteY3" fmla="*/ 1450352 h 1450352"/>
              <a:gd name="connsiteX4" fmla="*/ 0 w 2417253"/>
              <a:gd name="connsiteY4" fmla="*/ 0 h 14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253" h="1450352">
                <a:moveTo>
                  <a:pt x="0" y="0"/>
                </a:moveTo>
                <a:lnTo>
                  <a:pt x="2417253" y="0"/>
                </a:lnTo>
                <a:lnTo>
                  <a:pt x="2417253" y="1450352"/>
                </a:lnTo>
                <a:lnTo>
                  <a:pt x="0" y="1450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>
                <a:ea typeface="楷体" panose="02010609060101010101" pitchFamily="49" charset="-122"/>
              </a:rPr>
              <a:t>       学校图书馆里的古今中外的大部头。 </a:t>
            </a:r>
            <a:endParaRPr lang="zh-CN" altLang="en-US" sz="2800" b="1" kern="1200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1"/>
          <p:cNvSpPr txBox="1">
            <a:spLocks noChangeArrowheads="1"/>
          </p:cNvSpPr>
          <p:nvPr/>
        </p:nvSpPr>
        <p:spPr bwMode="auto">
          <a:xfrm>
            <a:off x="1403648" y="1275606"/>
            <a:ext cx="6434051" cy="2629951"/>
          </a:xfrm>
          <a:prstGeom prst="rect">
            <a:avLst/>
          </a:prstGeom>
          <a:noFill/>
          <a:ln w="3175">
            <a:noFill/>
            <a:prstDash val="sysDash"/>
          </a:ln>
          <a:effectLst/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阅读提示：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</a:rPr>
              <a:t>再次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默读课文，梳理出作者从读书、作文中悟出道理的内容，用自己的话说一说。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81"/>
          <a:stretch>
            <a:fillRect/>
          </a:stretch>
        </p:blipFill>
        <p:spPr bwMode="auto">
          <a:xfrm>
            <a:off x="179512" y="392667"/>
            <a:ext cx="4428000" cy="4439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/>
          <p:nvPr/>
        </p:nvCxnSpPr>
        <p:spPr>
          <a:xfrm flipV="1">
            <a:off x="662302" y="1120957"/>
            <a:ext cx="3672408" cy="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1199" y="1347614"/>
            <a:ext cx="120720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7472" y="51470"/>
            <a:ext cx="4104000" cy="463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直接连接符 17"/>
          <p:cNvCxnSpPr/>
          <p:nvPr/>
        </p:nvCxnSpPr>
        <p:spPr>
          <a:xfrm flipV="1">
            <a:off x="7580740" y="1063848"/>
            <a:ext cx="1295165" cy="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152755" y="1506529"/>
            <a:ext cx="172819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31489" y="1290507"/>
            <a:ext cx="37444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34812" y="4155926"/>
            <a:ext cx="17919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39776" y="4393216"/>
            <a:ext cx="37444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139776" y="4609240"/>
            <a:ext cx="11604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843808" y="4466831"/>
            <a:ext cx="151256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12465" y="4720607"/>
            <a:ext cx="2791383" cy="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45877" y="915566"/>
            <a:ext cx="4242547" cy="3322955"/>
          </a:xfrm>
          <a:prstGeom prst="rect">
            <a:avLst/>
          </a:prstGeom>
          <a:solidFill>
            <a:schemeClr val="accent3">
              <a:lumMod val="75000"/>
              <a:alpha val="36000"/>
            </a:schemeClr>
          </a:solidFill>
          <a:ln w="34925">
            <a:solidFill>
              <a:schemeClr val="bg1"/>
            </a:solidFill>
            <a:prstDash val="lgDash"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长生果指的是花生，又叫落花生、地果等，因为它营养丰富，有助于延年益寿，所以民间又称它为长生果。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279" y="1019661"/>
            <a:ext cx="3542665" cy="31362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81080" y="555526"/>
            <a:ext cx="708726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作者</a:t>
            </a:r>
            <a:r>
              <a:rPr lang="zh-CN" altLang="en-US" dirty="0" smtClean="0"/>
              <a:t>从</a:t>
            </a:r>
            <a:r>
              <a:rPr lang="zh-CN" altLang="en-US" dirty="0"/>
              <a:t>童年</a:t>
            </a:r>
            <a:r>
              <a:rPr lang="zh-CN" altLang="en-US" dirty="0" smtClean="0"/>
              <a:t>读书</a:t>
            </a:r>
            <a:r>
              <a:rPr lang="zh-CN" altLang="en-US" dirty="0"/>
              <a:t>、作文中悟出的道理：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71942" y="2211710"/>
            <a:ext cx="7951360" cy="517642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做笔记锻炼了记忆力，增强了理解力。</a:t>
            </a:r>
            <a:endParaRPr lang="zh-CN" altLang="en-US" sz="2800" b="1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1080" y="1514091"/>
            <a:ext cx="7951360" cy="517642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    </a:t>
            </a:r>
            <a:r>
              <a:rPr lang="zh-CN" altLang="en-US" dirty="0" smtClean="0"/>
              <a:t>阅读扩展了想象力。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908531"/>
            <a:ext cx="7951360" cy="1103379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    </a:t>
            </a:r>
            <a:r>
              <a:rPr lang="zh-CN" altLang="en-US" dirty="0" smtClean="0"/>
              <a:t>作为构思要别出心裁，落笔要与众不同，还要写出真情实感。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1942" y="4155926"/>
            <a:ext cx="7951360" cy="517642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    </a:t>
            </a:r>
            <a:r>
              <a:rPr lang="zh-CN" altLang="en-US" dirty="0" smtClean="0"/>
              <a:t>可以借鉴、模仿，更要创造。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619672" y="2226226"/>
            <a:ext cx="597666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自主交流作者作文中丰富的想象、传神的借鉴等方面与阅读的关系。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19672" y="1434138"/>
            <a:ext cx="280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小组合作学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习：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0045" y="80411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83250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小画片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1820327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1815019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文艺书籍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3331" y="1809711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中外名著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2661621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展想象力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65666" y="3930739"/>
            <a:ext cx="28443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 别出心裁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 与众不同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72100" y="3993907"/>
            <a:ext cx="28443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写真情实感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借鉴 模仿 创造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7307" y="2607124"/>
            <a:ext cx="2304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炼记忆力 增强理解力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1403648" y="1203598"/>
            <a:ext cx="2736304" cy="72008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081373" y="1222762"/>
            <a:ext cx="1152128" cy="700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427984" y="1222762"/>
            <a:ext cx="317798" cy="700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586883" y="1222762"/>
            <a:ext cx="2217365" cy="606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左大括号 20"/>
          <p:cNvSpPr/>
          <p:nvPr/>
        </p:nvSpPr>
        <p:spPr>
          <a:xfrm rot="16200000">
            <a:off x="2771800" y="1034102"/>
            <a:ext cx="288032" cy="30243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915816" y="3229823"/>
            <a:ext cx="0" cy="700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804248" y="2161487"/>
            <a:ext cx="0" cy="470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790717" y="3541727"/>
            <a:ext cx="0" cy="452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26430" y="280898"/>
            <a:ext cx="6927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借助下面的结构图理解作文和阅读的关系。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0374" y="571438"/>
            <a:ext cx="331052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0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一起来总结</a:t>
            </a:r>
            <a:r>
              <a:rPr lang="zh-CN" altLang="en-US" sz="4000" b="1" spc="50" dirty="0">
                <a:ln w="11430"/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4000" b="1" spc="50" dirty="0">
              <a:ln w="11430"/>
              <a:solidFill>
                <a:schemeClr val="accent3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思想气泡: 云 2"/>
          <p:cNvSpPr/>
          <p:nvPr/>
        </p:nvSpPr>
        <p:spPr>
          <a:xfrm>
            <a:off x="651744" y="1425001"/>
            <a:ext cx="7861440" cy="3098085"/>
          </a:xfrm>
          <a:prstGeom prst="roundRect">
            <a:avLst>
              <a:gd name="adj" fmla="val 4463"/>
            </a:avLst>
          </a:prstGeom>
          <a:solidFill>
            <a:srgbClr val="3F471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200" dirty="0">
                <a:solidFill>
                  <a:prstClr val="white"/>
                </a:solidFill>
              </a:rPr>
              <a:t> </a:t>
            </a:r>
            <a:r>
              <a:rPr lang="zh-CN" altLang="en-US" sz="3200" dirty="0" smtClean="0">
                <a:solidFill>
                  <a:prstClr val="white"/>
                </a:solidFill>
              </a:rPr>
              <a:t>      阅读</a:t>
            </a:r>
            <a:r>
              <a:rPr lang="zh-CN" altLang="en-US" sz="3200" dirty="0">
                <a:solidFill>
                  <a:prstClr val="white"/>
                </a:solidFill>
              </a:rPr>
              <a:t>使作者想象力丰富，而丰富的想象力能让作文新颖、别致；阅读使作者的记忆力和理解力增强，为作文能准确借鉴、模仿和创造打下基础，所以</a:t>
            </a:r>
            <a:r>
              <a:rPr lang="zh-CN" altLang="en-US" sz="3200" dirty="0">
                <a:solidFill>
                  <a:srgbClr val="FFFF00"/>
                </a:solidFill>
              </a:rPr>
              <a:t>写作是离不开阅读的</a:t>
            </a:r>
            <a:r>
              <a:rPr lang="zh-CN" altLang="en-US" sz="3200" dirty="0">
                <a:solidFill>
                  <a:prstClr val="white"/>
                </a:solidFill>
              </a:rPr>
              <a:t>。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11560" y="1350516"/>
            <a:ext cx="7848872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711200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读了多遍课文，你发现作者在运用语言上有什么特点？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99040" y="2717507"/>
            <a:ext cx="295232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生动的比喻。</a:t>
            </a:r>
            <a:endParaRPr lang="zh-CN" altLang="en-US" sz="3600" b="1" dirty="0" smtClean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98386" y="450991"/>
            <a:ext cx="3347229" cy="715601"/>
            <a:chOff x="3024971" y="483518"/>
            <a:chExt cx="3347229" cy="650546"/>
          </a:xfrm>
        </p:grpSpPr>
        <p:sp>
          <p:nvSpPr>
            <p:cNvPr id="8" name="任意多边形 7"/>
            <p:cNvSpPr/>
            <p:nvPr/>
          </p:nvSpPr>
          <p:spPr>
            <a:xfrm>
              <a:off x="3024971" y="483518"/>
              <a:ext cx="866327" cy="650546"/>
            </a:xfrm>
            <a:custGeom>
              <a:avLst/>
              <a:gdLst>
                <a:gd name="connsiteX0" fmla="*/ 0 w 274890"/>
                <a:gd name="connsiteY0" fmla="*/ 117981 h 235961"/>
                <a:gd name="connsiteX1" fmla="*/ 58990 w 274890"/>
                <a:gd name="connsiteY1" fmla="*/ 0 h 235961"/>
                <a:gd name="connsiteX2" fmla="*/ 215900 w 274890"/>
                <a:gd name="connsiteY2" fmla="*/ 0 h 235961"/>
                <a:gd name="connsiteX3" fmla="*/ 274890 w 274890"/>
                <a:gd name="connsiteY3" fmla="*/ 117981 h 235961"/>
                <a:gd name="connsiteX4" fmla="*/ 215900 w 274890"/>
                <a:gd name="connsiteY4" fmla="*/ 235961 h 235961"/>
                <a:gd name="connsiteX5" fmla="*/ 58990 w 274890"/>
                <a:gd name="connsiteY5" fmla="*/ 235961 h 235961"/>
                <a:gd name="connsiteX6" fmla="*/ 0 w 274890"/>
                <a:gd name="connsiteY6" fmla="*/ 117981 h 23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90" h="235961">
                  <a:moveTo>
                    <a:pt x="0" y="117981"/>
                  </a:moveTo>
                  <a:lnTo>
                    <a:pt x="58990" y="0"/>
                  </a:lnTo>
                  <a:lnTo>
                    <a:pt x="215900" y="0"/>
                  </a:lnTo>
                  <a:lnTo>
                    <a:pt x="274890" y="117981"/>
                  </a:lnTo>
                  <a:lnTo>
                    <a:pt x="215900" y="235961"/>
                  </a:lnTo>
                  <a:lnTo>
                    <a:pt x="58990" y="235961"/>
                  </a:lnTo>
                  <a:lnTo>
                    <a:pt x="0" y="117981"/>
                  </a:lnTo>
                  <a:close/>
                </a:path>
              </a:pathLst>
            </a:cu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571" tIns="45432" rIns="42571" bIns="45432" numCol="1" spcCol="1270" anchor="ctr" anchorCtr="0">
              <a:noAutofit/>
            </a:bodyPr>
            <a:lstStyle/>
            <a:p>
              <a:pPr lvl="0" algn="ctr" defTabSz="311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0" kern="1200" dirty="0" smtClean="0"/>
                <a:t>品</a:t>
              </a:r>
              <a:endParaRPr lang="zh-CN" sz="3200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851938" y="483518"/>
              <a:ext cx="866327" cy="650546"/>
            </a:xfrm>
            <a:custGeom>
              <a:avLst/>
              <a:gdLst>
                <a:gd name="connsiteX0" fmla="*/ 0 w 274890"/>
                <a:gd name="connsiteY0" fmla="*/ 117981 h 235961"/>
                <a:gd name="connsiteX1" fmla="*/ 58990 w 274890"/>
                <a:gd name="connsiteY1" fmla="*/ 0 h 235961"/>
                <a:gd name="connsiteX2" fmla="*/ 215900 w 274890"/>
                <a:gd name="connsiteY2" fmla="*/ 0 h 235961"/>
                <a:gd name="connsiteX3" fmla="*/ 274890 w 274890"/>
                <a:gd name="connsiteY3" fmla="*/ 117981 h 235961"/>
                <a:gd name="connsiteX4" fmla="*/ 215900 w 274890"/>
                <a:gd name="connsiteY4" fmla="*/ 235961 h 235961"/>
                <a:gd name="connsiteX5" fmla="*/ 58990 w 274890"/>
                <a:gd name="connsiteY5" fmla="*/ 235961 h 235961"/>
                <a:gd name="connsiteX6" fmla="*/ 0 w 274890"/>
                <a:gd name="connsiteY6" fmla="*/ 117981 h 23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90" h="235961">
                  <a:moveTo>
                    <a:pt x="0" y="117981"/>
                  </a:moveTo>
                  <a:lnTo>
                    <a:pt x="58990" y="0"/>
                  </a:lnTo>
                  <a:lnTo>
                    <a:pt x="215900" y="0"/>
                  </a:lnTo>
                  <a:lnTo>
                    <a:pt x="274890" y="117981"/>
                  </a:lnTo>
                  <a:lnTo>
                    <a:pt x="215900" y="235961"/>
                  </a:lnTo>
                  <a:lnTo>
                    <a:pt x="58990" y="235961"/>
                  </a:lnTo>
                  <a:lnTo>
                    <a:pt x="0" y="117981"/>
                  </a:lnTo>
                  <a:close/>
                </a:path>
              </a:pathLst>
            </a:cu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571" tIns="45432" rIns="42571" bIns="45432" numCol="1" spcCol="1270" anchor="ctr" anchorCtr="0">
              <a:noAutofit/>
            </a:bodyPr>
            <a:lstStyle/>
            <a:p>
              <a:pPr lvl="0" algn="ctr" defTabSz="311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0" kern="1200" dirty="0" smtClean="0"/>
                <a:t>读</a:t>
              </a:r>
              <a:endParaRPr lang="zh-CN" sz="3200" kern="1200" dirty="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678905" y="483518"/>
              <a:ext cx="866327" cy="650546"/>
            </a:xfrm>
            <a:custGeom>
              <a:avLst/>
              <a:gdLst>
                <a:gd name="connsiteX0" fmla="*/ 0 w 274890"/>
                <a:gd name="connsiteY0" fmla="*/ 117981 h 235961"/>
                <a:gd name="connsiteX1" fmla="*/ 58990 w 274890"/>
                <a:gd name="connsiteY1" fmla="*/ 0 h 235961"/>
                <a:gd name="connsiteX2" fmla="*/ 215900 w 274890"/>
                <a:gd name="connsiteY2" fmla="*/ 0 h 235961"/>
                <a:gd name="connsiteX3" fmla="*/ 274890 w 274890"/>
                <a:gd name="connsiteY3" fmla="*/ 117981 h 235961"/>
                <a:gd name="connsiteX4" fmla="*/ 215900 w 274890"/>
                <a:gd name="connsiteY4" fmla="*/ 235961 h 235961"/>
                <a:gd name="connsiteX5" fmla="*/ 58990 w 274890"/>
                <a:gd name="connsiteY5" fmla="*/ 235961 h 235961"/>
                <a:gd name="connsiteX6" fmla="*/ 0 w 274890"/>
                <a:gd name="connsiteY6" fmla="*/ 117981 h 23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90" h="235961">
                  <a:moveTo>
                    <a:pt x="0" y="117981"/>
                  </a:moveTo>
                  <a:lnTo>
                    <a:pt x="58990" y="0"/>
                  </a:lnTo>
                  <a:lnTo>
                    <a:pt x="215900" y="0"/>
                  </a:lnTo>
                  <a:lnTo>
                    <a:pt x="274890" y="117981"/>
                  </a:lnTo>
                  <a:lnTo>
                    <a:pt x="215900" y="235961"/>
                  </a:lnTo>
                  <a:lnTo>
                    <a:pt x="58990" y="235961"/>
                  </a:lnTo>
                  <a:lnTo>
                    <a:pt x="0" y="117981"/>
                  </a:lnTo>
                  <a:close/>
                </a:path>
              </a:pathLst>
            </a:cu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571" tIns="45432" rIns="42571" bIns="45432" numCol="1" spcCol="1270" anchor="ctr" anchorCtr="0">
              <a:noAutofit/>
            </a:bodyPr>
            <a:lstStyle/>
            <a:p>
              <a:pPr lvl="0" algn="ctr" defTabSz="311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0" kern="1200" dirty="0" smtClean="0"/>
                <a:t>语</a:t>
              </a:r>
              <a:endParaRPr lang="zh-CN" sz="3200" kern="1200" dirty="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505873" y="483518"/>
              <a:ext cx="866327" cy="650546"/>
            </a:xfrm>
            <a:custGeom>
              <a:avLst/>
              <a:gdLst>
                <a:gd name="connsiteX0" fmla="*/ 0 w 274890"/>
                <a:gd name="connsiteY0" fmla="*/ 117981 h 235961"/>
                <a:gd name="connsiteX1" fmla="*/ 58990 w 274890"/>
                <a:gd name="connsiteY1" fmla="*/ 0 h 235961"/>
                <a:gd name="connsiteX2" fmla="*/ 215900 w 274890"/>
                <a:gd name="connsiteY2" fmla="*/ 0 h 235961"/>
                <a:gd name="connsiteX3" fmla="*/ 274890 w 274890"/>
                <a:gd name="connsiteY3" fmla="*/ 117981 h 235961"/>
                <a:gd name="connsiteX4" fmla="*/ 215900 w 274890"/>
                <a:gd name="connsiteY4" fmla="*/ 235961 h 235961"/>
                <a:gd name="connsiteX5" fmla="*/ 58990 w 274890"/>
                <a:gd name="connsiteY5" fmla="*/ 235961 h 235961"/>
                <a:gd name="connsiteX6" fmla="*/ 0 w 274890"/>
                <a:gd name="connsiteY6" fmla="*/ 117981 h 23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90" h="235961">
                  <a:moveTo>
                    <a:pt x="0" y="117981"/>
                  </a:moveTo>
                  <a:lnTo>
                    <a:pt x="58990" y="0"/>
                  </a:lnTo>
                  <a:lnTo>
                    <a:pt x="215900" y="0"/>
                  </a:lnTo>
                  <a:lnTo>
                    <a:pt x="274890" y="117981"/>
                  </a:lnTo>
                  <a:lnTo>
                    <a:pt x="215900" y="235961"/>
                  </a:lnTo>
                  <a:lnTo>
                    <a:pt x="58990" y="235961"/>
                  </a:lnTo>
                  <a:lnTo>
                    <a:pt x="0" y="117981"/>
                  </a:lnTo>
                  <a:close/>
                </a:path>
              </a:pathLst>
            </a:cu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571" tIns="45432" rIns="42571" bIns="45432" numCol="1" spcCol="1270" anchor="ctr" anchorCtr="0">
              <a:noAutofit/>
            </a:bodyPr>
            <a:lstStyle/>
            <a:p>
              <a:pPr lvl="0" algn="ctr" defTabSz="311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200" b="0" kern="1200" smtClean="0"/>
                <a:t>言</a:t>
              </a:r>
              <a:endParaRPr lang="zh-CN" sz="3200" kern="1200"/>
            </a:p>
          </p:txBody>
        </p:sp>
      </p:grpSp>
      <p:sp>
        <p:nvSpPr>
          <p:cNvPr id="2" name="矩形 1"/>
          <p:cNvSpPr/>
          <p:nvPr/>
        </p:nvSpPr>
        <p:spPr>
          <a:xfrm>
            <a:off x="2799040" y="3568249"/>
            <a:ext cx="342914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恰当的词语。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70510" y="2291786"/>
            <a:ext cx="2183742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“长生果”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6894" y="483518"/>
            <a:ext cx="216918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事小画片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26894" y="2555536"/>
            <a:ext cx="2376264" cy="4801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展想象力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217301" y="1518458"/>
            <a:ext cx="249534" cy="2289851"/>
          </a:xfrm>
          <a:prstGeom prst="leftBrace">
            <a:avLst>
              <a:gd name="adj1" fmla="val 82163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601" y="321821"/>
            <a:ext cx="2268000" cy="6925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21" y="315763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720369" y="27463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6894" y="96058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连环画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6894" y="146463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文艺书籍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6894" y="1968693"/>
            <a:ext cx="3087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古今中外的大部头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6894" y="3006947"/>
            <a:ext cx="4297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锻炼记忆力、增强理解力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6894" y="3531927"/>
            <a:ext cx="519357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构思别出心裁、落笔与众不同，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9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写出真情实感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6894" y="4386378"/>
            <a:ext cx="414589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借鉴、模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仿，更要创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造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3428578" y="745129"/>
            <a:ext cx="162312" cy="1546658"/>
          </a:xfrm>
          <a:prstGeom prst="leftBrace">
            <a:avLst>
              <a:gd name="adj1" fmla="val 82163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92576" y="125684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类型</a:t>
            </a: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492576" y="350194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道理</a:t>
            </a:r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3410870" y="2826027"/>
            <a:ext cx="180020" cy="1875063"/>
          </a:xfrm>
          <a:prstGeom prst="leftBrace">
            <a:avLst>
              <a:gd name="adj1" fmla="val 82163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2" grpId="1"/>
      <p:bldP spid="12" grpId="2"/>
      <p:bldP spid="14" grpId="1"/>
      <p:bldP spid="14" grpId="2"/>
      <p:bldP spid="3" grpId="0"/>
      <p:bldP spid="4" grpId="0"/>
      <p:bldP spid="5" grpId="0"/>
      <p:bldP spid="6" grpId="0"/>
      <p:bldP spid="7" grpId="0"/>
      <p:bldP spid="8" grpId="0"/>
      <p:bldP spid="18" grpId="0" animBg="1"/>
      <p:bldP spid="20" grpId="0"/>
      <p:bldP spid="21" grpId="0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67544" y="1203598"/>
            <a:ext cx="7944322" cy="364715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本文是一篇叙事散文，“长生果”加上引号，说明它有特殊的含义，在文中指的是“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”。作者把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比作“长生果”，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达了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和人类之间的关系，以及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7875" y="3499143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自己对书籍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277906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63888" y="277906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62075" y="34967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9552" y="421922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的无比喜爱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35437"/>
            <a:ext cx="2268000" cy="6925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425678"/>
            <a:ext cx="460522" cy="572844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789864" y="411510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5649" y="1635646"/>
            <a:ext cx="714675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让我们养成爱好阅读的习惯，一生都与好书相伴，它就像长生果，带给我们一辈子的营养，让我们一生受用！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32"/>
            <a:ext cx="450000" cy="559757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29208" y="483518"/>
            <a:ext cx="210460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574473" y="1616390"/>
            <a:ext cx="8064896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360680" indent="-36068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，被人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们称为人类文明的“长生果”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0680" indent="-360680"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0680" indent="-36068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人们都爱秋天，爱她的天高气爽，爱她的云淡日丽，爱她的香飘四野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7544" y="1035521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判断下列句子使用的修辞手法。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04769" y="239092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52017" y="3686033"/>
            <a:ext cx="927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59" y="272352"/>
            <a:ext cx="2269879" cy="6931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58" y="280822"/>
            <a:ext cx="443315" cy="55144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82576" y="220310"/>
            <a:ext cx="21366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55375" y="1347614"/>
            <a:ext cx="7877065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360680" indent="-36068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只要手中一有书，我就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忘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r>
              <a:rPr lang="zh-CN" altLang="en-US" sz="28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忘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了睡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0680" indent="-360680" algn="r">
              <a:lnSpc>
                <a:spcPct val="150000"/>
              </a:lnSpc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0680" indent="-36068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快，囫囵吞枣，大有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只要略知大意，不追求理解透彻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的味道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699542"/>
            <a:ext cx="6343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将句子中画线部分换成成语。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82608" y="2091833"/>
            <a:ext cx="188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废寝忘食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72144" y="336509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不求甚解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1547664" y="1923678"/>
            <a:ext cx="6624737" cy="143116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自由朗读课文，做到读准字音，读通句子。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6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3217553" y="1053677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9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2038040" y="523452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755576" y="1510645"/>
            <a:ext cx="7701835" cy="22852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1.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谈谈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你对读书的心得与感悟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2.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七彩课堂素养提升手册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本课练习。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11560" y="998450"/>
            <a:ext cx="7915544" cy="376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25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美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瘾  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那里  书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籍</a:t>
            </a:r>
            <a:endParaRPr lang="en-US" altLang="zh-CN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5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渴 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偿  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甸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甸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领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馈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</a:t>
            </a: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50000"/>
              </a:lnSpc>
              <a:spcBef>
                <a:spcPts val="0"/>
              </a:spcBef>
              <a:buNone/>
            </a:pP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磁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酵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   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皎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洁   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呕心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沥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52320" y="3497037"/>
            <a:ext cx="779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lì</a:t>
            </a:r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0237" y="1016223"/>
            <a:ext cx="670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yù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1824" y="968818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chāi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82458" y="101622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yǐn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22618" y="1016223"/>
            <a:ext cx="877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bèn</a:t>
            </a:r>
            <a:endParaRPr lang="zh-CN" altLang="en-US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49373" y="1016223"/>
            <a:ext cx="455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jí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41" y="2287186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jī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03456" y="2287186"/>
            <a:ext cx="1396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chánɡ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3893" y="228718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diàn</a:t>
            </a:r>
            <a:endParaRPr lang="zh-CN" altLang="en-US" sz="32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0312" y="2283718"/>
            <a:ext cx="737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kuì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6947" y="3497037"/>
            <a:ext cx="6707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cí</a:t>
            </a:r>
            <a:endParaRPr lang="zh-CN" altLang="en-US" sz="320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52953" y="3497037"/>
            <a:ext cx="934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jiào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97921" y="3497037"/>
            <a:ext cx="930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jiǎo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16468" y="3497037"/>
            <a:ext cx="10557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jiàn</a:t>
            </a:r>
            <a:r>
              <a:rPr lang="en-US" altLang="zh-CN" sz="32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27755"/>
            <a:ext cx="431626" cy="558077"/>
          </a:xfrm>
          <a:prstGeom prst="rect">
            <a:avLst/>
          </a:prstGeom>
        </p:spPr>
      </p:pic>
      <p:sp>
        <p:nvSpPr>
          <p:cNvPr id="25" name="文本框 15"/>
          <p:cNvSpPr txBox="1"/>
          <p:nvPr/>
        </p:nvSpPr>
        <p:spPr>
          <a:xfrm>
            <a:off x="827584" y="33950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56175" y="2275007"/>
            <a:ext cx="7521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wù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31640" y="1751676"/>
            <a:ext cx="6480720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这些领悟自然是课外读物的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9061" y="1275606"/>
            <a:ext cx="595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kuì</a:t>
            </a:r>
            <a:endParaRPr lang="zh-CN" altLang="en-US" sz="12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203848" y="3028310"/>
            <a:ext cx="3302730" cy="1055608"/>
          </a:xfrm>
          <a:prstGeom prst="wedgeRoundRectCallout">
            <a:avLst>
              <a:gd name="adj1" fmla="val 46822"/>
              <a:gd name="adj2" fmla="val -124720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是把食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送给别人吃。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3407" y="2697479"/>
            <a:ext cx="90601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馈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赠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反馈</a:t>
            </a:r>
            <a:endParaRPr lang="zh-CN" altLang="en-US" sz="16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15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22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形声字</a:t>
              </a:r>
              <a:endPara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59632" y="1737271"/>
            <a:ext cx="7272808" cy="103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学校图书馆那丰富的图书又像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石一样吸引着我。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51236" y="1347614"/>
            <a:ext cx="4331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cí</a:t>
            </a:r>
            <a:endParaRPr lang="zh-CN" altLang="en-US" sz="12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635896" y="3028310"/>
            <a:ext cx="3744416" cy="1055608"/>
          </a:xfrm>
          <a:prstGeom prst="wedgeRoundRectCallout">
            <a:avLst>
              <a:gd name="adj1" fmla="val 56582"/>
              <a:gd name="adj2" fmla="val -125021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本义为能吸引某些金属的矿石。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84368" y="2643758"/>
            <a:ext cx="90601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16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15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22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形声字</a:t>
              </a:r>
              <a:endPara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48637" y="973854"/>
            <a:ext cx="7626083" cy="22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小时候受过的一次委屈，平常积累的那些描写苦恼心境的词语，像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酵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母似的发挥了作用。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30851" y="1531592"/>
            <a:ext cx="758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jiào</a:t>
            </a:r>
            <a:endParaRPr lang="en-US" altLang="zh-CN" sz="2400" dirty="0">
              <a:solidFill>
                <a:prstClr val="black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2483768" y="3210427"/>
            <a:ext cx="3394537" cy="1532334"/>
          </a:xfrm>
          <a:prstGeom prst="wedgeRoundRectCallout">
            <a:avLst>
              <a:gd name="adj1" fmla="val 63408"/>
              <a:gd name="adj2" fmla="val -107888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本义为酵母，用于酿酒、发面、制酱等的一种真菌。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82753" y="3335790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酵母  发酵</a:t>
            </a:r>
            <a:endParaRPr lang="zh-CN" altLang="en-US" sz="16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16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25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形声字</a:t>
              </a:r>
              <a:endPara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6097" y="2138267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瘾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5977" y="2115309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沥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564571" y="3219822"/>
            <a:ext cx="2239677" cy="936104"/>
          </a:xfrm>
          <a:prstGeom prst="wedgeRoundRectCallout">
            <a:avLst>
              <a:gd name="adj1" fmla="val -30189"/>
              <a:gd name="adj2" fmla="val -81987"/>
              <a:gd name="adj3" fmla="val 16667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液体一滴一滴地落下。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756259" y="3219822"/>
            <a:ext cx="2239677" cy="936104"/>
          </a:xfrm>
          <a:prstGeom prst="wedgeRoundRectCallout">
            <a:avLst>
              <a:gd name="adj1" fmla="val 14891"/>
              <a:gd name="adj2" fmla="val -85040"/>
              <a:gd name="adj3" fmla="val 16667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泛指浓厚的兴趣。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5206" y="2130697"/>
            <a:ext cx="28921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淅淅沥沥   沥干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685810" y="2193139"/>
            <a:ext cx="18085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上瘾 瘾头</a:t>
            </a:r>
            <a:endParaRPr lang="zh-CN" altLang="en-US" sz="1600" dirty="0"/>
          </a:p>
        </p:txBody>
      </p:sp>
      <p:sp>
        <p:nvSpPr>
          <p:cNvPr id="14" name="矩形 13"/>
          <p:cNvSpPr/>
          <p:nvPr/>
        </p:nvSpPr>
        <p:spPr>
          <a:xfrm>
            <a:off x="4512124" y="1707654"/>
            <a:ext cx="779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lì</a:t>
            </a:r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32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67966" y="160836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yǐn</a:t>
            </a:r>
            <a:endParaRPr lang="zh-CN" altLang="en-US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17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19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形声字</a:t>
              </a:r>
              <a:endPara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55776" y="1419622"/>
            <a:ext cx="650185" cy="72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籍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2343737"/>
            <a:ext cx="403244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❶在竹简上书写或记载一个人出生以来的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详细资料。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7784" y="101322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jí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9382" y="2891925"/>
            <a:ext cx="1034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籍</a:t>
            </a:r>
            <a:endParaRPr lang="zh-CN" altLang="en-US" sz="3600" dirty="0"/>
          </a:p>
        </p:txBody>
      </p:sp>
      <p:sp>
        <p:nvSpPr>
          <p:cNvPr id="4" name="椭圆 3"/>
          <p:cNvSpPr/>
          <p:nvPr/>
        </p:nvSpPr>
        <p:spPr>
          <a:xfrm>
            <a:off x="1656129" y="3046127"/>
            <a:ext cx="654618" cy="288032"/>
          </a:xfrm>
          <a:prstGeom prst="ellipse">
            <a:avLst/>
          </a:prstGeom>
          <a:grp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683568" y="2337015"/>
            <a:ext cx="1155854" cy="510778"/>
          </a:xfrm>
          <a:prstGeom prst="wedgeRoundRectCallout">
            <a:avLst>
              <a:gd name="adj1" fmla="val 60360"/>
              <a:gd name="adj2" fmla="val 83769"/>
              <a:gd name="adj3" fmla="val 16667"/>
            </a:avLst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竹字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头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27784" y="3315637"/>
            <a:ext cx="403244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❷将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与过去有关的人或事记录在竹简或其他的文字载体上，供人们学习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32240" y="2590095"/>
            <a:ext cx="1733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籍贯  祖籍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732240" y="3709069"/>
            <a:ext cx="1733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书籍  典籍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26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3" grpId="0"/>
      <p:bldP spid="4" grpId="0" animBg="1"/>
      <p:bldP spid="21" grpId="0" animBg="1"/>
      <p:bldP spid="22" grpId="0" animBg="1"/>
      <p:bldP spid="23" grpId="0"/>
      <p:bldP spid="25" grpId="0"/>
    </p:bldLst>
  </p:timing>
</p:sld>
</file>

<file path=ppt/tags/tag1.xml><?xml version="1.0" encoding="utf-8"?>
<p:tagLst xmlns:p="http://schemas.openxmlformats.org/presentationml/2006/main">
  <p:tag name="KSO_WPP_MARK_KEY" val="98845407-6c87-4cba-8568-2c114ded574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1992</Words>
  <Application>WPS 演示</Application>
  <PresentationFormat>全屏显示(16:9)</PresentationFormat>
  <Paragraphs>363</Paragraphs>
  <Slides>30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Calibri</vt:lpstr>
      <vt:lpstr>汉语拼音</vt:lpstr>
      <vt:lpstr>Times New Roman</vt:lpstr>
      <vt:lpstr>微软雅黑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125</cp:revision>
  <dcterms:created xsi:type="dcterms:W3CDTF">2017-03-17T02:28:00Z</dcterms:created>
  <dcterms:modified xsi:type="dcterms:W3CDTF">2022-12-19T10:46:58Z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8EBA08392CB54FFBBAE6A7BE5BAA3BEE</vt:lpwstr>
  </property>
</Properties>
</file>