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5"/>
  </p:notesMasterIdLst>
  <p:handoutMasterIdLst>
    <p:handoutMasterId r:id="rId19"/>
  </p:handoutMasterIdLst>
  <p:sldIdLst>
    <p:sldId id="1088" r:id="rId3"/>
    <p:sldId id="523" r:id="rId4"/>
    <p:sldId id="1090" r:id="rId6"/>
    <p:sldId id="1103" r:id="rId7"/>
    <p:sldId id="1093" r:id="rId8"/>
    <p:sldId id="1104" r:id="rId9"/>
    <p:sldId id="1094" r:id="rId10"/>
    <p:sldId id="1095" r:id="rId11"/>
    <p:sldId id="1096" r:id="rId12"/>
    <p:sldId id="1097" r:id="rId13"/>
    <p:sldId id="1100" r:id="rId14"/>
    <p:sldId id="1105" r:id="rId15"/>
    <p:sldId id="1098" r:id="rId16"/>
    <p:sldId id="1101" r:id="rId17"/>
    <p:sldId id="1102" r:id="rId18"/>
  </p:sldIdLst>
  <p:sldSz cx="9144000" cy="5143500" type="screen16x9"/>
  <p:notesSz cx="6858000" cy="9144000"/>
  <p:embeddedFontLst>
    <p:embeddedFont>
      <p:font typeface="黑体" panose="02010609060101010101" charset="-122"/>
      <p:regular r:id="rId23"/>
    </p:embeddedFont>
    <p:embeddedFont>
      <p:font typeface="楷体" panose="02010609060101010101" pitchFamily="49" charset="-122"/>
      <p:regular r:id="rId24"/>
    </p:embeddedFont>
    <p:embeddedFont>
      <p:font typeface="微软雅黑" panose="020B0503020204020204" charset="-122"/>
      <p:regular r:id="rId25"/>
    </p:embeddedFont>
    <p:embeddedFont>
      <p:font typeface="Calibri" panose="020F0502020204030204" charset="0"/>
      <p:regular r:id="rId26"/>
      <p:bold r:id="rId27"/>
      <p:italic r:id="rId28"/>
      <p:boldItalic r:id="rId29"/>
    </p:embeddedFont>
  </p:embeddedFontLst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60" d="100"/>
          <a:sy n="60" d="100"/>
        </p:scale>
        <p:origin x="-138" y="-900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charset="-122"/>
                <a:ea typeface="黑体" panose="02010609060101010101" charset="-122"/>
              </a:rPr>
              <a:t>口语交际：</a:t>
            </a:r>
            <a:r>
              <a:rPr kumimoji="1" lang="zh-CN" altLang="en-US" sz="1200" dirty="0" smtClean="0">
                <a:latin typeface="黑体" panose="02010609060101010101" charset="-122"/>
                <a:ea typeface="黑体" panose="02010609060101010101" charset="-122"/>
              </a:rPr>
              <a:t>我最喜欢</a:t>
            </a:r>
            <a:r>
              <a:rPr kumimoji="1" lang="zh-CN" altLang="en-US" sz="1200" dirty="0">
                <a:latin typeface="黑体" panose="02010609060101010101" charset="-122"/>
                <a:ea typeface="黑体" panose="02010609060101010101" charset="-122"/>
              </a:rPr>
              <a:t>的人物形象</a:t>
            </a:r>
            <a:endParaRPr kumimoji="1" lang="zh-CN" altLang="en-US" sz="12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 cstate="print"/>
          <a:srcRect b="51097"/>
          <a:stretch>
            <a:fillRect/>
          </a:stretch>
        </p:blipFill>
        <p:spPr>
          <a:xfrm>
            <a:off x="0" y="4307840"/>
            <a:ext cx="3271520" cy="7766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5" cstate="print"/>
          <a:srcRect t="50441"/>
          <a:stretch>
            <a:fillRect/>
          </a:stretch>
        </p:blipFill>
        <p:spPr>
          <a:xfrm>
            <a:off x="5513070" y="4259580"/>
            <a:ext cx="3639820" cy="8731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9.wdp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2910" y="48351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    同学们，本学期你看过哪些书或者影视作品？你最喜欢其中的哪个人物？</a:t>
            </a:r>
            <a:endParaRPr lang="zh-CN" altLang="en-US" sz="20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08619" y="1551713"/>
            <a:ext cx="2535211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551713"/>
            <a:ext cx="2913014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39552" y="3324498"/>
            <a:ext cx="7987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    在不同的书籍和影视作品中，我们会接触到不同的人物形象，这节课让我们从中选择一个最喜欢的人物形象进行交流。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699542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来听听老师给你的建议：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537" y="1285865"/>
            <a:ext cx="8390736" cy="1200329"/>
          </a:xfrm>
          <a:prstGeom prst="rect">
            <a:avLst/>
          </a:prstGeom>
          <a:solidFill>
            <a:schemeClr val="accent1">
              <a:lumMod val="20000"/>
              <a:lumOff val="80000"/>
              <a:alpha val="53000"/>
            </a:schemeClr>
          </a:solidFill>
          <a:ln w="38100">
            <a:solidFill>
              <a:schemeClr val="bg1"/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可以在开头加上“大家好，我最喜欢的人物是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”，</a:t>
            </a:r>
            <a:endParaRPr lang="en-US" altLang="zh-CN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结束时加上“谢谢大家，我的介绍完了”，这样更完整，</a:t>
            </a:r>
            <a:endParaRPr lang="en-US" altLang="zh-CN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也显得更有礼貌。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5536" y="2571749"/>
            <a:ext cx="8390736" cy="1200329"/>
          </a:xfrm>
          <a:prstGeom prst="rect">
            <a:avLst/>
          </a:prstGeom>
          <a:solidFill>
            <a:schemeClr val="accent1">
              <a:lumMod val="20000"/>
              <a:lumOff val="80000"/>
              <a:alpha val="53000"/>
            </a:schemeClr>
          </a:solidFill>
          <a:ln w="38100">
            <a:solidFill>
              <a:schemeClr val="bg1"/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说喜欢的理由时，可以举一个例子，比如通过孙悟空“三打白骨精”这个故事来表现孙悟空火眼金睛、明辨善恶的特点，这样会更吸引人。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72955" y="1203598"/>
            <a:ext cx="4392488" cy="2677656"/>
          </a:xfrm>
          <a:prstGeom prst="rect">
            <a:avLst/>
          </a:prstGeom>
          <a:solidFill>
            <a:schemeClr val="accent1">
              <a:lumMod val="20000"/>
              <a:lumOff val="80000"/>
              <a:alpha val="53000"/>
            </a:schemeClr>
          </a:solidFill>
          <a:ln w="38100">
            <a:solidFill>
              <a:schemeClr val="bg1"/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在说喜欢的理由时，可以把理由“一、二、三”换成“首先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、其次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、然后”等表示顺序的词语，这样的表达更自然。喜欢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的理由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比较多的时候，可以选一个最主要的理由重点说。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50" name="Picture 2" descr="https://timgsa.baidu.com/timg?image&amp;quality=80&amp;size=b9999_10000&amp;sec=1588218900256&amp;di=7105b36b606fe97ee5e4ab11fa2311c1&amp;imgtype=0&amp;src=http%3A%2F%2Fbpic.588ku.com%2Felement_origin_min_pic%2F17%2F01%2F10%2F5c4b9a5748b62a0bebd5e2370f7e079d.jpg%2521%2Ffwfh%2F804x804%2Fquality%2F90%2Funsharp%2Ftrue%2Fcompress%2Ftrue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0474"/>
            <a:ext cx="2736304" cy="2740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44745" y="1563638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    介绍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自己喜欢的人物形象时，有什么让人印象深刻的方法？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06" y="1491630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915566"/>
            <a:ext cx="7992888" cy="461665"/>
          </a:xfrm>
          <a:prstGeom prst="rect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  <a:ln w="9525"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①在说理由的时候，所举的事例一定要有典型性。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1668745"/>
            <a:ext cx="7992888" cy="830997"/>
          </a:xfrm>
          <a:prstGeom prst="rect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  <a:ln w="9525"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②可以加上对这个人物的外貌、动作等的描述，增强吸引力。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2703226"/>
            <a:ext cx="7992888" cy="1200329"/>
          </a:xfrm>
          <a:prstGeom prst="rect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  <a:ln w="9525"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③在介绍时要自信、大方，音量要适中，语气要有变化。比如白骨精变成年轻村姑、老妇人和老汉时说话的语气是不同的，孙悟空打死他们时的心理活动也应不同。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28596" y="500048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按照要求，小组交流。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1297599"/>
            <a:ext cx="5871596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①先自己练习，做好交流准备。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2065159"/>
            <a:ext cx="6768752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②小组内轮流展示，能记住小组同学介绍的主要内容。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0748" y="3241441"/>
            <a:ext cx="6799564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③介绍完毕，互相评价说说谁介绍的人物让人印象深刻，为什么？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11560" y="843558"/>
            <a:ext cx="7643866" cy="3222998"/>
          </a:xfrm>
          <a:prstGeom prst="rect">
            <a:avLst/>
          </a:prstGeom>
          <a:solidFill>
            <a:schemeClr val="accent1">
              <a:lumMod val="20000"/>
              <a:lumOff val="80000"/>
              <a:alpha val="39000"/>
            </a:schemeClr>
          </a:solidFill>
          <a:ln w="4762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小结：有别人交流的时候不仅要会讲，能做到分条讲述、说清楚理由，还要善于听，能抓住重点，并积极回应。如果我们想要了解更多的人物，就要多阅读，在阅读中汲取知识、充实自己。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ic30.nipic.com/20130629/4021224_114614178131_2.jpg"/>
          <p:cNvPicPr>
            <a:picLocks noChangeAspect="1" noChangeArrowheads="1"/>
          </p:cNvPicPr>
          <p:nvPr/>
        </p:nvPicPr>
        <p:blipFill>
          <a:blip r:embed="rId1" cstate="print"/>
          <a:srcRect b="8126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 flipH="1">
            <a:off x="0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61281" y="11068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kumimoji="1" lang="zh-CN" altLang="en-US" sz="1200" dirty="0">
                <a:latin typeface="黑体" panose="02010609060101010101" charset="-122"/>
                <a:ea typeface="黑体" panose="02010609060101010101" charset="-122"/>
              </a:rPr>
              <a:t>语文  五年级  上册</a:t>
            </a:r>
            <a:endParaRPr kumimoji="1" lang="zh-CN" altLang="en-US" sz="12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1835696" y="1923678"/>
            <a:ext cx="6336704" cy="854080"/>
          </a:xfrm>
          <a:prstGeom prst="rect">
            <a:avLst/>
          </a:prstGeom>
          <a:solidFill>
            <a:schemeClr val="lt1">
              <a:alpha val="62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我最喜欢的人物形象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4" y="699542"/>
            <a:ext cx="1800200" cy="51077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口语交际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40250" y="1275605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    自主阅读“小贴士”的内容，了解本次口语交际的要求。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3729" y="2477158"/>
            <a:ext cx="396044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说：分条讲、说清楚。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33255" y="3128650"/>
            <a:ext cx="396044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听：听人说、抓重点。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11" y="1870982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2138845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怎样才能做到分条讲述，把理由说清楚？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11" y="1870982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79306" y="843558"/>
            <a:ext cx="7437109" cy="8617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①分条讲述是指说得有条理。喜欢的理由可以有很多，要一个一个讲。</a:t>
            </a:r>
            <a:endParaRPr lang="zh-CN" altLang="en-US" sz="25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7223" y="1923678"/>
            <a:ext cx="7459191" cy="8617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②说的理由不要重复，要能体现人物多方面的特点。</a:t>
            </a:r>
            <a:endParaRPr lang="zh-CN" altLang="en-US" sz="25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57224" y="3000378"/>
            <a:ext cx="7459190" cy="12464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③要说清楚最喜欢的人物是谁，出自哪部文学或影视作品，说理由时可以先概括说出人物的特点，再举例子。</a:t>
            </a:r>
            <a:endParaRPr lang="zh-CN" altLang="en-US" sz="25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849188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    怎样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才能知道认真听了没有，有没有抓住重点？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06" y="1491630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51998" y="734216"/>
            <a:ext cx="7899308" cy="8617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①</a:t>
            </a:r>
            <a:r>
              <a:rPr lang="zh-CN" altLang="en-US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听别人说话的时候能做到不打断别人、不插话，能听出优点和不足。</a:t>
            </a:r>
            <a:endParaRPr lang="zh-CN" altLang="en-US" sz="25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910" y="2000246"/>
            <a:ext cx="7899308" cy="8617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②</a:t>
            </a:r>
            <a:r>
              <a:rPr lang="zh-CN" altLang="en-US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能指出说的人表达是否</a:t>
            </a:r>
            <a:r>
              <a:rPr lang="zh-CN" altLang="en-US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有条理</a:t>
            </a:r>
            <a:r>
              <a:rPr lang="zh-CN" altLang="en-US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，可以针对理由不清楚的地方追问。</a:t>
            </a:r>
            <a:endParaRPr lang="zh-CN" altLang="en-US" sz="25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3132" y="3219822"/>
            <a:ext cx="7899308" cy="8617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③</a:t>
            </a:r>
            <a:r>
              <a:rPr lang="zh-CN" altLang="en-US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要对别人发言给予积极的回应，有眼神或者语言上的交流，能复述别人说的内容。</a:t>
            </a:r>
            <a:endParaRPr lang="zh-CN" altLang="en-US" sz="25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699542"/>
            <a:ext cx="7671796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一起来总结吧！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在交际的时候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26" name="Picture 2" descr="https://timgsa.baidu.com/timg?image&amp;quality=80&amp;size=b9999_10000&amp;sec=1588218876289&amp;di=ab9f56d15c12f6e9be587ae2e2a68ea0&amp;imgtype=0&amp;src=http%3A%2F%2Fs1.jsyxw.cn%2Fyanxiu%2Fclub%2Ft%2F12%2F99%2FImg589912_t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20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38732"/>
            <a:ext cx="2255833" cy="1244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矩形 2"/>
          <p:cNvSpPr/>
          <p:nvPr/>
        </p:nvSpPr>
        <p:spPr>
          <a:xfrm>
            <a:off x="1084404" y="2499742"/>
            <a:ext cx="6799963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不仅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要会说，还要会听，并能够积极地回应，这才是真实的交际。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1347614"/>
            <a:ext cx="7960398" cy="26776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2225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①交际的时候介绍人物时不能像是在读表格，例如“人物熊大，出处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熊出没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”，应该把表格中的内容变成自己的话，可以说“我最喜欢的人物是熊大，出自于动画片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熊出没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②如果说喜欢这个人物的两个特点的话，可以把两个理由合并在一起来说。比如：喜欢诸葛亮的“足智多谋”和“神机妙算”，就可以把两个同类理由合并在一起来说。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7584" y="555526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温馨提示：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p="http://schemas.openxmlformats.org/presentationml/2006/main">
  <p:tag name="KSO_WPP_MARK_KEY" val="942715e4-6407-4bbd-98ef-316d9648183a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1222</Words>
  <Application>WPS 演示</Application>
  <PresentationFormat>全屏显示(16:9)</PresentationFormat>
  <Paragraphs>70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Wingdings</vt:lpstr>
      <vt:lpstr>黑体</vt:lpstr>
      <vt:lpstr>楷体</vt:lpstr>
      <vt:lpstr>Xingkai SC</vt:lpstr>
      <vt:lpstr>微软雅黑</vt:lpstr>
      <vt:lpstr>Times New Roman</vt:lpstr>
      <vt:lpstr>Calibri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103</cp:revision>
  <dcterms:created xsi:type="dcterms:W3CDTF">2017-03-17T02:28:00Z</dcterms:created>
  <dcterms:modified xsi:type="dcterms:W3CDTF">2022-12-19T10:48:59Z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7CA3A405A5C54CD2A80219F61CFF544F</vt:lpwstr>
  </property>
</Properties>
</file>