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fonts/font1.fntdata" ContentType="application/x-fontdata"/>
  <Override PartName="/ppt/fonts/font10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media/image29.svg" ContentType="image/svg+xml"/>
  <Override PartName="/ppt/media/image31.svg" ContentType="image/svg+xml"/>
  <Override PartName="/ppt/media/image33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9"/>
  </p:notesMasterIdLst>
  <p:sldIdLst>
    <p:sldId id="256" r:id="rId3"/>
    <p:sldId id="1558" r:id="rId4"/>
    <p:sldId id="1462" r:id="rId5"/>
    <p:sldId id="1410" r:id="rId6"/>
    <p:sldId id="264" r:id="rId7"/>
    <p:sldId id="1411" r:id="rId8"/>
    <p:sldId id="1463" r:id="rId9"/>
    <p:sldId id="1609" r:id="rId10"/>
    <p:sldId id="1608" r:id="rId11"/>
    <p:sldId id="1603" r:id="rId12"/>
    <p:sldId id="1596" r:id="rId13"/>
    <p:sldId id="1585" r:id="rId14"/>
    <p:sldId id="1604" r:id="rId15"/>
    <p:sldId id="1610" r:id="rId16"/>
    <p:sldId id="1611" r:id="rId17"/>
    <p:sldId id="1605" r:id="rId18"/>
    <p:sldId id="1597" r:id="rId19"/>
    <p:sldId id="1612" r:id="rId20"/>
    <p:sldId id="1589" r:id="rId21"/>
    <p:sldId id="1613" r:id="rId22"/>
    <p:sldId id="1614" r:id="rId23"/>
    <p:sldId id="1615" r:id="rId24"/>
    <p:sldId id="1616" r:id="rId25"/>
    <p:sldId id="1617" r:id="rId26"/>
    <p:sldId id="1570" r:id="rId27"/>
    <p:sldId id="1600" r:id="rId28"/>
    <p:sldId id="1601" r:id="rId29"/>
    <p:sldId id="1602" r:id="rId30"/>
    <p:sldId id="1433" r:id="rId31"/>
    <p:sldId id="1432" r:id="rId32"/>
    <p:sldId id="1394" r:id="rId33"/>
    <p:sldId id="1584" r:id="rId34"/>
    <p:sldId id="1554" r:id="rId35"/>
    <p:sldId id="1583" r:id="rId36"/>
    <p:sldId id="1490" r:id="rId37"/>
    <p:sldId id="1491" r:id="rId38"/>
    <p:sldId id="1492" r:id="rId39"/>
    <p:sldId id="301" r:id="rId40"/>
    <p:sldId id="1533" r:id="rId41"/>
    <p:sldId id="1557" r:id="rId42"/>
    <p:sldId id="1494" r:id="rId43"/>
    <p:sldId id="1495" r:id="rId44"/>
    <p:sldId id="1496" r:id="rId45"/>
    <p:sldId id="1497" r:id="rId46"/>
    <p:sldId id="1498" r:id="rId47"/>
    <p:sldId id="1499" r:id="rId48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53"/>
    </p:embeddedFont>
    <p:embeddedFont>
      <p:font typeface="楷体" panose="02010609060101010101" pitchFamily="49" charset="-122"/>
      <p:regular r:id="rId54"/>
    </p:embeddedFont>
    <p:embeddedFont>
      <p:font typeface="等线" panose="02010600030101010101" charset="-122"/>
      <p:regular r:id="rId55"/>
    </p:embeddedFont>
    <p:embeddedFont>
      <p:font typeface="Calibri" panose="020F0502020204030204" charset="0"/>
      <p:regular r:id="rId56"/>
      <p:bold r:id="rId57"/>
      <p:italic r:id="rId58"/>
      <p:boldItalic r:id="rId59"/>
    </p:embeddedFont>
    <p:embeddedFont>
      <p:font typeface="华文楷体" panose="02010600040101010101" pitchFamily="2" charset="-122"/>
      <p:regular r:id="rId60"/>
    </p:embeddedFont>
    <p:embeddedFont>
      <p:font typeface="仿宋" panose="02010609060101010101" charset="-122"/>
      <p:regular r:id="rId61"/>
    </p:embeddedFont>
    <p:embeddedFont>
      <p:font typeface="幼圆" panose="02010509060101010101" pitchFamily="49" charset="-122"/>
      <p:regular r:id="rId62"/>
    </p:embeddedFont>
  </p:embeddedFontLst>
  <p:custDataLst>
    <p:tags r:id="rId63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F1FE"/>
    <a:srgbClr val="99CCFF"/>
    <a:srgbClr val="33CCFF"/>
    <a:srgbClr val="0000FF"/>
    <a:srgbClr val="F6F6F6"/>
    <a:srgbClr val="FAC508"/>
    <a:srgbClr val="B6D556"/>
    <a:srgbClr val="C68D41"/>
    <a:srgbClr val="4A2021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227" autoAdjust="0"/>
  </p:normalViewPr>
  <p:slideViewPr>
    <p:cSldViewPr snapToGrid="0" showGuides="1">
      <p:cViewPr varScale="1">
        <p:scale>
          <a:sx n="61" d="100"/>
          <a:sy n="61" d="100"/>
        </p:scale>
        <p:origin x="-96" y="-93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3" Type="http://schemas.openxmlformats.org/officeDocument/2006/relationships/tags" Target="tags/tag1.xml"/><Relationship Id="rId62" Type="http://schemas.openxmlformats.org/officeDocument/2006/relationships/font" Target="fonts/font10.fntdata"/><Relationship Id="rId61" Type="http://schemas.openxmlformats.org/officeDocument/2006/relationships/font" Target="fonts/font9.fntdata"/><Relationship Id="rId60" Type="http://schemas.openxmlformats.org/officeDocument/2006/relationships/font" Target="fonts/font8.fntdata"/><Relationship Id="rId6" Type="http://schemas.openxmlformats.org/officeDocument/2006/relationships/slide" Target="slides/slide4.xml"/><Relationship Id="rId59" Type="http://schemas.openxmlformats.org/officeDocument/2006/relationships/font" Target="fonts/font7.fntdata"/><Relationship Id="rId58" Type="http://schemas.openxmlformats.org/officeDocument/2006/relationships/font" Target="fonts/font6.fntdata"/><Relationship Id="rId57" Type="http://schemas.openxmlformats.org/officeDocument/2006/relationships/font" Target="fonts/font5.fntdata"/><Relationship Id="rId56" Type="http://schemas.openxmlformats.org/officeDocument/2006/relationships/font" Target="fonts/font4.fntdata"/><Relationship Id="rId55" Type="http://schemas.openxmlformats.org/officeDocument/2006/relationships/font" Target="fonts/font3.fntdata"/><Relationship Id="rId54" Type="http://schemas.openxmlformats.org/officeDocument/2006/relationships/font" Target="fonts/font2.fntdata"/><Relationship Id="rId53" Type="http://schemas.openxmlformats.org/officeDocument/2006/relationships/font" Target="fonts/font1.fntdata"/><Relationship Id="rId52" Type="http://schemas.openxmlformats.org/officeDocument/2006/relationships/tableStyles" Target="tableStyles.xml"/><Relationship Id="rId51" Type="http://schemas.openxmlformats.org/officeDocument/2006/relationships/viewProps" Target="viewProps.xml"/><Relationship Id="rId50" Type="http://schemas.openxmlformats.org/officeDocument/2006/relationships/presProps" Target="presProps.xml"/><Relationship Id="rId5" Type="http://schemas.openxmlformats.org/officeDocument/2006/relationships/slide" Target="slides/slide3.xml"/><Relationship Id="rId49" Type="http://schemas.openxmlformats.org/officeDocument/2006/relationships/notesMaster" Target="notesMasters/notesMaster1.xml"/><Relationship Id="rId48" Type="http://schemas.openxmlformats.org/officeDocument/2006/relationships/slide" Target="slides/slide46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_rels/data1.xml.rels><?xml version="1.0" encoding="UTF-8" standalone="yes"?>
<Relationships xmlns="http://schemas.openxmlformats.org/package/2006/relationships"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31.svg"/><Relationship Id="rId3" Type="http://schemas.openxmlformats.org/officeDocument/2006/relationships/image" Target="../media/image30.png"/><Relationship Id="rId2" Type="http://schemas.openxmlformats.org/officeDocument/2006/relationships/image" Target="../media/image29.svg"/><Relationship Id="rId1" Type="http://schemas.openxmlformats.org/officeDocument/2006/relationships/image" Target="../media/image28.png"/></Relationships>
</file>

<file path=ppt/diagrams/_rels/drawing1.xml.rels><?xml version="1.0" encoding="UTF-8" standalone="yes"?>
<Relationships xmlns="http://schemas.openxmlformats.org/package/2006/relationships"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31.svg"/><Relationship Id="rId3" Type="http://schemas.openxmlformats.org/officeDocument/2006/relationships/image" Target="../media/image30.png"/><Relationship Id="rId2" Type="http://schemas.openxmlformats.org/officeDocument/2006/relationships/image" Target="../media/image29.svg"/><Relationship Id="rId1" Type="http://schemas.openxmlformats.org/officeDocument/2006/relationships/image" Target="../media/image2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FE6D6E-ADF5-450C-9BCC-D2576740C9A4}" type="doc">
      <dgm:prSet loTypeId="urn:microsoft.com/office/officeart/2005/8/layout/bList2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560B475-A0C2-406B-8717-4124CF567C75}">
      <dgm:prSet/>
      <dgm:spPr/>
      <dgm:t>
        <a:bodyPr/>
        <a:lstStyle/>
        <a:p>
          <a:r>
            <a:rPr lang="en-US" b="1" dirty="0">
              <a:latin typeface="宋体" panose="02010600030101010101" pitchFamily="2" charset="-122"/>
              <a:ea typeface="宋体" panose="02010600030101010101" pitchFamily="2" charset="-122"/>
            </a:rPr>
            <a:t>1.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介</a:t>
          </a:r>
          <a:r>
            <a:rPr lang="zh-CN" b="1">
              <a:latin typeface="宋体" panose="02010600030101010101" pitchFamily="2" charset="-122"/>
              <a:ea typeface="宋体" panose="02010600030101010101" pitchFamily="2" charset="-122"/>
            </a:rPr>
            <a:t>绍</a:t>
          </a:r>
          <a:r>
            <a:rPr lang="zh-CN" b="1" smtClean="0">
              <a:latin typeface="宋体" panose="02010600030101010101" pitchFamily="2" charset="-122"/>
              <a:ea typeface="宋体" panose="02010600030101010101" pitchFamily="2" charset="-122"/>
            </a:rPr>
            <a:t>书</a:t>
          </a:r>
          <a:r>
            <a:rPr lang="zh-CN" altLang="en-US" b="1" smtClean="0">
              <a:latin typeface="宋体" panose="02010600030101010101" pitchFamily="2" charset="-122"/>
              <a:ea typeface="宋体" panose="02010600030101010101" pitchFamily="2" charset="-122"/>
            </a:rPr>
            <a:t>的</a:t>
          </a:r>
          <a:r>
            <a:rPr lang="zh-CN" b="1" smtClean="0">
              <a:latin typeface="宋体" panose="02010600030101010101" pitchFamily="2" charset="-122"/>
              <a:ea typeface="宋体" panose="02010600030101010101" pitchFamily="2" charset="-122"/>
            </a:rPr>
            <a:t>内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容</a:t>
          </a:r>
          <a:endParaRPr lang="zh-CN" dirty="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6AA79B07-8DCF-4666-B7AA-9607D9D11EB3}" cxnId="{1C6FB4D7-5161-4007-B6F5-3E7D85E4841D}" type="parTrans">
      <dgm:prSet/>
      <dgm:spPr/>
      <dgm:t>
        <a:bodyPr/>
        <a:lstStyle/>
        <a:p>
          <a:endParaRPr lang="zh-CN" altLang="en-US"/>
        </a:p>
      </dgm:t>
    </dgm:pt>
    <dgm:pt modelId="{36DD91FA-BCF8-44FF-99CA-7CD17EBE2EE6}" cxnId="{1C6FB4D7-5161-4007-B6F5-3E7D85E4841D}" type="sibTrans">
      <dgm:prSet/>
      <dgm:spPr/>
      <dgm:t>
        <a:bodyPr/>
        <a:lstStyle/>
        <a:p>
          <a:endParaRPr lang="zh-CN" altLang="en-US"/>
        </a:p>
      </dgm:t>
    </dgm:pt>
    <dgm:pt modelId="{9C233FAD-076B-4BAC-A383-9B9176905253}">
      <dgm:prSet/>
      <dgm:spPr/>
      <dgm:t>
        <a:bodyPr/>
        <a:lstStyle/>
        <a:p>
          <a:r>
            <a:rPr lang="zh-CN" dirty="0">
              <a:latin typeface="宋体" panose="02010600030101010101" pitchFamily="2" charset="-122"/>
              <a:ea typeface="宋体" panose="02010600030101010101" pitchFamily="2" charset="-122"/>
            </a:rPr>
            <a:t>文</a:t>
          </a:r>
          <a:r>
            <a:rPr lang="zh-CN">
              <a:latin typeface="宋体" panose="02010600030101010101" pitchFamily="2" charset="-122"/>
              <a:ea typeface="宋体" panose="02010600030101010101" pitchFamily="2" charset="-122"/>
            </a:rPr>
            <a:t>章</a:t>
          </a:r>
          <a:r>
            <a:rPr lang="zh-CN" smtClean="0">
              <a:latin typeface="宋体" panose="02010600030101010101" pitchFamily="2" charset="-122"/>
              <a:ea typeface="宋体" panose="02010600030101010101" pitchFamily="2" charset="-122"/>
            </a:rPr>
            <a:t>第</a:t>
          </a:r>
          <a:r>
            <a:rPr lang="en-US" altLang="zh-CN" smtClean="0">
              <a:latin typeface="宋体" panose="02010600030101010101" pitchFamily="2" charset="-122"/>
              <a:ea typeface="宋体" panose="02010600030101010101" pitchFamily="2" charset="-122"/>
            </a:rPr>
            <a:t>2</a:t>
          </a:r>
          <a:r>
            <a:rPr lang="zh-CN" smtClean="0">
              <a:latin typeface="宋体" panose="02010600030101010101" pitchFamily="2" charset="-122"/>
              <a:ea typeface="宋体" panose="02010600030101010101" pitchFamily="2" charset="-122"/>
            </a:rPr>
            <a:t>自</a:t>
          </a:r>
          <a:r>
            <a:rPr lang="zh-CN" dirty="0">
              <a:latin typeface="宋体" panose="02010600030101010101" pitchFamily="2" charset="-122"/>
              <a:ea typeface="宋体" panose="02010600030101010101" pitchFamily="2" charset="-122"/>
            </a:rPr>
            <a:t>然段，先对《老人与海》的主要故事情节做了高度概述，让我们知道这本书主要讲了什么内容，所简述的故事情节内容也能吸引人去阅读。</a:t>
          </a:r>
        </a:p>
      </dgm:t>
    </dgm:pt>
    <dgm:pt modelId="{4C0FA46B-1E05-4484-8BCB-372BE7AA836D}" cxnId="{087A8BC7-DDAE-4A6A-890B-8FA1C900F94F}" type="parTrans">
      <dgm:prSet/>
      <dgm:spPr/>
      <dgm:t>
        <a:bodyPr/>
        <a:lstStyle/>
        <a:p>
          <a:endParaRPr lang="zh-CN" altLang="en-US"/>
        </a:p>
      </dgm:t>
    </dgm:pt>
    <dgm:pt modelId="{3BC728F3-395B-4C43-9E87-52812D1D6015}" cxnId="{087A8BC7-DDAE-4A6A-890B-8FA1C900F94F}" type="sibTrans">
      <dgm:prSet/>
      <dgm:spPr/>
      <dgm:t>
        <a:bodyPr/>
        <a:lstStyle/>
        <a:p>
          <a:endParaRPr lang="zh-CN" altLang="en-US"/>
        </a:p>
      </dgm:t>
    </dgm:pt>
    <dgm:pt modelId="{D11035C4-D766-4981-8DC9-525B8C329EEB}">
      <dgm:prSet/>
      <dgm:spPr/>
      <dgm:t>
        <a:bodyPr/>
        <a:lstStyle/>
        <a:p>
          <a:r>
            <a:rPr lang="en-US" b="1" dirty="0">
              <a:latin typeface="宋体" panose="02010600030101010101" pitchFamily="2" charset="-122"/>
              <a:ea typeface="宋体" panose="02010600030101010101" pitchFamily="2" charset="-122"/>
            </a:rPr>
            <a:t>2. 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说出推荐理由</a:t>
          </a:r>
          <a:endParaRPr lang="zh-CN" dirty="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0AEE3A71-DFD5-4174-8A5E-763CE3959276}" cxnId="{4E351FF5-5036-4F02-8A4C-2EC8CD56DE2E}" type="parTrans">
      <dgm:prSet/>
      <dgm:spPr/>
      <dgm:t>
        <a:bodyPr/>
        <a:lstStyle/>
        <a:p>
          <a:endParaRPr lang="zh-CN" altLang="en-US"/>
        </a:p>
      </dgm:t>
    </dgm:pt>
    <dgm:pt modelId="{B1A6FDA0-46F5-4A09-B26C-F6A7744CBA5A}" cxnId="{4E351FF5-5036-4F02-8A4C-2EC8CD56DE2E}" type="sibTrans">
      <dgm:prSet/>
      <dgm:spPr/>
      <dgm:t>
        <a:bodyPr/>
        <a:lstStyle/>
        <a:p>
          <a:endParaRPr lang="zh-CN" altLang="en-US"/>
        </a:p>
      </dgm:t>
    </dgm:pt>
    <dgm:pt modelId="{D3F23B3E-58D8-4900-917E-3E861012725D}">
      <dgm:prSet/>
      <dgm:spPr/>
      <dgm:t>
        <a:bodyPr/>
        <a:lstStyle/>
        <a:p>
          <a:r>
            <a:rPr lang="zh-CN" dirty="0">
              <a:latin typeface="宋体" panose="02010600030101010101" pitchFamily="2" charset="-122"/>
              <a:ea typeface="宋体" panose="02010600030101010101" pitchFamily="2" charset="-122"/>
            </a:rPr>
            <a:t>文</a:t>
          </a:r>
          <a:r>
            <a:rPr lang="zh-CN">
              <a:latin typeface="宋体" panose="02010600030101010101" pitchFamily="2" charset="-122"/>
              <a:ea typeface="宋体" panose="02010600030101010101" pitchFamily="2" charset="-122"/>
            </a:rPr>
            <a:t>章</a:t>
          </a:r>
          <a:r>
            <a:rPr lang="zh-CN" smtClean="0">
              <a:latin typeface="宋体" panose="02010600030101010101" pitchFamily="2" charset="-122"/>
              <a:ea typeface="宋体" panose="02010600030101010101" pitchFamily="2" charset="-122"/>
            </a:rPr>
            <a:t>第</a:t>
          </a:r>
          <a:r>
            <a:rPr lang="en-US" altLang="zh-CN" smtClean="0">
              <a:latin typeface="宋体" panose="02010600030101010101" pitchFamily="2" charset="-122"/>
              <a:ea typeface="宋体" panose="02010600030101010101" pitchFamily="2" charset="-122"/>
            </a:rPr>
            <a:t>3</a:t>
          </a:r>
          <a:r>
            <a:rPr lang="zh-CN" smtClean="0">
              <a:latin typeface="宋体" panose="02010600030101010101" pitchFamily="2" charset="-122"/>
              <a:ea typeface="宋体" panose="02010600030101010101" pitchFamily="2" charset="-122"/>
            </a:rPr>
            <a:t>自</a:t>
          </a:r>
          <a:r>
            <a:rPr lang="zh-CN" dirty="0">
              <a:latin typeface="宋体" panose="02010600030101010101" pitchFamily="2" charset="-122"/>
              <a:ea typeface="宋体" panose="02010600030101010101" pitchFamily="2" charset="-122"/>
            </a:rPr>
            <a:t>然段以一句话，“我推荐这本书，理由有两点：一句话，一种精神”，直接明了地表明自己的推荐理由。</a:t>
          </a:r>
        </a:p>
      </dgm:t>
    </dgm:pt>
    <dgm:pt modelId="{7D5AD6D1-CC13-40F4-A12F-E3E9A2ACA22A}" cxnId="{3ECFD4BD-0D93-4BAF-80ED-7F976AED67B8}" type="parTrans">
      <dgm:prSet/>
      <dgm:spPr/>
      <dgm:t>
        <a:bodyPr/>
        <a:lstStyle/>
        <a:p>
          <a:endParaRPr lang="zh-CN" altLang="en-US"/>
        </a:p>
      </dgm:t>
    </dgm:pt>
    <dgm:pt modelId="{266BB35F-4276-4469-A7A2-0AB3140E52BA}" cxnId="{3ECFD4BD-0D93-4BAF-80ED-7F976AED67B8}" type="sibTrans">
      <dgm:prSet/>
      <dgm:spPr/>
      <dgm:t>
        <a:bodyPr/>
        <a:lstStyle/>
        <a:p>
          <a:endParaRPr lang="zh-CN" altLang="en-US"/>
        </a:p>
      </dgm:t>
    </dgm:pt>
    <dgm:pt modelId="{654A359A-ABE7-480A-8405-CEF50AF12D7F}">
      <dgm:prSet/>
      <dgm:spPr/>
      <dgm:t>
        <a:bodyPr/>
        <a:lstStyle/>
        <a:p>
          <a:r>
            <a:rPr lang="en-US" altLang="zh-CN" b="1" dirty="0">
              <a:latin typeface="宋体" panose="02010600030101010101" pitchFamily="2" charset="-122"/>
              <a:ea typeface="宋体" panose="02010600030101010101" pitchFamily="2" charset="-122"/>
            </a:rPr>
            <a:t>3.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谈谈阅读感受</a:t>
          </a:r>
          <a:endParaRPr lang="zh-CN" dirty="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CD1680B1-B15D-4EEC-BFD5-330871771A40}" cxnId="{DEAFFD2E-5AC6-4D06-961E-CF6F7EAEF1A1}" type="parTrans">
      <dgm:prSet/>
      <dgm:spPr/>
      <dgm:t>
        <a:bodyPr/>
        <a:lstStyle/>
        <a:p>
          <a:endParaRPr lang="zh-CN" altLang="en-US"/>
        </a:p>
      </dgm:t>
    </dgm:pt>
    <dgm:pt modelId="{12684EAF-7DCA-4E96-BCBC-BF4A3F1113EC}" cxnId="{DEAFFD2E-5AC6-4D06-961E-CF6F7EAEF1A1}" type="sibTrans">
      <dgm:prSet/>
      <dgm:spPr/>
      <dgm:t>
        <a:bodyPr/>
        <a:lstStyle/>
        <a:p>
          <a:endParaRPr lang="zh-CN" altLang="en-US"/>
        </a:p>
      </dgm:t>
    </dgm:pt>
    <dgm:pt modelId="{F1BD1735-E7D8-4BA9-B88D-3CE99986C56E}">
      <dgm:prSet/>
      <dgm:spPr/>
      <dgm:t>
        <a:bodyPr/>
        <a:lstStyle/>
        <a:p>
          <a:r>
            <a:rPr lang="zh-CN" dirty="0">
              <a:latin typeface="宋体" panose="02010600030101010101" pitchFamily="2" charset="-122"/>
              <a:ea typeface="宋体" panose="02010600030101010101" pitchFamily="2" charset="-122"/>
            </a:rPr>
            <a:t>作者引用书中的一句话，还有书中主人公身上所具有的精神，进行分析，谈自己的阅读感受，把两点推荐理由阐述得非常充分。</a:t>
          </a:r>
        </a:p>
      </dgm:t>
    </dgm:pt>
    <dgm:pt modelId="{0359B205-1EE2-4D05-9169-50D5006AFB1F}" cxnId="{AA54A4AA-C456-455B-BE65-4B42503FEC34}" type="parTrans">
      <dgm:prSet/>
      <dgm:spPr/>
      <dgm:t>
        <a:bodyPr/>
        <a:lstStyle/>
        <a:p>
          <a:endParaRPr lang="zh-CN" altLang="en-US"/>
        </a:p>
      </dgm:t>
    </dgm:pt>
    <dgm:pt modelId="{88DB79A2-DF7D-48FD-9D3B-F5837F07850E}" cxnId="{AA54A4AA-C456-455B-BE65-4B42503FEC34}" type="sibTrans">
      <dgm:prSet/>
      <dgm:spPr/>
      <dgm:t>
        <a:bodyPr/>
        <a:lstStyle/>
        <a:p>
          <a:endParaRPr lang="zh-CN" altLang="en-US"/>
        </a:p>
      </dgm:t>
    </dgm:pt>
    <dgm:pt modelId="{FADB183D-A3F4-4CB9-A133-A49FF8045717}" type="pres">
      <dgm:prSet presAssocID="{AFFE6D6E-ADF5-450C-9BCC-D2576740C9A4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5638AC9-6869-4180-8F60-D96C8CE533F6}" type="pres">
      <dgm:prSet presAssocID="{1560B475-A0C2-406B-8717-4124CF567C75}" presName="compNode" presStyleCnt="0"/>
      <dgm:spPr/>
    </dgm:pt>
    <dgm:pt modelId="{39500EAF-69D8-4D72-B2AA-67133E3A04ED}" type="pres">
      <dgm:prSet presAssocID="{1560B475-A0C2-406B-8717-4124CF567C75}" presName="childRec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586A600-8DDB-4B46-A376-5C5045D0AA7A}" type="pres">
      <dgm:prSet presAssocID="{1560B475-A0C2-406B-8717-4124CF567C7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1B8A9D-7321-4239-AD51-FEB84BC76224}" type="pres">
      <dgm:prSet presAssocID="{1560B475-A0C2-406B-8717-4124CF567C75}" presName="parentRect" presStyleLbl="alignNode1" presStyleIdx="0" presStyleCnt="3"/>
      <dgm:spPr/>
      <dgm:t>
        <a:bodyPr/>
        <a:lstStyle/>
        <a:p>
          <a:endParaRPr lang="zh-CN" altLang="en-US"/>
        </a:p>
      </dgm:t>
    </dgm:pt>
    <dgm:pt modelId="{03F38066-A1ED-4D59-8465-830F02F69D80}" type="pres">
      <dgm:prSet presAssocID="{1560B475-A0C2-406B-8717-4124CF567C75}" presName="adorn" presStyleLbl="fgAccFollowNod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0F8F3A15-1EC2-4C49-BE49-D5B03F7FCE5F}" type="pres">
      <dgm:prSet presAssocID="{36DD91FA-BCF8-44FF-99CA-7CD17EBE2EE6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3DF8D8B5-E62F-4C06-AD97-FCBE45801E6C}" type="pres">
      <dgm:prSet presAssocID="{D11035C4-D766-4981-8DC9-525B8C329EEB}" presName="compNode" presStyleCnt="0"/>
      <dgm:spPr/>
    </dgm:pt>
    <dgm:pt modelId="{11DFC98E-E12C-447B-948B-25DB3CD24C49}" type="pres">
      <dgm:prSet presAssocID="{D11035C4-D766-4981-8DC9-525B8C329EEB}" presName="childRec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23690B9-877B-4CD3-B8BC-066CB4773D8A}" type="pres">
      <dgm:prSet presAssocID="{D11035C4-D766-4981-8DC9-525B8C329EE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FFBD13C-C1B2-439F-995D-463FBDC68A3B}" type="pres">
      <dgm:prSet presAssocID="{D11035C4-D766-4981-8DC9-525B8C329EEB}" presName="parentRect" presStyleLbl="alignNode1" presStyleIdx="1" presStyleCnt="3"/>
      <dgm:spPr/>
      <dgm:t>
        <a:bodyPr/>
        <a:lstStyle/>
        <a:p>
          <a:endParaRPr lang="zh-CN" altLang="en-US"/>
        </a:p>
      </dgm:t>
    </dgm:pt>
    <dgm:pt modelId="{81B136B9-D847-4D29-B6D4-5A0179C465FE}" type="pres">
      <dgm:prSet presAssocID="{D11035C4-D766-4981-8DC9-525B8C329EEB}" presName="adorn" presStyleLbl="fgAccFollowNode1" presStyleIdx="1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2C992BED-A3F7-473A-9B4E-ED31C6BFC31A}" type="pres">
      <dgm:prSet presAssocID="{B1A6FDA0-46F5-4A09-B26C-F6A7744CBA5A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86ACBA5E-F861-463A-8488-8EA88F80234C}" type="pres">
      <dgm:prSet presAssocID="{654A359A-ABE7-480A-8405-CEF50AF12D7F}" presName="compNode" presStyleCnt="0"/>
      <dgm:spPr/>
    </dgm:pt>
    <dgm:pt modelId="{81CA3962-1DFE-422C-9862-437F9B0002F7}" type="pres">
      <dgm:prSet presAssocID="{654A359A-ABE7-480A-8405-CEF50AF12D7F}" presName="childRec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47792FF-6DB6-4DAF-9816-54ECF397FE43}" type="pres">
      <dgm:prSet presAssocID="{654A359A-ABE7-480A-8405-CEF50AF12D7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89E8C87-DCA9-4A89-84FE-DEC559AA794B}" type="pres">
      <dgm:prSet presAssocID="{654A359A-ABE7-480A-8405-CEF50AF12D7F}" presName="parentRect" presStyleLbl="alignNode1" presStyleIdx="2" presStyleCnt="3"/>
      <dgm:spPr/>
      <dgm:t>
        <a:bodyPr/>
        <a:lstStyle/>
        <a:p>
          <a:endParaRPr lang="zh-CN" altLang="en-US"/>
        </a:p>
      </dgm:t>
    </dgm:pt>
    <dgm:pt modelId="{C87FC5FB-CF3E-4344-8C19-E15AD9D6DBBC}" type="pres">
      <dgm:prSet presAssocID="{654A359A-ABE7-480A-8405-CEF50AF12D7F}" presName="adorn" presStyleLbl="fgAccFollowNode1" presStyleIdx="2" presStyleCnt="3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</dgm:ptLst>
  <dgm:cxnLst>
    <dgm:cxn modelId="{1C6FB4D7-5161-4007-B6F5-3E7D85E4841D}" srcId="{AFFE6D6E-ADF5-450C-9BCC-D2576740C9A4}" destId="{1560B475-A0C2-406B-8717-4124CF567C75}" srcOrd="0" destOrd="0" parTransId="{6AA79B07-8DCF-4666-B7AA-9607D9D11EB3}" sibTransId="{36DD91FA-BCF8-44FF-99CA-7CD17EBE2EE6}"/>
    <dgm:cxn modelId="{3ECFD4BD-0D93-4BAF-80ED-7F976AED67B8}" srcId="{D11035C4-D766-4981-8DC9-525B8C329EEB}" destId="{D3F23B3E-58D8-4900-917E-3E861012725D}" srcOrd="0" destOrd="0" parTransId="{7D5AD6D1-CC13-40F4-A12F-E3E9A2ACA22A}" sibTransId="{266BB35F-4276-4469-A7A2-0AB3140E52BA}"/>
    <dgm:cxn modelId="{20AADB58-9D39-440F-A8FA-AAD0FDCC0777}" type="presOf" srcId="{36DD91FA-BCF8-44FF-99CA-7CD17EBE2EE6}" destId="{0F8F3A15-1EC2-4C49-BE49-D5B03F7FCE5F}" srcOrd="0" destOrd="0" presId="urn:microsoft.com/office/officeart/2005/8/layout/bList2#1"/>
    <dgm:cxn modelId="{720BF256-4849-4D11-8E83-5E202A539C6A}" type="presOf" srcId="{D11035C4-D766-4981-8DC9-525B8C329EEB}" destId="{B23690B9-877B-4CD3-B8BC-066CB4773D8A}" srcOrd="0" destOrd="0" presId="urn:microsoft.com/office/officeart/2005/8/layout/bList2#1"/>
    <dgm:cxn modelId="{F07F07F3-749B-435B-8EBB-35BD7D09F99D}" type="presOf" srcId="{B1A6FDA0-46F5-4A09-B26C-F6A7744CBA5A}" destId="{2C992BED-A3F7-473A-9B4E-ED31C6BFC31A}" srcOrd="0" destOrd="0" presId="urn:microsoft.com/office/officeart/2005/8/layout/bList2#1"/>
    <dgm:cxn modelId="{AC0AA3F5-DA59-4708-8CE3-21944CD0C193}" type="presOf" srcId="{D3F23B3E-58D8-4900-917E-3E861012725D}" destId="{11DFC98E-E12C-447B-948B-25DB3CD24C49}" srcOrd="0" destOrd="0" presId="urn:microsoft.com/office/officeart/2005/8/layout/bList2#1"/>
    <dgm:cxn modelId="{AA54A4AA-C456-455B-BE65-4B42503FEC34}" srcId="{654A359A-ABE7-480A-8405-CEF50AF12D7F}" destId="{F1BD1735-E7D8-4BA9-B88D-3CE99986C56E}" srcOrd="0" destOrd="0" parTransId="{0359B205-1EE2-4D05-9169-50D5006AFB1F}" sibTransId="{88DB79A2-DF7D-48FD-9D3B-F5837F07850E}"/>
    <dgm:cxn modelId="{8C381A9B-2F62-4B16-BADB-92EE960DB132}" type="presOf" srcId="{1560B475-A0C2-406B-8717-4124CF567C75}" destId="{3586A600-8DDB-4B46-A376-5C5045D0AA7A}" srcOrd="0" destOrd="0" presId="urn:microsoft.com/office/officeart/2005/8/layout/bList2#1"/>
    <dgm:cxn modelId="{AF9DD20D-A3FE-4938-A142-D82533633060}" type="presOf" srcId="{1560B475-A0C2-406B-8717-4124CF567C75}" destId="{1F1B8A9D-7321-4239-AD51-FEB84BC76224}" srcOrd="1" destOrd="0" presId="urn:microsoft.com/office/officeart/2005/8/layout/bList2#1"/>
    <dgm:cxn modelId="{96BD0702-3F4D-4BE9-9C48-54BDB3D3585F}" type="presOf" srcId="{F1BD1735-E7D8-4BA9-B88D-3CE99986C56E}" destId="{81CA3962-1DFE-422C-9862-437F9B0002F7}" srcOrd="0" destOrd="0" presId="urn:microsoft.com/office/officeart/2005/8/layout/bList2#1"/>
    <dgm:cxn modelId="{4E351FF5-5036-4F02-8A4C-2EC8CD56DE2E}" srcId="{AFFE6D6E-ADF5-450C-9BCC-D2576740C9A4}" destId="{D11035C4-D766-4981-8DC9-525B8C329EEB}" srcOrd="1" destOrd="0" parTransId="{0AEE3A71-DFD5-4174-8A5E-763CE3959276}" sibTransId="{B1A6FDA0-46F5-4A09-B26C-F6A7744CBA5A}"/>
    <dgm:cxn modelId="{087A8BC7-DDAE-4A6A-890B-8FA1C900F94F}" srcId="{1560B475-A0C2-406B-8717-4124CF567C75}" destId="{9C233FAD-076B-4BAC-A383-9B9176905253}" srcOrd="0" destOrd="0" parTransId="{4C0FA46B-1E05-4484-8BCB-372BE7AA836D}" sibTransId="{3BC728F3-395B-4C43-9E87-52812D1D6015}"/>
    <dgm:cxn modelId="{8DDE1758-813E-49B3-B85A-7ADD44391458}" type="presOf" srcId="{9C233FAD-076B-4BAC-A383-9B9176905253}" destId="{39500EAF-69D8-4D72-B2AA-67133E3A04ED}" srcOrd="0" destOrd="0" presId="urn:microsoft.com/office/officeart/2005/8/layout/bList2#1"/>
    <dgm:cxn modelId="{69E9A59B-A9B9-4DDB-A3DD-F6A15A90F4C7}" type="presOf" srcId="{AFFE6D6E-ADF5-450C-9BCC-D2576740C9A4}" destId="{FADB183D-A3F4-4CB9-A133-A49FF8045717}" srcOrd="0" destOrd="0" presId="urn:microsoft.com/office/officeart/2005/8/layout/bList2#1"/>
    <dgm:cxn modelId="{696922B0-5819-4D25-A740-E84A0F694CBC}" type="presOf" srcId="{D11035C4-D766-4981-8DC9-525B8C329EEB}" destId="{2FFBD13C-C1B2-439F-995D-463FBDC68A3B}" srcOrd="1" destOrd="0" presId="urn:microsoft.com/office/officeart/2005/8/layout/bList2#1"/>
    <dgm:cxn modelId="{DEAFFD2E-5AC6-4D06-961E-CF6F7EAEF1A1}" srcId="{AFFE6D6E-ADF5-450C-9BCC-D2576740C9A4}" destId="{654A359A-ABE7-480A-8405-CEF50AF12D7F}" srcOrd="2" destOrd="0" parTransId="{CD1680B1-B15D-4EEC-BFD5-330871771A40}" sibTransId="{12684EAF-7DCA-4E96-BCBC-BF4A3F1113EC}"/>
    <dgm:cxn modelId="{354B6655-2BAD-48B5-B43B-F80AF95F209F}" type="presOf" srcId="{654A359A-ABE7-480A-8405-CEF50AF12D7F}" destId="{747792FF-6DB6-4DAF-9816-54ECF397FE43}" srcOrd="0" destOrd="0" presId="urn:microsoft.com/office/officeart/2005/8/layout/bList2#1"/>
    <dgm:cxn modelId="{4B2F415C-A499-461C-82CE-3F4611D830A7}" type="presOf" srcId="{654A359A-ABE7-480A-8405-CEF50AF12D7F}" destId="{289E8C87-DCA9-4A89-84FE-DEC559AA794B}" srcOrd="1" destOrd="0" presId="urn:microsoft.com/office/officeart/2005/8/layout/bList2#1"/>
    <dgm:cxn modelId="{74B75B87-6FC9-47AC-9A17-69ADCBFAC92D}" type="presParOf" srcId="{FADB183D-A3F4-4CB9-A133-A49FF8045717}" destId="{35638AC9-6869-4180-8F60-D96C8CE533F6}" srcOrd="0" destOrd="0" presId="urn:microsoft.com/office/officeart/2005/8/layout/bList2#1"/>
    <dgm:cxn modelId="{DBF604CA-B5EB-4880-A349-EBE3AF78077E}" type="presParOf" srcId="{35638AC9-6869-4180-8F60-D96C8CE533F6}" destId="{39500EAF-69D8-4D72-B2AA-67133E3A04ED}" srcOrd="0" destOrd="0" presId="urn:microsoft.com/office/officeart/2005/8/layout/bList2#1"/>
    <dgm:cxn modelId="{E275EE69-DAF0-416F-BECF-E9901D702408}" type="presParOf" srcId="{35638AC9-6869-4180-8F60-D96C8CE533F6}" destId="{3586A600-8DDB-4B46-A376-5C5045D0AA7A}" srcOrd="1" destOrd="0" presId="urn:microsoft.com/office/officeart/2005/8/layout/bList2#1"/>
    <dgm:cxn modelId="{3C64E5C9-84D0-43FC-9C8B-DA8DDB9551F5}" type="presParOf" srcId="{35638AC9-6869-4180-8F60-D96C8CE533F6}" destId="{1F1B8A9D-7321-4239-AD51-FEB84BC76224}" srcOrd="2" destOrd="0" presId="urn:microsoft.com/office/officeart/2005/8/layout/bList2#1"/>
    <dgm:cxn modelId="{AC52346F-32AE-42A9-9255-C23A94C26711}" type="presParOf" srcId="{35638AC9-6869-4180-8F60-D96C8CE533F6}" destId="{03F38066-A1ED-4D59-8465-830F02F69D80}" srcOrd="3" destOrd="0" presId="urn:microsoft.com/office/officeart/2005/8/layout/bList2#1"/>
    <dgm:cxn modelId="{97313438-3C34-47CD-88DB-87DAFCD1297C}" type="presParOf" srcId="{FADB183D-A3F4-4CB9-A133-A49FF8045717}" destId="{0F8F3A15-1EC2-4C49-BE49-D5B03F7FCE5F}" srcOrd="1" destOrd="0" presId="urn:microsoft.com/office/officeart/2005/8/layout/bList2#1"/>
    <dgm:cxn modelId="{7AC3C26B-7FD3-4B43-BE51-298547B9EF7A}" type="presParOf" srcId="{FADB183D-A3F4-4CB9-A133-A49FF8045717}" destId="{3DF8D8B5-E62F-4C06-AD97-FCBE45801E6C}" srcOrd="2" destOrd="0" presId="urn:microsoft.com/office/officeart/2005/8/layout/bList2#1"/>
    <dgm:cxn modelId="{F02198C2-6767-4C86-9E6C-B2F1DC5DB92E}" type="presParOf" srcId="{3DF8D8B5-E62F-4C06-AD97-FCBE45801E6C}" destId="{11DFC98E-E12C-447B-948B-25DB3CD24C49}" srcOrd="0" destOrd="0" presId="urn:microsoft.com/office/officeart/2005/8/layout/bList2#1"/>
    <dgm:cxn modelId="{3EBA7A66-B5C4-4D05-86B9-06BB79B14E8A}" type="presParOf" srcId="{3DF8D8B5-E62F-4C06-AD97-FCBE45801E6C}" destId="{B23690B9-877B-4CD3-B8BC-066CB4773D8A}" srcOrd="1" destOrd="0" presId="urn:microsoft.com/office/officeart/2005/8/layout/bList2#1"/>
    <dgm:cxn modelId="{872DC231-89B7-4551-8C0B-B290F50A62C2}" type="presParOf" srcId="{3DF8D8B5-E62F-4C06-AD97-FCBE45801E6C}" destId="{2FFBD13C-C1B2-439F-995D-463FBDC68A3B}" srcOrd="2" destOrd="0" presId="urn:microsoft.com/office/officeart/2005/8/layout/bList2#1"/>
    <dgm:cxn modelId="{448EDEFA-2B3A-4D06-A36F-C0A321F0C885}" type="presParOf" srcId="{3DF8D8B5-E62F-4C06-AD97-FCBE45801E6C}" destId="{81B136B9-D847-4D29-B6D4-5A0179C465FE}" srcOrd="3" destOrd="0" presId="urn:microsoft.com/office/officeart/2005/8/layout/bList2#1"/>
    <dgm:cxn modelId="{B7CAA93C-4326-4FFF-BA9C-8B9F325C8E54}" type="presParOf" srcId="{FADB183D-A3F4-4CB9-A133-A49FF8045717}" destId="{2C992BED-A3F7-473A-9B4E-ED31C6BFC31A}" srcOrd="3" destOrd="0" presId="urn:microsoft.com/office/officeart/2005/8/layout/bList2#1"/>
    <dgm:cxn modelId="{AB162205-CB7F-4331-A256-C45157FB0059}" type="presParOf" srcId="{FADB183D-A3F4-4CB9-A133-A49FF8045717}" destId="{86ACBA5E-F861-463A-8488-8EA88F80234C}" srcOrd="4" destOrd="0" presId="urn:microsoft.com/office/officeart/2005/8/layout/bList2#1"/>
    <dgm:cxn modelId="{507664BC-68B8-4A66-8505-260507689FDB}" type="presParOf" srcId="{86ACBA5E-F861-463A-8488-8EA88F80234C}" destId="{81CA3962-1DFE-422C-9862-437F9B0002F7}" srcOrd="0" destOrd="0" presId="urn:microsoft.com/office/officeart/2005/8/layout/bList2#1"/>
    <dgm:cxn modelId="{9009BA03-7FFC-4371-8B3F-FCAD9DABEC1C}" type="presParOf" srcId="{86ACBA5E-F861-463A-8488-8EA88F80234C}" destId="{747792FF-6DB6-4DAF-9816-54ECF397FE43}" srcOrd="1" destOrd="0" presId="urn:microsoft.com/office/officeart/2005/8/layout/bList2#1"/>
    <dgm:cxn modelId="{67BACEF1-017D-4010-B5E7-236715F32276}" type="presParOf" srcId="{86ACBA5E-F861-463A-8488-8EA88F80234C}" destId="{289E8C87-DCA9-4A89-84FE-DEC559AA794B}" srcOrd="2" destOrd="0" presId="urn:microsoft.com/office/officeart/2005/8/layout/bList2#1"/>
    <dgm:cxn modelId="{FB6A234A-16B2-4F7A-8192-D4BDD64D30B5}" type="presParOf" srcId="{86ACBA5E-F861-463A-8488-8EA88F80234C}" destId="{C87FC5FB-CF3E-4344-8C19-E15AD9D6DBBC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8302158" cy="3170099"/>
        <a:chOff x="0" y="0"/>
        <a:chExt cx="8302158" cy="3170099"/>
      </a:xfrm>
    </dsp:grpSpPr>
    <dsp:sp modelId="{39500EAF-69D8-4D72-B2AA-67133E3A04ED}">
      <dsp:nvSpPr>
        <dsp:cNvPr id="3" name="同侧圆角矩形 2"/>
        <dsp:cNvSpPr/>
      </dsp:nvSpPr>
      <dsp:spPr bwMode="white">
        <a:xfrm>
          <a:off x="703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19050" tIns="57150" rIns="19050" bIns="19050" anchor="t"/>
        <a:lstStyle>
          <a:lvl1pPr algn="l">
            <a:defRPr sz="1500"/>
          </a:lvl1pPr>
          <a:lvl2pPr marL="114300" indent="-114300" algn="l">
            <a:defRPr sz="1500"/>
          </a:lvl2pPr>
          <a:lvl3pPr marL="228600" indent="-114300" algn="l">
            <a:defRPr sz="1500"/>
          </a:lvl3pPr>
          <a:lvl4pPr marL="342900" indent="-114300" algn="l">
            <a:defRPr sz="1500"/>
          </a:lvl4pPr>
          <a:lvl5pPr marL="457200" indent="-114300" algn="l">
            <a:defRPr sz="1500"/>
          </a:lvl5pPr>
          <a:lvl6pPr marL="571500" indent="-114300" algn="l">
            <a:defRPr sz="1500"/>
          </a:lvl6pPr>
          <a:lvl7pPr marL="685800" indent="-114300" algn="l">
            <a:defRPr sz="1500"/>
          </a:lvl7pPr>
          <a:lvl8pPr marL="800100" indent="-114300" algn="l">
            <a:defRPr sz="1500"/>
          </a:lvl8pPr>
          <a:lvl9pPr marL="914400" indent="-114300" algn="l">
            <a:defRPr sz="15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文</a:t>
          </a:r>
          <a:r>
            <a:rPr lang="zh-CN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章</a:t>
          </a:r>
          <a:r>
            <a:rPr lang="zh-CN" smtClean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第</a:t>
          </a:r>
          <a:r>
            <a:rPr lang="en-US" altLang="zh-CN" smtClean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2</a:t>
          </a:r>
          <a:r>
            <a:rPr lang="zh-CN" smtClean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自</a:t>
          </a:r>
          <a:r>
            <a:rPr lang="zh-CN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然段，先对《老人与海》的主要故事情节做了高度概述，让我们知道这本书主要讲了什么内容，所简述的故事情节内容也能吸引人去阅读。</a:t>
          </a:r>
          <a:endParaRPr>
            <a:solidFill>
              <a:schemeClr val="dk1"/>
            </a:solidFill>
          </a:endParaRPr>
        </a:p>
      </dsp:txBody>
      <dsp:txXfrm>
        <a:off x="703" y="192011"/>
        <a:ext cx="2424971" cy="1810950"/>
      </dsp:txXfrm>
    </dsp:sp>
    <dsp:sp modelId="{1F1B8A9D-7321-4239-AD51-FEB84BC76224}">
      <dsp:nvSpPr>
        <dsp:cNvPr id="4" name="矩形 3"/>
        <dsp:cNvSpPr/>
      </dsp:nvSpPr>
      <dsp:spPr bwMode="white">
        <a:xfrm>
          <a:off x="703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0" rIns="3175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 dirty="0">
              <a:latin typeface="宋体" panose="02010600030101010101" pitchFamily="2" charset="-122"/>
              <a:ea typeface="宋体" panose="02010600030101010101" pitchFamily="2" charset="-122"/>
            </a:rPr>
            <a:t>1.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介</a:t>
          </a:r>
          <a:r>
            <a:rPr lang="zh-CN" b="1">
              <a:latin typeface="宋体" panose="02010600030101010101" pitchFamily="2" charset="-122"/>
              <a:ea typeface="宋体" panose="02010600030101010101" pitchFamily="2" charset="-122"/>
            </a:rPr>
            <a:t>绍</a:t>
          </a:r>
          <a:r>
            <a:rPr lang="zh-CN" b="1" smtClean="0">
              <a:latin typeface="宋体" panose="02010600030101010101" pitchFamily="2" charset="-122"/>
              <a:ea typeface="宋体" panose="02010600030101010101" pitchFamily="2" charset="-122"/>
            </a:rPr>
            <a:t>书</a:t>
          </a:r>
          <a:r>
            <a:rPr lang="zh-CN" altLang="en-US" b="1" smtClean="0">
              <a:latin typeface="宋体" panose="02010600030101010101" pitchFamily="2" charset="-122"/>
              <a:ea typeface="宋体" panose="02010600030101010101" pitchFamily="2" charset="-122"/>
            </a:rPr>
            <a:t>的</a:t>
          </a:r>
          <a:r>
            <a:rPr lang="zh-CN" b="1" smtClean="0">
              <a:latin typeface="宋体" panose="02010600030101010101" pitchFamily="2" charset="-122"/>
              <a:ea typeface="宋体" panose="02010600030101010101" pitchFamily="2" charset="-122"/>
            </a:rPr>
            <a:t>内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容</a:t>
          </a:r>
          <a:endParaRPr lang="zh-CN" dirty="0"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703" y="2002961"/>
        <a:ext cx="2424971" cy="778709"/>
      </dsp:txXfrm>
    </dsp:sp>
    <dsp:sp modelId="{03F38066-A1ED-4D59-8465-830F02F69D80}">
      <dsp:nvSpPr>
        <dsp:cNvPr id="5" name="椭圆 4"/>
        <dsp:cNvSpPr/>
      </dsp:nvSpPr>
      <dsp:spPr bwMode="white">
        <a:xfrm>
          <a:off x="1779234" y="2129348"/>
          <a:ext cx="848740" cy="848740"/>
        </a:xfrm>
        <a:prstGeom prst="ellipse">
          <a:avLst/>
        </a:prstGeom>
        <a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1779234" y="2129348"/>
        <a:ext cx="848740" cy="848740"/>
      </dsp:txXfrm>
    </dsp:sp>
    <dsp:sp modelId="{11DFC98E-E12C-447B-948B-25DB3CD24C49}">
      <dsp:nvSpPr>
        <dsp:cNvPr id="6" name="同侧圆角矩形 5"/>
        <dsp:cNvSpPr/>
      </dsp:nvSpPr>
      <dsp:spPr bwMode="white">
        <a:xfrm>
          <a:off x="2838244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19050" tIns="57150" rIns="19050" bIns="19050" anchor="t"/>
        <a:lstStyle>
          <a:lvl1pPr algn="l">
            <a:defRPr sz="1500"/>
          </a:lvl1pPr>
          <a:lvl2pPr marL="114300" indent="-114300" algn="l">
            <a:defRPr sz="1500"/>
          </a:lvl2pPr>
          <a:lvl3pPr marL="228600" indent="-114300" algn="l">
            <a:defRPr sz="1500"/>
          </a:lvl3pPr>
          <a:lvl4pPr marL="342900" indent="-114300" algn="l">
            <a:defRPr sz="1500"/>
          </a:lvl4pPr>
          <a:lvl5pPr marL="457200" indent="-114300" algn="l">
            <a:defRPr sz="1500"/>
          </a:lvl5pPr>
          <a:lvl6pPr marL="571500" indent="-114300" algn="l">
            <a:defRPr sz="1500"/>
          </a:lvl6pPr>
          <a:lvl7pPr marL="685800" indent="-114300" algn="l">
            <a:defRPr sz="1500"/>
          </a:lvl7pPr>
          <a:lvl8pPr marL="800100" indent="-114300" algn="l">
            <a:defRPr sz="1500"/>
          </a:lvl8pPr>
          <a:lvl9pPr marL="914400" indent="-114300" algn="l">
            <a:defRPr sz="15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文</a:t>
          </a:r>
          <a:r>
            <a:rPr lang="zh-CN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章</a:t>
          </a:r>
          <a:r>
            <a:rPr lang="zh-CN" smtClean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第</a:t>
          </a:r>
          <a:r>
            <a:rPr lang="en-US" altLang="zh-CN" smtClean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3</a:t>
          </a:r>
          <a:r>
            <a:rPr lang="zh-CN" smtClean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自</a:t>
          </a:r>
          <a:r>
            <a:rPr lang="zh-CN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然段以一句话，“我推荐这本书，理由有两点：一句话，一种精神”，直接明了地表明自己的推荐理由。</a:t>
          </a:r>
          <a:endParaRPr>
            <a:solidFill>
              <a:schemeClr val="dk1"/>
            </a:solidFill>
          </a:endParaRPr>
        </a:p>
      </dsp:txBody>
      <dsp:txXfrm>
        <a:off x="2838244" y="192011"/>
        <a:ext cx="2424971" cy="1810950"/>
      </dsp:txXfrm>
    </dsp:sp>
    <dsp:sp modelId="{2FFBD13C-C1B2-439F-995D-463FBDC68A3B}">
      <dsp:nvSpPr>
        <dsp:cNvPr id="7" name="矩形 6"/>
        <dsp:cNvSpPr/>
      </dsp:nvSpPr>
      <dsp:spPr bwMode="white">
        <a:xfrm>
          <a:off x="2838244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0" rIns="3175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 dirty="0">
              <a:latin typeface="宋体" panose="02010600030101010101" pitchFamily="2" charset="-122"/>
              <a:ea typeface="宋体" panose="02010600030101010101" pitchFamily="2" charset="-122"/>
            </a:rPr>
            <a:t>2. 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说出推荐理由</a:t>
          </a:r>
          <a:endParaRPr lang="zh-CN" dirty="0"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2838244" y="2002961"/>
        <a:ext cx="2424971" cy="778709"/>
      </dsp:txXfrm>
    </dsp:sp>
    <dsp:sp modelId="{81B136B9-D847-4D29-B6D4-5A0179C465FE}">
      <dsp:nvSpPr>
        <dsp:cNvPr id="8" name="椭圆 7"/>
        <dsp:cNvSpPr/>
      </dsp:nvSpPr>
      <dsp:spPr bwMode="white">
        <a:xfrm>
          <a:off x="4616775" y="2129348"/>
          <a:ext cx="848740" cy="848740"/>
        </a:xfrm>
        <a:prstGeom prst="ellipse">
          <a:avLst/>
        </a:prstGeom>
        <a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4616775" y="2129348"/>
        <a:ext cx="848740" cy="848740"/>
      </dsp:txXfrm>
    </dsp:sp>
    <dsp:sp modelId="{81CA3962-1DFE-422C-9862-437F9B0002F7}">
      <dsp:nvSpPr>
        <dsp:cNvPr id="9" name="同侧圆角矩形 8"/>
        <dsp:cNvSpPr/>
      </dsp:nvSpPr>
      <dsp:spPr bwMode="white">
        <a:xfrm>
          <a:off x="5675785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19050" tIns="57150" rIns="19050" bIns="19050" anchor="t"/>
        <a:lstStyle>
          <a:lvl1pPr algn="l">
            <a:defRPr sz="1500"/>
          </a:lvl1pPr>
          <a:lvl2pPr marL="114300" indent="-114300" algn="l">
            <a:defRPr sz="1500"/>
          </a:lvl2pPr>
          <a:lvl3pPr marL="228600" indent="-114300" algn="l">
            <a:defRPr sz="1500"/>
          </a:lvl3pPr>
          <a:lvl4pPr marL="342900" indent="-114300" algn="l">
            <a:defRPr sz="1500"/>
          </a:lvl4pPr>
          <a:lvl5pPr marL="457200" indent="-114300" algn="l">
            <a:defRPr sz="1500"/>
          </a:lvl5pPr>
          <a:lvl6pPr marL="571500" indent="-114300" algn="l">
            <a:defRPr sz="1500"/>
          </a:lvl6pPr>
          <a:lvl7pPr marL="685800" indent="-114300" algn="l">
            <a:defRPr sz="1500"/>
          </a:lvl7pPr>
          <a:lvl8pPr marL="800100" indent="-114300" algn="l">
            <a:defRPr sz="1500"/>
          </a:lvl8pPr>
          <a:lvl9pPr marL="914400" indent="-114300" algn="l">
            <a:defRPr sz="15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作者引用书中的一句话，还有书中主人公身上所具有的精神，进行分析，谈自己的阅读感受，把两点推荐理由阐述得非常充分。</a:t>
          </a:r>
          <a:endParaRPr>
            <a:solidFill>
              <a:schemeClr val="dk1"/>
            </a:solidFill>
          </a:endParaRPr>
        </a:p>
      </dsp:txBody>
      <dsp:txXfrm>
        <a:off x="5675785" y="192011"/>
        <a:ext cx="2424971" cy="1810950"/>
      </dsp:txXfrm>
    </dsp:sp>
    <dsp:sp modelId="{289E8C87-DCA9-4A89-84FE-DEC559AA794B}">
      <dsp:nvSpPr>
        <dsp:cNvPr id="10" name="矩形 9"/>
        <dsp:cNvSpPr/>
      </dsp:nvSpPr>
      <dsp:spPr bwMode="white">
        <a:xfrm>
          <a:off x="5675785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0" rIns="3175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b="1" dirty="0">
              <a:latin typeface="宋体" panose="02010600030101010101" pitchFamily="2" charset="-122"/>
              <a:ea typeface="宋体" panose="02010600030101010101" pitchFamily="2" charset="-122"/>
            </a:rPr>
            <a:t>3.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谈谈阅读感受</a:t>
          </a:r>
          <a:endParaRPr lang="zh-CN" dirty="0"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5675785" y="2002961"/>
        <a:ext cx="2424971" cy="778709"/>
      </dsp:txXfrm>
    </dsp:sp>
    <dsp:sp modelId="{C87FC5FB-CF3E-4344-8C19-E15AD9D6DBBC}">
      <dsp:nvSpPr>
        <dsp:cNvPr id="11" name="椭圆 10"/>
        <dsp:cNvSpPr/>
      </dsp:nvSpPr>
      <dsp:spPr bwMode="white">
        <a:xfrm>
          <a:off x="7454316" y="2129348"/>
          <a:ext cx="848740" cy="848740"/>
        </a:xfrm>
        <a:prstGeom prst="ellipse">
          <a:avLst/>
        </a:prstGeom>
        <a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7454316" y="2129348"/>
        <a:ext cx="848740" cy="8487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off" val="ctr"/>
          <dgm:param type="contDir" val="sameDir"/>
          <dgm:param type="grDir" val="tL"/>
          <dgm:param type="flowDir" val="row"/>
        </dgm:alg>
      </dgm:if>
      <dgm:else name="Name2">
        <dgm:alg type="snake">
          <dgm:param type="off" val="ctr"/>
          <dgm:param type="contDir" val="sameDir"/>
          <dgm:param type="grDir" val="tR"/>
          <dgm:param type="flowDir" val="row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A3BF2-D4BB-4EDA-885A-E5849FFE16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339D0-63DA-4FD0-8A89-FE30BF4A178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3.jpeg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5001768"/>
            <a:ext cx="9144000" cy="141732"/>
          </a:xfrm>
          <a:prstGeom prst="rect">
            <a:avLst/>
          </a:prstGeom>
          <a:solidFill>
            <a:srgbClr val="FAC5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6" name="矩形 15"/>
          <p:cNvSpPr/>
          <p:nvPr userDrawn="1"/>
        </p:nvSpPr>
        <p:spPr>
          <a:xfrm flipH="1">
            <a:off x="35496" y="980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33CCFF"/>
              </a:gs>
              <a:gs pos="97000">
                <a:srgbClr val="FFFFFF">
                  <a:alpha val="0"/>
                </a:srgbClr>
              </a:gs>
              <a:gs pos="0">
                <a:srgbClr val="99CC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文本框 10"/>
          <p:cNvSpPr txBox="1"/>
          <p:nvPr userDrawn="1"/>
        </p:nvSpPr>
        <p:spPr>
          <a:xfrm>
            <a:off x="35496" y="67578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习作：推荐一本书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 descr="图片包含 游戏机&#10;&#10;描述已自动生成"/>
          <p:cNvPicPr>
            <a:picLocks noChangeAspect="1"/>
          </p:cNvPicPr>
          <p:nvPr userDrawn="1"/>
        </p:nvPicPr>
        <p:blipFill>
          <a:blip r:embed="rId6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3557" y="4035973"/>
            <a:ext cx="1749706" cy="1230531"/>
          </a:xfrm>
          <a:prstGeom prst="rect">
            <a:avLst/>
          </a:prstGeom>
        </p:spPr>
      </p:pic>
      <p:pic>
        <p:nvPicPr>
          <p:cNvPr id="8" name="图片 7" descr="卡通人物&#10;&#10;描述已自动生成"/>
          <p:cNvPicPr>
            <a:picLocks noChangeAspect="1"/>
          </p:cNvPicPr>
          <p:nvPr userDrawn="1"/>
        </p:nvPicPr>
        <p:blipFill>
          <a:blip r:embed="rId7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9073" y="3760123"/>
            <a:ext cx="1415772" cy="150638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microsoft.com/office/2007/relationships/hdphoto" Target="../media/image21.wdp"/><Relationship Id="rId5" Type="http://schemas.openxmlformats.org/officeDocument/2006/relationships/image" Target="../media/image20.png"/><Relationship Id="rId4" Type="http://schemas.microsoft.com/office/2007/relationships/hdphoto" Target="../media/image19.wdp"/><Relationship Id="rId3" Type="http://schemas.openxmlformats.org/officeDocument/2006/relationships/image" Target="../media/image18.png"/><Relationship Id="rId2" Type="http://schemas.microsoft.com/office/2007/relationships/hdphoto" Target="../media/image17.wdp"/><Relationship Id="rId1" Type="http://schemas.openxmlformats.org/officeDocument/2006/relationships/image" Target="../media/image1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slide" Target="slide37.xml"/><Relationship Id="rId3" Type="http://schemas.openxmlformats.org/officeDocument/2006/relationships/slide" Target="slide4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5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3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24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2" Type="http://schemas.microsoft.com/office/2007/relationships/hdphoto" Target="../media/image10.wdp"/><Relationship Id="rId1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hyperlink" Target="&#33539;&#25991;2&#65306;&#25512;&#33616;&#19968;&#26412;&#22909;&#20070;&#12298;&#40065;&#28392;&#23385;&#28418;&#27969;&#35760;&#12299;.pptx" TargetMode="External"/><Relationship Id="rId3" Type="http://schemas.microsoft.com/office/2007/relationships/hdphoto" Target="../media/image27.wdp"/><Relationship Id="rId2" Type="http://schemas.openxmlformats.org/officeDocument/2006/relationships/image" Target="../media/image26.png"/><Relationship Id="rId1" Type="http://schemas.openxmlformats.org/officeDocument/2006/relationships/hyperlink" Target="&#33539;&#25991;1&#65306;&#25512;&#33616;&#19968;&#26412;&#22909;&#20070;&#12298;&#20551;&#22914;&#32473;&#25105;&#19977;&#22825;&#20809;&#26126;&#12299;.pptx" TargetMode="External"/></Relationships>
</file>

<file path=ppt/slides/_rels/slide4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787983" y="1710645"/>
            <a:ext cx="7323630" cy="1331134"/>
          </a:xfrm>
          <a:prstGeom prst="rect">
            <a:avLst/>
          </a:prstGeom>
          <a:ln w="57150">
            <a:gradFill flip="none" rotWithShape="1">
              <a:gsLst>
                <a:gs pos="500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你读过哪些生动、精彩的书？把它们推荐给你的同学吧。</a:t>
            </a:r>
            <a:endParaRPr lang="zh-CN" altLang="en-US" sz="41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5836" y="1207009"/>
            <a:ext cx="1907381" cy="48220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338814" y="984573"/>
            <a:ext cx="5218123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我们该选择什么书？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91696" y="1717327"/>
            <a:ext cx="636060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第一：你自己真正读过，比较了解的。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第二：对人有教育和熏陶作用的。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第三：避开课本中涉及到的。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图片 5" descr="图片包含 游戏机, 风筝, 画, 华美&#10;&#10;描述已自动生成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4854" y="2613548"/>
            <a:ext cx="4374292" cy="26945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63604" y="1695179"/>
            <a:ext cx="6121629" cy="130035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4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为</a:t>
            </a:r>
            <a:r>
              <a:rPr lang="zh-CN" altLang="en-US" sz="4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你选择的书，写一句推荐语吧！</a:t>
            </a:r>
            <a:endParaRPr lang="zh-CN" altLang="en-US" sz="40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06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46013" y="1075174"/>
            <a:ext cx="2658732" cy="46166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钢铁是怎样炼成的</a:t>
            </a:r>
            <a:endParaRPr lang="zh-CN" altLang="en-US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6013" y="1642905"/>
            <a:ext cx="605037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英雄的一生，让你感受到人生的价值。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46013" y="2275776"/>
            <a:ext cx="1329366" cy="46166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简</a:t>
            </a:r>
            <a:r>
              <a:rPr lang="en-US" altLang="zh-CN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4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爱</a:t>
            </a:r>
            <a:endParaRPr lang="zh-CN" altLang="en-US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46013" y="2808098"/>
            <a:ext cx="577990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贫苦多难的女孩，坚守本性的善良。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463903" y="1150535"/>
            <a:ext cx="1994000" cy="46166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居里夫人传</a:t>
            </a:r>
            <a:endParaRPr lang="zh-CN" altLang="en-US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51878" y="1626037"/>
            <a:ext cx="651133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科学巨匠，用坚强的毅力和大爱之心感动世人。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72899" y="2300723"/>
            <a:ext cx="1109528" cy="46166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昆虫记</a:t>
            </a:r>
            <a:endParaRPr lang="zh-CN" altLang="en-US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375678" y="2971938"/>
            <a:ext cx="716447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丰富多彩，充满趣味的昆虫世界，作者的科学精神更让我们赞叹。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9891" y="438151"/>
            <a:ext cx="7465410" cy="438884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082336" y="1121819"/>
            <a:ext cx="39489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mtClean="0">
                <a:solidFill>
                  <a:srgbClr val="FFFF00"/>
                </a:solidFill>
              </a:rPr>
              <a:t>    </a:t>
            </a:r>
            <a:r>
              <a:rPr lang="zh-CN" altLang="en-US" sz="2800" b="1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句话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推荐，其实是写出来文章的重点，下面让我们看一下文章该怎</a:t>
            </a:r>
            <a:r>
              <a:rPr lang="zh-CN" altLang="en-US" sz="28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么</a:t>
            </a:r>
            <a:r>
              <a:rPr lang="zh-CN" altLang="en-US" sz="2800" b="1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写。</a:t>
            </a:r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"/>
          <p:cNvSpPr/>
          <p:nvPr/>
        </p:nvSpPr>
        <p:spPr>
          <a:xfrm>
            <a:off x="4948655" y="1208689"/>
            <a:ext cx="1103586" cy="3363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宋体" panose="02010600030101010101" pitchFamily="2" charset="-122"/>
                <a:ea typeface="宋体" panose="02010600030101010101" pitchFamily="2" charset="-122"/>
              </a:rPr>
              <a:t>基本信息</a:t>
            </a:r>
            <a:endParaRPr lang="zh-CN" altLang="en-US" sz="1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左大括号 3"/>
          <p:cNvSpPr/>
          <p:nvPr/>
        </p:nvSpPr>
        <p:spPr>
          <a:xfrm>
            <a:off x="6180083" y="847806"/>
            <a:ext cx="189186" cy="1033546"/>
          </a:xfrm>
          <a:prstGeom prst="leftBrac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274676" y="776689"/>
            <a:ext cx="239636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书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名、作者、出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版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社、大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致内容（概述）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: 圆角 5"/>
          <p:cNvSpPr/>
          <p:nvPr/>
        </p:nvSpPr>
        <p:spPr>
          <a:xfrm>
            <a:off x="4974931" y="2856304"/>
            <a:ext cx="1103586" cy="3363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宋体" panose="02010600030101010101" pitchFamily="2" charset="-122"/>
                <a:ea typeface="宋体" panose="02010600030101010101" pitchFamily="2" charset="-122"/>
              </a:rPr>
              <a:t>推荐理由</a:t>
            </a:r>
            <a:endParaRPr lang="zh-CN" altLang="en-US" sz="1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左大括号 6"/>
          <p:cNvSpPr/>
          <p:nvPr/>
        </p:nvSpPr>
        <p:spPr>
          <a:xfrm>
            <a:off x="6274675" y="2054975"/>
            <a:ext cx="94593" cy="1938991"/>
          </a:xfrm>
          <a:prstGeom prst="leftBrac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6369269" y="2065519"/>
            <a:ext cx="2396360" cy="19389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内容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语言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情节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人物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思想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861739" y="2147306"/>
            <a:ext cx="609600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1800" b="1" dirty="0">
                <a:solidFill>
                  <a:srgbClr val="FF0000"/>
                </a:solidFill>
              </a:rPr>
              <a:t>挑选一到两点</a:t>
            </a:r>
            <a:endParaRPr lang="zh-CN" altLang="en-US" sz="18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2925" y="588102"/>
            <a:ext cx="4207714" cy="4154984"/>
          </a:xfrm>
          <a:prstGeom prst="rect">
            <a:avLst/>
          </a:prstGeom>
          <a:solidFill>
            <a:srgbClr val="DBF1FE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推荐一本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书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读一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本好书如同交一个好朋友。把读过的好书推荐给同学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就像把好朋友介绍给他们一样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推荐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的时候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要介绍这本书的书名、作者、出版社等基本信息。重点写推荐这本书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的理由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如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内容新奇有趣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语言优美生动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情节曲折离奇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人物个性鲜明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思想给人启迪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…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 animBg="1"/>
      <p:bldP spid="7" grpId="0" animBg="1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847" y="1275606"/>
            <a:ext cx="6358285" cy="1361911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你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会给出怎样的推荐理由呢</a:t>
            </a:r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？不妨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先把小标题（一句话）列出来。</a:t>
            </a:r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06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535635" y="824099"/>
            <a:ext cx="3886185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我的推荐单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2" name="表格 4"/>
          <p:cNvGraphicFramePr>
            <a:graphicFrameLocks noGrp="1"/>
          </p:cNvGraphicFramePr>
          <p:nvPr/>
        </p:nvGraphicFramePr>
        <p:xfrm>
          <a:off x="1597572" y="1496190"/>
          <a:ext cx="6270078" cy="235561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94576"/>
                <a:gridCol w="3135039"/>
                <a:gridCol w="691871"/>
                <a:gridCol w="1848592"/>
              </a:tblGrid>
              <a:tr h="617328"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书名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《</a:t>
                      </a:r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钢铁是怎样炼成的</a:t>
                      </a:r>
                      <a:r>
                        <a:rPr lang="en-US" altLang="zh-CN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》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作者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奥斯特洛夫斯基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</a:tr>
              <a:tr h="1715532"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推荐理由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endParaRPr lang="en-US" altLang="zh-CN" b="1" dirty="0" smtClean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endParaRPr lang="zh-CN" altLang="en-US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 hMerge="1">
                  <a:tcPr/>
                </a:tc>
                <a:tc hMerge="1">
                  <a:tcPr/>
                </a:tc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2228193" y="2134437"/>
            <a:ext cx="5318235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保尔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柯察金是一位值得敬佩的战士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！</a:t>
            </a:r>
            <a:endParaRPr lang="en-US" altLang="zh-CN" sz="24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保尔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柯察金的精神值得我们学习！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535635" y="824099"/>
            <a:ext cx="3886185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我的推荐单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2" name="表格 4"/>
          <p:cNvGraphicFramePr>
            <a:graphicFrameLocks noGrp="1"/>
          </p:cNvGraphicFramePr>
          <p:nvPr/>
        </p:nvGraphicFramePr>
        <p:xfrm>
          <a:off x="1597572" y="1496190"/>
          <a:ext cx="6096000" cy="21485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78069"/>
                <a:gridCol w="3048000"/>
                <a:gridCol w="672662"/>
                <a:gridCol w="1797269"/>
              </a:tblGrid>
              <a:tr h="542817"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书名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《</a:t>
                      </a:r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一只猎雕的遭遇</a:t>
                      </a:r>
                      <a:r>
                        <a:rPr lang="en-US" altLang="zh-CN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》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dirty="0"/>
                        <a:t>作者</a:t>
                      </a:r>
                      <a:endParaRPr lang="zh-CN" altLang="en-US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 b="1" dirty="0"/>
                        <a:t>沈石溪</a:t>
                      </a:r>
                      <a:endParaRPr lang="zh-CN" altLang="en-US" sz="1800" b="1" dirty="0"/>
                    </a:p>
                  </a:txBody>
                  <a:tcPr anchor="ctr"/>
                </a:tc>
              </a:tr>
              <a:tr h="1508470"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推荐理由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 hMerge="1">
                  <a:tcPr/>
                </a:tc>
                <a:tc hMerge="1">
                  <a:tcPr/>
                </a:tc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2228192" y="2328804"/>
            <a:ext cx="531823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巴萨查的忠诚和善良让人感动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24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巴萨查的爱让人更为感动。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6125" y="392639"/>
            <a:ext cx="6871075" cy="403944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653836" y="1074194"/>
            <a:ext cx="36613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本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次作文要求将重点理由写具体，什么叫具体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？如何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才能写具体？</a:t>
            </a:r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84" y="881452"/>
            <a:ext cx="2476571" cy="3443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291" y="881452"/>
            <a:ext cx="2471526" cy="3443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9892" y="889690"/>
            <a:ext cx="2432172" cy="3443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493331" y="1365405"/>
            <a:ext cx="4461468" cy="113877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具体</a:t>
            </a:r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12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指的是不抽象，不笼统，细节很明确。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45680" y="2863423"/>
            <a:ext cx="648118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你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在说出一个理由后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，要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从书中找出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相应的例子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来证明你的理由。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561027" y="939736"/>
            <a:ext cx="48282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理由一：情节激动人心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561027" y="2011333"/>
            <a:ext cx="5662248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有哪些情节激动人心？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情节是怎样的？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激动人心之处体现在哪里？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 descr="234757-160Z616032990[1]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CF3">
                  <a:alpha val="100000"/>
                </a:srgbClr>
              </a:clrFrom>
              <a:clrTo>
                <a:srgbClr val="FFFCF3">
                  <a:alpha val="100000"/>
                  <a:alpha val="0"/>
                </a:srgbClr>
              </a:clrTo>
            </a:clrChange>
          </a:blip>
          <a:srcRect l="67163" t="48737"/>
          <a:stretch>
            <a:fillRect/>
          </a:stretch>
        </p:blipFill>
        <p:spPr>
          <a:xfrm>
            <a:off x="341711" y="1242485"/>
            <a:ext cx="1862855" cy="2704400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712103" y="898735"/>
            <a:ext cx="48282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理由二：人物形象伟大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0947" y="2141159"/>
            <a:ext cx="5662248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人物形象是谁？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有哪些事情说明他伟大？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事情的经过如何？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 descr="234757-160Z616032990[1]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CF3">
                  <a:alpha val="100000"/>
                </a:srgbClr>
              </a:clrFrom>
              <a:clrTo>
                <a:srgbClr val="FFFCF3">
                  <a:alpha val="100000"/>
                  <a:alpha val="0"/>
                </a:srgbClr>
              </a:clrTo>
            </a:clrChange>
          </a:blip>
          <a:srcRect l="67163" t="48737"/>
          <a:stretch>
            <a:fillRect/>
          </a:stretch>
        </p:blipFill>
        <p:spPr>
          <a:xfrm>
            <a:off x="341711" y="1242485"/>
            <a:ext cx="1862855" cy="2704400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697773" y="844927"/>
            <a:ext cx="48282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理由三：内容很有趣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97773" y="2263855"/>
            <a:ext cx="5662248" cy="10772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有哪些有趣的内容？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说一个最有趣的点。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 descr="234757-160Z616032990[1]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CF3">
                  <a:alpha val="100000"/>
                </a:srgbClr>
              </a:clrFrom>
              <a:clrTo>
                <a:srgbClr val="FFFCF3">
                  <a:alpha val="100000"/>
                  <a:alpha val="0"/>
                </a:srgbClr>
              </a:clrTo>
            </a:clrChange>
          </a:blip>
          <a:srcRect l="67163" t="48737"/>
          <a:stretch>
            <a:fillRect/>
          </a:stretch>
        </p:blipFill>
        <p:spPr>
          <a:xfrm>
            <a:off x="341711" y="1242485"/>
            <a:ext cx="1862855" cy="2704400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847" y="970557"/>
            <a:ext cx="6358285" cy="2746906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总结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一下</a:t>
            </a:r>
            <a:endParaRPr lang="en-US" altLang="zh-CN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57200" algn="just">
              <a:lnSpc>
                <a:spcPct val="150000"/>
              </a:lnSpc>
            </a:pPr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写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具体就是：</a:t>
            </a:r>
            <a:endParaRPr lang="en-US" altLang="zh-CN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57200" algn="just">
              <a:lnSpc>
                <a:spcPct val="150000"/>
              </a:lnSpc>
            </a:pPr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用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书中的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相关内容和细</a:t>
            </a:r>
            <a:r>
              <a:rPr lang="zh-CN" altLang="en-US" sz="28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节</a:t>
            </a:r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充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证明你的理由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06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48600" y="776678"/>
            <a:ext cx="481316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我</a:t>
            </a:r>
            <a:r>
              <a:rPr lang="zh-CN" altLang="en-US" sz="2400" b="1" smtClean="0">
                <a:latin typeface="黑体" panose="02010609060101010101" pitchFamily="49" charset="-122"/>
                <a:ea typeface="黑体" panose="02010609060101010101" pitchFamily="49" charset="-122"/>
              </a:rPr>
              <a:t>们来看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范文：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537" y="1493818"/>
            <a:ext cx="8088925" cy="1938992"/>
          </a:xfrm>
          <a:prstGeom prst="rect">
            <a:avLst/>
          </a:prstGeom>
          <a:solidFill>
            <a:schemeClr val="bg2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阅读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论语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，可以丰富我们的口头语言，让我们的谈吐变得高雅。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当朋友失约时，我会说：“与朋友交，言而有信！”</a:t>
            </a:r>
            <a:r>
              <a:rPr lang="zh-CN" altLang="en-US" sz="2400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当我们温习学过的知识时，我会说：“温故而知新，可以为师矣。”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当我们看到有的同学做作业贪图速度而不动脑筋时，我们会说：“欲速则不达”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…… 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46087" y="3744849"/>
            <a:ext cx="765182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作者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写出了推荐理由后，然后结合生活实际，摘取了三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句</a:t>
            </a:r>
            <a:r>
              <a:rPr lang="zh-CN" altLang="en-US" sz="2400" b="1" smtClean="0">
                <a:latin typeface="宋体" panose="02010600030101010101" pitchFamily="2" charset="-122"/>
                <a:ea typeface="宋体" panose="02010600030101010101" pitchFamily="2" charset="-122"/>
              </a:rPr>
              <a:t>话，来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具体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说</a:t>
            </a:r>
            <a:r>
              <a:rPr lang="zh-CN" altLang="en-US" sz="2400" b="1" smtClean="0">
                <a:latin typeface="宋体" panose="02010600030101010101" pitchFamily="2" charset="-122"/>
                <a:ea typeface="宋体" panose="02010600030101010101" pitchFamily="2" charset="-122"/>
              </a:rPr>
              <a:t>明</a:t>
            </a:r>
            <a:r>
              <a:rPr lang="en-US" altLang="zh-CN" sz="2400" b="1" smtClean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论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语</a:t>
            </a:r>
            <a:r>
              <a:rPr lang="en-US" altLang="zh-CN" sz="2400" b="1" smtClean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400" b="1" smtClean="0">
                <a:latin typeface="宋体" panose="02010600030101010101" pitchFamily="2" charset="-122"/>
                <a:ea typeface="宋体" panose="02010600030101010101" pitchFamily="2" charset="-122"/>
              </a:rPr>
              <a:t>是如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何让人高雅起来的。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对话气泡: 圆角矩形 9"/>
          <p:cNvSpPr/>
          <p:nvPr/>
        </p:nvSpPr>
        <p:spPr>
          <a:xfrm>
            <a:off x="3604215" y="776678"/>
            <a:ext cx="1935567" cy="367830"/>
          </a:xfrm>
          <a:prstGeom prst="wedgeRoundRectCallout">
            <a:avLst>
              <a:gd name="adj1" fmla="val -6004"/>
              <a:gd name="adj2" fmla="val 146655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推荐的理由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27052" y="535517"/>
            <a:ext cx="786283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下面模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仿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范文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自己写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一段推荐理由。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40581" y="1076636"/>
            <a:ext cx="7862837" cy="32605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背诵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论语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中的经典语句，也是传承传统文化的需要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。每天晚上，我跟着爸爸学习并背诵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论语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，现在我能背上几百个句子了，如“吾日三省吾身，为人谋而不忠乎？与朋友交而不信乎？传不习乎？”“不患之不己知，患不知人也。”“敏而好学，不耻下问，是以谓之‘文’也。”“三人行，必有我师焉”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看到那些十分熟悉的句子，我仿佛遇到老朋友一般兴奋和快乐。 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0976" y="1640726"/>
            <a:ext cx="6725806" cy="1300356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4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关于</a:t>
            </a:r>
            <a:r>
              <a:rPr lang="zh-CN" altLang="en-US" sz="4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这次习作，你还有什么要说的呢？</a:t>
            </a:r>
            <a:endParaRPr lang="en-US" altLang="zh-CN" sz="40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06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251520" y="752386"/>
            <a:ext cx="8693418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开头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时一定要表达出自己对这本书的喜爱，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只有自己喜欢了，才能让别人喜欢。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51625" l="106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414" y="476622"/>
            <a:ext cx="1204586" cy="1774841"/>
          </a:xfrm>
          <a:prstGeom prst="rect">
            <a:avLst/>
          </a:prstGeom>
        </p:spPr>
      </p:pic>
      <p:sp>
        <p:nvSpPr>
          <p:cNvPr id="4" name="文本框 2"/>
          <p:cNvSpPr txBox="1"/>
          <p:nvPr/>
        </p:nvSpPr>
        <p:spPr>
          <a:xfrm>
            <a:off x="236265" y="1844774"/>
            <a:ext cx="8224167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对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书本内容要有概括性的介绍，这样那些没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读过的人也能听懂你的推荐。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311" y="1772765"/>
            <a:ext cx="1269938" cy="1098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本框 2"/>
          <p:cNvSpPr txBox="1"/>
          <p:nvPr/>
        </p:nvSpPr>
        <p:spPr>
          <a:xfrm>
            <a:off x="254546" y="3212926"/>
            <a:ext cx="8493918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推荐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理由要从思想性、艺术性和趣味性入手，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这样更容易打动读者。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290" b="53226" l="24663" r="743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374" t="7096" r="24759" b="46452"/>
          <a:stretch>
            <a:fillRect/>
          </a:stretch>
        </p:blipFill>
        <p:spPr bwMode="auto">
          <a:xfrm>
            <a:off x="8044628" y="3212926"/>
            <a:ext cx="930424" cy="1015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写作提纲</a:t>
            </a:r>
            <a:endParaRPr lang="zh-CN" altLang="en-US" sz="5400" b="1" dirty="0">
              <a:solidFill>
                <a:srgbClr val="875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824" y="1691225"/>
            <a:ext cx="1543976" cy="1301691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 cstate="print"/>
          <a:srcRect l="8003" t="-20360" r="-71530" b="-17989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5" name="文本框 7"/>
          <p:cNvSpPr txBox="1"/>
          <p:nvPr/>
        </p:nvSpPr>
        <p:spPr>
          <a:xfrm>
            <a:off x="2218240" y="1462037"/>
            <a:ext cx="4923966" cy="1200329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推荐一本书</a:t>
            </a:r>
            <a:endParaRPr lang="zh-CN" altLang="en-US" sz="7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5820" y="3995064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5820" y="4337102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文本框 15">
            <a:hlinkClick r:id="rId3" action="ppaction://hlinksldjump"/>
          </p:cNvPr>
          <p:cNvSpPr txBox="1"/>
          <p:nvPr/>
        </p:nvSpPr>
        <p:spPr>
          <a:xfrm>
            <a:off x="7204030" y="3979643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>
                <a:solidFill>
                  <a:schemeClr val="bg1"/>
                </a:solidFill>
              </a:rPr>
              <a:t>第一课时</a:t>
            </a:r>
            <a:endParaRPr kumimoji="1"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9" name="文本框 14">
            <a:hlinkClick r:id="rId4" action="ppaction://hlinksldjump"/>
          </p:cNvPr>
          <p:cNvSpPr txBox="1"/>
          <p:nvPr/>
        </p:nvSpPr>
        <p:spPr>
          <a:xfrm>
            <a:off x="7214905" y="4329050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>
                <a:solidFill>
                  <a:schemeClr val="bg1"/>
                </a:solidFill>
              </a:rPr>
              <a:t>第二课时</a:t>
            </a:r>
            <a:endParaRPr kumimoji="1"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 flipH="1">
            <a:off x="0" y="111933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文本框 1"/>
          <p:cNvSpPr txBox="1"/>
          <p:nvPr/>
        </p:nvSpPr>
        <p:spPr>
          <a:xfrm>
            <a:off x="197793" y="63109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语文  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五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年级  上册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9000" y="175962"/>
            <a:ext cx="7772636" cy="456946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393044" y="902474"/>
            <a:ext cx="421743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你</a:t>
            </a:r>
            <a:r>
              <a:rPr lang="zh-CN" altLang="en-US" sz="32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想好自己的作文内容了吗？不要急于下笔，先好好构思，编写好写作提纲。</a:t>
            </a:r>
            <a:endParaRPr lang="en-US" altLang="zh-CN" sz="32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96204" y="1704420"/>
            <a:ext cx="4899861" cy="26776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chemeClr val="accent1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你打算推荐什么书？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这本书的主要内容是什么？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你觉得这本书有什么特色？哪一点更能让读者喜欢？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你推荐的理由是什么？在书中能找到哪些内容证明你的理由？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你打算拟什么题目？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91455" y="267494"/>
            <a:ext cx="34305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习作提纲要求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65905" y="1012343"/>
            <a:ext cx="6062878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推荐一本你喜欢的书，重点写出推荐理由。</a:t>
            </a:r>
            <a:endParaRPr lang="zh-CN" altLang="en-US" sz="11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73019" y="768099"/>
            <a:ext cx="1360615" cy="666511"/>
            <a:chOff x="2375756" y="2268826"/>
            <a:chExt cx="888357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888357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7930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30031" y="1590751"/>
            <a:ext cx="630513" cy="20621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老人与海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63816" y="1036498"/>
            <a:ext cx="288032" cy="333422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473019" y="1836800"/>
            <a:ext cx="1318064" cy="733058"/>
            <a:chOff x="2098769" y="2334213"/>
            <a:chExt cx="860576" cy="733058"/>
          </a:xfrm>
        </p:grpSpPr>
        <p:sp>
          <p:nvSpPr>
            <p:cNvPr id="10" name="云形 9"/>
            <p:cNvSpPr/>
            <p:nvPr/>
          </p:nvSpPr>
          <p:spPr>
            <a:xfrm>
              <a:off x="2098769" y="2336363"/>
              <a:ext cx="860576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95853" y="2334213"/>
              <a:ext cx="7634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主体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473019" y="3745076"/>
            <a:ext cx="1277506" cy="666511"/>
            <a:chOff x="2375756" y="2268826"/>
            <a:chExt cx="834094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834094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73878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结尾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2948167" y="1590751"/>
            <a:ext cx="306264" cy="1584528"/>
          </a:xfrm>
          <a:prstGeom prst="leftBrace">
            <a:avLst>
              <a:gd name="adj1" fmla="val 8333"/>
              <a:gd name="adj2" fmla="val 36049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54431" y="1636745"/>
            <a:ext cx="50655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概括介绍老人与海的情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节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54431" y="2135830"/>
            <a:ext cx="45448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理由一：一句名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言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01299" y="3803888"/>
            <a:ext cx="52187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呼吁同学们阅读这本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书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54805" y="698199"/>
            <a:ext cx="5797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指出要强烈推荐</a:t>
            </a:r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老人与海</a:t>
            </a:r>
            <a:r>
              <a:rPr lang="en-US" altLang="zh-CN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endParaRPr lang="zh-CN" altLang="en-US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TextBox 21"/>
          <p:cNvSpPr txBox="1"/>
          <p:nvPr/>
        </p:nvSpPr>
        <p:spPr>
          <a:xfrm>
            <a:off x="3237178" y="2601473"/>
            <a:ext cx="45448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理由二：主人公的精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神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16" grpId="0" animBg="1"/>
      <p:bldP spid="20" grpId="0"/>
      <p:bldP spid="22" grpId="0"/>
      <p:bldP spid="29" grpId="0"/>
      <p:bldP spid="24" grpId="0"/>
      <p:bldP spid="1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73019" y="768099"/>
            <a:ext cx="1360615" cy="666511"/>
            <a:chOff x="2375756" y="2268826"/>
            <a:chExt cx="888357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888357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7930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74118" y="968933"/>
            <a:ext cx="630513" cy="3416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鲁</a:t>
            </a:r>
            <a:r>
              <a:rPr lang="zh-CN" altLang="en-US" sz="36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滨孙漂</a:t>
            </a:r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流记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63816" y="1036498"/>
            <a:ext cx="288032" cy="333422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473019" y="1836800"/>
            <a:ext cx="1318064" cy="733058"/>
            <a:chOff x="2098769" y="2334213"/>
            <a:chExt cx="860576" cy="733058"/>
          </a:xfrm>
        </p:grpSpPr>
        <p:sp>
          <p:nvSpPr>
            <p:cNvPr id="10" name="云形 9"/>
            <p:cNvSpPr/>
            <p:nvPr/>
          </p:nvSpPr>
          <p:spPr>
            <a:xfrm>
              <a:off x="2098769" y="2336363"/>
              <a:ext cx="860576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95853" y="2334213"/>
              <a:ext cx="7634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主体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514573" y="3745076"/>
            <a:ext cx="1277506" cy="666511"/>
            <a:chOff x="2375756" y="2268826"/>
            <a:chExt cx="834094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834094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73878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结尾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2948167" y="1590751"/>
            <a:ext cx="306264" cy="1584528"/>
          </a:xfrm>
          <a:prstGeom prst="leftBrace">
            <a:avLst>
              <a:gd name="adj1" fmla="val 8333"/>
              <a:gd name="adj2" fmla="val 36049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54431" y="1430333"/>
            <a:ext cx="50655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概括书籍的基本内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容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54431" y="1996719"/>
            <a:ext cx="5438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理由一：主人公不畏艰难的精神品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质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01299" y="3803888"/>
            <a:ext cx="38432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呼吁同学们阅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读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54805" y="698199"/>
            <a:ext cx="5797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列出书籍的相关信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息</a:t>
            </a:r>
            <a:endParaRPr lang="zh-CN" altLang="en-US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TextBox 21"/>
          <p:cNvSpPr txBox="1"/>
          <p:nvPr/>
        </p:nvSpPr>
        <p:spPr>
          <a:xfrm>
            <a:off x="3254431" y="2477038"/>
            <a:ext cx="5438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理由二：书中许多话语给人启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发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16" grpId="0" animBg="1"/>
      <p:bldP spid="20" grpId="0"/>
      <p:bldP spid="22" grpId="0"/>
      <p:bldP spid="29" grpId="0"/>
      <p:bldP spid="24" grpId="0"/>
      <p:bldP spid="1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73019" y="768099"/>
            <a:ext cx="1360615" cy="666511"/>
            <a:chOff x="2375756" y="2268826"/>
            <a:chExt cx="888357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888357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7930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258955" y="553921"/>
            <a:ext cx="630513" cy="40318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假如给我三天光明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63816" y="1036498"/>
            <a:ext cx="288032" cy="333422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419099" y="1894603"/>
            <a:ext cx="1318064" cy="733058"/>
            <a:chOff x="2098769" y="2334213"/>
            <a:chExt cx="860576" cy="733058"/>
          </a:xfrm>
        </p:grpSpPr>
        <p:sp>
          <p:nvSpPr>
            <p:cNvPr id="10" name="云形 9"/>
            <p:cNvSpPr/>
            <p:nvPr/>
          </p:nvSpPr>
          <p:spPr>
            <a:xfrm>
              <a:off x="2098769" y="2336363"/>
              <a:ext cx="860576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95853" y="2334213"/>
              <a:ext cx="7634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主体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439378" y="3732242"/>
            <a:ext cx="1277506" cy="666511"/>
            <a:chOff x="2375756" y="2268826"/>
            <a:chExt cx="834094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834094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73878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结尾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2948167" y="1590751"/>
            <a:ext cx="306264" cy="1584528"/>
          </a:xfrm>
          <a:prstGeom prst="leftBrace">
            <a:avLst>
              <a:gd name="adj1" fmla="val 8333"/>
              <a:gd name="adj2" fmla="val 36049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54431" y="1430333"/>
            <a:ext cx="50655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大体概括书的内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容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54431" y="1996719"/>
            <a:ext cx="45448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理由一：这本书很励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志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01299" y="3803888"/>
            <a:ext cx="47967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指出这本书值得一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读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54805" y="698199"/>
            <a:ext cx="5797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指出推荐的书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名</a:t>
            </a:r>
            <a:endParaRPr lang="zh-CN" altLang="en-US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TextBox 21"/>
          <p:cNvSpPr txBox="1"/>
          <p:nvPr/>
        </p:nvSpPr>
        <p:spPr>
          <a:xfrm>
            <a:off x="3254431" y="2627661"/>
            <a:ext cx="40435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理由二：这本书给人有益的启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迪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16" grpId="0" animBg="1"/>
      <p:bldP spid="20" grpId="0"/>
      <p:bldP spid="22" grpId="0"/>
      <p:bldP spid="29" grpId="0"/>
      <p:bldP spid="24" grpId="0"/>
      <p:bldP spid="1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55576" y="1779663"/>
            <a:ext cx="5542989" cy="68475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    快快写起来吧！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图片 14" descr="234757-160Z616032990[1]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CF3">
                  <a:alpha val="100000"/>
                </a:srgbClr>
              </a:clrFrom>
              <a:clrTo>
                <a:srgbClr val="FFFCF3">
                  <a:alpha val="100000"/>
                  <a:alpha val="0"/>
                </a:srgbClr>
              </a:clrTo>
            </a:clrChange>
          </a:blip>
          <a:srcRect l="67163" t="48737"/>
          <a:stretch>
            <a:fillRect/>
          </a:stretch>
        </p:blipFill>
        <p:spPr>
          <a:xfrm>
            <a:off x="6156176" y="1541910"/>
            <a:ext cx="2085975" cy="3028315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86582" y="3770259"/>
            <a:ext cx="7758290" cy="43858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写好之后，和同位交换一下，看看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谁</a:t>
            </a:r>
            <a:r>
              <a:rPr lang="zh-CN" altLang="en-US" sz="2400" b="1" smtClean="0">
                <a:latin typeface="宋体" panose="02010600030101010101" pitchFamily="2" charset="-122"/>
                <a:ea typeface="宋体" panose="02010600030101010101" pitchFamily="2" charset="-122"/>
              </a:rPr>
              <a:t>写得好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245" y="631284"/>
            <a:ext cx="4629510" cy="2925850"/>
          </a:xfrm>
          <a:prstGeom prst="roundRect">
            <a:avLst>
              <a:gd name="adj" fmla="val 5281"/>
            </a:avLst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作文修改</a:t>
            </a:r>
            <a:endParaRPr lang="zh-CN" altLang="en-US" sz="5400" b="1" dirty="0">
              <a:solidFill>
                <a:srgbClr val="875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 descr="图片包含 游戏机, 标志&#10;&#10;描述已自动生成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9" t="3514" r="24574" b="24134"/>
          <a:stretch>
            <a:fillRect/>
          </a:stretch>
        </p:blipFill>
        <p:spPr>
          <a:xfrm>
            <a:off x="2147776" y="1678691"/>
            <a:ext cx="1307805" cy="132675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25" y="449497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文本框 15"/>
          <p:cNvSpPr txBox="1"/>
          <p:nvPr/>
        </p:nvSpPr>
        <p:spPr>
          <a:xfrm>
            <a:off x="130535" y="434076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 smtClean="0">
                <a:solidFill>
                  <a:schemeClr val="bg1"/>
                </a:solidFill>
              </a:rPr>
              <a:t>第</a:t>
            </a:r>
            <a:r>
              <a:rPr kumimoji="1" lang="zh-CN" altLang="en-US" sz="1800" dirty="0">
                <a:solidFill>
                  <a:schemeClr val="bg1"/>
                </a:solidFill>
              </a:rPr>
              <a:t>二</a:t>
            </a:r>
            <a:r>
              <a:rPr kumimoji="1" lang="zh-CN" altLang="en-US" sz="1800" dirty="0" smtClean="0">
                <a:solidFill>
                  <a:schemeClr val="bg1"/>
                </a:solidFill>
              </a:rPr>
              <a:t>课时</a:t>
            </a:r>
            <a:endParaRPr kumimoji="1"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04088" y="1081098"/>
            <a:ext cx="6705427" cy="327525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304800" algn="just">
              <a:lnSpc>
                <a:spcPts val="2500"/>
              </a:lnSpc>
              <a:spcAft>
                <a:spcPts val="0"/>
              </a:spcAft>
            </a:pPr>
            <a:r>
              <a:rPr lang="en-US" altLang="zh-CN" sz="1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zh-CN" sz="1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今天</a:t>
            </a:r>
            <a:r>
              <a:rPr lang="zh-CN" altLang="zh-CN" sz="18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，我终于读完了海明威的《老人与海》。</a:t>
            </a:r>
            <a:r>
              <a:rPr lang="zh-CN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读完后，我思绪万千，感悟颇深，一种敬佩之情也油然而生。我要把它强烈推荐给大家！</a:t>
            </a:r>
            <a:endParaRPr lang="zh-CN" altLang="zh-CN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>
              <a:lnSpc>
                <a:spcPts val="2500"/>
              </a:lnSpc>
              <a:spcAft>
                <a:spcPts val="0"/>
              </a:spcAft>
            </a:pPr>
            <a:r>
              <a:rPr lang="en-US" altLang="zh-CN" sz="1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zh-CN" altLang="zh-CN" sz="1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《老人与海》</a:t>
            </a:r>
            <a:r>
              <a:rPr lang="zh-CN" altLang="zh-CN" sz="18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是美国作家海明威的一篇中篇小说</a:t>
            </a:r>
            <a:r>
              <a:rPr lang="en-US" altLang="zh-CN" sz="18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,</a:t>
            </a:r>
            <a:r>
              <a:rPr lang="zh-CN" altLang="zh-CN" sz="18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于</a:t>
            </a:r>
            <a:r>
              <a:rPr lang="en-US" altLang="zh-CN" sz="18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1952</a:t>
            </a:r>
            <a:r>
              <a:rPr lang="zh-CN" altLang="zh-CN" sz="18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年出版，是海明威最著名的作品之一。海明威因此获得诺贝尔文学奖。这本书的主人公是一位名叫圣地亚哥的老渔夫。</a:t>
            </a:r>
            <a:r>
              <a:rPr lang="zh-CN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一次在海上经过两天两夜之后，他捕获了一条大鱼，把它拴在船边，但许多鲨鱼立刻前来抢夺他的战利品，他一一地杀死它们，到最后只剩下一支折断的舵柄作为武器。结果，大鱼仍难逃被吃光的命运，老人筋疲力尽地拖回一副鱼骨头。 </a:t>
            </a:r>
            <a:endParaRPr lang="zh-CN" altLang="zh-CN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141999" y="617802"/>
            <a:ext cx="3851054" cy="4385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推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荐一本好书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老人与海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73511" y="1153066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09514" y="1008848"/>
            <a:ext cx="1718175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“强烈推荐”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表明作者对这本书十分喜爱。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对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书的内容作简要介绍。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                   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                  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8" name="文本框 14"/>
          <p:cNvSpPr txBox="1"/>
          <p:nvPr/>
        </p:nvSpPr>
        <p:spPr>
          <a:xfrm>
            <a:off x="561958" y="238919"/>
            <a:ext cx="214737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例文</a:t>
            </a:r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赏</a:t>
            </a:r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析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91596"/>
            <a:ext cx="366860" cy="4563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79961" y="552854"/>
            <a:ext cx="6575548" cy="387958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304800" algn="just">
              <a:lnSpc>
                <a:spcPts val="2500"/>
              </a:lnSpc>
              <a:spcAft>
                <a:spcPts val="0"/>
              </a:spcAft>
            </a:pPr>
            <a:r>
              <a:rPr lang="en-US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推荐这本书，理由有两点：一句话，一种精神。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>
              <a:lnSpc>
                <a:spcPts val="2500"/>
              </a:lnSpc>
              <a:spcAft>
                <a:spcPts val="0"/>
              </a:spcAft>
            </a:pP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这本书中最经典的是作者海明威在书中的一句名言：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“一个人并不是生来就要给打败的，你尽可以消灭他，却不能打败他。”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老人每取得一点胜利都付出了沉重的代价，最后遭到无可挽救的失败。但是，从另外一种意义上来说，他又是一个胜利者。因为，他不屈服于命运，无论在怎么艰苦卓绝的环境里，他都凭着自己的勇气、毅力和智慧进行了奋勇的抗争。这样一个“硬汉子”形象，正是典型的海明威式的小说人物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>
              <a:lnSpc>
                <a:spcPts val="2500"/>
              </a:lnSpc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从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老人圣地亚哥身上我看到了一种做人的宝贵的精神品质：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老人具有顽强的毅力，具有坚强的斗志，具有坚忍不拔的精神，他在逆境中敢于克服种种困难。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73511" y="1153066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09515" y="625260"/>
            <a:ext cx="171817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过渡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段，言简意赅，表明推荐理由。                                           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先讲一句话，抓住了书中的名言，对本书内容作介绍。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                         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再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分析主人公的精神，老人的主要精神概括准确。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审题指导</a:t>
            </a:r>
            <a:endParaRPr lang="zh-CN" altLang="en-US" sz="5400" b="1" dirty="0">
              <a:solidFill>
                <a:srgbClr val="875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10000" r="90000">
                        <a14:foregroundMark x1="27600" y1="26000" x2="29800" y2="29000"/>
                        <a14:foregroundMark x1="15200" y1="49200" x2="21000" y2="49600"/>
                        <a14:foregroundMark x1="25000" y1="75400" x2="30800" y2="70200"/>
                        <a14:foregroundMark x1="72000" y1="70600" x2="74600" y2="73800"/>
                        <a14:foregroundMark x1="83000" y1="48800" x2="87600" y2="48800"/>
                        <a14:foregroundMark x1="74000" y1="26400" x2="77600" y2="23600"/>
                        <a14:foregroundMark x1="51400" y1="16200" x2="51800" y2="108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749" y="1464439"/>
            <a:ext cx="1996516" cy="199651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553" y="404139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文本框 15"/>
          <p:cNvSpPr txBox="1"/>
          <p:nvPr/>
        </p:nvSpPr>
        <p:spPr>
          <a:xfrm>
            <a:off x="196763" y="388718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>
                <a:solidFill>
                  <a:schemeClr val="bg1"/>
                </a:solidFill>
              </a:rPr>
              <a:t>第一课时</a:t>
            </a:r>
            <a:endParaRPr kumimoji="1"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15965" y="842161"/>
            <a:ext cx="6575548" cy="262123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304800" algn="just">
              <a:lnSpc>
                <a:spcPts val="2500"/>
              </a:lnSpc>
              <a:spcAft>
                <a:spcPts val="0"/>
              </a:spcAft>
            </a:pP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《老人与海》通过对圣地亚哥这个人物的描写，赞扬了具有顽强意志力，不屈服于失败的人类。是啊，精神对于一个人而言太宝贵了。一个人的肉体可能会被打倒，会被消灭，但是他的精神是不会消失的。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2500"/>
              </a:lnSpc>
            </a:pPr>
            <a:r>
              <a:rPr lang="en-US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读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完这本书，我还在久久地回味着、感动着，因为我获得了一笔不菲的精神财富。这本书是世界名著，同学们有空可以看看哟</a:t>
            </a:r>
            <a:r>
              <a:rPr lang="en-US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!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endParaRPr lang="zh-CN" altLang="zh-CN" sz="2000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73511" y="1153066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09515" y="842161"/>
            <a:ext cx="171817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结尾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与开头照应，表明推荐目的。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913767" y="4072943"/>
            <a:ext cx="1872479" cy="896547"/>
            <a:chOff x="1879787" y="4876800"/>
            <a:chExt cx="2338645" cy="1165575"/>
          </a:xfrm>
        </p:grpSpPr>
        <p:sp>
          <p:nvSpPr>
            <p:cNvPr id="8" name="矩形: 圆角 7">
              <a:hlinkClick r:id="rId1" action="ppaction://hlinkpres?slideindex=1&amp;slidetitle="/>
            </p:cNvPr>
            <p:cNvSpPr/>
            <p:nvPr/>
          </p:nvSpPr>
          <p:spPr>
            <a:xfrm>
              <a:off x="1975104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更多例文一</a:t>
              </a:r>
              <a:endPara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787" y="4999959"/>
              <a:ext cx="1040815" cy="1042416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4572000" y="4072943"/>
            <a:ext cx="1872479" cy="896547"/>
            <a:chOff x="1879787" y="4876800"/>
            <a:chExt cx="2338645" cy="1165575"/>
          </a:xfrm>
        </p:grpSpPr>
        <p:sp>
          <p:nvSpPr>
            <p:cNvPr id="12" name="矩形: 圆角 11">
              <a:hlinkClick r:id="rId4" action="ppaction://hlinkpres?slideindex=1&amp;slidetitle="/>
            </p:cNvPr>
            <p:cNvSpPr/>
            <p:nvPr/>
          </p:nvSpPr>
          <p:spPr>
            <a:xfrm>
              <a:off x="1975104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更多例文二</a:t>
              </a:r>
              <a:endPara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787" y="4999959"/>
              <a:ext cx="1040815" cy="1042416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示 3"/>
          <p:cNvGraphicFramePr/>
          <p:nvPr/>
        </p:nvGraphicFramePr>
        <p:xfrm>
          <a:off x="419811" y="1028855"/>
          <a:ext cx="8302158" cy="31700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3" name="矩形 2"/>
          <p:cNvSpPr/>
          <p:nvPr/>
        </p:nvSpPr>
        <p:spPr>
          <a:xfrm>
            <a:off x="3401339" y="463480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优点借鉴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7100" y="511709"/>
            <a:ext cx="7450788" cy="438024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400209" y="921376"/>
            <a:ext cx="385784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下面</a:t>
            </a:r>
            <a:r>
              <a:rPr lang="zh-CN" altLang="en-US" sz="24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请和同位交换作文，根据“评分标准”相互批改。</a:t>
            </a:r>
            <a:endParaRPr lang="en-US" altLang="zh-CN" sz="24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/>
            <a:r>
              <a:rPr lang="zh-CN" altLang="en-US" sz="24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要</a:t>
            </a:r>
            <a:r>
              <a:rPr lang="zh-CN" altLang="en-US" sz="24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使用作文评改符号，最后得出总分，并写出评价。</a:t>
            </a:r>
            <a:endParaRPr lang="en-US" altLang="zh-CN" sz="24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/>
            <a:endParaRPr lang="zh-CN" altLang="en-US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059269" y="763732"/>
            <a:ext cx="5439642" cy="36160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没有错别字，语句通顺，表达流畅。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用词准确生动，意思表达清楚明确。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文章结构清晰，详略得当，重点突出。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开头能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点明</a:t>
            </a: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主题，结尾能恰当呼应、升华。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文章立意较好，符合主流价值观。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文章主旨明确，有真情实感，抒发手法多样。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语言生动有个性，恰当使用修辞手法。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符合本次作文要求：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能比较完整的介绍书本的信息。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对故事类的书能恰当概述情节。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推荐理由充分，重点突出。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能从书中找到具体的例子。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59875" y="763732"/>
            <a:ext cx="399394" cy="3616036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     评   价   标   准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6040" y="1311259"/>
            <a:ext cx="845191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巴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萨查的忠诚和善良让人感动。巴萨查一生遭遇悲惨。可这只天性忠诚善良的义雕，它的灵魂却是那么的纯洁，那么的伟大。即使种雕场的程姐禁锢着它，甚至剪掉了它的羽翼让它沦为“草鸡”，它依然对程姐怀着一丝柔情和期待。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1209" y="563693"/>
            <a:ext cx="1361552" cy="44212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2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12760" y="492370"/>
            <a:ext cx="67776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下面是</a:t>
            </a:r>
            <a:r>
              <a:rPr lang="en-US" altLang="zh-CN" sz="1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一只猎雕的遭遇</a:t>
            </a:r>
            <a:r>
              <a:rPr lang="en-US" altLang="zh-CN" sz="1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评改前的段落，</a:t>
            </a:r>
            <a:endParaRPr lang="en-US" altLang="zh-CN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读一读，看看有什么</a:t>
            </a:r>
            <a:r>
              <a:rPr lang="zh-CN" altLang="en-US" sz="1600" b="1">
                <a:latin typeface="黑体" panose="02010609060101010101" pitchFamily="49" charset="-122"/>
                <a:ea typeface="黑体" panose="02010609060101010101" pitchFamily="49" charset="-122"/>
              </a:rPr>
              <a:t>问</a:t>
            </a:r>
            <a:r>
              <a:rPr lang="zh-CN" altLang="en-US" sz="1600" b="1" smtClean="0">
                <a:latin typeface="黑体" panose="02010609060101010101" pitchFamily="49" charset="-122"/>
                <a:ea typeface="黑体" panose="02010609060101010101" pitchFamily="49" charset="-122"/>
              </a:rPr>
              <a:t>题。</a:t>
            </a:r>
            <a:endParaRPr lang="zh-CN" altLang="en-US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71117" y="2940137"/>
            <a:ext cx="1361552" cy="44212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问题分析</a:t>
            </a:r>
            <a:endParaRPr lang="zh-CN" altLang="en-US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71117" y="3382264"/>
            <a:ext cx="6601766" cy="707886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对于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巴萨查的悲惨，没有具体内容印证；对于它的善良和忠诚，具体例子有点少，需要再补充。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32285" y="2352161"/>
            <a:ext cx="7851828" cy="15696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16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巴</a:t>
            </a:r>
            <a:r>
              <a:rPr lang="zh-CN" altLang="en-US" sz="1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萨查的忠诚和善良让人感动。巴萨查一生遭遇悲惨。</a:t>
            </a:r>
            <a:r>
              <a:rPr lang="zh-CN" altLang="en-US" sz="1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它遇到的人和雕，都在利用它</a:t>
            </a:r>
            <a:r>
              <a:rPr lang="en-US" altLang="zh-CN" sz="1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1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利用它的才干，利用它的身体，利用它的善良，利用它的</a:t>
            </a:r>
            <a:r>
              <a:rPr lang="en-US" altLang="zh-CN" sz="1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r>
              <a:rPr lang="zh-CN" altLang="en-US" sz="1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可这只天性忠诚善良的义雕，它的灵魂却是那么的纯洁，那么的伟大，</a:t>
            </a:r>
            <a:r>
              <a:rPr lang="zh-CN" altLang="en-US" sz="1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宛若刚烈正直的太阳，闪烁着不朽的金光。</a:t>
            </a:r>
            <a:r>
              <a:rPr lang="zh-CN" altLang="en-US" sz="1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即使种雕场的程姐禁锢着它，甚至剪掉了它的羽翼让它沦为“草鸡”，它依然对程姐怀着一丝柔情和期待；</a:t>
            </a:r>
            <a:r>
              <a:rPr lang="zh-CN" altLang="en-US" sz="1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即使主人达鲁鲁一次次地辜负了它的期望，面对着这样一个粗鄙的人，巴萨查依然没有背弃他，甚至为他葬身于冰雪风暴之中。</a:t>
            </a:r>
            <a:endParaRPr lang="zh-CN" altLang="zh-CN" sz="16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1209" y="492370"/>
            <a:ext cx="1361552" cy="40193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1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12761" y="400949"/>
            <a:ext cx="6546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这是修改后的段落，和原段落对比一下，</a:t>
            </a:r>
            <a:endParaRPr lang="en-US" altLang="zh-CN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说说为什么这么修改。</a:t>
            </a:r>
            <a:endParaRPr lang="zh-CN" altLang="en-US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4818" y="985724"/>
            <a:ext cx="7909295" cy="132343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巴</a:t>
            </a: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萨查的忠诚和善良让人感动。巴萨查一生遭遇悲惨。可这只天性忠诚善良的义雕，它的灵魂却是那么的纯洁，那么的伟大。即使种雕场的程姐禁锢着它，甚至剪掉了它的羽翼让它沦为“草鸡”，它依然对程姐怀着一丝柔情和期待。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03029" y="967711"/>
            <a:ext cx="399394" cy="1341451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原段落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03029" y="2352161"/>
            <a:ext cx="399394" cy="1569660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评改后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253533" y="4080825"/>
            <a:ext cx="641336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红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字部分让作者的推荐理由更具体，甚至能引起读者的强烈共鸣。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864158" y="657459"/>
            <a:ext cx="7174523" cy="3311640"/>
          </a:xfrm>
          <a:prstGeom prst="roundRect">
            <a:avLst>
              <a:gd name="adj" fmla="val 3952"/>
            </a:avLst>
          </a:prstGeom>
          <a:solidFill>
            <a:srgbClr val="222222"/>
          </a:solidFill>
          <a:ln w="76200">
            <a:solidFill>
              <a:srgbClr val="BC7D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302854" y="882013"/>
            <a:ext cx="42971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32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技巧总结</a:t>
            </a:r>
            <a:endParaRPr lang="zh-CN" altLang="en-US" sz="32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14132" y="1528449"/>
            <a:ext cx="58924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简要概括故事内容。</a:t>
            </a:r>
            <a:endParaRPr lang="en-US" altLang="zh-CN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所选理由一定是大家都喜欢的内容。</a:t>
            </a:r>
            <a:endParaRPr lang="en-US" altLang="zh-CN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用书的具体内容证明你的理由。</a:t>
            </a:r>
            <a:endParaRPr lang="en-US" altLang="zh-CN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写作时要透露出自己对书的喜爱。</a:t>
            </a:r>
            <a:endParaRPr lang="zh-CN" altLang="en-US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07714" y="1784684"/>
            <a:ext cx="4850561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◇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推荐理由可以只写一点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也可以写几点。注意分段写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◇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把重要的理由写具体。可以结合书中相关的情节、人物、对话或插图等来说明你的理由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可以转述和摘录书中的精彩片段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还可以引用别人对这本书的评价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写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好后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把自己的习作读给同学听。大家交流一下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谁的推荐能够激发起大家阅读的兴趣。</a:t>
            </a:r>
            <a:endParaRPr lang="zh-CN" altLang="en-US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1269902"/>
            <a:ext cx="4207714" cy="206210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推荐一本</a:t>
            </a:r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书</a:t>
            </a:r>
            <a:endParaRPr lang="en-US" altLang="zh-CN" sz="1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读一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本好书如同交一个好朋友。把读过的好书推荐给同学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就像把好朋友介绍给他们一样</a:t>
            </a:r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6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推荐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的时候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要介绍这本书的书名、作者、出版社等基本信息。重点写推荐这本书</a:t>
            </a:r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的理由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如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内容新奇有趣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语言优美生动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情节曲折离奇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人物个性鲜明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思想给人启迪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…</a:t>
            </a:r>
            <a:endParaRPr lang="zh-CN" altLang="en-US" sz="16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90302" y="2260878"/>
            <a:ext cx="3671528" cy="2581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对话气泡: 圆角矩形 16"/>
          <p:cNvSpPr/>
          <p:nvPr/>
        </p:nvSpPr>
        <p:spPr>
          <a:xfrm>
            <a:off x="267193" y="595590"/>
            <a:ext cx="2295136" cy="367830"/>
          </a:xfrm>
          <a:prstGeom prst="wedgeRoundRectCallout">
            <a:avLst>
              <a:gd name="adj1" fmla="val -43533"/>
              <a:gd name="adj2" fmla="val 285976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写出书的基本信息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5698" y="2590800"/>
            <a:ext cx="1782152" cy="24769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1917798" y="2590800"/>
            <a:ext cx="2070946" cy="24811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对话气泡: 圆角矩形 25"/>
          <p:cNvSpPr/>
          <p:nvPr/>
        </p:nvSpPr>
        <p:spPr>
          <a:xfrm>
            <a:off x="956289" y="3890731"/>
            <a:ext cx="2295136" cy="367830"/>
          </a:xfrm>
          <a:prstGeom prst="wedgeRoundRectCallout">
            <a:avLst>
              <a:gd name="adj1" fmla="val 15571"/>
              <a:gd name="adj2" fmla="val -23306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写出推荐理由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879540" y="1845112"/>
            <a:ext cx="1008618" cy="21565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对话气泡: 圆角矩形 27"/>
          <p:cNvSpPr/>
          <p:nvPr/>
        </p:nvSpPr>
        <p:spPr>
          <a:xfrm>
            <a:off x="5221938" y="779505"/>
            <a:ext cx="2295136" cy="367830"/>
          </a:xfrm>
          <a:prstGeom prst="wedgeRoundRectCallout">
            <a:avLst>
              <a:gd name="adj1" fmla="val 57884"/>
              <a:gd name="adj2" fmla="val 208063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写作要求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638675" y="2009553"/>
            <a:ext cx="1895475" cy="251325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对话气泡: 圆角矩形 29"/>
          <p:cNvSpPr/>
          <p:nvPr/>
        </p:nvSpPr>
        <p:spPr>
          <a:xfrm>
            <a:off x="4438844" y="3706816"/>
            <a:ext cx="2295136" cy="367830"/>
          </a:xfrm>
          <a:prstGeom prst="wedgeRoundRectCallout">
            <a:avLst>
              <a:gd name="adj1" fmla="val 6377"/>
              <a:gd name="adj2" fmla="val -413363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写作要求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55927" y="1254501"/>
            <a:ext cx="335413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写的时候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注意以下几点：</a:t>
            </a:r>
            <a:endParaRPr lang="zh-CN" altLang="en-US" sz="2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96575" y="545037"/>
            <a:ext cx="7156826" cy="420743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406186" y="1274219"/>
            <a:ext cx="39489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我们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来</a:t>
            </a:r>
            <a:r>
              <a:rPr lang="zh-CN" altLang="en-US" sz="2800" b="1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看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看可以推荐哪些书吧！</a:t>
            </a:r>
            <a:endParaRPr lang="en-US" altLang="zh-CN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说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出来，并尝试用一句话写出推荐理由。</a:t>
            </a:r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056014" y="1182670"/>
            <a:ext cx="3031972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中外文学名著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55581" y="1946346"/>
            <a:ext cx="8038970" cy="954107"/>
          </a:xfrm>
          <a:prstGeom prst="rect">
            <a:avLst/>
          </a:prstGeom>
          <a:solidFill>
            <a:srgbClr val="99CCFF">
              <a:alpha val="70000"/>
            </a:srgbClr>
          </a:solidFill>
        </p:spPr>
        <p:txBody>
          <a:bodyPr wrap="square">
            <a:spAutoFit/>
          </a:bodyPr>
          <a:lstStyle/>
          <a:p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围城</a:t>
            </a:r>
            <a:r>
              <a:rPr lang="en-US" altLang="zh-CN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童年</a:t>
            </a:r>
            <a:r>
              <a:rPr lang="en-US" altLang="zh-CN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平凡的世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界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悲惨世界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钢铁是怎样炼成的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羊脂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球</a:t>
            </a:r>
            <a:r>
              <a:rPr lang="en-US" altLang="zh-CN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 descr="图片包含 游戏机, 风筝, 画, 华美&#10;&#10;描述已自动生成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4854" y="2613548"/>
            <a:ext cx="4374292" cy="26945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056014" y="1182670"/>
            <a:ext cx="3031972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中外名人传记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13236" y="2094696"/>
            <a:ext cx="8038970" cy="954107"/>
          </a:xfrm>
          <a:prstGeom prst="rect">
            <a:avLst/>
          </a:prstGeom>
          <a:solidFill>
            <a:srgbClr val="99CCFF">
              <a:alpha val="77000"/>
            </a:srgbClr>
          </a:solidFill>
        </p:spPr>
        <p:txBody>
          <a:bodyPr wrap="square">
            <a:spAutoFit/>
          </a:bodyPr>
          <a:lstStyle/>
          <a:p>
            <a:r>
              <a:rPr lang="en-US" altLang="zh-CN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岳飞传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 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孔子传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 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我的父亲罗家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伦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苏格拉底传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居里夫人传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法布尔传</a:t>
            </a:r>
            <a:r>
              <a:rPr lang="en-US" altLang="zh-CN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 descr="图片包含 游戏机, 风筝, 画, 华美&#10;&#10;描述已自动生成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4854" y="2613548"/>
            <a:ext cx="4374292" cy="26945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056014" y="1182670"/>
            <a:ext cx="3031972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科普探险书籍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41132" y="1999793"/>
            <a:ext cx="8113985" cy="1384995"/>
          </a:xfrm>
          <a:prstGeom prst="rect">
            <a:avLst/>
          </a:prstGeom>
          <a:solidFill>
            <a:srgbClr val="99CCFF">
              <a:alpha val="65000"/>
            </a:srgbClr>
          </a:solidFill>
        </p:spPr>
        <p:txBody>
          <a:bodyPr wrap="square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细菌世界历险记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穿过地平线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爷爷的爷爷从哪里来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昆虫记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地球的故事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十万个为什么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 descr="图片包含 游戏机, 风筝, 画, 华美&#10;&#10;描述已自动生成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4854" y="2692290"/>
            <a:ext cx="4374292" cy="26945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4287f0c8-38d8-456a-b6dd-7f3a37898ad1"/>
  <p:tag name="COMMONDATA" val="eyJoZGlkIjoiMDUzMmRhYzhkNzM3Y2ZlODExZjhhYzliMDJjYzA0ZGI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 anchor="ctr">
        <a:spAutoFit/>
      </a:bodyPr>
      <a:lstStyle>
        <a:defPPr algn="l">
          <a:defRPr sz="2400" b="1" dirty="0" smtClean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4080</Words>
  <Application>WPS 演示</Application>
  <PresentationFormat>全屏显示(16:9)</PresentationFormat>
  <Paragraphs>358</Paragraphs>
  <Slides>46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46</vt:i4>
      </vt:variant>
    </vt:vector>
  </HeadingPairs>
  <TitlesOfParts>
    <vt:vector size="62" baseType="lpstr">
      <vt:lpstr>Arial</vt:lpstr>
      <vt:lpstr>宋体</vt:lpstr>
      <vt:lpstr>Wingdings</vt:lpstr>
      <vt:lpstr>黑体</vt:lpstr>
      <vt:lpstr>楷体</vt:lpstr>
      <vt:lpstr>微软雅黑</vt:lpstr>
      <vt:lpstr>等线</vt:lpstr>
      <vt:lpstr>Calibri</vt:lpstr>
      <vt:lpstr>Arial Unicode MS</vt:lpstr>
      <vt:lpstr>华文楷体</vt:lpstr>
      <vt:lpstr>Times New Roman</vt:lpstr>
      <vt:lpstr>仿宋</vt:lpstr>
      <vt:lpstr>幼圆</vt:lpstr>
      <vt:lpstr>Xingkai SC</vt:lpstr>
      <vt:lpstr>等线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Rocket Girls</cp:lastModifiedBy>
  <cp:revision>338</cp:revision>
  <dcterms:created xsi:type="dcterms:W3CDTF">2020-01-30T03:27:00Z</dcterms:created>
  <dcterms:modified xsi:type="dcterms:W3CDTF">2022-12-19T10:51:37Z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28204F0B694247F0B1005F6F5EB90509</vt:lpwstr>
  </property>
  <property fmtid="{D5CDD505-2E9C-101B-9397-08002B2CF9AE}" pid="3" name="KSOProductBuildVer">
    <vt:lpwstr>2052-11.1.0.12980</vt:lpwstr>
  </property>
</Properties>
</file>