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6"/>
  </p:handoutMasterIdLst>
  <p:sldIdLst>
    <p:sldId id="323" r:id="rId3"/>
    <p:sldId id="523" r:id="rId5"/>
    <p:sldId id="1088" r:id="rId6"/>
    <p:sldId id="1118" r:id="rId7"/>
    <p:sldId id="1119" r:id="rId8"/>
    <p:sldId id="1120" r:id="rId9"/>
    <p:sldId id="1130" r:id="rId10"/>
    <p:sldId id="1121" r:id="rId11"/>
    <p:sldId id="1131" r:id="rId12"/>
    <p:sldId id="1089" r:id="rId13"/>
    <p:sldId id="1090" r:id="rId14"/>
    <p:sldId id="1122" r:id="rId15"/>
    <p:sldId id="1123" r:id="rId16"/>
    <p:sldId id="1124" r:id="rId17"/>
    <p:sldId id="1116" r:id="rId18"/>
    <p:sldId id="1098" r:id="rId19"/>
    <p:sldId id="1091" r:id="rId20"/>
    <p:sldId id="1126" r:id="rId21"/>
    <p:sldId id="1155" r:id="rId22"/>
    <p:sldId id="1093" r:id="rId23"/>
    <p:sldId id="1128" r:id="rId24"/>
    <p:sldId id="1096" r:id="rId25"/>
    <p:sldId id="1094" r:id="rId26"/>
    <p:sldId id="1156" r:id="rId27"/>
    <p:sldId id="1097" r:id="rId28"/>
    <p:sldId id="1095" r:id="rId29"/>
    <p:sldId id="1102" r:id="rId30"/>
    <p:sldId id="1103" r:id="rId31"/>
    <p:sldId id="1101" r:id="rId32"/>
    <p:sldId id="1129" r:id="rId33"/>
    <p:sldId id="1104" r:id="rId34"/>
    <p:sldId id="1163" r:id="rId35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1"/>
    </p:embeddedFont>
    <p:embeddedFont>
      <p:font typeface="楷体" panose="02010609060101010101" pitchFamily="49" charset="-122"/>
      <p:regular r:id="rId42"/>
    </p:embeddedFont>
    <p:embeddedFont>
      <p:font typeface="微软雅黑" panose="020B0503020204020204" charset="-122"/>
      <p:regular r:id="rId43"/>
    </p:embeddedFont>
    <p:embeddedFont>
      <p:font typeface="Calibri" panose="020F0502020204030204" charset="0"/>
      <p:regular r:id="rId44"/>
      <p:bold r:id="rId45"/>
      <p:italic r:id="rId46"/>
      <p:boldItalic r:id="rId47"/>
    </p:embeddedFont>
    <p:embeddedFont>
      <p:font typeface="幼圆" panose="02010509060101010101" pitchFamily="49" charset="-122"/>
      <p:regular r:id="rId48"/>
    </p:embeddedFont>
    <p:embeddedFont>
      <p:font typeface="汉语拼音" panose="000B0604020202020204" pitchFamily="34" charset="0"/>
      <p:regular r:id="rId49"/>
    </p:embeddedFont>
  </p:embeddedFontLst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8E8"/>
    <a:srgbClr val="0066FF"/>
    <a:srgbClr val="E1F7FF"/>
    <a:srgbClr val="00B050"/>
    <a:srgbClr val="DDF6FF"/>
    <a:srgbClr val="EFE6F2"/>
    <a:srgbClr val="FF0000"/>
    <a:srgbClr val="0000FF"/>
    <a:srgbClr val="A38302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9849" autoAdjust="0"/>
  </p:normalViewPr>
  <p:slideViewPr>
    <p:cSldViewPr>
      <p:cViewPr>
        <p:scale>
          <a:sx n="60" d="100"/>
          <a:sy n="60" d="100"/>
        </p:scale>
        <p:origin x="-108" y="-954"/>
      </p:cViewPr>
      <p:guideLst>
        <p:guide orient="horz" pos="3239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78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1.xml"/><Relationship Id="rId5" Type="http://schemas.openxmlformats.org/officeDocument/2006/relationships/slide" Target="slides/slide2.xml"/><Relationship Id="rId49" Type="http://schemas.openxmlformats.org/officeDocument/2006/relationships/font" Target="fonts/font9.fntdata"/><Relationship Id="rId48" Type="http://schemas.openxmlformats.org/officeDocument/2006/relationships/font" Target="fonts/font8.fntdata"/><Relationship Id="rId47" Type="http://schemas.openxmlformats.org/officeDocument/2006/relationships/font" Target="fonts/font7.fntdata"/><Relationship Id="rId46" Type="http://schemas.openxmlformats.org/officeDocument/2006/relationships/font" Target="fonts/font6.fntdata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ownloads\水墨植物分割线插画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0093" y="4463008"/>
            <a:ext cx="10225136" cy="107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329" y="51470"/>
            <a:ext cx="1250175" cy="4917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slide" Target="slide18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p3.so.qhmsg.com/bdr/1080__/t01408d56b9f9a1fd88.jpg"/>
          <p:cNvPicPr>
            <a:picLocks noChangeAspect="1" noChangeArrowheads="1"/>
          </p:cNvPicPr>
          <p:nvPr/>
        </p:nvPicPr>
        <p:blipFill>
          <a:blip r:embed="rId1" cstate="print"/>
          <a:srcRect b="970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94212" name="Picture 4" descr="http://pic30.nipic.com/20130605/12153577_150129177151_2.jpg"/>
          <p:cNvPicPr>
            <a:picLocks noChangeAspect="1" noChangeArrowheads="1"/>
          </p:cNvPicPr>
          <p:nvPr/>
        </p:nvPicPr>
        <p:blipFill>
          <a:blip r:embed="rId2" cstate="print"/>
          <a:srcRect b="7023"/>
          <a:stretch>
            <a:fillRect/>
          </a:stretch>
        </p:blipFill>
        <p:spPr bwMode="auto">
          <a:xfrm>
            <a:off x="0" y="0"/>
            <a:ext cx="9144000" cy="5157406"/>
          </a:xfrm>
          <a:prstGeom prst="rect">
            <a:avLst/>
          </a:prstGeom>
          <a:noFill/>
        </p:spPr>
      </p:pic>
      <p:pic>
        <p:nvPicPr>
          <p:cNvPr id="9" name="图片 8" descr="t01ae52368453f81484.jpg"/>
          <p:cNvPicPr>
            <a:picLocks noChangeAspect="1"/>
          </p:cNvPicPr>
          <p:nvPr/>
        </p:nvPicPr>
        <p:blipFill>
          <a:blip r:embed="rId3" cstate="print"/>
          <a:srcRect b="1080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1184" y="1779662"/>
            <a:ext cx="7303224" cy="510778"/>
          </a:xfrm>
          <a:prstGeom prst="roundRect">
            <a:avLst/>
          </a:prstGeom>
          <a:solidFill>
            <a:srgbClr val="DDF6FF"/>
          </a:solidFill>
          <a:ln>
            <a:noFill/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我觉得跟着课文找书读，很方便、快捷。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184" y="2529118"/>
            <a:ext cx="7303224" cy="510778"/>
          </a:xfrm>
          <a:prstGeom prst="roundRect">
            <a:avLst/>
          </a:prstGeom>
          <a:solidFill>
            <a:srgbClr val="DDF6FF"/>
          </a:solidFill>
          <a:ln>
            <a:noFill/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我觉得找同类书读，更容易发现自己喜欢的作品。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1184" y="3243498"/>
            <a:ext cx="7303224" cy="919401"/>
          </a:xfrm>
          <a:prstGeom prst="roundRect">
            <a:avLst/>
          </a:prstGeom>
          <a:solidFill>
            <a:srgbClr val="DDF6FF"/>
          </a:solidFill>
          <a:ln>
            <a:noFill/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找同一位作家的不同作品读，可以开阔自己的眼界，充分感受作者的写作风格和特点。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826116"/>
            <a:ext cx="756084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，被人们称为人类文明的“长生果”。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莎士比亚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说：“书籍是全世界的营养品。”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本你喜爱的书就是一位朋友，也是一处你随时想去就去的故地。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592" y="1112426"/>
            <a:ext cx="720080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自读下面的句子，画出和“书”有关的词语。</a:t>
            </a:r>
            <a:endParaRPr lang="zh-CN" altLang="en-US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774492" y="2306646"/>
            <a:ext cx="1143008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86028" y="2803642"/>
            <a:ext cx="1143008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076056" y="3292092"/>
            <a:ext cx="71438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640061" y="3722374"/>
            <a:ext cx="785818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23528" y="428610"/>
            <a:ext cx="2193870" cy="500137"/>
            <a:chOff x="323528" y="428610"/>
            <a:chExt cx="2193870" cy="500137"/>
          </a:xfrm>
        </p:grpSpPr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357158" y="428610"/>
              <a:ext cx="2160240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词句段运用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23528" y="495039"/>
              <a:ext cx="51640" cy="3866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88112" y="495039"/>
              <a:ext cx="51640" cy="3866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601530"/>
            <a:ext cx="7704856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+mj-ea"/>
                <a:ea typeface="+mj-ea"/>
              </a:rPr>
              <a:t>    </a:t>
            </a:r>
            <a:r>
              <a:rPr lang="zh-CN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   作者</a:t>
            </a:r>
            <a:r>
              <a:rPr lang="zh-CN" altLang="en-US" sz="2800" dirty="0">
                <a:solidFill>
                  <a:schemeClr val="tx1"/>
                </a:solidFill>
                <a:latin typeface="+mj-ea"/>
                <a:ea typeface="+mj-ea"/>
              </a:rPr>
              <a:t>为什么把“书”比作长生果、营养品、朋友和故地呢？</a:t>
            </a:r>
            <a:endParaRPr lang="zh-CN" altLang="en-US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7584" y="1760498"/>
            <a:ext cx="7560840" cy="523220"/>
            <a:chOff x="899592" y="1714494"/>
            <a:chExt cx="7560840" cy="523220"/>
          </a:xfrm>
        </p:grpSpPr>
        <p:sp>
          <p:nvSpPr>
            <p:cNvPr id="2" name="矩形 1"/>
            <p:cNvSpPr/>
            <p:nvPr/>
          </p:nvSpPr>
          <p:spPr>
            <a:xfrm>
              <a:off x="899592" y="1714494"/>
              <a:ext cx="75608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SzPct val="80000"/>
                <a:buFont typeface="宋体" panose="02010600030101010101" pitchFamily="2" charset="-122"/>
                <a:buChar char="◇"/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书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，被人们称为人类文明的“长生果”。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6093288" y="2214560"/>
              <a:ext cx="1143008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1429392" y="2672333"/>
            <a:ext cx="6454976" cy="138499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FF200"/>
                    </a:gs>
                    <a:gs pos="19000">
                      <a:srgbClr val="FF7A00"/>
                    </a:gs>
                    <a:gs pos="100000">
                      <a:srgbClr val="FF0300"/>
                    </a:gs>
                  </a:gsLst>
                  <a:lin ang="54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    长生果指的是吃了可以长生不老的果子。这句话把书比作长生果，意思是书是人类的精神食粮。</a:t>
            </a:r>
            <a:endParaRPr lang="zh-CN" altLang="en-US" sz="2800" b="1" dirty="0">
              <a:gradFill>
                <a:gsLst>
                  <a:gs pos="0">
                    <a:srgbClr val="FFF200"/>
                  </a:gs>
                  <a:gs pos="19000">
                    <a:srgbClr val="FF7A00"/>
                  </a:gs>
                  <a:gs pos="100000">
                    <a:srgbClr val="FF0300"/>
                  </a:gs>
                </a:gsLst>
                <a:lin ang="54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19224" y="1218456"/>
            <a:ext cx="7551316" cy="9541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gradFill>
                  <a:gsLst>
                    <a:gs pos="0">
                      <a:srgbClr val="FFF200"/>
                    </a:gs>
                    <a:gs pos="19000">
                      <a:srgbClr val="FF7A00"/>
                    </a:gs>
                    <a:gs pos="100000">
                      <a:srgbClr val="FF0300"/>
                    </a:gs>
                  </a:gsLst>
                  <a:lin ang="54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    书能让人的精神丰富，就好像是补充了营养一样，所以这句话把书比作全世界的营养品。</a:t>
            </a:r>
            <a:endParaRPr lang="zh-CN" altLang="en-US" sz="2800" b="1" dirty="0">
              <a:gradFill>
                <a:gsLst>
                  <a:gs pos="0">
                    <a:srgbClr val="FFF200"/>
                  </a:gs>
                  <a:gs pos="19000">
                    <a:srgbClr val="FF7A00"/>
                  </a:gs>
                  <a:gs pos="100000">
                    <a:srgbClr val="FF0300"/>
                  </a:gs>
                </a:gsLst>
                <a:lin ang="54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9997" y="3274987"/>
            <a:ext cx="7337001" cy="138499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FF200"/>
                    </a:gs>
                    <a:gs pos="19000">
                      <a:srgbClr val="FF7A00"/>
                    </a:gs>
                    <a:gs pos="100000">
                      <a:srgbClr val="FF0300"/>
                    </a:gs>
                  </a:gsLst>
                  <a:lin ang="54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    把书比作朋友和故地，是因为书籍和朋友一样能让人感到快乐和充实，书籍也和故地一样让人觉得亲切和熟悉。</a:t>
            </a:r>
            <a:endParaRPr lang="zh-CN" altLang="en-US" sz="2800" b="1" dirty="0">
              <a:gradFill>
                <a:gsLst>
                  <a:gs pos="0">
                    <a:srgbClr val="FFF200"/>
                  </a:gs>
                  <a:gs pos="19000">
                    <a:srgbClr val="FF7A00"/>
                  </a:gs>
                  <a:gs pos="100000">
                    <a:srgbClr val="FF0300"/>
                  </a:gs>
                </a:gsLst>
                <a:lin ang="54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5644" y="608484"/>
            <a:ext cx="7560840" cy="523220"/>
            <a:chOff x="505644" y="608484"/>
            <a:chExt cx="7560840" cy="523220"/>
          </a:xfrm>
        </p:grpSpPr>
        <p:sp>
          <p:nvSpPr>
            <p:cNvPr id="2" name="矩形 1"/>
            <p:cNvSpPr/>
            <p:nvPr/>
          </p:nvSpPr>
          <p:spPr>
            <a:xfrm>
              <a:off x="505644" y="608484"/>
              <a:ext cx="75608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SzPct val="80000"/>
                <a:buFont typeface="宋体" panose="02010600030101010101" pitchFamily="2" charset="-122"/>
                <a:buChar char="◇"/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莎士比亚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说：“书籍是全世界的营养品。”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030805" y="1112654"/>
              <a:ext cx="1143008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05644" y="2261083"/>
            <a:ext cx="7560840" cy="954107"/>
            <a:chOff x="505644" y="2213458"/>
            <a:chExt cx="7560840" cy="954107"/>
          </a:xfrm>
        </p:grpSpPr>
        <p:sp>
          <p:nvSpPr>
            <p:cNvPr id="10" name="矩形 9"/>
            <p:cNvSpPr/>
            <p:nvPr/>
          </p:nvSpPr>
          <p:spPr>
            <a:xfrm>
              <a:off x="505644" y="2213458"/>
              <a:ext cx="756084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SzPct val="80000"/>
                <a:buFont typeface="宋体" panose="02010600030101010101" pitchFamily="2" charset="-122"/>
                <a:buChar char="◇"/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本你喜爱的书就是一位朋友，也是一处你随时想去就去的故地。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951090" y="2690511"/>
              <a:ext cx="780690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569221" y="3094856"/>
              <a:ext cx="780690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49163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就像夏日的清风，能给我们带来清凉。</a:t>
            </a:r>
            <a:endParaRPr lang="en-US" altLang="zh-CN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627534"/>
            <a:ext cx="7704856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仿照例句，说说还可以把书比喻成什么。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576" y="2265715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就像一扇扇无形的门，门后是一个个不同的世界。</a:t>
            </a:r>
            <a:endParaRPr lang="en-US" altLang="zh-CN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5576" y="3356998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就像一艘船</a:t>
            </a:r>
            <a:r>
              <a:rPr lang="en-US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带领我们从狭隘的港湾</a:t>
            </a:r>
            <a:r>
              <a:rPr lang="en-US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驶向人生的无限宽广的海洋。</a:t>
            </a:r>
            <a:endParaRPr lang="en-US" altLang="zh-CN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500025"/>
            <a:ext cx="7393631" cy="578882"/>
          </a:xfrm>
          <a:prstGeom prst="round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  <a:defRPr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书是一艘艘等待出发的小船，停在书架上。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83568" y="1178857"/>
            <a:ext cx="7393630" cy="578882"/>
          </a:xfrm>
          <a:prstGeom prst="round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  <a:defRPr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书是一张张请柬，邀请我去美丽的游乐园。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83568" y="1868177"/>
            <a:ext cx="7560839" cy="578882"/>
          </a:xfrm>
          <a:prstGeom prst="round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  <a:defRPr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书是一对翅膀,帮助人们横渡理想的</a:t>
            </a:r>
            <a:r>
              <a:rPr lang="zh-CN" altLang="en-US"/>
              <a:t>海</a:t>
            </a:r>
            <a:r>
              <a:rPr lang="zh-CN" altLang="en-US" smtClean="0"/>
              <a:t>洋。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2585883"/>
            <a:ext cx="7056784" cy="578438"/>
          </a:xfrm>
          <a:prstGeom prst="round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>
              <a:spcAft>
                <a:spcPts val="600"/>
              </a:spcAft>
              <a:buClr>
                <a:schemeClr val="tx1"/>
              </a:buClr>
              <a:buSzPct val="80000"/>
              <a:buFont typeface="宋体" panose="02010600030101010101" pitchFamily="2" charset="-122"/>
              <a:buChar char="◇"/>
              <a:defRPr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书是一点火花,能点燃心中的火炬。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16404" y="3291830"/>
            <a:ext cx="2811780" cy="1584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7604" y="738362"/>
            <a:ext cx="7128792" cy="3643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是巨大的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力量。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列宁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是人类进步的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阶梯。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高尔基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是人类知识的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总统。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莎士比亚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是人类思想的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宝库。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乌申斯基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举世之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宝。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梭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罗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好的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书籍是最贵重的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珍宝。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别林斯基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80000"/>
              <a:buFont typeface="黑体" panose="02010609060101010101" pitchFamily="49" charset="-122"/>
              <a:buChar char="★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是唯一不死的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东西。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丘特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1563638"/>
            <a:ext cx="8559427" cy="329320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8650" indent="-628650">
              <a:spcBef>
                <a:spcPts val="1200"/>
              </a:spcBef>
            </a:pPr>
            <a:r>
              <a:rPr lang="en-US" altLang="zh-CN" sz="2400" b="1" dirty="0" smtClean="0">
                <a:ea typeface="楷体" panose="02010609060101010101" pitchFamily="49" charset="-122"/>
              </a:rPr>
              <a:t>(      )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阅读</a:t>
            </a:r>
            <a:r>
              <a:rPr lang="zh-CN" altLang="en-US" sz="2400" b="1" dirty="0">
                <a:ea typeface="楷体" panose="02010609060101010101" pitchFamily="49" charset="-122"/>
              </a:rPr>
              <a:t>是什么？是吸收。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 marL="628650" indent="-628650">
              <a:spcBef>
                <a:spcPts val="1200"/>
              </a:spcBef>
            </a:pPr>
            <a:r>
              <a:rPr lang="en-US" altLang="zh-CN" sz="2400" b="1" dirty="0" smtClean="0">
                <a:ea typeface="楷体" panose="02010609060101010101" pitchFamily="49" charset="-122"/>
              </a:rPr>
              <a:t>(      </a:t>
            </a:r>
            <a:r>
              <a:rPr lang="en-US" altLang="zh-CN" sz="2400" b="1" dirty="0">
                <a:ea typeface="楷体" panose="02010609060101010101" pitchFamily="49" charset="-122"/>
              </a:rPr>
              <a:t>)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把</a:t>
            </a:r>
            <a:r>
              <a:rPr lang="zh-CN" altLang="en-US" sz="2400" b="1" dirty="0">
                <a:ea typeface="楷体" panose="02010609060101010101" pitchFamily="49" charset="-122"/>
              </a:rPr>
              <a:t>脑子里的东西拿出来，让人家知道，或者用嘴说，或者用笔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写</a:t>
            </a:r>
            <a:r>
              <a:rPr lang="zh-CN" altLang="en-US" sz="2400" b="1" dirty="0">
                <a:ea typeface="楷体" panose="02010609060101010101" pitchFamily="49" charset="-122"/>
              </a:rPr>
              <a:t>。</a:t>
            </a:r>
            <a:endParaRPr lang="en-US" altLang="zh-CN" sz="2400" b="1" dirty="0">
              <a:ea typeface="楷体" panose="02010609060101010101" pitchFamily="49" charset="-122"/>
            </a:endParaRPr>
          </a:p>
          <a:p>
            <a:pPr marL="628650" indent="-628650">
              <a:spcBef>
                <a:spcPts val="1200"/>
              </a:spcBef>
            </a:pPr>
            <a:r>
              <a:rPr lang="en-US" altLang="zh-CN" sz="2400" b="1" dirty="0">
                <a:ea typeface="楷体" panose="02010609060101010101" pitchFamily="49" charset="-122"/>
              </a:rPr>
              <a:t>(      )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好像</a:t>
            </a:r>
            <a:r>
              <a:rPr lang="zh-CN" altLang="en-US" sz="2400" b="1" dirty="0">
                <a:ea typeface="楷体" panose="02010609060101010101" pitchFamily="49" charset="-122"/>
              </a:rPr>
              <a:t>每天吃饭吸收营养一样，阅读就是吸收精神上的营养。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 marL="628650" indent="-628650">
              <a:spcBef>
                <a:spcPts val="1200"/>
              </a:spcBef>
            </a:pPr>
            <a:r>
              <a:rPr lang="en-US" altLang="zh-CN" sz="2400" b="1" dirty="0">
                <a:ea typeface="楷体" panose="02010609060101010101" pitchFamily="49" charset="-122"/>
              </a:rPr>
              <a:t>(      )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阅读</a:t>
            </a:r>
            <a:r>
              <a:rPr lang="zh-CN" altLang="en-US" sz="2400" b="1" dirty="0">
                <a:ea typeface="楷体" panose="02010609060101010101" pitchFamily="49" charset="-122"/>
              </a:rPr>
              <a:t>和写作，吸收和表达， 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一个</a:t>
            </a:r>
            <a:r>
              <a:rPr lang="zh-CN" altLang="en-US" sz="2400" b="1" dirty="0">
                <a:ea typeface="楷体" panose="02010609060101010101" pitchFamily="49" charset="-122"/>
              </a:rPr>
              <a:t>是进，从外到内；一个是出，从内到外。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 marL="628650" indent="-628650">
              <a:spcBef>
                <a:spcPts val="1200"/>
              </a:spcBef>
            </a:pPr>
            <a:r>
              <a:rPr lang="en-US" altLang="zh-CN" sz="2400" b="1" dirty="0">
                <a:ea typeface="楷体" panose="02010609060101010101" pitchFamily="49" charset="-122"/>
              </a:rPr>
              <a:t>(      )</a:t>
            </a:r>
            <a:r>
              <a:rPr lang="zh-CN" altLang="en-US" sz="2400" b="1" dirty="0" smtClean="0">
                <a:ea typeface="楷体" panose="02010609060101010101" pitchFamily="49" charset="-122"/>
              </a:rPr>
              <a:t>写作</a:t>
            </a:r>
            <a:r>
              <a:rPr lang="zh-CN" altLang="en-US" sz="2400" b="1" dirty="0">
                <a:ea typeface="楷体" panose="02010609060101010101" pitchFamily="49" charset="-122"/>
              </a:rPr>
              <a:t>是什么？是表达。</a:t>
            </a:r>
            <a:endParaRPr lang="zh-CN" altLang="en-US" sz="2400" b="1" dirty="0"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9172" y="37760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读下面的句子，思考：哪些句子讲的是同一个内容？哪些句子是在总述、提示主要意思？然后给句子排序，连成一段意思连贯的话。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3608" y="1976636"/>
            <a:ext cx="720080" cy="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046304" y="3373363"/>
            <a:ext cx="654618" cy="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062658" y="4779615"/>
            <a:ext cx="654618" cy="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026195" y="2859782"/>
            <a:ext cx="958427" cy="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67071" y="3886944"/>
            <a:ext cx="1560713" cy="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3843" y="4299942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514842" y="1448197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en-US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4842" y="1996589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en-US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4842" y="2859782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4842" y="3401938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4860032" y="4155926"/>
            <a:ext cx="1464586" cy="533421"/>
          </a:xfrm>
          <a:custGeom>
            <a:avLst/>
            <a:gdLst>
              <a:gd name="connsiteX0" fmla="*/ 0 w 1066843"/>
              <a:gd name="connsiteY0" fmla="*/ 53342 h 533421"/>
              <a:gd name="connsiteX1" fmla="*/ 53342 w 1066843"/>
              <a:gd name="connsiteY1" fmla="*/ 0 h 533421"/>
              <a:gd name="connsiteX2" fmla="*/ 1013501 w 1066843"/>
              <a:gd name="connsiteY2" fmla="*/ 0 h 533421"/>
              <a:gd name="connsiteX3" fmla="*/ 1066843 w 1066843"/>
              <a:gd name="connsiteY3" fmla="*/ 53342 h 533421"/>
              <a:gd name="connsiteX4" fmla="*/ 1066843 w 1066843"/>
              <a:gd name="connsiteY4" fmla="*/ 480079 h 533421"/>
              <a:gd name="connsiteX5" fmla="*/ 1013501 w 1066843"/>
              <a:gd name="connsiteY5" fmla="*/ 533421 h 533421"/>
              <a:gd name="connsiteX6" fmla="*/ 53342 w 1066843"/>
              <a:gd name="connsiteY6" fmla="*/ 533421 h 533421"/>
              <a:gd name="connsiteX7" fmla="*/ 0 w 1066843"/>
              <a:gd name="connsiteY7" fmla="*/ 480079 h 533421"/>
              <a:gd name="connsiteX8" fmla="*/ 0 w 1066843"/>
              <a:gd name="connsiteY8" fmla="*/ 53342 h 5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843" h="533421">
                <a:moveTo>
                  <a:pt x="0" y="53342"/>
                </a:moveTo>
                <a:cubicBezTo>
                  <a:pt x="0" y="23882"/>
                  <a:pt x="23882" y="0"/>
                  <a:pt x="53342" y="0"/>
                </a:cubicBezTo>
                <a:lnTo>
                  <a:pt x="1013501" y="0"/>
                </a:lnTo>
                <a:cubicBezTo>
                  <a:pt x="1042961" y="0"/>
                  <a:pt x="1066843" y="23882"/>
                  <a:pt x="1066843" y="53342"/>
                </a:cubicBezTo>
                <a:lnTo>
                  <a:pt x="1066843" y="480079"/>
                </a:lnTo>
                <a:cubicBezTo>
                  <a:pt x="1066843" y="509539"/>
                  <a:pt x="1042961" y="533421"/>
                  <a:pt x="1013501" y="533421"/>
                </a:cubicBezTo>
                <a:lnTo>
                  <a:pt x="53342" y="533421"/>
                </a:lnTo>
                <a:cubicBezTo>
                  <a:pt x="23882" y="533421"/>
                  <a:pt x="0" y="509539"/>
                  <a:pt x="0" y="480079"/>
                </a:cubicBezTo>
                <a:lnTo>
                  <a:pt x="0" y="533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483" tIns="30863" rIns="38483" bIns="30863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dirty="0" smtClean="0"/>
              <a:t>先问后答 </a:t>
            </a:r>
            <a:endParaRPr lang="zh-CN" sz="2400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6473780" y="4155926"/>
            <a:ext cx="2006721" cy="533421"/>
          </a:xfrm>
          <a:custGeom>
            <a:avLst/>
            <a:gdLst>
              <a:gd name="connsiteX0" fmla="*/ 0 w 1066843"/>
              <a:gd name="connsiteY0" fmla="*/ 53342 h 533421"/>
              <a:gd name="connsiteX1" fmla="*/ 53342 w 1066843"/>
              <a:gd name="connsiteY1" fmla="*/ 0 h 533421"/>
              <a:gd name="connsiteX2" fmla="*/ 1013501 w 1066843"/>
              <a:gd name="connsiteY2" fmla="*/ 0 h 533421"/>
              <a:gd name="connsiteX3" fmla="*/ 1066843 w 1066843"/>
              <a:gd name="connsiteY3" fmla="*/ 53342 h 533421"/>
              <a:gd name="connsiteX4" fmla="*/ 1066843 w 1066843"/>
              <a:gd name="connsiteY4" fmla="*/ 480079 h 533421"/>
              <a:gd name="connsiteX5" fmla="*/ 1013501 w 1066843"/>
              <a:gd name="connsiteY5" fmla="*/ 533421 h 533421"/>
              <a:gd name="connsiteX6" fmla="*/ 53342 w 1066843"/>
              <a:gd name="connsiteY6" fmla="*/ 533421 h 533421"/>
              <a:gd name="connsiteX7" fmla="*/ 0 w 1066843"/>
              <a:gd name="connsiteY7" fmla="*/ 480079 h 533421"/>
              <a:gd name="connsiteX8" fmla="*/ 0 w 1066843"/>
              <a:gd name="connsiteY8" fmla="*/ 53342 h 5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843" h="533421">
                <a:moveTo>
                  <a:pt x="0" y="53342"/>
                </a:moveTo>
                <a:cubicBezTo>
                  <a:pt x="0" y="23882"/>
                  <a:pt x="23882" y="0"/>
                  <a:pt x="53342" y="0"/>
                </a:cubicBezTo>
                <a:lnTo>
                  <a:pt x="1013501" y="0"/>
                </a:lnTo>
                <a:cubicBezTo>
                  <a:pt x="1042961" y="0"/>
                  <a:pt x="1066843" y="23882"/>
                  <a:pt x="1066843" y="53342"/>
                </a:cubicBezTo>
                <a:lnTo>
                  <a:pt x="1066843" y="480079"/>
                </a:lnTo>
                <a:cubicBezTo>
                  <a:pt x="1066843" y="509539"/>
                  <a:pt x="1042961" y="533421"/>
                  <a:pt x="1013501" y="533421"/>
                </a:cubicBezTo>
                <a:lnTo>
                  <a:pt x="53342" y="533421"/>
                </a:lnTo>
                <a:cubicBezTo>
                  <a:pt x="23882" y="533421"/>
                  <a:pt x="0" y="509539"/>
                  <a:pt x="0" y="480079"/>
                </a:cubicBezTo>
                <a:lnTo>
                  <a:pt x="0" y="533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483" tIns="30863" rIns="38483" bIns="30863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dirty="0" smtClean="0"/>
              <a:t>先分述后总述</a:t>
            </a:r>
            <a:endParaRPr lang="zh-CN" sz="2400" kern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49729" y="1468400"/>
            <a:ext cx="1642326" cy="500137"/>
            <a:chOff x="522212" y="1275606"/>
            <a:chExt cx="1642326" cy="500137"/>
          </a:xfrm>
        </p:grpSpPr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522212" y="1275606"/>
              <a:ext cx="1623276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书</a:t>
              </a:r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写提示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41262" y="1371452"/>
              <a:ext cx="51640" cy="3514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112898" y="1371452"/>
              <a:ext cx="51640" cy="3514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486594" y="2406631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我国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书法的历史源远流长，在各种书体中，我们现在最常用的是</a:t>
            </a:r>
            <a:r>
              <a:rPr lang="zh-CN" altLang="en-US" sz="3600" dirty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楷书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3163618" y="148188"/>
            <a:ext cx="2816764" cy="646331"/>
            <a:chOff x="3042112" y="364212"/>
            <a:chExt cx="2816764" cy="646331"/>
          </a:xfrm>
        </p:grpSpPr>
        <p:sp>
          <p:nvSpPr>
            <p:cNvPr id="8" name="文本框 15"/>
            <p:cNvSpPr txBox="1"/>
            <p:nvPr/>
          </p:nvSpPr>
          <p:spPr>
            <a:xfrm>
              <a:off x="3176571" y="364212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iconfont-1191-870150"/>
            <p:cNvSpPr>
              <a:spLocks noChangeAspect="1"/>
            </p:cNvSpPr>
            <p:nvPr/>
          </p:nvSpPr>
          <p:spPr bwMode="auto">
            <a:xfrm>
              <a:off x="5575906" y="5224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  <p:sp>
          <p:nvSpPr>
            <p:cNvPr id="13" name="iconfont-1191-870150"/>
            <p:cNvSpPr>
              <a:spLocks noChangeAspect="1"/>
            </p:cNvSpPr>
            <p:nvPr/>
          </p:nvSpPr>
          <p:spPr bwMode="auto">
            <a:xfrm rot="10800000">
              <a:off x="3042112" y="522449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11560" y="987574"/>
            <a:ext cx="5643240" cy="312604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欧阳询（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557</a:t>
            </a:r>
            <a:r>
              <a:rPr 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—641</a:t>
            </a:r>
            <a:r>
              <a:rPr 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年），字信本，汉族，唐朝潭州临湘（今湖南长沙）人</a:t>
            </a:r>
            <a:r>
              <a:rPr 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，唐朝著名书法家、官员，</a:t>
            </a: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sz="28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楷书四大家</a:t>
            </a: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sz="28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之一</a:t>
            </a:r>
            <a:r>
              <a:rPr 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。其书号</a:t>
            </a:r>
            <a:r>
              <a:rPr 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</a:t>
            </a:r>
            <a:r>
              <a:rPr lang="zh-CN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“欧体”</a:t>
            </a:r>
            <a:r>
              <a:rPr 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代表性作品有</a:t>
            </a:r>
            <a:r>
              <a:rPr lang="en-US" altLang="zh-CN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九成宫醴泉铭</a:t>
            </a:r>
            <a:r>
              <a:rPr lang="en-US" altLang="zh-CN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 descr="7c1ed21b0ef41bd5b5af609351da81cb38db3ddc"/>
          <p:cNvPicPr>
            <a:picLocks noChangeAspect="1"/>
          </p:cNvPicPr>
          <p:nvPr/>
        </p:nvPicPr>
        <p:blipFill rotWithShape="1">
          <a:blip r:embed="rId1"/>
          <a:srcRect l="17421" r="9871"/>
          <a:stretch>
            <a:fillRect/>
          </a:stretch>
        </p:blipFill>
        <p:spPr>
          <a:xfrm>
            <a:off x="6372200" y="1020187"/>
            <a:ext cx="2205633" cy="3063731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t015e40eac8d0ec2a08.jpg"/>
          <p:cNvPicPr>
            <a:picLocks noChangeAspect="1"/>
          </p:cNvPicPr>
          <p:nvPr/>
        </p:nvPicPr>
        <p:blipFill>
          <a:blip r:embed="rId1" cstate="print"/>
          <a:srcRect b="10801"/>
          <a:stretch>
            <a:fillRect/>
          </a:stretch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12" name="文本框 1"/>
          <p:cNvSpPr txBox="1"/>
          <p:nvPr/>
        </p:nvSpPr>
        <p:spPr>
          <a:xfrm>
            <a:off x="161281" y="110686"/>
            <a:ext cx="27414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200" b="1" smtClean="0">
                <a:latin typeface="黑体" panose="02010609060101010101" pitchFamily="49" charset="-122"/>
                <a:ea typeface="黑体" panose="02010609060101010101" pitchFamily="49" charset="-122"/>
              </a:rPr>
              <a:t>语</a:t>
            </a:r>
            <a:r>
              <a:rPr kumimoji="1"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文  五年级  上册</a:t>
            </a:r>
            <a:endParaRPr kumimoji="1"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2591780" y="1659453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effectLst>
                  <a:glow rad="1193800">
                    <a:schemeClr val="bg1">
                      <a:alpha val="84000"/>
                    </a:schemeClr>
                  </a:glow>
                </a:effectLst>
                <a:latin typeface="+mn-ea"/>
              </a:rPr>
              <a:t>语文园地</a:t>
            </a:r>
            <a:endParaRPr lang="zh-CN" altLang="en-US" sz="7200" b="1" dirty="0">
              <a:effectLst>
                <a:glow rad="1193800">
                  <a:schemeClr val="bg1">
                    <a:alpha val="84000"/>
                  </a:schemeClr>
                </a:glow>
              </a:effectLst>
              <a:latin typeface="+mn-ea"/>
            </a:endParaRPr>
          </a:p>
        </p:txBody>
      </p:sp>
      <p:sp>
        <p:nvSpPr>
          <p:cNvPr id="6" name="文本框 15">
            <a:hlinkClick r:id="" action="ppaction://hlinkshowjump?jump=nextslide"/>
          </p:cNvPr>
          <p:cNvSpPr txBox="1"/>
          <p:nvPr/>
        </p:nvSpPr>
        <p:spPr>
          <a:xfrm>
            <a:off x="3338308" y="2787774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iconfont-1191-870150"/>
          <p:cNvSpPr>
            <a:spLocks noChangeAspect="1"/>
          </p:cNvSpPr>
          <p:nvPr/>
        </p:nvSpPr>
        <p:spPr bwMode="auto">
          <a:xfrm>
            <a:off x="5737643" y="2898712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8" name="iconfont-1191-870150"/>
          <p:cNvSpPr>
            <a:spLocks noChangeAspect="1"/>
          </p:cNvSpPr>
          <p:nvPr/>
        </p:nvSpPr>
        <p:spPr bwMode="auto">
          <a:xfrm rot="10800000">
            <a:off x="3203849" y="2898713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0" name="文本框 15">
            <a:hlinkClick r:id="rId2" action="ppaction://hlinksldjump"/>
          </p:cNvPr>
          <p:cNvSpPr txBox="1"/>
          <p:nvPr/>
        </p:nvSpPr>
        <p:spPr>
          <a:xfrm>
            <a:off x="3338308" y="3549837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iconfont-1191-870150"/>
          <p:cNvSpPr>
            <a:spLocks noChangeAspect="1"/>
          </p:cNvSpPr>
          <p:nvPr/>
        </p:nvSpPr>
        <p:spPr bwMode="auto">
          <a:xfrm>
            <a:off x="5737643" y="3660775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3" name="iconfont-1191-870150"/>
          <p:cNvSpPr>
            <a:spLocks noChangeAspect="1"/>
          </p:cNvSpPr>
          <p:nvPr/>
        </p:nvSpPr>
        <p:spPr bwMode="auto">
          <a:xfrm rot="10800000">
            <a:off x="3203849" y="3660776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0244" y="4431258"/>
            <a:ext cx="8280920" cy="461665"/>
          </a:xfrm>
          <a:prstGeom prst="rect">
            <a:avLst/>
          </a:prstGeom>
          <a:ln>
            <a:solidFill>
              <a:schemeClr val="bg1"/>
            </a:solidFill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欧阳询七十五岁时的得意之作，由魏征撰文，欧阳询书写。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屏幕剪辑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411510"/>
            <a:ext cx="6696745" cy="39118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7248996" y="687291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用笔方正</a:t>
            </a:r>
            <a:endParaRPr lang="zh-CN" sz="2400" b="1" kern="1200"/>
          </a:p>
        </p:txBody>
      </p:sp>
      <p:sp>
        <p:nvSpPr>
          <p:cNvPr id="9" name="任意多边形 8"/>
          <p:cNvSpPr/>
          <p:nvPr/>
        </p:nvSpPr>
        <p:spPr>
          <a:xfrm>
            <a:off x="7248996" y="1201051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笔力刚劲</a:t>
            </a:r>
            <a:endParaRPr lang="zh-CN" sz="2400" b="1" kern="1200"/>
          </a:p>
        </p:txBody>
      </p:sp>
      <p:sp>
        <p:nvSpPr>
          <p:cNvPr id="10" name="任意多边形 9"/>
          <p:cNvSpPr/>
          <p:nvPr/>
        </p:nvSpPr>
        <p:spPr>
          <a:xfrm>
            <a:off x="7248996" y="1714810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一丝不苟</a:t>
            </a:r>
            <a:endParaRPr lang="zh-CN" sz="2400" b="1" kern="1200"/>
          </a:p>
        </p:txBody>
      </p:sp>
      <p:sp>
        <p:nvSpPr>
          <p:cNvPr id="11" name="任意多边形 10"/>
          <p:cNvSpPr/>
          <p:nvPr/>
        </p:nvSpPr>
        <p:spPr>
          <a:xfrm>
            <a:off x="7248996" y="2228570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字形竖长</a:t>
            </a:r>
            <a:endParaRPr lang="zh-CN" sz="2400" b="1" kern="1200"/>
          </a:p>
        </p:txBody>
      </p:sp>
      <p:sp>
        <p:nvSpPr>
          <p:cNvPr id="12" name="任意多边形 11"/>
          <p:cNvSpPr/>
          <p:nvPr/>
        </p:nvSpPr>
        <p:spPr>
          <a:xfrm>
            <a:off x="7248996" y="2742329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穿插巧妙</a:t>
            </a:r>
            <a:endParaRPr lang="zh-CN" sz="2400" b="1" kern="1200"/>
          </a:p>
        </p:txBody>
      </p:sp>
      <p:sp>
        <p:nvSpPr>
          <p:cNvPr id="13" name="任意多边形 12"/>
          <p:cNvSpPr/>
          <p:nvPr/>
        </p:nvSpPr>
        <p:spPr>
          <a:xfrm>
            <a:off x="7248996" y="3256088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结构严谨</a:t>
            </a:r>
            <a:endParaRPr lang="zh-CN" sz="2400" b="1" kern="1200"/>
          </a:p>
        </p:txBody>
      </p:sp>
      <p:sp>
        <p:nvSpPr>
          <p:cNvPr id="14" name="任意多边形 13"/>
          <p:cNvSpPr/>
          <p:nvPr/>
        </p:nvSpPr>
        <p:spPr>
          <a:xfrm>
            <a:off x="7248996" y="3769848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平正端庄</a:t>
            </a:r>
            <a:endParaRPr lang="zh-CN" sz="2400" b="1" kern="1200"/>
          </a:p>
        </p:txBody>
      </p:sp>
      <p:sp>
        <p:nvSpPr>
          <p:cNvPr id="15" name="任意多边形 14"/>
          <p:cNvSpPr/>
          <p:nvPr/>
        </p:nvSpPr>
        <p:spPr>
          <a:xfrm>
            <a:off x="7248996" y="4283607"/>
            <a:ext cx="1651993" cy="427781"/>
          </a:xfrm>
          <a:custGeom>
            <a:avLst/>
            <a:gdLst>
              <a:gd name="connsiteX0" fmla="*/ 0 w 1309236"/>
              <a:gd name="connsiteY0" fmla="*/ 78428 h 470559"/>
              <a:gd name="connsiteX1" fmla="*/ 78428 w 1309236"/>
              <a:gd name="connsiteY1" fmla="*/ 0 h 470559"/>
              <a:gd name="connsiteX2" fmla="*/ 1230808 w 1309236"/>
              <a:gd name="connsiteY2" fmla="*/ 0 h 470559"/>
              <a:gd name="connsiteX3" fmla="*/ 1309236 w 1309236"/>
              <a:gd name="connsiteY3" fmla="*/ 78428 h 470559"/>
              <a:gd name="connsiteX4" fmla="*/ 1309236 w 1309236"/>
              <a:gd name="connsiteY4" fmla="*/ 392131 h 470559"/>
              <a:gd name="connsiteX5" fmla="*/ 1230808 w 1309236"/>
              <a:gd name="connsiteY5" fmla="*/ 470559 h 470559"/>
              <a:gd name="connsiteX6" fmla="*/ 78428 w 1309236"/>
              <a:gd name="connsiteY6" fmla="*/ 470559 h 470559"/>
              <a:gd name="connsiteX7" fmla="*/ 0 w 1309236"/>
              <a:gd name="connsiteY7" fmla="*/ 392131 h 470559"/>
              <a:gd name="connsiteX8" fmla="*/ 0 w 1309236"/>
              <a:gd name="connsiteY8" fmla="*/ 78428 h 4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236" h="470559">
                <a:moveTo>
                  <a:pt x="0" y="78428"/>
                </a:moveTo>
                <a:cubicBezTo>
                  <a:pt x="0" y="35113"/>
                  <a:pt x="35113" y="0"/>
                  <a:pt x="78428" y="0"/>
                </a:cubicBezTo>
                <a:lnTo>
                  <a:pt x="1230808" y="0"/>
                </a:lnTo>
                <a:cubicBezTo>
                  <a:pt x="1274123" y="0"/>
                  <a:pt x="1309236" y="35113"/>
                  <a:pt x="1309236" y="78428"/>
                </a:cubicBezTo>
                <a:lnTo>
                  <a:pt x="1309236" y="392131"/>
                </a:lnTo>
                <a:cubicBezTo>
                  <a:pt x="1309236" y="435446"/>
                  <a:pt x="1274123" y="470559"/>
                  <a:pt x="1230808" y="470559"/>
                </a:cubicBezTo>
                <a:lnTo>
                  <a:pt x="78428" y="470559"/>
                </a:lnTo>
                <a:cubicBezTo>
                  <a:pt x="35113" y="470559"/>
                  <a:pt x="0" y="435446"/>
                  <a:pt x="0" y="392131"/>
                </a:cubicBezTo>
                <a:lnTo>
                  <a:pt x="0" y="78428"/>
                </a:lnTo>
                <a:close/>
              </a:path>
            </a:pathLst>
          </a:custGeom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121" tIns="80121" rIns="80121" bIns="80121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smtClean="0"/>
              <a:t>险劲生动</a:t>
            </a:r>
            <a:endParaRPr lang="zh-CN" sz="2400" b="1" kern="1200"/>
          </a:p>
        </p:txBody>
      </p:sp>
      <p:pic>
        <p:nvPicPr>
          <p:cNvPr id="2" name="图片 1" descr="屏幕剪辑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758624"/>
            <a:ext cx="6400619" cy="3738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04160" y="1635646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①朗读古诗，借助工具书读准字音，读通句子。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04160" y="2715766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②同桌互读，纠正字音，交流自己不理解的字词。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5536" y="462037"/>
            <a:ext cx="2160240" cy="500137"/>
            <a:chOff x="395536" y="487437"/>
            <a:chExt cx="2160240" cy="500137"/>
          </a:xfrm>
        </p:grpSpPr>
        <p:sp>
          <p:nvSpPr>
            <p:cNvPr id="6" name="TextBox 11"/>
            <p:cNvSpPr txBox="1">
              <a:spLocks noChangeArrowheads="1"/>
            </p:cNvSpPr>
            <p:nvPr/>
          </p:nvSpPr>
          <p:spPr bwMode="auto">
            <a:xfrm>
              <a:off x="395536" y="487437"/>
              <a:ext cx="2160240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95536" y="573758"/>
              <a:ext cx="51640" cy="3514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967172" y="573758"/>
              <a:ext cx="51640" cy="3514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0" y="1669554"/>
            <a:ext cx="1507631" cy="21605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860" y="1876713"/>
            <a:ext cx="3672408" cy="255454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其一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半亩方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塘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一鉴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天光云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徘徊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渠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那得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如许？</a:t>
            </a:r>
            <a:endParaRPr lang="en-US" altLang="zh-CN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源头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活水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1179" y="509151"/>
            <a:ext cx="2436243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</a:rPr>
              <a:t>观书有感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415284" y="1733287"/>
            <a:ext cx="0" cy="2409939"/>
          </a:xfrm>
          <a:prstGeom prst="line">
            <a:avLst/>
          </a:prstGeom>
          <a:ln>
            <a:noFill/>
            <a:prstDash val="lg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634728" y="1876713"/>
            <a:ext cx="3957020" cy="255454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其二</a:t>
            </a:r>
            <a:endParaRPr lang="zh-CN" altLang="en-US" sz="32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昨夜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江边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春水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蒙冲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巨舰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一毛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向来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枉费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推移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此日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中流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自在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5741" y="1229231"/>
            <a:ext cx="1687119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朱熹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495800" y="1889413"/>
            <a:ext cx="0" cy="255454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26074" y="829044"/>
            <a:ext cx="5014099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3600" b="0" dirty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朱熹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宋朝</a:t>
            </a:r>
            <a:r>
              <a:rPr 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著名的理学家、思想家、哲学家、教育家、诗人，闽学派的代表人物，儒学集大成者，世尊称</a:t>
            </a:r>
            <a:r>
              <a:rPr 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</a:t>
            </a:r>
            <a:r>
              <a:rPr lang="zh-CN" altLang="en-US" sz="36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sz="36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朱子</a:t>
            </a:r>
            <a:r>
              <a:rPr lang="zh-CN" altLang="en-US" sz="36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 descr="f31fbe096b63f624da9384678944ebf81b4ca38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2120" y="900744"/>
            <a:ext cx="2812893" cy="3327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82640" y="2379793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solidFill>
                  <a:schemeClr val="accent2">
                    <a:lumMod val="75000"/>
                  </a:schemeClr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jiàn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356644" y="1681264"/>
            <a:ext cx="958591" cy="578882"/>
          </a:xfrm>
          <a:prstGeom prst="wedgeRoundRectCallout">
            <a:avLst>
              <a:gd name="adj1" fmla="val 56009"/>
              <a:gd name="adj2" fmla="val 76212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镜子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1084" y="1792612"/>
            <a:ext cx="7416824" cy="2192908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其一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半亩方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塘一鉴开，天光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影共徘徊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渠那得清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如许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？为有源头活水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78234" y="554769"/>
            <a:ext cx="2436243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</a:rPr>
              <a:t>观书有感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52796" y="1202279"/>
            <a:ext cx="1687119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朱熹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89740" y="268066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鉴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00992" y="33874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5083161" y="4009092"/>
            <a:ext cx="958591" cy="578882"/>
          </a:xfrm>
          <a:prstGeom prst="wedgeRoundRectCallout">
            <a:avLst>
              <a:gd name="adj1" fmla="val -73827"/>
              <a:gd name="adj2" fmla="val -62003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因为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437492" y="3121424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chemeClr val="accent2">
                    <a:lumMod val="75000"/>
                  </a:schemeClr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wéi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/>
      <p:bldP spid="14" grpId="0"/>
      <p:bldP spid="15" grpId="0" animBg="1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标注 9"/>
          <p:cNvSpPr/>
          <p:nvPr/>
        </p:nvSpPr>
        <p:spPr>
          <a:xfrm>
            <a:off x="560031" y="1704836"/>
            <a:ext cx="2715825" cy="578882"/>
          </a:xfrm>
          <a:prstGeom prst="wedgeRoundRectCallout">
            <a:avLst>
              <a:gd name="adj1" fmla="val 56782"/>
              <a:gd name="adj2" fmla="val 109183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比喻大量阅读。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812458" y="3147998"/>
            <a:ext cx="1335891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92515" y="4157084"/>
            <a:ext cx="3617550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66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用行船来比喻学习。</a:t>
            </a:r>
            <a:endParaRPr lang="zh-CN" altLang="en-US" sz="3200" b="1" dirty="0">
              <a:solidFill>
                <a:srgbClr val="0066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5724128" y="1084094"/>
            <a:ext cx="2952328" cy="1055608"/>
          </a:xfrm>
          <a:prstGeom prst="wedgeRoundRectCallout">
            <a:avLst>
              <a:gd name="adj1" fmla="val -72131"/>
              <a:gd name="adj2" fmla="val 92277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古代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的一种战舰，这里指大船。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8234" y="554769"/>
            <a:ext cx="2436243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</a:rPr>
              <a:t>观书有感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52796" y="1202279"/>
            <a:ext cx="1687119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朱熹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15616" y="1720354"/>
            <a:ext cx="6912768" cy="2308324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其二</a:t>
            </a:r>
            <a:endParaRPr lang="zh-CN" altLang="en-US" sz="32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昨夜江边春水生，蒙冲巨舰一毛轻。</a:t>
            </a:r>
            <a:endParaRPr lang="en-US" altLang="zh-CN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向来枉费推移力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此日中流自在行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84646" y="26022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蒙冲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7" grpId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98789" y="125219"/>
            <a:ext cx="327341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accent3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理解诗歌大意</a:t>
            </a:r>
            <a:endParaRPr lang="zh-CN" altLang="en-US" sz="3600" b="1" dirty="0">
              <a:solidFill>
                <a:schemeClr val="accent3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99260" y="1034182"/>
            <a:ext cx="4680520" cy="3616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半亩大的方形池塘像一面镜子一样展现在眼前，天空的光彩和浮云的影子都在镜子中一起移动。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要问为什么那方塘的水会这样清澈呢？是因为有那永不枯竭的源头为它源源不断地输送活水啊。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4260" y="1946595"/>
            <a:ext cx="3460004" cy="273459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其一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半亩方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塘一鉴开，</a:t>
            </a:r>
            <a:endParaRPr lang="en-US" altLang="zh-CN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天光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影共徘徊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渠那得清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如许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为有源头活水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100" y="845440"/>
            <a:ext cx="2436243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观书有感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45662" y="1442150"/>
            <a:ext cx="1687119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朱熹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0783" y="1778699"/>
            <a:ext cx="3528392" cy="2800767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其二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昨夜江边春水生，</a:t>
            </a:r>
            <a:endParaRPr lang="en-US" altLang="zh-CN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蒙冲巨舰一毛轻。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向来枉费推移力，此日中流自在行。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11960" y="1059582"/>
            <a:ext cx="4667696" cy="31239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昨天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夜里江边涨起了阵阵春潮，巨大的舰船轻盈得如同一片羽毛。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向来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行驶要白费很多推拉力气，今天却能在江水中央自在地行进。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1100" y="631726"/>
            <a:ext cx="2436243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观书有感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45662" y="1228436"/>
            <a:ext cx="1687119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朱熹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3752" y="571486"/>
            <a:ext cx="7600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题目是“观书有感”，但是诗中为什么没有提到读书？诗中描写的景物和“书”有什么关系？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211171"/>
            <a:ext cx="3256456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半亩方塘一鉴开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6294" y="2168522"/>
            <a:ext cx="3557462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为有源头活水来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074388" y="3232522"/>
            <a:ext cx="3857652" cy="578882"/>
          </a:xfrm>
          <a:prstGeom prst="wedgeRoundRectCallout">
            <a:avLst>
              <a:gd name="adj1" fmla="val -31338"/>
              <a:gd name="adj2" fmla="val -119778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比喻自己的知识储备。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12088" y="2752726"/>
            <a:ext cx="1616428" cy="1588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圆角矩形标注 12"/>
          <p:cNvSpPr/>
          <p:nvPr/>
        </p:nvSpPr>
        <p:spPr>
          <a:xfrm>
            <a:off x="5988060" y="3219822"/>
            <a:ext cx="2675696" cy="578882"/>
          </a:xfrm>
          <a:prstGeom prst="wedgeRoundRectCallout">
            <a:avLst>
              <a:gd name="adj1" fmla="val -40241"/>
              <a:gd name="adj2" fmla="val -130748"/>
              <a:gd name="adj3" fmla="val 16667"/>
            </a:avLst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比喻新的知识。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63017" y="2689226"/>
            <a:ext cx="921962" cy="2425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00324" y="107228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你是怎样找到自己想读的书的？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0452" y="428610"/>
            <a:ext cx="1623276" cy="500137"/>
            <a:chOff x="323528" y="428610"/>
            <a:chExt cx="1623276" cy="500137"/>
          </a:xfrm>
        </p:grpSpPr>
        <p:sp>
          <p:nvSpPr>
            <p:cNvPr id="5" name="TextBox 11"/>
            <p:cNvSpPr txBox="1">
              <a:spLocks noChangeArrowheads="1"/>
            </p:cNvSpPr>
            <p:nvPr/>
          </p:nvSpPr>
          <p:spPr bwMode="auto">
            <a:xfrm>
              <a:off x="342578" y="428610"/>
              <a:ext cx="1604226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23528" y="555526"/>
              <a:ext cx="51640" cy="3195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895164" y="555526"/>
              <a:ext cx="51640" cy="3195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31640" y="1923678"/>
            <a:ext cx="7332823" cy="2984038"/>
            <a:chOff x="1403648" y="1923678"/>
            <a:chExt cx="7332823" cy="298403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1" cstate="print"/>
            <a:srcRect l="11359" t="14629" r="12762" b="15425"/>
            <a:stretch>
              <a:fillRect/>
            </a:stretch>
          </p:blipFill>
          <p:spPr bwMode="auto">
            <a:xfrm>
              <a:off x="1403648" y="1923678"/>
              <a:ext cx="1856390" cy="2418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圆角矩形标注 1"/>
            <p:cNvSpPr/>
            <p:nvPr/>
          </p:nvSpPr>
          <p:spPr>
            <a:xfrm>
              <a:off x="3690129" y="2067694"/>
              <a:ext cx="3474159" cy="2088232"/>
            </a:xfrm>
            <a:prstGeom prst="wedgeRoundRectCallout">
              <a:avLst>
                <a:gd name="adj1" fmla="val 69094"/>
                <a:gd name="adj2" fmla="val 35741"/>
                <a:gd name="adj3" fmla="val 16667"/>
              </a:avLst>
            </a:prstGeom>
            <a:solidFill>
              <a:srgbClr val="E1F7FF"/>
            </a:solidFill>
            <a:ln w="127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我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看到同桌在读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绿山墙的安娜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被书的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题目吸引了，于是就向她借了这本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来读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5060" y="3291830"/>
              <a:ext cx="911411" cy="1615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3163618" y="105444"/>
            <a:ext cx="2816764" cy="646331"/>
            <a:chOff x="3170579" y="105444"/>
            <a:chExt cx="2816764" cy="646331"/>
          </a:xfrm>
        </p:grpSpPr>
        <p:sp>
          <p:nvSpPr>
            <p:cNvPr id="12" name="文本框 15"/>
            <p:cNvSpPr txBox="1"/>
            <p:nvPr/>
          </p:nvSpPr>
          <p:spPr>
            <a:xfrm>
              <a:off x="3305038" y="105444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iconfont-1191-870150"/>
            <p:cNvSpPr>
              <a:spLocks noChangeAspect="1"/>
            </p:cNvSpPr>
            <p:nvPr/>
          </p:nvSpPr>
          <p:spPr bwMode="auto">
            <a:xfrm>
              <a:off x="5704373" y="216382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 rot="10800000">
              <a:off x="3170579" y="216383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75791" y="2499741"/>
            <a:ext cx="3452593" cy="2103333"/>
          </a:xfrm>
          <a:prstGeom prst="rect">
            <a:avLst/>
          </a:prstGeom>
          <a:solidFill>
            <a:srgbClr val="FCE8E8">
              <a:alpha val="89804"/>
            </a:srgbClr>
          </a:solidFill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011" tIns="117011" rIns="117011" bIns="117011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只有</a:t>
            </a:r>
            <a:r>
              <a:rPr lang="zh-CN" altLang="en-US" sz="28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博览群书，注重积累，做学问的时候才能运用自如。</a:t>
            </a:r>
            <a:endParaRPr lang="zh-CN" altLang="en-US" sz="2800" b="1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55275" y="1350516"/>
            <a:ext cx="2352629" cy="1077218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观书</a:t>
            </a:r>
            <a:r>
              <a:rPr lang="zh-CN" altLang="en-US" sz="3200" b="1" dirty="0" smtClean="0">
                <a:solidFill>
                  <a:schemeClr val="tx1"/>
                </a:solidFill>
              </a:rPr>
              <a:t>有感</a:t>
            </a:r>
            <a:endParaRPr lang="en-US" altLang="zh-CN" sz="3200" b="1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其一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4048" y="1350516"/>
            <a:ext cx="2352629" cy="1077218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观书</a:t>
            </a:r>
            <a:r>
              <a:rPr lang="zh-CN" altLang="en-US" sz="3200" b="1" dirty="0" smtClean="0">
                <a:solidFill>
                  <a:schemeClr val="tx1"/>
                </a:solidFill>
              </a:rPr>
              <a:t>有感</a:t>
            </a:r>
            <a:endParaRPr lang="en-US" altLang="zh-CN" sz="3200" b="1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其二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48006" y="483518"/>
            <a:ext cx="5948330" cy="864096"/>
            <a:chOff x="1648006" y="483518"/>
            <a:chExt cx="5948330" cy="864096"/>
          </a:xfrm>
        </p:grpSpPr>
        <p:sp>
          <p:nvSpPr>
            <p:cNvPr id="5" name="左大括号 4"/>
            <p:cNvSpPr/>
            <p:nvPr/>
          </p:nvSpPr>
          <p:spPr>
            <a:xfrm rot="5400000">
              <a:off x="4252469" y="-916132"/>
              <a:ext cx="258032" cy="4269460"/>
            </a:xfrm>
            <a:prstGeom prst="leftBrace">
              <a:avLst>
                <a:gd name="adj1" fmla="val 130363"/>
                <a:gd name="adj2" fmla="val 50000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648006" y="483518"/>
              <a:ext cx="59483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用生动形象的比喻阐述了读书的道理。</a:t>
              </a:r>
              <a:endParaRPr lang="zh-CN" alt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21668" y="2499742"/>
            <a:ext cx="3316159" cy="2103333"/>
          </a:xfrm>
          <a:prstGeom prst="rect">
            <a:avLst/>
          </a:prstGeom>
          <a:solidFill>
            <a:srgbClr val="FCE8E8">
              <a:alpha val="89804"/>
            </a:srgbClr>
          </a:solidFill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011" tIns="117011" rIns="117011" bIns="117011" numCol="1" spcCol="1270" anchor="ctr" anchorCtr="0">
            <a:noAutofit/>
          </a:bodyPr>
          <a:lstStyle/>
          <a:p>
            <a:pPr lvl="0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800" b="1" kern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sz="2800" b="1" kern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只有不断学习，汲取新知识，像不断有源头活水注入塘中那样，才能使内心澄明</a:t>
            </a:r>
            <a:r>
              <a:rPr lang="zh-CN" altLang="en-US" sz="2800" b="1" kern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sz="2800" b="1" kern="1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546815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结合诗的内容谈谈自己的体会。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2948" y="1347614"/>
            <a:ext cx="7594440" cy="1625790"/>
            <a:chOff x="692948" y="1347614"/>
            <a:chExt cx="7594440" cy="1625790"/>
          </a:xfrm>
        </p:grpSpPr>
        <p:pic>
          <p:nvPicPr>
            <p:cNvPr id="8" name="Picture 3" descr="C:\Users\Administrator\Downloads\1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48" y="1347614"/>
              <a:ext cx="998732" cy="1625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圆角矩形标注 6"/>
            <p:cNvSpPr/>
            <p:nvPr/>
          </p:nvSpPr>
          <p:spPr>
            <a:xfrm>
              <a:off x="2022692" y="1385483"/>
              <a:ext cx="6264696" cy="1444467"/>
            </a:xfrm>
            <a:prstGeom prst="wedgeRoundRectCallout">
              <a:avLst>
                <a:gd name="adj1" fmla="val -60161"/>
                <a:gd name="adj2" fmla="val -794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读书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的时候，要不断接触到新知识，才能使我感觉到自己</a:t>
              </a:r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的视野越来越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开阔，思路越来越清晰。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3544" y="3060488"/>
            <a:ext cx="7761480" cy="1913269"/>
            <a:chOff x="971600" y="1563638"/>
            <a:chExt cx="7761480" cy="1913269"/>
          </a:xfrm>
        </p:grpSpPr>
        <p:sp>
          <p:nvSpPr>
            <p:cNvPr id="10" name="圆角矩形标注 9"/>
            <p:cNvSpPr/>
            <p:nvPr/>
          </p:nvSpPr>
          <p:spPr>
            <a:xfrm>
              <a:off x="971600" y="1563638"/>
              <a:ext cx="5981469" cy="1444468"/>
            </a:xfrm>
            <a:prstGeom prst="wedgeRoundRectCallout">
              <a:avLst>
                <a:gd name="adj1" fmla="val 63309"/>
                <a:gd name="adj2" fmla="val -3593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我发现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读的书越多，在阅读和写作的时候就越顺畅，无论是理解还是表达都觉得很自如。</a:t>
              </a:r>
              <a:endParaRPr lang="zh-CN" altLang="en-US" sz="2800" b="1" dirty="0">
                <a:solidFill>
                  <a:schemeClr val="tx1"/>
                </a:solidFill>
              </a:endParaRPr>
            </a:p>
          </p:txBody>
        </p:sp>
        <p:pic>
          <p:nvPicPr>
            <p:cNvPr id="11" name="Picture 3" descr="C:\Users\Administrator\Downloads\七彩课堂语文一年级上册出片文件7(1)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>
              <a:fillRect/>
            </a:stretch>
          </p:blipFill>
          <p:spPr bwMode="auto">
            <a:xfrm flipH="1">
              <a:off x="7596336" y="1563638"/>
              <a:ext cx="1136744" cy="191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1"/>
          <p:cNvGrpSpPr/>
          <p:nvPr/>
        </p:nvGrpSpPr>
        <p:grpSpPr bwMode="auto">
          <a:xfrm>
            <a:off x="177800" y="411163"/>
            <a:ext cx="2306638" cy="560387"/>
            <a:chOff x="236194" y="315846"/>
            <a:chExt cx="3075496" cy="747606"/>
          </a:xfrm>
        </p:grpSpPr>
        <p:sp>
          <p:nvSpPr>
            <p:cNvPr id="9218" name="文本框 14"/>
            <p:cNvSpPr txBox="1">
              <a:spLocks noChangeArrowheads="1"/>
            </p:cNvSpPr>
            <p:nvPr/>
          </p:nvSpPr>
          <p:spPr bwMode="auto">
            <a:xfrm>
              <a:off x="723431" y="315846"/>
              <a:ext cx="2588259" cy="7476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3200" b="1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课堂小结</a:t>
              </a:r>
              <a:endParaRPr lang="zh-CN" altLang="en-US" sz="3200" b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9219" name="图片 3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36194" y="464003"/>
              <a:ext cx="441960" cy="550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971600" y="1275606"/>
            <a:ext cx="7272808" cy="27084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我们学会了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找自己喜欢的课外书，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养成了读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课外书的习惯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学会了运用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比喻的修辞方法介绍书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感受了欧阳询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书法艺术特色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积累了古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诗词《观书有感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0896" y="2544758"/>
            <a:ext cx="3025000" cy="217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81" y="275034"/>
            <a:ext cx="2024063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3806800" y="771550"/>
            <a:ext cx="5132288" cy="4079728"/>
            <a:chOff x="3806800" y="796278"/>
            <a:chExt cx="5132288" cy="4079728"/>
          </a:xfrm>
        </p:grpSpPr>
        <p:sp>
          <p:nvSpPr>
            <p:cNvPr id="5" name="圆角矩形标注 4"/>
            <p:cNvSpPr/>
            <p:nvPr/>
          </p:nvSpPr>
          <p:spPr>
            <a:xfrm>
              <a:off x="3806800" y="796278"/>
              <a:ext cx="3600400" cy="2814858"/>
            </a:xfrm>
            <a:prstGeom prst="wedgeRoundRectCallout">
              <a:avLst>
                <a:gd name="adj1" fmla="val 64037"/>
                <a:gd name="adj2" fmla="val 51672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我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看了电视剧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西游记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，被里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面惊险而又曲折的情节所吸引，同时迷上了能上天入地、会七十二变的孙悟空，所以就去图书馆找了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西游记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这本书来读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b="1" dirty="0">
                <a:solidFill>
                  <a:schemeClr val="tx1"/>
                </a:solidFill>
              </a:endParaRPr>
            </a:p>
          </p:txBody>
        </p:sp>
        <p:pic>
          <p:nvPicPr>
            <p:cNvPr id="6" name="Picture 3" descr="C:\Users\Administrator\Downloads\七彩课堂语文一年级上册出片文件7(1)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>
              <a:fillRect/>
            </a:stretch>
          </p:blipFill>
          <p:spPr bwMode="auto">
            <a:xfrm flipH="1">
              <a:off x="7802344" y="2962737"/>
              <a:ext cx="1136744" cy="191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88219781359&amp;di=dd17d345eac6050be17b57e0b4d483d2&amp;imgtype=0&amp;src=http%3A%2F%2Fimg.mp.itc.cn%2Fupload%2F20170719%2Fbc3b41acaae7490f998ade5ef91749dc_t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83718"/>
            <a:ext cx="3753823" cy="2502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2123728" y="555526"/>
            <a:ext cx="6264696" cy="1588914"/>
          </a:xfrm>
          <a:prstGeom prst="wedgeRoundRectCallout">
            <a:avLst>
              <a:gd name="adj1" fmla="val -60161"/>
              <a:gd name="adj2" fmla="val 4933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读书交流活动中，通过老师和同学推荐，我发现了喜欢的书，准备周末去书店买。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3" descr="C:\Users\Administrator\Downloads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77" y="2279662"/>
            <a:ext cx="1462244" cy="23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imgsa.baidu.com/timg?image&amp;quality=80&amp;size=b9999_10000&amp;sec=1588219753786&amp;di=6a81a20aa69cdfd0dbec93df973ef478&amp;imgtype=0&amp;src=http%3A%2F%2Fwww.xiandaigangmu.com%2Fuploadfile%2F201603%2F2016031814582672577200788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9702"/>
            <a:ext cx="4787609" cy="2561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圆角矩形标注 3"/>
          <p:cNvSpPr/>
          <p:nvPr/>
        </p:nvSpPr>
        <p:spPr>
          <a:xfrm>
            <a:off x="1835696" y="715247"/>
            <a:ext cx="6664254" cy="1280439"/>
          </a:xfrm>
          <a:prstGeom prst="wedgeRoundRectCallout">
            <a:avLst>
              <a:gd name="adj1" fmla="val -59654"/>
              <a:gd name="adj2" fmla="val 52960"/>
              <a:gd name="adj3" fmla="val 16667"/>
            </a:avLst>
          </a:prstGeom>
          <a:solidFill>
            <a:srgbClr val="EFE6F2"/>
          </a:solidFill>
          <a:ln w="127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在图书馆找书的时候，还发现书架上有其他我感兴趣的书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dministrator\Downloads\图\七彩课堂语文一年级上册出片文件7(1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7"/>
          <a:stretch>
            <a:fillRect/>
          </a:stretch>
        </p:blipFill>
        <p:spPr bwMode="auto">
          <a:xfrm flipH="1">
            <a:off x="227896" y="2272920"/>
            <a:ext cx="1607800" cy="23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645171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读“交流平台”的内容，说说还有哪些找书的方法。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33" y="1313173"/>
            <a:ext cx="1335887" cy="19144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1617" y="483942"/>
            <a:ext cx="8405531" cy="1340675"/>
            <a:chOff x="186217" y="458542"/>
            <a:chExt cx="8405531" cy="1340675"/>
          </a:xfrm>
        </p:grpSpPr>
        <p:sp>
          <p:nvSpPr>
            <p:cNvPr id="9" name="TextBox 8"/>
            <p:cNvSpPr txBox="1"/>
            <p:nvPr/>
          </p:nvSpPr>
          <p:spPr>
            <a:xfrm>
              <a:off x="558202" y="458542"/>
              <a:ext cx="8033546" cy="1340675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5793" tIns="80010" rIns="80010" bIns="80010" numCol="1" spcCol="1270" anchor="ctr" anchorCtr="0">
              <a:noAutofit/>
            </a:bodyPr>
            <a:lstStyle>
              <a:defPPr>
                <a:defRPr lang="zh-CN"/>
              </a:defPPr>
              <a:lvl1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sz="2400" b="1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zh-CN" altLang="en-US" sz="2800" dirty="0" smtClean="0"/>
                <a:t>①</a:t>
              </a:r>
              <a:r>
                <a:rPr lang="zh-CN" altLang="en-US" sz="2800" dirty="0"/>
                <a:t>可以跟着课文找书。</a:t>
              </a:r>
              <a:endParaRPr lang="en-US" altLang="zh-CN" sz="2800" dirty="0"/>
            </a:p>
            <a:p>
              <a:r>
                <a:rPr lang="zh-CN" altLang="en-US" dirty="0" smtClean="0">
                  <a:solidFill>
                    <a:schemeClr val="accent3">
                      <a:lumMod val="50000"/>
                    </a:schemeClr>
                  </a:solidFill>
                </a:rPr>
                <a:t>    我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也是读了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忆读书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后，对文中提到的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三国演义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产生了兴趣，于是找来读。</a:t>
              </a:r>
              <a:endParaRPr lang="zh-CN" alt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7" name="Picture 3" descr="C:\Users\Administrator\Downloads\1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17" y="481382"/>
              <a:ext cx="750362" cy="1221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244420" y="1994517"/>
            <a:ext cx="8372728" cy="1390992"/>
            <a:chOff x="219020" y="1994517"/>
            <a:chExt cx="8372728" cy="1390992"/>
          </a:xfrm>
        </p:grpSpPr>
        <p:sp>
          <p:nvSpPr>
            <p:cNvPr id="5" name="TextBox 4"/>
            <p:cNvSpPr txBox="1"/>
            <p:nvPr/>
          </p:nvSpPr>
          <p:spPr>
            <a:xfrm>
              <a:off x="558202" y="1994517"/>
              <a:ext cx="8033546" cy="1340675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5793" tIns="80010" rIns="80010" bIns="80010" numCol="1" spcCol="1270" anchor="ctr" anchorCtr="0">
              <a:noAutofit/>
            </a:bodyPr>
            <a:lstStyle>
              <a:defPPr>
                <a:defRPr lang="zh-CN"/>
              </a:defPPr>
              <a:lvl1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sz="2400" b="1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zh-CN" altLang="en-US" sz="2800" dirty="0" smtClean="0"/>
                <a:t>②</a:t>
              </a:r>
              <a:r>
                <a:rPr lang="zh-CN" altLang="en-US" sz="2800" dirty="0"/>
                <a:t>在读到感兴趣的书后，再找同类作品来读。</a:t>
              </a:r>
              <a:endParaRPr lang="en-US" altLang="zh-CN" sz="2800" dirty="0"/>
            </a:p>
            <a:p>
              <a:r>
                <a:rPr lang="zh-CN" altLang="en-US" dirty="0" smtClean="0">
                  <a:solidFill>
                    <a:schemeClr val="accent3">
                      <a:lumMod val="50000"/>
                    </a:schemeClr>
                  </a:solidFill>
                </a:rPr>
                <a:t>    我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是读了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白雪公主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后，对童话产生了兴趣，就找来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格林童话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来读。</a:t>
              </a:r>
              <a:endParaRPr lang="zh-CN" alt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9020" y="2171470"/>
              <a:ext cx="684756" cy="1214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198592" y="3505718"/>
            <a:ext cx="8418556" cy="1389843"/>
            <a:chOff x="173192" y="3505718"/>
            <a:chExt cx="8418556" cy="1389843"/>
          </a:xfrm>
        </p:grpSpPr>
        <p:sp>
          <p:nvSpPr>
            <p:cNvPr id="6" name="TextBox 5"/>
            <p:cNvSpPr txBox="1"/>
            <p:nvPr/>
          </p:nvSpPr>
          <p:spPr>
            <a:xfrm>
              <a:off x="558202" y="3554886"/>
              <a:ext cx="8033546" cy="1340675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5793" tIns="80010" rIns="80010" bIns="80010" numCol="1" spcCol="1270" anchor="ctr" anchorCtr="0">
              <a:noAutofit/>
            </a:bodyPr>
            <a:lstStyle>
              <a:defPPr>
                <a:defRPr lang="zh-CN"/>
              </a:defPPr>
              <a:lvl1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sz="2400" b="1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>
                <a:defRPr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r>
                <a:rPr lang="zh-CN" altLang="en-US" sz="2800" dirty="0" smtClean="0"/>
                <a:t>③</a:t>
              </a:r>
              <a:r>
                <a:rPr lang="zh-CN" altLang="en-US" sz="2800" dirty="0"/>
                <a:t>可以找同一位作家的作品来读。</a:t>
              </a:r>
              <a:endParaRPr lang="en-US" altLang="zh-CN" sz="2800" dirty="0"/>
            </a:p>
            <a:p>
              <a:r>
                <a:rPr lang="zh-CN" altLang="en-US" dirty="0" smtClean="0">
                  <a:solidFill>
                    <a:schemeClr val="accent3">
                      <a:lumMod val="50000"/>
                    </a:schemeClr>
                  </a:solidFill>
                </a:rPr>
                <a:t>    比如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我觉得曹文轩的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草房子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写得很感人，便找了他的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青铜葵花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》《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根鸟</a:t>
              </a:r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》</a:t>
              </a:r>
              <a:r>
                <a:rPr lang="zh-CN" altLang="en-US" dirty="0">
                  <a:solidFill>
                    <a:schemeClr val="accent3">
                      <a:lumMod val="50000"/>
                    </a:schemeClr>
                  </a:solidFill>
                </a:rPr>
                <a:t>来读。</a:t>
              </a:r>
              <a:endParaRPr lang="zh-CN" alt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9" name="Picture 3" descr="C:\Users\Administrator\Downloads\七彩课堂语文一年级上册出片文件7(1)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>
              <a:fillRect/>
            </a:stretch>
          </p:blipFill>
          <p:spPr bwMode="auto">
            <a:xfrm>
              <a:off x="173192" y="3505718"/>
              <a:ext cx="776412" cy="130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635646"/>
            <a:ext cx="6480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结合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自己的实际，谈谈跟着课文找书的好处。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68" y="1313173"/>
            <a:ext cx="1335887" cy="19144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30064e0-07d7-4478-a6c1-b5592841b64b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2472</Words>
  <Application>WPS 演示</Application>
  <PresentationFormat>全屏显示(16:9)</PresentationFormat>
  <Paragraphs>256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黑体</vt:lpstr>
      <vt:lpstr>楷体</vt:lpstr>
      <vt:lpstr>微软雅黑</vt:lpstr>
      <vt:lpstr>Calibri</vt:lpstr>
      <vt:lpstr>Times New Roman</vt:lpstr>
      <vt:lpstr>Arial Unicode MS</vt:lpstr>
      <vt:lpstr>幼圆</vt:lpstr>
      <vt:lpstr>汉语拼音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112</cp:revision>
  <dcterms:created xsi:type="dcterms:W3CDTF">2017-03-17T02:28:00Z</dcterms:created>
  <dcterms:modified xsi:type="dcterms:W3CDTF">2022-12-19T10:59:40Z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5263BA1B699846D1A00AADF32E0D2DC8</vt:lpwstr>
  </property>
</Properties>
</file>