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22"/>
  </p:notesMasterIdLst>
  <p:sldIdLst>
    <p:sldId id="1296" r:id="rId3"/>
    <p:sldId id="1069" r:id="rId4"/>
    <p:sldId id="1602" r:id="rId5"/>
    <p:sldId id="1654" r:id="rId6"/>
    <p:sldId id="1655" r:id="rId7"/>
    <p:sldId id="1656" r:id="rId8"/>
    <p:sldId id="1657" r:id="rId9"/>
    <p:sldId id="1658" r:id="rId10"/>
    <p:sldId id="1660" r:id="rId11"/>
    <p:sldId id="1664" r:id="rId12"/>
    <p:sldId id="1661" r:id="rId13"/>
    <p:sldId id="1665" r:id="rId14"/>
    <p:sldId id="1697" r:id="rId15"/>
    <p:sldId id="1662" r:id="rId16"/>
    <p:sldId id="1653" r:id="rId17"/>
    <p:sldId id="1663" r:id="rId18"/>
    <p:sldId id="1600" r:id="rId19"/>
    <p:sldId id="1604" r:id="rId20"/>
    <p:sldId id="1605" r:id="rId21"/>
    <p:sldId id="1608" r:id="rId23"/>
    <p:sldId id="1669" r:id="rId24"/>
    <p:sldId id="1694" r:id="rId25"/>
    <p:sldId id="1696" r:id="rId26"/>
    <p:sldId id="1610" r:id="rId27"/>
    <p:sldId id="1611" r:id="rId28"/>
    <p:sldId id="1612" r:id="rId29"/>
    <p:sldId id="1614" r:id="rId30"/>
    <p:sldId id="1668" r:id="rId31"/>
    <p:sldId id="1615" r:id="rId32"/>
    <p:sldId id="1617" r:id="rId33"/>
    <p:sldId id="1698" r:id="rId34"/>
    <p:sldId id="1699" r:id="rId35"/>
    <p:sldId id="1624" r:id="rId36"/>
    <p:sldId id="1627" r:id="rId37"/>
    <p:sldId id="1632" r:id="rId38"/>
    <p:sldId id="1667" r:id="rId39"/>
  </p:sldIdLst>
  <p:sldSz cx="9144000" cy="5143500" type="screen16x9"/>
  <p:notesSz cx="6858000" cy="9144000"/>
  <p:embeddedFontLst>
    <p:embeddedFont>
      <p:font typeface="楷体" panose="02010609060101010101" pitchFamily="49" charset="-122"/>
      <p:regular r:id="rId43"/>
    </p:embeddedFont>
    <p:embeddedFont>
      <p:font typeface="Calibri" panose="020F0502020204030204" pitchFamily="34" charset="0"/>
      <p:regular r:id="rId44"/>
      <p:bold r:id="rId45"/>
      <p:italic r:id="rId46"/>
      <p:boldItalic r:id="rId47"/>
    </p:embeddedFont>
    <p:embeddedFont>
      <p:font typeface="黑体" panose="02010609060101010101" pitchFamily="49" charset="-122"/>
      <p:regular r:id="rId48"/>
    </p:embeddedFont>
    <p:embeddedFont>
      <p:font typeface="汉语拼音" panose="000B0604020202020204" pitchFamily="34" charset="0"/>
      <p:regular r:id="rId49"/>
    </p:embeddedFont>
  </p:embeddedFontLst>
  <p:custDataLst>
    <p:tags r:id="rId50"/>
  </p:custData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3" userDrawn="1">
          <p15:clr>
            <a:srgbClr val="A4A3A4"/>
          </p15:clr>
        </p15:guide>
        <p15:guide id="2" pos="317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5FD1"/>
    <a:srgbClr val="29A6DE"/>
    <a:srgbClr val="CBF1FF"/>
    <a:srgbClr val="FFFFFF"/>
    <a:srgbClr val="D1F5B8"/>
    <a:srgbClr val="0000FF"/>
    <a:srgbClr val="ECAAC3"/>
    <a:srgbClr val="98D2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72" autoAdjust="0"/>
    <p:restoredTop sz="94455" autoAdjust="0"/>
  </p:normalViewPr>
  <p:slideViewPr>
    <p:cSldViewPr showGuides="1">
      <p:cViewPr varScale="1">
        <p:scale>
          <a:sx n="112" d="100"/>
          <a:sy n="112" d="100"/>
        </p:scale>
        <p:origin x="-300" y="-90"/>
      </p:cViewPr>
      <p:guideLst>
        <p:guide orient="horz" pos="1643"/>
        <p:guide pos="31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35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0" Type="http://schemas.openxmlformats.org/officeDocument/2006/relationships/tags" Target="tags/tag1.xml"/><Relationship Id="rId5" Type="http://schemas.openxmlformats.org/officeDocument/2006/relationships/slide" Target="slides/slide3.xml"/><Relationship Id="rId49" Type="http://schemas.openxmlformats.org/officeDocument/2006/relationships/font" Target="fonts/font7.fntdata"/><Relationship Id="rId48" Type="http://schemas.openxmlformats.org/officeDocument/2006/relationships/font" Target="fonts/font6.fntdata"/><Relationship Id="rId47" Type="http://schemas.openxmlformats.org/officeDocument/2006/relationships/font" Target="fonts/font5.fntdata"/><Relationship Id="rId46" Type="http://schemas.openxmlformats.org/officeDocument/2006/relationships/font" Target="fonts/font4.fntdata"/><Relationship Id="rId45" Type="http://schemas.openxmlformats.org/officeDocument/2006/relationships/font" Target="fonts/font3.fntdata"/><Relationship Id="rId44" Type="http://schemas.openxmlformats.org/officeDocument/2006/relationships/font" Target="fonts/font2.fntdata"/><Relationship Id="rId43" Type="http://schemas.openxmlformats.org/officeDocument/2006/relationships/font" Target="fonts/font1.fntdata"/><Relationship Id="rId42" Type="http://schemas.openxmlformats.org/officeDocument/2006/relationships/tableStyles" Target="tableStyles.xml"/><Relationship Id="rId41" Type="http://schemas.openxmlformats.org/officeDocument/2006/relationships/viewProps" Target="viewProps.xml"/><Relationship Id="rId40" Type="http://schemas.openxmlformats.org/officeDocument/2006/relationships/presProps" Target="presProps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667C049-649C-4406-89AC-DB87BBD52295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811C6ED-2620-4563-AC35-D9333BD042D1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584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5843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F0091CE-4B39-4161-99C0-2A61FF27AAB9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8" Type="http://schemas.openxmlformats.org/officeDocument/2006/relationships/theme" Target="../theme/theme1.xml"/><Relationship Id="rId27" Type="http://schemas.openxmlformats.org/officeDocument/2006/relationships/image" Target="../media/image4.jpeg"/><Relationship Id="rId26" Type="http://schemas.openxmlformats.org/officeDocument/2006/relationships/image" Target="../media/image3.jpeg"/><Relationship Id="rId25" Type="http://schemas.openxmlformats.org/officeDocument/2006/relationships/image" Target="../media/image2.png"/><Relationship Id="rId24" Type="http://schemas.openxmlformats.org/officeDocument/2006/relationships/image" Target="../media/image1.png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686" y="60776"/>
            <a:ext cx="1098756" cy="467092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110768" y="4700586"/>
            <a:ext cx="9852201" cy="442914"/>
            <a:chOff x="3274110" y="4778201"/>
            <a:chExt cx="7305657" cy="442914"/>
          </a:xfrm>
        </p:grpSpPr>
        <p:pic>
          <p:nvPicPr>
            <p:cNvPr id="8" name="Picture 2"/>
            <p:cNvPicPr>
              <a:picLocks noChangeAspect="1" noChangeArrowheads="1"/>
            </p:cNvPicPr>
            <p:nvPr userDrawn="1"/>
          </p:nvPicPr>
          <p:blipFill rotWithShape="1">
            <a:blip r:embed="rId2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68" r="-19857"/>
            <a:stretch>
              <a:fillRect/>
            </a:stretch>
          </p:blipFill>
          <p:spPr bwMode="auto">
            <a:xfrm>
              <a:off x="3274110" y="4778202"/>
              <a:ext cx="5911755" cy="442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 userDrawn="1"/>
          </p:nvPicPr>
          <p:blipFill rotWithShape="1">
            <a:blip r:embed="rId2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68" r="-19857"/>
            <a:stretch>
              <a:fillRect/>
            </a:stretch>
          </p:blipFill>
          <p:spPr bwMode="auto">
            <a:xfrm>
              <a:off x="7623889" y="4778201"/>
              <a:ext cx="2955878" cy="442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6" name="Picture 2" descr="https://gimg2.baidu.com/image_search/src=http%3A%2F%2Fbpic.588ku.com%2Felement_origin_min_pic%2F18%2F03%2F21%2F7c8d17fcea30bc6a614b1a9c4a6392ae.jpg&amp;refer=http%3A%2F%2Fbpic.588ku.com&amp;app=2002&amp;size=f9999,10000&amp;q=a80&amp;n=0&amp;g=0n&amp;fmt=jpeg?sec=1618367279&amp;t=8bd508ca23beaea6f3515dff231c97d0"/>
          <p:cNvPicPr>
            <a:picLocks noChangeAspect="1" noChangeArrowheads="1"/>
          </p:cNvPicPr>
          <p:nvPr userDrawn="1"/>
        </p:nvPicPr>
        <p:blipFill>
          <a:blip r:embed="rId26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2621"/>
            <a:ext cx="1145650" cy="1274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gimg2.baidu.com/image_search/src=http%3A%2F%2Fpic.51yuansu.com%2Fpic3%2Fcover%2F01%2F68%2F15%2F5958584196967_610.jpg&amp;refer=http%3A%2F%2Fpic.51yuansu.com&amp;app=2002&amp;size=f9999,10000&amp;q=a80&amp;n=0&amp;g=0n&amp;fmt=jpeg?sec=1618631108&amp;t=2309d30d90ab50abb25a3bf278793be8"/>
          <p:cNvPicPr>
            <a:picLocks noChangeAspect="1" noChangeArrowheads="1"/>
          </p:cNvPicPr>
          <p:nvPr userDrawn="1"/>
        </p:nvPicPr>
        <p:blipFill>
          <a:blip r:embed="rId27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-7398"/>
            <a:ext cx="1050928" cy="105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3600" kern="1200" spc="-38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8829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2545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56261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69977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824865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4725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22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8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8"/>
          <p:cNvSpPr txBox="1"/>
          <p:nvPr/>
        </p:nvSpPr>
        <p:spPr>
          <a:xfrm>
            <a:off x="1466049" y="1426080"/>
            <a:ext cx="5904656" cy="108491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生字专项</a:t>
            </a:r>
            <a:r>
              <a:rPr lang="zh-CN" altLang="en-US" sz="6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复习</a:t>
            </a:r>
            <a:endParaRPr lang="zh-CN" altLang="en-US" sz="66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 flipH="1">
            <a:off x="-36512" y="121776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9813" y="95821"/>
            <a:ext cx="17379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   语文    五年级    上册</a:t>
            </a:r>
            <a:endParaRPr lang="zh-CN" alt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5926806" y="1781175"/>
            <a:ext cx="355989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旷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扩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矿 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4"/>
          <p:cNvSpPr txBox="1">
            <a:spLocks noChangeArrowheads="1"/>
          </p:cNvSpPr>
          <p:nvPr/>
        </p:nvSpPr>
        <p:spPr bwMode="auto">
          <a:xfrm>
            <a:off x="180975" y="1534021"/>
            <a:ext cx="1078657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yùn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" name="文本框 5"/>
          <p:cNvSpPr txBox="1">
            <a:spLocks noChangeArrowheads="1"/>
          </p:cNvSpPr>
          <p:nvPr/>
        </p:nvSpPr>
        <p:spPr bwMode="auto">
          <a:xfrm>
            <a:off x="180975" y="1816100"/>
            <a:ext cx="354507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晕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荤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军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6"/>
          <p:cNvSpPr txBox="1">
            <a:spLocks noChangeArrowheads="1"/>
          </p:cNvSpPr>
          <p:nvPr/>
        </p:nvSpPr>
        <p:spPr bwMode="auto">
          <a:xfrm>
            <a:off x="3018433" y="1816100"/>
            <a:ext cx="316352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漆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膝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添 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7"/>
          <p:cNvSpPr txBox="1">
            <a:spLocks noChangeArrowheads="1"/>
          </p:cNvSpPr>
          <p:nvPr/>
        </p:nvSpPr>
        <p:spPr bwMode="auto">
          <a:xfrm>
            <a:off x="2209766" y="1534021"/>
            <a:ext cx="106609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jūn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7" name="文本框 8"/>
          <p:cNvSpPr txBox="1">
            <a:spLocks noChangeArrowheads="1"/>
          </p:cNvSpPr>
          <p:nvPr/>
        </p:nvSpPr>
        <p:spPr bwMode="auto">
          <a:xfrm>
            <a:off x="1206640" y="1534021"/>
            <a:ext cx="113311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hūn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8" name="文本框 10"/>
          <p:cNvSpPr txBox="1">
            <a:spLocks noChangeArrowheads="1"/>
          </p:cNvSpPr>
          <p:nvPr/>
        </p:nvSpPr>
        <p:spPr bwMode="auto">
          <a:xfrm>
            <a:off x="4092500" y="1534021"/>
            <a:ext cx="854547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latin typeface="汉语拼音" panose="000B0604020202020204" pitchFamily="34" charset="0"/>
                <a:cs typeface="汉语拼音" panose="000B0604020202020204" pitchFamily="34" charset="0"/>
              </a:rPr>
              <a:t>xī</a:t>
            </a:r>
            <a:endParaRPr lang="en-US" altLang="zh-CN" sz="24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9" name="文本框 11"/>
          <p:cNvSpPr txBox="1">
            <a:spLocks noChangeArrowheads="1"/>
          </p:cNvSpPr>
          <p:nvPr/>
        </p:nvSpPr>
        <p:spPr bwMode="auto">
          <a:xfrm>
            <a:off x="4964261" y="1534021"/>
            <a:ext cx="135093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tiān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10" name="文本框 12"/>
          <p:cNvSpPr txBox="1">
            <a:spLocks noChangeArrowheads="1"/>
          </p:cNvSpPr>
          <p:nvPr/>
        </p:nvSpPr>
        <p:spPr bwMode="auto">
          <a:xfrm>
            <a:off x="3018432" y="1534021"/>
            <a:ext cx="651823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qī</a:t>
            </a:r>
            <a:endParaRPr lang="en-US" altLang="zh-CN" sz="240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11" name="文本框 13"/>
          <p:cNvSpPr txBox="1">
            <a:spLocks noChangeArrowheads="1"/>
          </p:cNvSpPr>
          <p:nvPr/>
        </p:nvSpPr>
        <p:spPr bwMode="auto">
          <a:xfrm>
            <a:off x="7740352" y="1534021"/>
            <a:ext cx="1573933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kuàng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2" name="文本框 14"/>
          <p:cNvSpPr txBox="1">
            <a:spLocks noChangeArrowheads="1"/>
          </p:cNvSpPr>
          <p:nvPr/>
        </p:nvSpPr>
        <p:spPr bwMode="auto">
          <a:xfrm>
            <a:off x="6925343" y="1534021"/>
            <a:ext cx="101770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kuò</a:t>
            </a:r>
            <a:endParaRPr lang="en-US" altLang="zh-CN" sz="24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3" name="文本框 15"/>
          <p:cNvSpPr txBox="1">
            <a:spLocks noChangeArrowheads="1"/>
          </p:cNvSpPr>
          <p:nvPr/>
        </p:nvSpPr>
        <p:spPr bwMode="auto">
          <a:xfrm>
            <a:off x="5775993" y="1499096"/>
            <a:ext cx="1573933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kuàng</a:t>
            </a:r>
            <a:endParaRPr lang="en-US" altLang="zh-CN" sz="24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4" name="文本框 9"/>
          <p:cNvSpPr txBox="1">
            <a:spLocks noChangeArrowheads="1"/>
          </p:cNvSpPr>
          <p:nvPr/>
        </p:nvSpPr>
        <p:spPr bwMode="auto">
          <a:xfrm>
            <a:off x="238125" y="2470125"/>
            <a:ext cx="1128924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latin typeface="汉语拼音" panose="000B0604020202020204" pitchFamily="34" charset="0"/>
                <a:cs typeface="汉语拼音" panose="000B0604020202020204" pitchFamily="34" charset="0"/>
              </a:rPr>
              <a:t>yì</a:t>
            </a:r>
            <a:endParaRPr lang="en-US" altLang="zh-CN" sz="24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5" name="文本框 37"/>
          <p:cNvSpPr txBox="1">
            <a:spLocks noChangeArrowheads="1"/>
          </p:cNvSpPr>
          <p:nvPr/>
        </p:nvSpPr>
        <p:spPr bwMode="auto">
          <a:xfrm>
            <a:off x="180975" y="2838450"/>
            <a:ext cx="366547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逸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免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兔 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41"/>
          <p:cNvSpPr txBox="1">
            <a:spLocks noChangeArrowheads="1"/>
          </p:cNvSpPr>
          <p:nvPr/>
        </p:nvSpPr>
        <p:spPr bwMode="auto">
          <a:xfrm>
            <a:off x="2946996" y="2832100"/>
            <a:ext cx="313574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桨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浆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奖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42"/>
          <p:cNvSpPr txBox="1">
            <a:spLocks noChangeArrowheads="1"/>
          </p:cNvSpPr>
          <p:nvPr/>
        </p:nvSpPr>
        <p:spPr bwMode="auto">
          <a:xfrm>
            <a:off x="2268119" y="2470125"/>
            <a:ext cx="791713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tù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8" name="文本框 43"/>
          <p:cNvSpPr txBox="1">
            <a:spLocks noChangeArrowheads="1"/>
          </p:cNvSpPr>
          <p:nvPr/>
        </p:nvSpPr>
        <p:spPr bwMode="auto">
          <a:xfrm>
            <a:off x="1099292" y="2470125"/>
            <a:ext cx="95242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miǎn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9" name="文本框 44"/>
          <p:cNvSpPr txBox="1"/>
          <p:nvPr/>
        </p:nvSpPr>
        <p:spPr>
          <a:xfrm>
            <a:off x="3777258" y="2470125"/>
            <a:ext cx="14430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>
                <a:latin typeface="汉语拼音" panose="000B0604020202020204" pitchFamily="34" charset="0"/>
                <a:ea typeface="+mn-ea"/>
                <a:cs typeface="汉语拼音" panose="000B0604020202020204" pitchFamily="34" charset="0"/>
                <a:sym typeface="+mn-ea"/>
              </a:rPr>
              <a:t>jiāng</a:t>
            </a:r>
            <a:endParaRPr lang="en-US" altLang="zh-CN" sz="2400"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20" name="文本框 45"/>
          <p:cNvSpPr txBox="1">
            <a:spLocks noChangeArrowheads="1"/>
          </p:cNvSpPr>
          <p:nvPr/>
        </p:nvSpPr>
        <p:spPr bwMode="auto">
          <a:xfrm>
            <a:off x="4682133" y="2470125"/>
            <a:ext cx="172585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jiǎng</a:t>
            </a:r>
            <a:endParaRPr lang="en-US" altLang="zh-CN" sz="24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1" name="文本框 46"/>
          <p:cNvSpPr txBox="1">
            <a:spLocks noChangeArrowheads="1"/>
          </p:cNvSpPr>
          <p:nvPr/>
        </p:nvSpPr>
        <p:spPr bwMode="auto">
          <a:xfrm>
            <a:off x="2843808" y="2470125"/>
            <a:ext cx="13920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jiǎng</a:t>
            </a:r>
            <a:endParaRPr lang="en-US" altLang="zh-CN" sz="240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22" name="文本框 47"/>
          <p:cNvSpPr txBox="1">
            <a:spLocks noChangeArrowheads="1"/>
          </p:cNvSpPr>
          <p:nvPr/>
        </p:nvSpPr>
        <p:spPr bwMode="auto">
          <a:xfrm>
            <a:off x="5926806" y="2832100"/>
            <a:ext cx="356545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桩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庄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脏 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48"/>
          <p:cNvSpPr txBox="1">
            <a:spLocks noChangeArrowheads="1"/>
          </p:cNvSpPr>
          <p:nvPr/>
        </p:nvSpPr>
        <p:spPr bwMode="auto">
          <a:xfrm>
            <a:off x="5580112" y="2470125"/>
            <a:ext cx="1834763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zhuāng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4" name="文本框 49"/>
          <p:cNvSpPr txBox="1">
            <a:spLocks noChangeArrowheads="1"/>
          </p:cNvSpPr>
          <p:nvPr/>
        </p:nvSpPr>
        <p:spPr bwMode="auto">
          <a:xfrm>
            <a:off x="6732240" y="2470125"/>
            <a:ext cx="1294684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z</a:t>
            </a:r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huāng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5" name="线形标注 1 24"/>
          <p:cNvSpPr/>
          <p:nvPr/>
        </p:nvSpPr>
        <p:spPr>
          <a:xfrm>
            <a:off x="1331615" y="461860"/>
            <a:ext cx="6408737" cy="811212"/>
          </a:xfrm>
          <a:prstGeom prst="borderCallout1">
            <a:avLst>
              <a:gd name="adj1" fmla="val 103918"/>
              <a:gd name="adj2" fmla="val 77074"/>
              <a:gd name="adj3" fmla="val 130165"/>
              <a:gd name="adj4" fmla="val 7749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en-US" altLang="zh-CN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“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旷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表示空旷；心胸开阔；耽搁。用时要</a:t>
            </a:r>
            <a:r>
              <a:rPr lang="zh-CN" altLang="en-US" sz="28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与</a:t>
            </a:r>
            <a:r>
              <a:rPr lang="en-US" altLang="zh-CN" sz="28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扩</a:t>
            </a:r>
            <a:r>
              <a:rPr lang="en-US" altLang="zh-CN" sz="28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”“</a:t>
            </a:r>
            <a:r>
              <a:rPr lang="zh-CN" altLang="en-US" sz="28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矿</a:t>
            </a:r>
            <a:r>
              <a:rPr lang="en-US" altLang="zh-CN" sz="28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区分开哟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</a:t>
            </a:r>
            <a:endParaRPr lang="en-US" altLang="zh-CN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6" name="文本框 1"/>
          <p:cNvSpPr txBox="1">
            <a:spLocks noChangeArrowheads="1"/>
          </p:cNvSpPr>
          <p:nvPr/>
        </p:nvSpPr>
        <p:spPr bwMode="auto">
          <a:xfrm>
            <a:off x="7956377" y="2427288"/>
            <a:ext cx="100811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zàng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7" grpId="0"/>
      <p:bldP spid="18" grpId="0"/>
      <p:bldP spid="19" grpId="0"/>
      <p:bldP spid="20" grpId="0"/>
      <p:bldP spid="21" grpId="0"/>
      <p:bldP spid="23" grpId="0"/>
      <p:bldP spid="24" grpId="0"/>
      <p:bldP spid="25" grpId="0" animBg="1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线形标注 1 1"/>
          <p:cNvSpPr/>
          <p:nvPr/>
        </p:nvSpPr>
        <p:spPr>
          <a:xfrm>
            <a:off x="1591507" y="3720951"/>
            <a:ext cx="6443166" cy="823913"/>
          </a:xfrm>
          <a:prstGeom prst="borderCallout1">
            <a:avLst>
              <a:gd name="adj1" fmla="val 1384"/>
              <a:gd name="adj2" fmla="val 6295"/>
              <a:gd name="adj3" fmla="val -201582"/>
              <a:gd name="adj4" fmla="val -421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“噪”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表示鸟或虫叫；大声喊叫。用时要与“澡”“燥”区分开哟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</a:t>
            </a:r>
            <a:endParaRPr lang="en-US" altLang="zh-CN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3"/>
          <p:cNvSpPr txBox="1">
            <a:spLocks noChangeArrowheads="1"/>
          </p:cNvSpPr>
          <p:nvPr/>
        </p:nvSpPr>
        <p:spPr bwMode="auto">
          <a:xfrm>
            <a:off x="838200" y="1450975"/>
            <a:ext cx="352662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噪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澡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燥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24"/>
          <p:cNvSpPr txBox="1">
            <a:spLocks noChangeArrowheads="1"/>
          </p:cNvSpPr>
          <p:nvPr/>
        </p:nvSpPr>
        <p:spPr bwMode="auto">
          <a:xfrm>
            <a:off x="2813674" y="1098550"/>
            <a:ext cx="73609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zào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5" name="文本框 25"/>
          <p:cNvSpPr txBox="1">
            <a:spLocks noChangeArrowheads="1"/>
          </p:cNvSpPr>
          <p:nvPr/>
        </p:nvSpPr>
        <p:spPr bwMode="auto">
          <a:xfrm>
            <a:off x="1766685" y="1098550"/>
            <a:ext cx="732893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z</a:t>
            </a:r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ǎ</a:t>
            </a:r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o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6" name="文本框 26"/>
          <p:cNvSpPr txBox="1">
            <a:spLocks noChangeArrowheads="1"/>
          </p:cNvSpPr>
          <p:nvPr/>
        </p:nvSpPr>
        <p:spPr bwMode="auto">
          <a:xfrm>
            <a:off x="717550" y="1085850"/>
            <a:ext cx="73609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z</a:t>
            </a:r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à</a:t>
            </a:r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o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7" name="文本框 16"/>
          <p:cNvSpPr txBox="1">
            <a:spLocks noChangeArrowheads="1"/>
          </p:cNvSpPr>
          <p:nvPr/>
        </p:nvSpPr>
        <p:spPr bwMode="auto">
          <a:xfrm>
            <a:off x="838199" y="2543175"/>
            <a:ext cx="343487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梢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消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稍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17"/>
          <p:cNvSpPr txBox="1">
            <a:spLocks noChangeArrowheads="1"/>
          </p:cNvSpPr>
          <p:nvPr/>
        </p:nvSpPr>
        <p:spPr bwMode="auto">
          <a:xfrm>
            <a:off x="4662488" y="1098550"/>
            <a:ext cx="134967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zhǎng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9" name="文本框 18"/>
          <p:cNvSpPr txBox="1">
            <a:spLocks noChangeArrowheads="1"/>
          </p:cNvSpPr>
          <p:nvPr/>
        </p:nvSpPr>
        <p:spPr bwMode="auto">
          <a:xfrm>
            <a:off x="4975225" y="1438702"/>
            <a:ext cx="356515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涨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张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胀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文本框 19"/>
          <p:cNvSpPr txBox="1">
            <a:spLocks noChangeArrowheads="1"/>
          </p:cNvSpPr>
          <p:nvPr/>
        </p:nvSpPr>
        <p:spPr bwMode="auto">
          <a:xfrm>
            <a:off x="6876256" y="1098550"/>
            <a:ext cx="150229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zhàng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1" name="文本框 20"/>
          <p:cNvSpPr txBox="1">
            <a:spLocks noChangeArrowheads="1"/>
          </p:cNvSpPr>
          <p:nvPr/>
        </p:nvSpPr>
        <p:spPr bwMode="auto">
          <a:xfrm>
            <a:off x="5796136" y="1098550"/>
            <a:ext cx="128270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zhāng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2" name="文本框 21"/>
          <p:cNvSpPr txBox="1">
            <a:spLocks noChangeArrowheads="1"/>
          </p:cNvSpPr>
          <p:nvPr/>
        </p:nvSpPr>
        <p:spPr bwMode="auto">
          <a:xfrm>
            <a:off x="1724602" y="2254101"/>
            <a:ext cx="79220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xiāo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3" name="文本框 22"/>
          <p:cNvSpPr txBox="1">
            <a:spLocks noChangeArrowheads="1"/>
          </p:cNvSpPr>
          <p:nvPr/>
        </p:nvSpPr>
        <p:spPr bwMode="auto">
          <a:xfrm>
            <a:off x="717550" y="2254101"/>
            <a:ext cx="873957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>
                <a:latin typeface="汉语拼音" panose="000B0604020202020204" pitchFamily="34" charset="0"/>
                <a:cs typeface="汉语拼音" panose="000B0604020202020204" pitchFamily="34" charset="0"/>
              </a:rPr>
              <a:t>shāo</a:t>
            </a:r>
            <a:endParaRPr lang="en-US" altLang="zh-CN" sz="24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4" name="文本框 23"/>
          <p:cNvSpPr txBox="1">
            <a:spLocks noChangeArrowheads="1"/>
          </p:cNvSpPr>
          <p:nvPr/>
        </p:nvSpPr>
        <p:spPr bwMode="auto">
          <a:xfrm>
            <a:off x="4975225" y="2254101"/>
            <a:ext cx="80010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>
                <a:latin typeface="汉语拼音" panose="000B0604020202020204" pitchFamily="34" charset="0"/>
                <a:cs typeface="汉语拼音" panose="000B0604020202020204" pitchFamily="34" charset="0"/>
              </a:rPr>
              <a:t>xiá</a:t>
            </a:r>
            <a:endParaRPr lang="en-US" altLang="zh-CN" sz="24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5" name="文本框 24"/>
          <p:cNvSpPr txBox="1">
            <a:spLocks noChangeArrowheads="1"/>
          </p:cNvSpPr>
          <p:nvPr/>
        </p:nvSpPr>
        <p:spPr bwMode="auto">
          <a:xfrm>
            <a:off x="4967287" y="2543175"/>
            <a:ext cx="363120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暇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瑕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假 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文本框 25"/>
          <p:cNvSpPr txBox="1">
            <a:spLocks noChangeArrowheads="1"/>
          </p:cNvSpPr>
          <p:nvPr/>
        </p:nvSpPr>
        <p:spPr bwMode="auto">
          <a:xfrm>
            <a:off x="7020272" y="2254101"/>
            <a:ext cx="70703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latin typeface="汉语拼音" panose="000B0604020202020204" pitchFamily="34" charset="0"/>
                <a:cs typeface="汉语拼音" panose="000B0604020202020204" pitchFamily="34" charset="0"/>
              </a:rPr>
              <a:t>jiǎ</a:t>
            </a:r>
            <a:endParaRPr lang="en-US" altLang="zh-CN" sz="24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7" name="文本框 26"/>
          <p:cNvSpPr txBox="1">
            <a:spLocks noChangeArrowheads="1"/>
          </p:cNvSpPr>
          <p:nvPr/>
        </p:nvSpPr>
        <p:spPr bwMode="auto">
          <a:xfrm>
            <a:off x="5963319" y="2254101"/>
            <a:ext cx="696913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xiá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8" name="文本框 27"/>
          <p:cNvSpPr txBox="1">
            <a:spLocks noChangeArrowheads="1"/>
          </p:cNvSpPr>
          <p:nvPr/>
        </p:nvSpPr>
        <p:spPr bwMode="auto">
          <a:xfrm>
            <a:off x="2833947" y="2254101"/>
            <a:ext cx="873957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shāo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  <p:bldP spid="6" grpId="0"/>
      <p:bldP spid="28" grpId="0"/>
      <p:bldP spid="30" grpId="0"/>
      <p:bldP spid="31" grpId="0"/>
      <p:bldP spid="32" grpId="0"/>
      <p:bldP spid="33" grpId="0"/>
      <p:bldP spid="34" grpId="0"/>
      <p:bldP spid="36" grpId="0"/>
      <p:bldP spid="37" grpId="0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6089650" y="1084307"/>
            <a:ext cx="294684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诵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涌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桶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4"/>
          <p:cNvSpPr txBox="1">
            <a:spLocks noChangeArrowheads="1"/>
          </p:cNvSpPr>
          <p:nvPr/>
        </p:nvSpPr>
        <p:spPr bwMode="auto">
          <a:xfrm>
            <a:off x="209550" y="813941"/>
            <a:ext cx="97856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chǐ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" name="文本框 5"/>
          <p:cNvSpPr txBox="1">
            <a:spLocks noChangeArrowheads="1"/>
          </p:cNvSpPr>
          <p:nvPr/>
        </p:nvSpPr>
        <p:spPr bwMode="auto">
          <a:xfrm>
            <a:off x="209550" y="1084307"/>
            <a:ext cx="365166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耻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址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扯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6"/>
          <p:cNvSpPr txBox="1">
            <a:spLocks noChangeArrowheads="1"/>
          </p:cNvSpPr>
          <p:nvPr/>
        </p:nvSpPr>
        <p:spPr bwMode="auto">
          <a:xfrm>
            <a:off x="3248025" y="1084307"/>
            <a:ext cx="325864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诲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悔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侮 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7"/>
          <p:cNvSpPr txBox="1">
            <a:spLocks noChangeArrowheads="1"/>
          </p:cNvSpPr>
          <p:nvPr/>
        </p:nvSpPr>
        <p:spPr bwMode="auto">
          <a:xfrm>
            <a:off x="2145478" y="813941"/>
            <a:ext cx="105837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chě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7" name="文本框 8"/>
          <p:cNvSpPr txBox="1">
            <a:spLocks noChangeArrowheads="1"/>
          </p:cNvSpPr>
          <p:nvPr/>
        </p:nvSpPr>
        <p:spPr bwMode="auto">
          <a:xfrm>
            <a:off x="1142625" y="813941"/>
            <a:ext cx="1027967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zhǐ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7655" name="文本框 10"/>
          <p:cNvSpPr txBox="1">
            <a:spLocks noChangeArrowheads="1"/>
          </p:cNvSpPr>
          <p:nvPr/>
        </p:nvSpPr>
        <p:spPr bwMode="auto">
          <a:xfrm>
            <a:off x="4240157" y="813941"/>
            <a:ext cx="993766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huǐ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9" name="文本框 11"/>
          <p:cNvSpPr txBox="1">
            <a:spLocks noChangeArrowheads="1"/>
          </p:cNvSpPr>
          <p:nvPr/>
        </p:nvSpPr>
        <p:spPr bwMode="auto">
          <a:xfrm>
            <a:off x="5290636" y="813941"/>
            <a:ext cx="122558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wǔ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10" name="文本框 12"/>
          <p:cNvSpPr txBox="1">
            <a:spLocks noChangeArrowheads="1"/>
          </p:cNvSpPr>
          <p:nvPr/>
        </p:nvSpPr>
        <p:spPr bwMode="auto">
          <a:xfrm>
            <a:off x="3248024" y="813941"/>
            <a:ext cx="825417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huì</a:t>
            </a:r>
            <a:endParaRPr lang="en-US" altLang="zh-CN" sz="240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11" name="文本框 13"/>
          <p:cNvSpPr txBox="1">
            <a:spLocks noChangeArrowheads="1"/>
          </p:cNvSpPr>
          <p:nvPr/>
        </p:nvSpPr>
        <p:spPr bwMode="auto">
          <a:xfrm>
            <a:off x="8061325" y="813941"/>
            <a:ext cx="112281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latin typeface="汉语拼音" panose="000B0604020202020204" pitchFamily="34" charset="0"/>
                <a:cs typeface="汉语拼音" panose="000B0604020202020204" pitchFamily="34" charset="0"/>
              </a:rPr>
              <a:t>tǒng</a:t>
            </a:r>
            <a:endParaRPr lang="en-US" altLang="zh-CN" sz="24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2" name="文本框 14"/>
          <p:cNvSpPr txBox="1">
            <a:spLocks noChangeArrowheads="1"/>
          </p:cNvSpPr>
          <p:nvPr/>
        </p:nvSpPr>
        <p:spPr bwMode="auto">
          <a:xfrm>
            <a:off x="7019925" y="813941"/>
            <a:ext cx="118612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latin typeface="汉语拼音" panose="000B0604020202020204" pitchFamily="34" charset="0"/>
                <a:cs typeface="汉语拼音" panose="000B0604020202020204" pitchFamily="34" charset="0"/>
              </a:rPr>
              <a:t>yǒng</a:t>
            </a:r>
            <a:endParaRPr lang="en-US" altLang="zh-CN" sz="24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3" name="文本框 15"/>
          <p:cNvSpPr txBox="1">
            <a:spLocks noChangeArrowheads="1"/>
          </p:cNvSpPr>
          <p:nvPr/>
        </p:nvSpPr>
        <p:spPr bwMode="auto">
          <a:xfrm>
            <a:off x="6045200" y="813941"/>
            <a:ext cx="1141976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sòng</a:t>
            </a:r>
            <a:endParaRPr lang="en-US" altLang="zh-CN" sz="24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6" name="文本框 41"/>
          <p:cNvSpPr txBox="1">
            <a:spLocks noChangeArrowheads="1"/>
          </p:cNvSpPr>
          <p:nvPr/>
        </p:nvSpPr>
        <p:spPr bwMode="auto">
          <a:xfrm>
            <a:off x="249088" y="2073320"/>
            <a:ext cx="323002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斩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崭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析</a:t>
            </a:r>
            <a:r>
              <a:rPr lang="zh-CN" altLang="en-US" sz="3200">
                <a:sym typeface="+mn-ea"/>
              </a:rPr>
              <a:t> </a:t>
            </a:r>
            <a:endParaRPr lang="zh-CN" altLang="en-US" sz="3200"/>
          </a:p>
        </p:txBody>
      </p:sp>
      <p:sp>
        <p:nvSpPr>
          <p:cNvPr id="19" name="文本框 44"/>
          <p:cNvSpPr txBox="1"/>
          <p:nvPr/>
        </p:nvSpPr>
        <p:spPr>
          <a:xfrm>
            <a:off x="1020612" y="1806215"/>
            <a:ext cx="11571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>
                <a:latin typeface="汉语拼音" panose="000B0604020202020204" pitchFamily="34" charset="0"/>
                <a:ea typeface="+mn-ea"/>
                <a:cs typeface="汉语拼音" panose="000B0604020202020204" pitchFamily="34" charset="0"/>
                <a:sym typeface="+mn-ea"/>
              </a:rPr>
              <a:t>zhǎn</a:t>
            </a:r>
            <a:endParaRPr lang="en-US" altLang="zh-CN" sz="2400"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20" name="文本框 45"/>
          <p:cNvSpPr txBox="1">
            <a:spLocks noChangeArrowheads="1"/>
          </p:cNvSpPr>
          <p:nvPr/>
        </p:nvSpPr>
        <p:spPr bwMode="auto">
          <a:xfrm>
            <a:off x="2399899" y="1806215"/>
            <a:ext cx="875957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xī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1" name="文本框 46"/>
          <p:cNvSpPr txBox="1">
            <a:spLocks noChangeArrowheads="1"/>
          </p:cNvSpPr>
          <p:nvPr/>
        </p:nvSpPr>
        <p:spPr bwMode="auto">
          <a:xfrm>
            <a:off x="99863" y="1806215"/>
            <a:ext cx="120147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zhǎn</a:t>
            </a:r>
            <a:endParaRPr lang="en-US" altLang="zh-CN" sz="240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22" name="线形标注 1 21"/>
          <p:cNvSpPr/>
          <p:nvPr/>
        </p:nvSpPr>
        <p:spPr>
          <a:xfrm>
            <a:off x="2723751" y="3768352"/>
            <a:ext cx="5570538" cy="973137"/>
          </a:xfrm>
          <a:prstGeom prst="borderCallout1">
            <a:avLst>
              <a:gd name="adj1" fmla="val 655"/>
              <a:gd name="adj2" fmla="val 1432"/>
              <a:gd name="adj3" fmla="val -121650"/>
              <a:gd name="adj4" fmla="val 12125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altLang="zh-CN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“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述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表示说；讲。大家用时要与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达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”“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怵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区分开哟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</a:t>
            </a:r>
            <a:endParaRPr lang="en-US" altLang="zh-CN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3" name="文本框 1"/>
          <p:cNvSpPr txBox="1">
            <a:spLocks noChangeArrowheads="1"/>
          </p:cNvSpPr>
          <p:nvPr/>
        </p:nvSpPr>
        <p:spPr bwMode="auto">
          <a:xfrm>
            <a:off x="273050" y="3067095"/>
            <a:ext cx="299154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衰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哀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裹  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16"/>
          <p:cNvSpPr txBox="1">
            <a:spLocks noChangeArrowheads="1"/>
          </p:cNvSpPr>
          <p:nvPr/>
        </p:nvSpPr>
        <p:spPr bwMode="auto">
          <a:xfrm>
            <a:off x="3111000" y="1779662"/>
            <a:ext cx="138899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shù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5" name="文本框 17"/>
          <p:cNvSpPr txBox="1">
            <a:spLocks noChangeArrowheads="1"/>
          </p:cNvSpPr>
          <p:nvPr/>
        </p:nvSpPr>
        <p:spPr bwMode="auto">
          <a:xfrm>
            <a:off x="3117701" y="2043157"/>
            <a:ext cx="365166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述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达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怵 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18"/>
          <p:cNvSpPr txBox="1">
            <a:spLocks noChangeArrowheads="1"/>
          </p:cNvSpPr>
          <p:nvPr/>
        </p:nvSpPr>
        <p:spPr bwMode="auto">
          <a:xfrm>
            <a:off x="5060720" y="1779662"/>
            <a:ext cx="1455496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chù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7" name="文本框 19"/>
          <p:cNvSpPr txBox="1">
            <a:spLocks noChangeArrowheads="1"/>
          </p:cNvSpPr>
          <p:nvPr/>
        </p:nvSpPr>
        <p:spPr bwMode="auto">
          <a:xfrm>
            <a:off x="4169894" y="1779662"/>
            <a:ext cx="834154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dá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8" name="文本框 20"/>
          <p:cNvSpPr txBox="1">
            <a:spLocks noChangeArrowheads="1"/>
          </p:cNvSpPr>
          <p:nvPr/>
        </p:nvSpPr>
        <p:spPr bwMode="auto">
          <a:xfrm>
            <a:off x="1312529" y="2758157"/>
            <a:ext cx="59517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āi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9" name="文本框 21"/>
          <p:cNvSpPr txBox="1">
            <a:spLocks noChangeArrowheads="1"/>
          </p:cNvSpPr>
          <p:nvPr/>
        </p:nvSpPr>
        <p:spPr bwMode="auto">
          <a:xfrm>
            <a:off x="136525" y="2758157"/>
            <a:ext cx="1022493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latin typeface="汉语拼音" panose="000B0604020202020204" pitchFamily="34" charset="0"/>
                <a:cs typeface="汉语拼音" panose="000B0604020202020204" pitchFamily="34" charset="0"/>
              </a:rPr>
              <a:t>shuāi</a:t>
            </a:r>
            <a:endParaRPr lang="en-US" altLang="zh-CN" sz="24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0" name="文本框 22"/>
          <p:cNvSpPr txBox="1">
            <a:spLocks noChangeArrowheads="1"/>
          </p:cNvSpPr>
          <p:nvPr/>
        </p:nvSpPr>
        <p:spPr bwMode="auto">
          <a:xfrm>
            <a:off x="3149199" y="2758157"/>
            <a:ext cx="127878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pǔ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1" name="文本框 23"/>
          <p:cNvSpPr txBox="1">
            <a:spLocks noChangeArrowheads="1"/>
          </p:cNvSpPr>
          <p:nvPr/>
        </p:nvSpPr>
        <p:spPr bwMode="auto">
          <a:xfrm>
            <a:off x="3100388" y="3067095"/>
            <a:ext cx="377567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朴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扑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补 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24"/>
          <p:cNvSpPr txBox="1">
            <a:spLocks noChangeArrowheads="1"/>
          </p:cNvSpPr>
          <p:nvPr/>
        </p:nvSpPr>
        <p:spPr bwMode="auto">
          <a:xfrm>
            <a:off x="5149897" y="2758157"/>
            <a:ext cx="718247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bǔ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3" name="文本框 25"/>
          <p:cNvSpPr txBox="1">
            <a:spLocks noChangeArrowheads="1"/>
          </p:cNvSpPr>
          <p:nvPr/>
        </p:nvSpPr>
        <p:spPr bwMode="auto">
          <a:xfrm>
            <a:off x="4169894" y="2758157"/>
            <a:ext cx="834154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pū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4" name="文本框 26"/>
          <p:cNvSpPr txBox="1">
            <a:spLocks noChangeArrowheads="1"/>
          </p:cNvSpPr>
          <p:nvPr/>
        </p:nvSpPr>
        <p:spPr bwMode="auto">
          <a:xfrm>
            <a:off x="6165850" y="3033757"/>
            <a:ext cx="312318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刊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刑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到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文本框 27"/>
          <p:cNvSpPr txBox="1">
            <a:spLocks noChangeArrowheads="1"/>
          </p:cNvSpPr>
          <p:nvPr/>
        </p:nvSpPr>
        <p:spPr bwMode="auto">
          <a:xfrm>
            <a:off x="6089650" y="2731169"/>
            <a:ext cx="946293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latin typeface="汉语拼音" panose="000B0604020202020204" pitchFamily="34" charset="0"/>
                <a:cs typeface="汉语拼音" panose="000B0604020202020204" pitchFamily="34" charset="0"/>
              </a:rPr>
              <a:t>kān</a:t>
            </a:r>
            <a:endParaRPr lang="en-US" altLang="zh-CN" sz="24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6" name="文本框 50"/>
          <p:cNvSpPr txBox="1">
            <a:spLocks noChangeArrowheads="1"/>
          </p:cNvSpPr>
          <p:nvPr/>
        </p:nvSpPr>
        <p:spPr bwMode="auto">
          <a:xfrm>
            <a:off x="7132090" y="2731169"/>
            <a:ext cx="104031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xíng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7" name="文本框 28"/>
          <p:cNvSpPr txBox="1">
            <a:spLocks noChangeArrowheads="1"/>
          </p:cNvSpPr>
          <p:nvPr/>
        </p:nvSpPr>
        <p:spPr bwMode="auto">
          <a:xfrm>
            <a:off x="2177872" y="2758157"/>
            <a:ext cx="95396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guǒ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8" name="文本框 29"/>
          <p:cNvSpPr txBox="1">
            <a:spLocks noChangeArrowheads="1"/>
          </p:cNvSpPr>
          <p:nvPr/>
        </p:nvSpPr>
        <p:spPr bwMode="auto">
          <a:xfrm>
            <a:off x="8141104" y="2731169"/>
            <a:ext cx="96740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dào</a:t>
            </a:r>
            <a:endParaRPr lang="en-US" altLang="zh-CN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27655" grpId="0"/>
      <p:bldP spid="9" grpId="0"/>
      <p:bldP spid="10" grpId="0"/>
      <p:bldP spid="11" grpId="0"/>
      <p:bldP spid="12" grpId="0"/>
      <p:bldP spid="13" grpId="0"/>
      <p:bldP spid="19" grpId="0"/>
      <p:bldP spid="20" grpId="0"/>
      <p:bldP spid="21" grpId="0"/>
      <p:bldP spid="22" grpId="0" animBg="1"/>
      <p:bldP spid="24" grpId="0"/>
      <p:bldP spid="26" grpId="0"/>
      <p:bldP spid="27" grpId="0"/>
      <p:bldP spid="28" grpId="0"/>
      <p:bldP spid="29" grpId="0"/>
      <p:bldP spid="30" grpId="0"/>
      <p:bldP spid="32" grpId="0"/>
      <p:bldP spid="33" grpId="0"/>
      <p:bldP spid="35" grpId="0"/>
      <p:bldP spid="36" grpId="0"/>
      <p:bldP spid="37" grpId="0"/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143000" y="322222"/>
            <a:ext cx="2697163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四、多音多义字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左大括号 23"/>
          <p:cNvSpPr/>
          <p:nvPr/>
        </p:nvSpPr>
        <p:spPr>
          <a:xfrm>
            <a:off x="2632968" y="1478682"/>
            <a:ext cx="90488" cy="187642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/>
          </a:p>
        </p:txBody>
      </p:sp>
      <p:sp>
        <p:nvSpPr>
          <p:cNvPr id="25" name="文本框 23"/>
          <p:cNvSpPr txBox="1"/>
          <p:nvPr/>
        </p:nvSpPr>
        <p:spPr>
          <a:xfrm>
            <a:off x="2998093" y="1488207"/>
            <a:ext cx="1106488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dāi</a:t>
            </a:r>
            <a:endParaRPr lang="en-US" altLang="zh-CN" sz="2800" b="1" dirty="0" err="1"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26" name="文本框 24"/>
          <p:cNvSpPr txBox="1"/>
          <p:nvPr/>
        </p:nvSpPr>
        <p:spPr>
          <a:xfrm>
            <a:off x="2926656" y="2916957"/>
            <a:ext cx="1106487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dài</a:t>
            </a:r>
            <a:endParaRPr lang="en-US" altLang="zh-CN" sz="2800" b="1" dirty="0" err="1"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27" name="文本框 27"/>
          <p:cNvSpPr txBox="1">
            <a:spLocks noChangeArrowheads="1"/>
          </p:cNvSpPr>
          <p:nvPr/>
        </p:nvSpPr>
        <p:spPr bwMode="auto">
          <a:xfrm>
            <a:off x="2058293" y="2186707"/>
            <a:ext cx="66516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待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左大括号 27"/>
          <p:cNvSpPr/>
          <p:nvPr/>
        </p:nvSpPr>
        <p:spPr>
          <a:xfrm>
            <a:off x="3866456" y="1202457"/>
            <a:ext cx="357187" cy="11430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/>
          </a:p>
        </p:txBody>
      </p:sp>
      <p:sp>
        <p:nvSpPr>
          <p:cNvPr id="29" name="文本框 13"/>
          <p:cNvSpPr txBox="1">
            <a:spLocks noChangeArrowheads="1"/>
          </p:cNvSpPr>
          <p:nvPr/>
        </p:nvSpPr>
        <p:spPr bwMode="auto">
          <a:xfrm>
            <a:off x="4283968" y="1059582"/>
            <a:ext cx="274161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待一会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文本框 13"/>
          <p:cNvSpPr txBox="1">
            <a:spLocks noChangeArrowheads="1"/>
          </p:cNvSpPr>
          <p:nvPr/>
        </p:nvSpPr>
        <p:spPr bwMode="auto">
          <a:xfrm>
            <a:off x="4426843" y="1916832"/>
            <a:ext cx="150336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待着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左大括号 30"/>
          <p:cNvSpPr/>
          <p:nvPr/>
        </p:nvSpPr>
        <p:spPr>
          <a:xfrm>
            <a:off x="3866456" y="2845520"/>
            <a:ext cx="357187" cy="11430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/>
          </a:p>
        </p:txBody>
      </p:sp>
      <p:sp>
        <p:nvSpPr>
          <p:cNvPr id="32" name="文本框 13"/>
          <p:cNvSpPr txBox="1">
            <a:spLocks noChangeArrowheads="1"/>
          </p:cNvSpPr>
          <p:nvPr/>
        </p:nvSpPr>
        <p:spPr bwMode="auto">
          <a:xfrm>
            <a:off x="4283968" y="2702645"/>
            <a:ext cx="2563813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对待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文本框 13"/>
          <p:cNvSpPr txBox="1">
            <a:spLocks noChangeArrowheads="1"/>
          </p:cNvSpPr>
          <p:nvPr/>
        </p:nvSpPr>
        <p:spPr bwMode="auto">
          <a:xfrm>
            <a:off x="4283968" y="3202707"/>
            <a:ext cx="150336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招待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文本框 13"/>
          <p:cNvSpPr txBox="1">
            <a:spLocks noChangeArrowheads="1"/>
          </p:cNvSpPr>
          <p:nvPr/>
        </p:nvSpPr>
        <p:spPr bwMode="auto">
          <a:xfrm>
            <a:off x="4283968" y="3702770"/>
            <a:ext cx="2122488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等待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2" grpId="0"/>
      <p:bldP spid="33" grpId="0"/>
      <p:bldP spid="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文本框 1"/>
          <p:cNvSpPr txBox="1">
            <a:spLocks noChangeArrowheads="1"/>
          </p:cNvSpPr>
          <p:nvPr/>
        </p:nvSpPr>
        <p:spPr bwMode="auto">
          <a:xfrm>
            <a:off x="1014413" y="325427"/>
            <a:ext cx="16065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+mn-ea"/>
                <a:ea typeface="+mn-ea"/>
              </a:rPr>
              <a:t>五、练习</a:t>
            </a:r>
            <a:endParaRPr lang="zh-CN" altLang="en-US" sz="2800" dirty="0">
              <a:latin typeface="+mn-ea"/>
              <a:ea typeface="+mn-ea"/>
            </a:endParaRPr>
          </a:p>
        </p:txBody>
      </p:sp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3155752" y="2616200"/>
            <a:ext cx="276403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惰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(     )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性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28"/>
          <p:cNvSpPr txBox="1">
            <a:spLocks noChangeArrowheads="1"/>
          </p:cNvSpPr>
          <p:nvPr/>
        </p:nvSpPr>
        <p:spPr bwMode="auto">
          <a:xfrm>
            <a:off x="539552" y="2619375"/>
            <a:ext cx="299583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典</a:t>
            </a:r>
            <a:r>
              <a:rPr lang="en-US" altLang="zh-CN" sz="320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礼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29"/>
          <p:cNvSpPr txBox="1">
            <a:spLocks noChangeArrowheads="1"/>
          </p:cNvSpPr>
          <p:nvPr/>
        </p:nvSpPr>
        <p:spPr bwMode="auto">
          <a:xfrm>
            <a:off x="3155752" y="3440113"/>
            <a:ext cx="299583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诺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言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30"/>
          <p:cNvSpPr txBox="1">
            <a:spLocks noChangeArrowheads="1"/>
          </p:cNvSpPr>
          <p:nvPr/>
        </p:nvSpPr>
        <p:spPr bwMode="auto">
          <a:xfrm>
            <a:off x="5749727" y="3482975"/>
            <a:ext cx="299583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防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御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32"/>
          <p:cNvSpPr txBox="1">
            <a:spLocks noChangeArrowheads="1"/>
          </p:cNvSpPr>
          <p:nvPr/>
        </p:nvSpPr>
        <p:spPr bwMode="auto">
          <a:xfrm>
            <a:off x="539552" y="3446463"/>
            <a:ext cx="299583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鸵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鸟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34"/>
          <p:cNvSpPr txBox="1">
            <a:spLocks noChangeArrowheads="1"/>
          </p:cNvSpPr>
          <p:nvPr/>
        </p:nvSpPr>
        <p:spPr bwMode="auto">
          <a:xfrm>
            <a:off x="5749727" y="2635250"/>
            <a:ext cx="312803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阔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绰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27"/>
          <p:cNvSpPr txBox="1">
            <a:spLocks noChangeArrowheads="1"/>
          </p:cNvSpPr>
          <p:nvPr/>
        </p:nvSpPr>
        <p:spPr bwMode="auto">
          <a:xfrm>
            <a:off x="6839651" y="2613025"/>
            <a:ext cx="138608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chuò</a:t>
            </a:r>
            <a:endParaRPr lang="en-US" altLang="zh-CN" sz="32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0" name="文本框 35"/>
          <p:cNvSpPr txBox="1">
            <a:spLocks noChangeArrowheads="1"/>
          </p:cNvSpPr>
          <p:nvPr/>
        </p:nvSpPr>
        <p:spPr bwMode="auto">
          <a:xfrm>
            <a:off x="1330128" y="2630488"/>
            <a:ext cx="122564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diǎn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1" name="文本框 36"/>
          <p:cNvSpPr txBox="1">
            <a:spLocks noChangeArrowheads="1"/>
          </p:cNvSpPr>
          <p:nvPr/>
        </p:nvSpPr>
        <p:spPr bwMode="auto">
          <a:xfrm>
            <a:off x="3838378" y="2613025"/>
            <a:ext cx="108339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duò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12" name="文本框 37"/>
          <p:cNvSpPr txBox="1">
            <a:spLocks noChangeArrowheads="1"/>
          </p:cNvSpPr>
          <p:nvPr/>
        </p:nvSpPr>
        <p:spPr bwMode="auto">
          <a:xfrm>
            <a:off x="1271390" y="3446463"/>
            <a:ext cx="101066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tuó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3" name="文本框 38"/>
          <p:cNvSpPr txBox="1">
            <a:spLocks noChangeArrowheads="1"/>
          </p:cNvSpPr>
          <p:nvPr/>
        </p:nvSpPr>
        <p:spPr bwMode="auto">
          <a:xfrm>
            <a:off x="3838378" y="3440113"/>
            <a:ext cx="110304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nuò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4" name="文本框 39"/>
          <p:cNvSpPr txBox="1">
            <a:spLocks noChangeArrowheads="1"/>
          </p:cNvSpPr>
          <p:nvPr/>
        </p:nvSpPr>
        <p:spPr bwMode="auto">
          <a:xfrm>
            <a:off x="6899698" y="3440113"/>
            <a:ext cx="82197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yù</a:t>
            </a:r>
            <a:endParaRPr lang="en-US" altLang="zh-CN" sz="32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5" name="文本框 22"/>
          <p:cNvSpPr txBox="1">
            <a:spLocks noChangeArrowheads="1"/>
          </p:cNvSpPr>
          <p:nvPr/>
        </p:nvSpPr>
        <p:spPr bwMode="auto">
          <a:xfrm>
            <a:off x="539552" y="1792288"/>
            <a:ext cx="291196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蔓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延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20"/>
          <p:cNvSpPr txBox="1">
            <a:spLocks noChangeArrowheads="1"/>
          </p:cNvSpPr>
          <p:nvPr/>
        </p:nvSpPr>
        <p:spPr bwMode="auto">
          <a:xfrm>
            <a:off x="1526978" y="1792288"/>
            <a:ext cx="132121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màn</a:t>
            </a:r>
            <a:endParaRPr lang="en-US" altLang="zh-CN" sz="32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7" name="文本框 26"/>
          <p:cNvSpPr txBox="1">
            <a:spLocks noChangeArrowheads="1"/>
          </p:cNvSpPr>
          <p:nvPr/>
        </p:nvSpPr>
        <p:spPr bwMode="auto">
          <a:xfrm>
            <a:off x="5749727" y="1785938"/>
            <a:ext cx="276403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谎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(   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言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28"/>
          <p:cNvSpPr txBox="1">
            <a:spLocks noChangeArrowheads="1"/>
          </p:cNvSpPr>
          <p:nvPr/>
        </p:nvSpPr>
        <p:spPr bwMode="auto">
          <a:xfrm>
            <a:off x="3155753" y="1792288"/>
            <a:ext cx="252170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誓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言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9" name="文本框 35"/>
          <p:cNvSpPr txBox="1">
            <a:spLocks noChangeArrowheads="1"/>
          </p:cNvSpPr>
          <p:nvPr/>
        </p:nvSpPr>
        <p:spPr bwMode="auto">
          <a:xfrm>
            <a:off x="3838378" y="1785938"/>
            <a:ext cx="87897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shì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0" name="文本框 36"/>
          <p:cNvSpPr txBox="1">
            <a:spLocks noChangeArrowheads="1"/>
          </p:cNvSpPr>
          <p:nvPr/>
        </p:nvSpPr>
        <p:spPr bwMode="auto">
          <a:xfrm>
            <a:off x="6361499" y="1785938"/>
            <a:ext cx="172021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huǎng</a:t>
            </a:r>
            <a:endParaRPr lang="en-US" altLang="zh-CN" sz="32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1472" y="1000114"/>
            <a:ext cx="3357009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+mn-lt"/>
                <a:ea typeface="+mn-ea"/>
              </a:rPr>
              <a:t>1.</a:t>
            </a:r>
            <a:r>
              <a:rPr lang="zh-CN" altLang="en-US" sz="2800" dirty="0">
                <a:latin typeface="+mn-lt"/>
                <a:ea typeface="+mn-ea"/>
              </a:rPr>
              <a:t>给标蓝的字注音。</a:t>
            </a:r>
            <a:endParaRPr lang="zh-CN" altLang="en-US" sz="2800" dirty="0">
              <a:latin typeface="+mn-lt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6" grpId="0"/>
      <p:bldP spid="19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29"/>
          <p:cNvSpPr txBox="1">
            <a:spLocks noChangeArrowheads="1"/>
          </p:cNvSpPr>
          <p:nvPr/>
        </p:nvSpPr>
        <p:spPr bwMode="auto">
          <a:xfrm>
            <a:off x="3214688" y="2041525"/>
            <a:ext cx="327069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衰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落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1" name="文本框 30"/>
          <p:cNvSpPr txBox="1">
            <a:spLocks noChangeArrowheads="1"/>
          </p:cNvSpPr>
          <p:nvPr/>
        </p:nvSpPr>
        <p:spPr bwMode="auto">
          <a:xfrm>
            <a:off x="5765800" y="2041525"/>
            <a:ext cx="327069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监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狱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32"/>
          <p:cNvSpPr txBox="1">
            <a:spLocks noChangeArrowheads="1"/>
          </p:cNvSpPr>
          <p:nvPr/>
        </p:nvSpPr>
        <p:spPr bwMode="auto">
          <a:xfrm>
            <a:off x="600075" y="2041525"/>
            <a:ext cx="327069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罕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见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3" name="文本框 34"/>
          <p:cNvSpPr txBox="1">
            <a:spLocks noChangeArrowheads="1"/>
          </p:cNvSpPr>
          <p:nvPr/>
        </p:nvSpPr>
        <p:spPr bwMode="auto">
          <a:xfrm>
            <a:off x="3214688" y="1357313"/>
            <a:ext cx="341502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诚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恳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27"/>
          <p:cNvSpPr txBox="1">
            <a:spLocks noChangeArrowheads="1"/>
          </p:cNvSpPr>
          <p:nvPr/>
        </p:nvSpPr>
        <p:spPr bwMode="auto">
          <a:xfrm>
            <a:off x="4249738" y="1357313"/>
            <a:ext cx="113987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kěn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5" name="文本框 37"/>
          <p:cNvSpPr txBox="1">
            <a:spLocks noChangeArrowheads="1"/>
          </p:cNvSpPr>
          <p:nvPr/>
        </p:nvSpPr>
        <p:spPr bwMode="auto">
          <a:xfrm>
            <a:off x="1282700" y="2041525"/>
            <a:ext cx="125574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hǎn</a:t>
            </a:r>
            <a:endParaRPr lang="en-US" altLang="zh-CN" sz="32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6" name="文本框 38"/>
          <p:cNvSpPr txBox="1">
            <a:spLocks noChangeArrowheads="1"/>
          </p:cNvSpPr>
          <p:nvPr/>
        </p:nvSpPr>
        <p:spPr bwMode="auto">
          <a:xfrm>
            <a:off x="3768725" y="2041525"/>
            <a:ext cx="160766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shuāi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7" name="文本框 39"/>
          <p:cNvSpPr txBox="1">
            <a:spLocks noChangeArrowheads="1"/>
          </p:cNvSpPr>
          <p:nvPr/>
        </p:nvSpPr>
        <p:spPr bwMode="auto">
          <a:xfrm>
            <a:off x="6829425" y="2041525"/>
            <a:ext cx="89739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yù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8" name="文本框 18"/>
          <p:cNvSpPr txBox="1">
            <a:spLocks noChangeArrowheads="1"/>
          </p:cNvSpPr>
          <p:nvPr/>
        </p:nvSpPr>
        <p:spPr bwMode="auto">
          <a:xfrm>
            <a:off x="600075" y="1357313"/>
            <a:ext cx="327069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执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拗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21"/>
          <p:cNvSpPr txBox="1">
            <a:spLocks noChangeArrowheads="1"/>
          </p:cNvSpPr>
          <p:nvPr/>
        </p:nvSpPr>
        <p:spPr bwMode="auto">
          <a:xfrm>
            <a:off x="1733550" y="1357313"/>
            <a:ext cx="102614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niù</a:t>
            </a:r>
            <a:endParaRPr lang="en-US" altLang="zh-CN" sz="32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0" name="文本框 30"/>
          <p:cNvSpPr txBox="1">
            <a:spLocks noChangeArrowheads="1"/>
          </p:cNvSpPr>
          <p:nvPr/>
        </p:nvSpPr>
        <p:spPr bwMode="auto">
          <a:xfrm>
            <a:off x="5765800" y="1357313"/>
            <a:ext cx="327069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鱼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鳞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39"/>
          <p:cNvSpPr txBox="1">
            <a:spLocks noChangeArrowheads="1"/>
          </p:cNvSpPr>
          <p:nvPr/>
        </p:nvSpPr>
        <p:spPr bwMode="auto">
          <a:xfrm>
            <a:off x="6894513" y="1357313"/>
            <a:ext cx="79053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lín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2" name="文本框 26"/>
          <p:cNvSpPr txBox="1">
            <a:spLocks noChangeArrowheads="1"/>
          </p:cNvSpPr>
          <p:nvPr/>
        </p:nvSpPr>
        <p:spPr bwMode="auto">
          <a:xfrm>
            <a:off x="3214687" y="2741613"/>
            <a:ext cx="301762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仗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恃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(     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文本框 28"/>
          <p:cNvSpPr txBox="1">
            <a:spLocks noChangeArrowheads="1"/>
          </p:cNvSpPr>
          <p:nvPr/>
        </p:nvSpPr>
        <p:spPr bwMode="auto">
          <a:xfrm>
            <a:off x="600075" y="2741613"/>
            <a:ext cx="327069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乃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翁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4" name="文本框 35"/>
          <p:cNvSpPr txBox="1">
            <a:spLocks noChangeArrowheads="1"/>
          </p:cNvSpPr>
          <p:nvPr/>
        </p:nvSpPr>
        <p:spPr bwMode="auto">
          <a:xfrm>
            <a:off x="1341438" y="2741613"/>
            <a:ext cx="105618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nǎi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5" name="文本框 36"/>
          <p:cNvSpPr txBox="1">
            <a:spLocks noChangeArrowheads="1"/>
          </p:cNvSpPr>
          <p:nvPr/>
        </p:nvSpPr>
        <p:spPr bwMode="auto">
          <a:xfrm>
            <a:off x="4297363" y="2754313"/>
            <a:ext cx="95962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shì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6" name="文本框 23"/>
          <p:cNvSpPr txBox="1">
            <a:spLocks noChangeArrowheads="1"/>
          </p:cNvSpPr>
          <p:nvPr/>
        </p:nvSpPr>
        <p:spPr bwMode="auto">
          <a:xfrm>
            <a:off x="5765800" y="2741613"/>
            <a:ext cx="301550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狭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义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文本框 24"/>
          <p:cNvSpPr txBox="1">
            <a:spLocks noChangeArrowheads="1"/>
          </p:cNvSpPr>
          <p:nvPr/>
        </p:nvSpPr>
        <p:spPr bwMode="auto">
          <a:xfrm>
            <a:off x="6457950" y="2741613"/>
            <a:ext cx="101970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xiá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9" grpId="0"/>
      <p:bldP spid="31" grpId="0"/>
      <p:bldP spid="34" grpId="0"/>
      <p:bldP spid="35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7"/>
          <p:cNvSpPr txBox="1">
            <a:spLocks noChangeArrowheads="1"/>
          </p:cNvSpPr>
          <p:nvPr/>
        </p:nvSpPr>
        <p:spPr bwMode="auto">
          <a:xfrm>
            <a:off x="445220" y="1884065"/>
            <a:ext cx="296547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发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酵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3059833" y="1871365"/>
            <a:ext cx="301563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借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鉴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6"/>
          <p:cNvSpPr txBox="1">
            <a:spLocks noChangeArrowheads="1"/>
          </p:cNvSpPr>
          <p:nvPr/>
        </p:nvSpPr>
        <p:spPr bwMode="auto">
          <a:xfrm>
            <a:off x="1462808" y="1884065"/>
            <a:ext cx="128408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jiào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" name="文本框 8"/>
          <p:cNvSpPr txBox="1">
            <a:spLocks noChangeArrowheads="1"/>
          </p:cNvSpPr>
          <p:nvPr/>
        </p:nvSpPr>
        <p:spPr bwMode="auto">
          <a:xfrm flipH="1">
            <a:off x="4104407" y="1871365"/>
            <a:ext cx="138025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jiàn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6" name="文本框 9"/>
          <p:cNvSpPr txBox="1">
            <a:spLocks noChangeArrowheads="1"/>
          </p:cNvSpPr>
          <p:nvPr/>
        </p:nvSpPr>
        <p:spPr bwMode="auto">
          <a:xfrm>
            <a:off x="5704607" y="1871365"/>
            <a:ext cx="296547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呻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吟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16"/>
          <p:cNvSpPr txBox="1">
            <a:spLocks noChangeArrowheads="1"/>
          </p:cNvSpPr>
          <p:nvPr/>
        </p:nvSpPr>
        <p:spPr bwMode="auto">
          <a:xfrm>
            <a:off x="6249121" y="1871365"/>
            <a:ext cx="145802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shēn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8" name="文本框 18"/>
          <p:cNvSpPr txBox="1">
            <a:spLocks noChangeArrowheads="1"/>
          </p:cNvSpPr>
          <p:nvPr/>
        </p:nvSpPr>
        <p:spPr bwMode="auto">
          <a:xfrm>
            <a:off x="5704607" y="2636540"/>
            <a:ext cx="33581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栩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栩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19"/>
          <p:cNvSpPr txBox="1">
            <a:spLocks noChangeArrowheads="1"/>
          </p:cNvSpPr>
          <p:nvPr/>
        </p:nvSpPr>
        <p:spPr bwMode="auto">
          <a:xfrm>
            <a:off x="445221" y="2647652"/>
            <a:ext cx="350406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恶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煞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20"/>
          <p:cNvSpPr txBox="1">
            <a:spLocks noChangeArrowheads="1"/>
          </p:cNvSpPr>
          <p:nvPr/>
        </p:nvSpPr>
        <p:spPr bwMode="auto">
          <a:xfrm>
            <a:off x="1453283" y="2625427"/>
            <a:ext cx="120041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shà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11" name="文本框 21"/>
          <p:cNvSpPr txBox="1">
            <a:spLocks noChangeArrowheads="1"/>
          </p:cNvSpPr>
          <p:nvPr/>
        </p:nvSpPr>
        <p:spPr bwMode="auto">
          <a:xfrm>
            <a:off x="6561959" y="2661642"/>
            <a:ext cx="154161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xǔ</a:t>
            </a:r>
            <a:endParaRPr lang="en-US" altLang="zh-CN" sz="32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2" name="文本框 22"/>
          <p:cNvSpPr txBox="1">
            <a:spLocks noChangeArrowheads="1"/>
          </p:cNvSpPr>
          <p:nvPr/>
        </p:nvSpPr>
        <p:spPr bwMode="auto">
          <a:xfrm>
            <a:off x="3059832" y="2636540"/>
            <a:ext cx="296547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日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寇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3" name="文本框 23"/>
          <p:cNvSpPr txBox="1">
            <a:spLocks noChangeArrowheads="1"/>
          </p:cNvSpPr>
          <p:nvPr/>
        </p:nvSpPr>
        <p:spPr bwMode="auto">
          <a:xfrm>
            <a:off x="4104408" y="2636540"/>
            <a:ext cx="117619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kòu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14" name="文本框 25"/>
          <p:cNvSpPr txBox="1">
            <a:spLocks noChangeArrowheads="1"/>
          </p:cNvSpPr>
          <p:nvPr/>
        </p:nvSpPr>
        <p:spPr bwMode="auto">
          <a:xfrm>
            <a:off x="445221" y="1142702"/>
            <a:ext cx="272780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击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缶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24"/>
          <p:cNvSpPr txBox="1">
            <a:spLocks noChangeArrowheads="1"/>
          </p:cNvSpPr>
          <p:nvPr/>
        </p:nvSpPr>
        <p:spPr bwMode="auto">
          <a:xfrm>
            <a:off x="3059832" y="1131590"/>
            <a:ext cx="290660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燕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隼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31"/>
          <p:cNvSpPr txBox="1">
            <a:spLocks noChangeArrowheads="1"/>
          </p:cNvSpPr>
          <p:nvPr/>
        </p:nvSpPr>
        <p:spPr bwMode="auto">
          <a:xfrm>
            <a:off x="1492971" y="1131590"/>
            <a:ext cx="117619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fǒu</a:t>
            </a:r>
            <a:endParaRPr lang="en-US" altLang="zh-CN" sz="32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8" name="文本框 32"/>
          <p:cNvSpPr txBox="1">
            <a:spLocks noChangeArrowheads="1"/>
          </p:cNvSpPr>
          <p:nvPr/>
        </p:nvSpPr>
        <p:spPr bwMode="auto">
          <a:xfrm>
            <a:off x="4098058" y="1071265"/>
            <a:ext cx="114537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sǔn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5672570" y="1131590"/>
            <a:ext cx="3390212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挽</a:t>
            </a:r>
            <a: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起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6468016" y="1116046"/>
            <a:ext cx="1399501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wǎn</a:t>
            </a:r>
            <a:endParaRPr lang="en-US" altLang="zh-CN" sz="36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10" grpId="0"/>
      <p:bldP spid="11" grpId="0"/>
      <p:bldP spid="13" grpId="0"/>
      <p:bldP spid="17" grpId="0"/>
      <p:bldP spid="18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文本框 17"/>
          <p:cNvSpPr txBox="1">
            <a:spLocks noChangeArrowheads="1"/>
          </p:cNvSpPr>
          <p:nvPr/>
        </p:nvSpPr>
        <p:spPr bwMode="auto">
          <a:xfrm>
            <a:off x="641796" y="2275731"/>
            <a:ext cx="451298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老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茧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</a:t>
            </a:r>
            <a:r>
              <a:rPr lang="en-US" altLang="zh-CN" sz="320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2770" name="文本框 30"/>
          <p:cNvSpPr txBox="1">
            <a:spLocks noChangeArrowheads="1"/>
          </p:cNvSpPr>
          <p:nvPr/>
        </p:nvSpPr>
        <p:spPr bwMode="auto">
          <a:xfrm>
            <a:off x="641797" y="3275856"/>
            <a:ext cx="434211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耽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 )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误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771" name="文本框 1"/>
          <p:cNvSpPr txBox="1">
            <a:spLocks noChangeArrowheads="1"/>
          </p:cNvSpPr>
          <p:nvPr/>
        </p:nvSpPr>
        <p:spPr bwMode="auto">
          <a:xfrm>
            <a:off x="4427985" y="2204293"/>
            <a:ext cx="435417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冤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枉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772" name="文本框 3"/>
          <p:cNvSpPr txBox="1">
            <a:spLocks noChangeArrowheads="1"/>
          </p:cNvSpPr>
          <p:nvPr/>
        </p:nvSpPr>
        <p:spPr bwMode="auto">
          <a:xfrm>
            <a:off x="4570860" y="3204418"/>
            <a:ext cx="491268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高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跷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779" name="文本框 12"/>
          <p:cNvSpPr txBox="1">
            <a:spLocks noChangeArrowheads="1"/>
          </p:cNvSpPr>
          <p:nvPr/>
        </p:nvSpPr>
        <p:spPr bwMode="auto">
          <a:xfrm>
            <a:off x="533847" y="1302593"/>
            <a:ext cx="538341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布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兜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</a:t>
            </a:r>
            <a:r>
              <a:rPr lang="en-US" altLang="zh-CN" sz="320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2780" name="文本框 13"/>
          <p:cNvSpPr txBox="1">
            <a:spLocks noChangeArrowheads="1"/>
          </p:cNvSpPr>
          <p:nvPr/>
        </p:nvSpPr>
        <p:spPr bwMode="auto">
          <a:xfrm>
            <a:off x="4427984" y="1275606"/>
            <a:ext cx="424561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褐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</a:t>
            </a:r>
            <a:r>
              <a:rPr lang="en-US" altLang="zh-CN" sz="320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色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2773" name="文本框 37"/>
          <p:cNvSpPr txBox="1">
            <a:spLocks noChangeArrowheads="1"/>
          </p:cNvSpPr>
          <p:nvPr/>
        </p:nvSpPr>
        <p:spPr bwMode="auto">
          <a:xfrm>
            <a:off x="1454597" y="1296243"/>
            <a:ext cx="111886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dōu</a:t>
            </a:r>
            <a:endParaRPr lang="en-US" altLang="zh-CN" sz="3200" dirty="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2774" name="文本框 38"/>
          <p:cNvSpPr txBox="1">
            <a:spLocks noChangeArrowheads="1"/>
          </p:cNvSpPr>
          <p:nvPr/>
        </p:nvSpPr>
        <p:spPr bwMode="auto">
          <a:xfrm>
            <a:off x="5213797" y="1347043"/>
            <a:ext cx="82656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hè</a:t>
            </a:r>
            <a:endParaRPr lang="en-US" altLang="zh-CN" sz="320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2775" name="文本框 39"/>
          <p:cNvSpPr txBox="1">
            <a:spLocks noChangeArrowheads="1"/>
          </p:cNvSpPr>
          <p:nvPr/>
        </p:nvSpPr>
        <p:spPr bwMode="auto">
          <a:xfrm>
            <a:off x="1356171" y="3275856"/>
            <a:ext cx="107145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汉语拼音" panose="000B0604020202020204" pitchFamily="34" charset="0"/>
                <a:cs typeface="汉语拼音" panose="000B0604020202020204" pitchFamily="34" charset="0"/>
              </a:rPr>
              <a:t>dān</a:t>
            </a:r>
            <a:endParaRPr lang="en-US" altLang="zh-CN" sz="32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2776" name="文本框 6"/>
          <p:cNvSpPr txBox="1">
            <a:spLocks noChangeArrowheads="1"/>
          </p:cNvSpPr>
          <p:nvPr/>
        </p:nvSpPr>
        <p:spPr bwMode="auto">
          <a:xfrm>
            <a:off x="1631597" y="2248743"/>
            <a:ext cx="118990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汉语拼音" panose="000B0604020202020204" pitchFamily="34" charset="0"/>
                <a:cs typeface="汉语拼音" panose="000B0604020202020204" pitchFamily="34" charset="0"/>
              </a:rPr>
              <a:t>jián</a:t>
            </a:r>
            <a:endParaRPr lang="en-US" altLang="zh-CN" sz="32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2777" name="文本框 7"/>
          <p:cNvSpPr txBox="1">
            <a:spLocks noChangeArrowheads="1"/>
          </p:cNvSpPr>
          <p:nvPr/>
        </p:nvSpPr>
        <p:spPr bwMode="auto">
          <a:xfrm>
            <a:off x="4999484" y="2275731"/>
            <a:ext cx="148829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yuàn</a:t>
            </a:r>
            <a:endParaRPr lang="en-US" altLang="zh-CN" sz="320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2778" name="文本框 8"/>
          <p:cNvSpPr txBox="1">
            <a:spLocks noChangeArrowheads="1"/>
          </p:cNvSpPr>
          <p:nvPr/>
        </p:nvSpPr>
        <p:spPr bwMode="auto">
          <a:xfrm>
            <a:off x="5570985" y="3204418"/>
            <a:ext cx="126907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qiāo</a:t>
            </a:r>
            <a:endParaRPr lang="en-US" altLang="zh-CN" sz="3200" dirty="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2781" name="文本框 37"/>
          <p:cNvSpPr txBox="1">
            <a:spLocks noChangeArrowheads="1"/>
          </p:cNvSpPr>
          <p:nvPr/>
        </p:nvSpPr>
        <p:spPr bwMode="auto">
          <a:xfrm>
            <a:off x="2499172" y="1275606"/>
            <a:ext cx="116149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dǎu</a:t>
            </a:r>
            <a:endParaRPr lang="en-US" altLang="zh-CN" sz="3200" dirty="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2782" name="文本框 38"/>
          <p:cNvSpPr txBox="1">
            <a:spLocks noChangeArrowheads="1"/>
          </p:cNvSpPr>
          <p:nvPr/>
        </p:nvSpPr>
        <p:spPr bwMode="auto">
          <a:xfrm>
            <a:off x="5928172" y="1347043"/>
            <a:ext cx="82859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hé</a:t>
            </a:r>
            <a:endParaRPr lang="en-US" altLang="zh-CN" sz="320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2783" name="文本框 6"/>
          <p:cNvSpPr txBox="1">
            <a:spLocks noChangeArrowheads="1"/>
          </p:cNvSpPr>
          <p:nvPr/>
        </p:nvSpPr>
        <p:spPr bwMode="auto">
          <a:xfrm>
            <a:off x="2592034" y="2275731"/>
            <a:ext cx="118787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汉语拼音" panose="000B0604020202020204" pitchFamily="34" charset="0"/>
                <a:cs typeface="汉语拼音" panose="000B0604020202020204" pitchFamily="34" charset="0"/>
              </a:rPr>
              <a:t>jiǎn</a:t>
            </a:r>
            <a:endParaRPr lang="en-US" altLang="zh-CN" sz="32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2784" name="文本框 7"/>
          <p:cNvSpPr txBox="1">
            <a:spLocks noChangeArrowheads="1"/>
          </p:cNvSpPr>
          <p:nvPr/>
        </p:nvSpPr>
        <p:spPr bwMode="auto">
          <a:xfrm>
            <a:off x="6179094" y="2286105"/>
            <a:ext cx="124078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yuān</a:t>
            </a:r>
            <a:endParaRPr lang="en-US" altLang="zh-CN" sz="320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2785" name="文本框 39"/>
          <p:cNvSpPr txBox="1">
            <a:spLocks noChangeArrowheads="1"/>
          </p:cNvSpPr>
          <p:nvPr/>
        </p:nvSpPr>
        <p:spPr bwMode="auto">
          <a:xfrm>
            <a:off x="2356297" y="3275856"/>
            <a:ext cx="162829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gěng</a:t>
            </a:r>
            <a:endParaRPr lang="en-US" altLang="zh-CN" sz="32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2786" name="文本框 8"/>
          <p:cNvSpPr txBox="1">
            <a:spLocks noChangeArrowheads="1"/>
          </p:cNvSpPr>
          <p:nvPr/>
        </p:nvSpPr>
        <p:spPr bwMode="auto">
          <a:xfrm>
            <a:off x="6713985" y="3204418"/>
            <a:ext cx="108841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ráo</a:t>
            </a:r>
            <a:endParaRPr lang="en-US" altLang="zh-CN" sz="320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54" name="文本框 8"/>
          <p:cNvSpPr txBox="1">
            <a:spLocks noChangeArrowheads="1"/>
          </p:cNvSpPr>
          <p:nvPr/>
        </p:nvSpPr>
        <p:spPr bwMode="auto">
          <a:xfrm>
            <a:off x="1641921" y="1632793"/>
            <a:ext cx="52005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sym typeface="+mn-ea"/>
              </a:rPr>
              <a:t>√</a:t>
            </a:r>
            <a:endParaRPr lang="en-US" altLang="zh-CN" sz="3200" b="1" dirty="0">
              <a:solidFill>
                <a:srgbClr val="FF0000"/>
              </a:solidFill>
              <a:sym typeface="+mn-ea"/>
            </a:endParaRPr>
          </a:p>
        </p:txBody>
      </p:sp>
      <p:sp>
        <p:nvSpPr>
          <p:cNvPr id="55" name="文本框 8"/>
          <p:cNvSpPr txBox="1">
            <a:spLocks noChangeArrowheads="1"/>
          </p:cNvSpPr>
          <p:nvPr/>
        </p:nvSpPr>
        <p:spPr bwMode="auto">
          <a:xfrm>
            <a:off x="5314899" y="1632792"/>
            <a:ext cx="52005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sym typeface="+mn-ea"/>
              </a:rPr>
              <a:t>√</a:t>
            </a:r>
            <a:endParaRPr lang="en-US" altLang="zh-CN" sz="3200" b="1" dirty="0">
              <a:solidFill>
                <a:srgbClr val="FF0000"/>
              </a:solidFill>
              <a:sym typeface="+mn-ea"/>
            </a:endParaRPr>
          </a:p>
        </p:txBody>
      </p:sp>
      <p:sp>
        <p:nvSpPr>
          <p:cNvPr id="56" name="文本框 8"/>
          <p:cNvSpPr txBox="1">
            <a:spLocks noChangeArrowheads="1"/>
          </p:cNvSpPr>
          <p:nvPr/>
        </p:nvSpPr>
        <p:spPr bwMode="auto">
          <a:xfrm>
            <a:off x="2642046" y="2509350"/>
            <a:ext cx="52005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sym typeface="+mn-ea"/>
              </a:rPr>
              <a:t>√</a:t>
            </a:r>
            <a:endParaRPr lang="en-US" altLang="zh-CN" sz="3200" b="1" dirty="0">
              <a:solidFill>
                <a:srgbClr val="FF0000"/>
              </a:solidFill>
              <a:sym typeface="+mn-ea"/>
            </a:endParaRPr>
          </a:p>
        </p:txBody>
      </p:sp>
      <p:sp>
        <p:nvSpPr>
          <p:cNvPr id="57" name="文本框 8"/>
          <p:cNvSpPr txBox="1">
            <a:spLocks noChangeArrowheads="1"/>
          </p:cNvSpPr>
          <p:nvPr/>
        </p:nvSpPr>
        <p:spPr bwMode="auto">
          <a:xfrm>
            <a:off x="6356796" y="2537341"/>
            <a:ext cx="52005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sym typeface="+mn-ea"/>
              </a:rPr>
              <a:t>√</a:t>
            </a:r>
            <a:endParaRPr lang="en-US" altLang="zh-CN" sz="3200" b="1">
              <a:solidFill>
                <a:srgbClr val="FF0000"/>
              </a:solidFill>
              <a:sym typeface="+mn-ea"/>
            </a:endParaRPr>
          </a:p>
        </p:txBody>
      </p:sp>
      <p:sp>
        <p:nvSpPr>
          <p:cNvPr id="58" name="文本框 8"/>
          <p:cNvSpPr txBox="1">
            <a:spLocks noChangeArrowheads="1"/>
          </p:cNvSpPr>
          <p:nvPr/>
        </p:nvSpPr>
        <p:spPr bwMode="auto">
          <a:xfrm>
            <a:off x="1570484" y="3580913"/>
            <a:ext cx="52005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sym typeface="+mn-ea"/>
              </a:rPr>
              <a:t>√</a:t>
            </a:r>
            <a:endParaRPr lang="en-US" altLang="zh-CN" sz="3200" b="1" dirty="0">
              <a:solidFill>
                <a:srgbClr val="FF0000"/>
              </a:solidFill>
              <a:sym typeface="+mn-ea"/>
            </a:endParaRPr>
          </a:p>
        </p:txBody>
      </p:sp>
      <p:sp>
        <p:nvSpPr>
          <p:cNvPr id="59" name="文本框 8"/>
          <p:cNvSpPr txBox="1">
            <a:spLocks noChangeArrowheads="1"/>
          </p:cNvSpPr>
          <p:nvPr/>
        </p:nvSpPr>
        <p:spPr bwMode="auto">
          <a:xfrm>
            <a:off x="5817840" y="3537793"/>
            <a:ext cx="52005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sym typeface="+mn-ea"/>
              </a:rPr>
              <a:t>√</a:t>
            </a:r>
            <a:endParaRPr lang="en-US" altLang="zh-CN" sz="3200" b="1">
              <a:solidFill>
                <a:srgbClr val="FF0000"/>
              </a:solidFill>
              <a:sym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02662" y="411510"/>
            <a:ext cx="4793300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+mn-lt"/>
                <a:ea typeface="+mn-ea"/>
              </a:rPr>
              <a:t>2.</a:t>
            </a:r>
            <a:r>
              <a:rPr lang="zh-CN" altLang="en-US" sz="2800" dirty="0">
                <a:latin typeface="+mn-lt"/>
                <a:ea typeface="+mn-ea"/>
              </a:rPr>
              <a:t>给标蓝的字选择正确读音。</a:t>
            </a:r>
            <a:endParaRPr lang="zh-CN" altLang="en-US" sz="2800" dirty="0">
              <a:latin typeface="+mn-lt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文本框 29"/>
          <p:cNvSpPr txBox="1">
            <a:spLocks noChangeArrowheads="1"/>
          </p:cNvSpPr>
          <p:nvPr/>
        </p:nvSpPr>
        <p:spPr bwMode="auto">
          <a:xfrm>
            <a:off x="4716016" y="638646"/>
            <a:ext cx="423919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兼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)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职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3794" name="文本框 32"/>
          <p:cNvSpPr txBox="1">
            <a:spLocks noChangeArrowheads="1"/>
          </p:cNvSpPr>
          <p:nvPr/>
        </p:nvSpPr>
        <p:spPr bwMode="auto">
          <a:xfrm>
            <a:off x="857250" y="638646"/>
            <a:ext cx="423919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偏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僻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3795" name="文本框 36"/>
          <p:cNvSpPr txBox="1">
            <a:spLocks noChangeArrowheads="1"/>
          </p:cNvSpPr>
          <p:nvPr/>
        </p:nvSpPr>
        <p:spPr bwMode="auto">
          <a:xfrm>
            <a:off x="5417690" y="627534"/>
            <a:ext cx="14829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jiān</a:t>
            </a:r>
            <a:endParaRPr lang="en-US" altLang="zh-CN" sz="320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3796" name="文本框 37"/>
          <p:cNvSpPr txBox="1">
            <a:spLocks noChangeArrowheads="1"/>
          </p:cNvSpPr>
          <p:nvPr/>
        </p:nvSpPr>
        <p:spPr bwMode="auto">
          <a:xfrm>
            <a:off x="2000249" y="651346"/>
            <a:ext cx="83026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pì</a:t>
            </a:r>
            <a:endParaRPr lang="en-US" altLang="zh-CN" sz="3200" dirty="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3797" name="文本框 37"/>
          <p:cNvSpPr txBox="1">
            <a:spLocks noChangeArrowheads="1"/>
          </p:cNvSpPr>
          <p:nvPr/>
        </p:nvSpPr>
        <p:spPr bwMode="auto">
          <a:xfrm>
            <a:off x="2786062" y="651346"/>
            <a:ext cx="101659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b</a:t>
            </a:r>
            <a:r>
              <a:rPr lang="en-US" altLang="zh-CN" sz="32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ì</a:t>
            </a:r>
            <a:endParaRPr lang="en-US" altLang="zh-CN" sz="320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3798" name="文本框 36"/>
          <p:cNvSpPr txBox="1">
            <a:spLocks noChangeArrowheads="1"/>
          </p:cNvSpPr>
          <p:nvPr/>
        </p:nvSpPr>
        <p:spPr bwMode="auto">
          <a:xfrm>
            <a:off x="6274941" y="627534"/>
            <a:ext cx="154404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qiān</a:t>
            </a:r>
            <a:endParaRPr lang="en-US" altLang="zh-CN" sz="320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3799" name="文本框 30"/>
          <p:cNvSpPr txBox="1">
            <a:spLocks noChangeArrowheads="1"/>
          </p:cNvSpPr>
          <p:nvPr/>
        </p:nvSpPr>
        <p:spPr bwMode="auto">
          <a:xfrm>
            <a:off x="4774754" y="1462559"/>
            <a:ext cx="392817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奖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励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)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800" name="文本框 25"/>
          <p:cNvSpPr txBox="1">
            <a:spLocks noChangeArrowheads="1"/>
          </p:cNvSpPr>
          <p:nvPr/>
        </p:nvSpPr>
        <p:spPr bwMode="auto">
          <a:xfrm>
            <a:off x="857250" y="1462559"/>
            <a:ext cx="401546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誊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写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801" name="文本框 39"/>
          <p:cNvSpPr txBox="1">
            <a:spLocks noChangeArrowheads="1"/>
          </p:cNvSpPr>
          <p:nvPr/>
        </p:nvSpPr>
        <p:spPr bwMode="auto">
          <a:xfrm>
            <a:off x="5989190" y="1413346"/>
            <a:ext cx="102270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汉语拼音" panose="000B0604020202020204" pitchFamily="34" charset="0"/>
                <a:cs typeface="汉语拼音" panose="000B0604020202020204" pitchFamily="34" charset="0"/>
              </a:rPr>
              <a:t>lì</a:t>
            </a:r>
            <a:endParaRPr lang="en-US" altLang="zh-CN" sz="32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3802" name="文本框 6"/>
          <p:cNvSpPr txBox="1">
            <a:spLocks noChangeArrowheads="1"/>
          </p:cNvSpPr>
          <p:nvPr/>
        </p:nvSpPr>
        <p:spPr bwMode="auto">
          <a:xfrm>
            <a:off x="1963290" y="1413346"/>
            <a:ext cx="173200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yù</a:t>
            </a:r>
            <a:endParaRPr lang="en-US" altLang="zh-CN" sz="32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3803" name="文本框 6"/>
          <p:cNvSpPr txBox="1">
            <a:spLocks noChangeArrowheads="1"/>
          </p:cNvSpPr>
          <p:nvPr/>
        </p:nvSpPr>
        <p:spPr bwMode="auto">
          <a:xfrm>
            <a:off x="2786063" y="1424459"/>
            <a:ext cx="115043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汉语拼音" panose="000B0604020202020204" pitchFamily="34" charset="0"/>
                <a:cs typeface="汉语拼音" panose="000B0604020202020204" pitchFamily="34" charset="0"/>
              </a:rPr>
              <a:t>téng</a:t>
            </a:r>
            <a:endParaRPr lang="en-US" altLang="zh-CN" sz="32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3804" name="文本框 39"/>
          <p:cNvSpPr txBox="1">
            <a:spLocks noChangeArrowheads="1"/>
          </p:cNvSpPr>
          <p:nvPr/>
        </p:nvSpPr>
        <p:spPr bwMode="auto">
          <a:xfrm>
            <a:off x="6846440" y="1413346"/>
            <a:ext cx="102270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汉语拼音" panose="000B0604020202020204" pitchFamily="34" charset="0"/>
                <a:cs typeface="汉语拼音" panose="000B0604020202020204" pitchFamily="34" charset="0"/>
              </a:rPr>
              <a:t>lí</a:t>
            </a:r>
            <a:endParaRPr lang="en-US" altLang="zh-CN" sz="32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3805" name="文本框 1"/>
          <p:cNvSpPr txBox="1">
            <a:spLocks noChangeArrowheads="1"/>
          </p:cNvSpPr>
          <p:nvPr/>
        </p:nvSpPr>
        <p:spPr bwMode="auto">
          <a:xfrm>
            <a:off x="928687" y="2342034"/>
            <a:ext cx="375358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谨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)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慎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3806" name="文本框 7"/>
          <p:cNvSpPr txBox="1">
            <a:spLocks noChangeArrowheads="1"/>
          </p:cNvSpPr>
          <p:nvPr/>
        </p:nvSpPr>
        <p:spPr bwMode="auto">
          <a:xfrm>
            <a:off x="1705220" y="2342034"/>
            <a:ext cx="115262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jǐn</a:t>
            </a:r>
            <a:endParaRPr lang="en-US" altLang="zh-CN" sz="320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3807" name="文本框 14"/>
          <p:cNvSpPr txBox="1">
            <a:spLocks noChangeArrowheads="1"/>
          </p:cNvSpPr>
          <p:nvPr/>
        </p:nvSpPr>
        <p:spPr bwMode="auto">
          <a:xfrm>
            <a:off x="4846191" y="2428875"/>
            <a:ext cx="476610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慈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祥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808" name="文本框 7"/>
          <p:cNvSpPr txBox="1">
            <a:spLocks noChangeArrowheads="1"/>
          </p:cNvSpPr>
          <p:nvPr/>
        </p:nvSpPr>
        <p:spPr bwMode="auto">
          <a:xfrm>
            <a:off x="2419594" y="2342034"/>
            <a:ext cx="114429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jīn</a:t>
            </a:r>
            <a:endParaRPr lang="en-US" altLang="zh-CN" sz="320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3809" name="文本框 8"/>
          <p:cNvSpPr txBox="1">
            <a:spLocks noChangeArrowheads="1"/>
          </p:cNvSpPr>
          <p:nvPr/>
        </p:nvSpPr>
        <p:spPr bwMode="auto">
          <a:xfrm>
            <a:off x="5901811" y="2270596"/>
            <a:ext cx="246329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xiǎng</a:t>
            </a:r>
            <a:endParaRPr lang="en-US" altLang="zh-CN" sz="3200" dirty="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3810" name="文本框 8"/>
          <p:cNvSpPr txBox="1">
            <a:spLocks noChangeArrowheads="1"/>
          </p:cNvSpPr>
          <p:nvPr/>
        </p:nvSpPr>
        <p:spPr bwMode="auto">
          <a:xfrm>
            <a:off x="7133460" y="2428875"/>
            <a:ext cx="246329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xiáng</a:t>
            </a:r>
            <a:endParaRPr lang="en-US" altLang="zh-CN" sz="3200" dirty="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3811" name="文本框 19"/>
          <p:cNvSpPr txBox="1">
            <a:spLocks noChangeArrowheads="1"/>
          </p:cNvSpPr>
          <p:nvPr/>
        </p:nvSpPr>
        <p:spPr bwMode="auto">
          <a:xfrm>
            <a:off x="928688" y="3080221"/>
            <a:ext cx="366629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反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馈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3812" name="文本框 20"/>
          <p:cNvSpPr txBox="1">
            <a:spLocks noChangeArrowheads="1"/>
          </p:cNvSpPr>
          <p:nvPr/>
        </p:nvSpPr>
        <p:spPr bwMode="auto">
          <a:xfrm>
            <a:off x="5062091" y="3080221"/>
            <a:ext cx="348976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磁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)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铁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3813" name="文本框 23"/>
          <p:cNvSpPr txBox="1">
            <a:spLocks noChangeArrowheads="1"/>
          </p:cNvSpPr>
          <p:nvPr/>
        </p:nvSpPr>
        <p:spPr bwMode="auto">
          <a:xfrm>
            <a:off x="1928812" y="3127846"/>
            <a:ext cx="114984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kuì</a:t>
            </a:r>
            <a:endParaRPr lang="en-US" altLang="zh-CN" sz="320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3814" name="文本框 24"/>
          <p:cNvSpPr txBox="1">
            <a:spLocks noChangeArrowheads="1"/>
          </p:cNvSpPr>
          <p:nvPr/>
        </p:nvSpPr>
        <p:spPr bwMode="auto">
          <a:xfrm>
            <a:off x="5774878" y="3056409"/>
            <a:ext cx="114367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cǐ</a:t>
            </a:r>
            <a:endParaRPr lang="en-US" altLang="zh-CN" sz="320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3815" name="文本框 23"/>
          <p:cNvSpPr txBox="1">
            <a:spLocks noChangeArrowheads="1"/>
          </p:cNvSpPr>
          <p:nvPr/>
        </p:nvSpPr>
        <p:spPr bwMode="auto">
          <a:xfrm>
            <a:off x="2714624" y="3127846"/>
            <a:ext cx="118491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guì</a:t>
            </a:r>
            <a:endParaRPr lang="en-US" altLang="zh-CN" sz="320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3816" name="文本框 24"/>
          <p:cNvSpPr txBox="1">
            <a:spLocks noChangeArrowheads="1"/>
          </p:cNvSpPr>
          <p:nvPr/>
        </p:nvSpPr>
        <p:spPr bwMode="auto">
          <a:xfrm>
            <a:off x="6489253" y="3056409"/>
            <a:ext cx="79727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cí</a:t>
            </a:r>
            <a:endParaRPr lang="en-US" altLang="zh-CN" sz="320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3817" name="文本框 21"/>
          <p:cNvSpPr txBox="1">
            <a:spLocks noChangeArrowheads="1"/>
          </p:cNvSpPr>
          <p:nvPr/>
        </p:nvSpPr>
        <p:spPr bwMode="auto">
          <a:xfrm>
            <a:off x="952500" y="3842221"/>
            <a:ext cx="375358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水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浒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3818" name="文本框 22"/>
          <p:cNvSpPr txBox="1">
            <a:spLocks noChangeArrowheads="1"/>
          </p:cNvSpPr>
          <p:nvPr/>
        </p:nvSpPr>
        <p:spPr bwMode="auto">
          <a:xfrm>
            <a:off x="2000250" y="3842221"/>
            <a:ext cx="102770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hǔ</a:t>
            </a:r>
            <a:endParaRPr lang="en-US" altLang="zh-CN" sz="320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3819" name="文本框 22"/>
          <p:cNvSpPr txBox="1">
            <a:spLocks noChangeArrowheads="1"/>
          </p:cNvSpPr>
          <p:nvPr/>
        </p:nvSpPr>
        <p:spPr bwMode="auto">
          <a:xfrm>
            <a:off x="2857500" y="3842221"/>
            <a:ext cx="100071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xǔ</a:t>
            </a:r>
            <a:endParaRPr lang="en-US" altLang="zh-CN" sz="320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57" name="文本框 8"/>
          <p:cNvSpPr txBox="1">
            <a:spLocks noChangeArrowheads="1"/>
          </p:cNvSpPr>
          <p:nvPr/>
        </p:nvSpPr>
        <p:spPr bwMode="auto">
          <a:xfrm>
            <a:off x="2071687" y="901303"/>
            <a:ext cx="50184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sym typeface="+mn-ea"/>
              </a:rPr>
              <a:t>√</a:t>
            </a:r>
            <a:endParaRPr lang="en-US" altLang="zh-CN" sz="3200" b="1">
              <a:solidFill>
                <a:srgbClr val="FF0000"/>
              </a:solidFill>
              <a:sym typeface="+mn-ea"/>
            </a:endParaRPr>
          </a:p>
        </p:txBody>
      </p:sp>
      <p:sp>
        <p:nvSpPr>
          <p:cNvPr id="58" name="文本框 8"/>
          <p:cNvSpPr txBox="1">
            <a:spLocks noChangeArrowheads="1"/>
          </p:cNvSpPr>
          <p:nvPr/>
        </p:nvSpPr>
        <p:spPr bwMode="auto">
          <a:xfrm>
            <a:off x="5560565" y="901303"/>
            <a:ext cx="50184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sym typeface="+mn-ea"/>
              </a:rPr>
              <a:t>√</a:t>
            </a:r>
            <a:endParaRPr lang="en-US" altLang="zh-CN" sz="3200" b="1" dirty="0">
              <a:solidFill>
                <a:srgbClr val="FF0000"/>
              </a:solidFill>
              <a:sym typeface="+mn-ea"/>
            </a:endParaRPr>
          </a:p>
        </p:txBody>
      </p:sp>
      <p:sp>
        <p:nvSpPr>
          <p:cNvPr id="63" name="文本框 8"/>
          <p:cNvSpPr txBox="1">
            <a:spLocks noChangeArrowheads="1"/>
          </p:cNvSpPr>
          <p:nvPr/>
        </p:nvSpPr>
        <p:spPr bwMode="auto">
          <a:xfrm>
            <a:off x="3000374" y="1685250"/>
            <a:ext cx="50184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sym typeface="+mn-ea"/>
              </a:rPr>
              <a:t>√</a:t>
            </a:r>
            <a:endParaRPr lang="en-US" altLang="zh-CN" sz="3200" b="1" dirty="0">
              <a:solidFill>
                <a:srgbClr val="FF0000"/>
              </a:solidFill>
              <a:sym typeface="+mn-ea"/>
            </a:endParaRPr>
          </a:p>
        </p:txBody>
      </p:sp>
      <p:sp>
        <p:nvSpPr>
          <p:cNvPr id="64" name="文本框 8"/>
          <p:cNvSpPr txBox="1">
            <a:spLocks noChangeArrowheads="1"/>
          </p:cNvSpPr>
          <p:nvPr/>
        </p:nvSpPr>
        <p:spPr bwMode="auto">
          <a:xfrm>
            <a:off x="6002883" y="1693391"/>
            <a:ext cx="50184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sym typeface="+mn-ea"/>
              </a:rPr>
              <a:t>√</a:t>
            </a:r>
            <a:endParaRPr lang="en-US" altLang="zh-CN" sz="3200" b="1" dirty="0">
              <a:solidFill>
                <a:srgbClr val="FF0000"/>
              </a:solidFill>
              <a:sym typeface="+mn-ea"/>
            </a:endParaRPr>
          </a:p>
        </p:txBody>
      </p:sp>
      <p:sp>
        <p:nvSpPr>
          <p:cNvPr id="65" name="文本框 8"/>
          <p:cNvSpPr txBox="1">
            <a:spLocks noChangeArrowheads="1"/>
          </p:cNvSpPr>
          <p:nvPr/>
        </p:nvSpPr>
        <p:spPr bwMode="auto">
          <a:xfrm>
            <a:off x="1776657" y="2627784"/>
            <a:ext cx="50184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sym typeface="+mn-ea"/>
              </a:rPr>
              <a:t>√</a:t>
            </a:r>
            <a:endParaRPr lang="en-US" altLang="zh-CN" sz="3200" b="1">
              <a:solidFill>
                <a:srgbClr val="FF0000"/>
              </a:solidFill>
              <a:sym typeface="+mn-ea"/>
            </a:endParaRPr>
          </a:p>
        </p:txBody>
      </p:sp>
      <p:sp>
        <p:nvSpPr>
          <p:cNvPr id="66" name="文本框 8"/>
          <p:cNvSpPr txBox="1">
            <a:spLocks noChangeArrowheads="1"/>
          </p:cNvSpPr>
          <p:nvPr/>
        </p:nvSpPr>
        <p:spPr bwMode="auto">
          <a:xfrm>
            <a:off x="7380417" y="2552446"/>
            <a:ext cx="50184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sym typeface="+mn-ea"/>
              </a:rPr>
              <a:t>√</a:t>
            </a:r>
            <a:endParaRPr lang="en-US" altLang="zh-CN" sz="3200" b="1" dirty="0">
              <a:solidFill>
                <a:srgbClr val="FF0000"/>
              </a:solidFill>
              <a:sym typeface="+mn-ea"/>
            </a:endParaRPr>
          </a:p>
        </p:txBody>
      </p:sp>
      <p:sp>
        <p:nvSpPr>
          <p:cNvPr id="67" name="文本框 8"/>
          <p:cNvSpPr txBox="1">
            <a:spLocks noChangeArrowheads="1"/>
          </p:cNvSpPr>
          <p:nvPr/>
        </p:nvSpPr>
        <p:spPr bwMode="auto">
          <a:xfrm>
            <a:off x="2143124" y="3413596"/>
            <a:ext cx="50184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sym typeface="+mn-ea"/>
              </a:rPr>
              <a:t>√</a:t>
            </a:r>
            <a:endParaRPr lang="en-US" altLang="zh-CN" sz="3200" b="1">
              <a:solidFill>
                <a:srgbClr val="FF0000"/>
              </a:solidFill>
              <a:sym typeface="+mn-ea"/>
            </a:endParaRPr>
          </a:p>
        </p:txBody>
      </p:sp>
      <p:sp>
        <p:nvSpPr>
          <p:cNvPr id="68" name="文本框 8"/>
          <p:cNvSpPr txBox="1">
            <a:spLocks noChangeArrowheads="1"/>
          </p:cNvSpPr>
          <p:nvPr/>
        </p:nvSpPr>
        <p:spPr bwMode="auto">
          <a:xfrm>
            <a:off x="6586587" y="3289771"/>
            <a:ext cx="50184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sym typeface="+mn-ea"/>
              </a:rPr>
              <a:t>√</a:t>
            </a:r>
            <a:endParaRPr lang="en-US" altLang="zh-CN" sz="3200" b="1" dirty="0">
              <a:solidFill>
                <a:srgbClr val="FF0000"/>
              </a:solidFill>
              <a:sym typeface="+mn-ea"/>
            </a:endParaRPr>
          </a:p>
        </p:txBody>
      </p:sp>
      <p:sp>
        <p:nvSpPr>
          <p:cNvPr id="69" name="文本框 8"/>
          <p:cNvSpPr txBox="1">
            <a:spLocks noChangeArrowheads="1"/>
          </p:cNvSpPr>
          <p:nvPr/>
        </p:nvSpPr>
        <p:spPr bwMode="auto">
          <a:xfrm>
            <a:off x="2071687" y="4199409"/>
            <a:ext cx="50184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sym typeface="+mn-ea"/>
              </a:rPr>
              <a:t>√</a:t>
            </a:r>
            <a:endParaRPr lang="en-US" altLang="zh-CN" sz="3200" b="1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63" grpId="0"/>
      <p:bldP spid="64" grpId="0"/>
      <p:bldP spid="65" grpId="0"/>
      <p:bldP spid="66" grpId="0"/>
      <p:bldP spid="67" grpId="0"/>
      <p:bldP spid="68" grpId="0"/>
      <p:bldP spid="6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928688" y="424334"/>
            <a:ext cx="3027680" cy="52197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3.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给形近字组词。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</p:txBody>
      </p:sp>
      <p:sp>
        <p:nvSpPr>
          <p:cNvPr id="28" name="左大括号 27"/>
          <p:cNvSpPr/>
          <p:nvPr/>
        </p:nvSpPr>
        <p:spPr>
          <a:xfrm>
            <a:off x="1010965" y="1454423"/>
            <a:ext cx="265046" cy="1057299"/>
          </a:xfrm>
          <a:prstGeom prst="leftBrace">
            <a:avLst/>
          </a:prstGeom>
          <a:ln>
            <a:solidFill>
              <a:srgbClr val="0B5F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19" name="文本框 1"/>
          <p:cNvSpPr txBox="1">
            <a:spLocks noChangeArrowheads="1"/>
          </p:cNvSpPr>
          <p:nvPr/>
        </p:nvSpPr>
        <p:spPr bwMode="auto">
          <a:xfrm>
            <a:off x="1082973" y="1240110"/>
            <a:ext cx="119697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嫌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1"/>
          <p:cNvSpPr txBox="1">
            <a:spLocks noChangeArrowheads="1"/>
          </p:cNvSpPr>
          <p:nvPr/>
        </p:nvSpPr>
        <p:spPr bwMode="auto">
          <a:xfrm>
            <a:off x="1797348" y="1240110"/>
            <a:ext cx="187791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嫌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弃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21" name="文本框 1"/>
          <p:cNvSpPr txBox="1">
            <a:spLocks noChangeArrowheads="1"/>
          </p:cNvSpPr>
          <p:nvPr/>
        </p:nvSpPr>
        <p:spPr bwMode="auto">
          <a:xfrm>
            <a:off x="1071860" y="2132285"/>
            <a:ext cx="119697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谦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文本框 1"/>
          <p:cNvSpPr txBox="1">
            <a:spLocks noChangeArrowheads="1"/>
          </p:cNvSpPr>
          <p:nvPr/>
        </p:nvSpPr>
        <p:spPr bwMode="auto">
          <a:xfrm>
            <a:off x="1797348" y="2097360"/>
            <a:ext cx="187791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谦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虚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左大括号 38"/>
          <p:cNvSpPr/>
          <p:nvPr/>
        </p:nvSpPr>
        <p:spPr>
          <a:xfrm>
            <a:off x="3511277" y="1454423"/>
            <a:ext cx="265046" cy="1057299"/>
          </a:xfrm>
          <a:prstGeom prst="leftBrace">
            <a:avLst/>
          </a:prstGeom>
          <a:ln>
            <a:solidFill>
              <a:srgbClr val="0B5F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24" name="文本框 1"/>
          <p:cNvSpPr txBox="1">
            <a:spLocks noChangeArrowheads="1"/>
          </p:cNvSpPr>
          <p:nvPr/>
        </p:nvSpPr>
        <p:spPr bwMode="auto">
          <a:xfrm>
            <a:off x="3583285" y="1240110"/>
            <a:ext cx="119697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懂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文本框 1"/>
          <p:cNvSpPr txBox="1">
            <a:spLocks noChangeArrowheads="1"/>
          </p:cNvSpPr>
          <p:nvPr/>
        </p:nvSpPr>
        <p:spPr bwMode="auto">
          <a:xfrm>
            <a:off x="4297660" y="1240110"/>
            <a:ext cx="187791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懂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事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26" name="文本框 1"/>
          <p:cNvSpPr txBox="1">
            <a:spLocks noChangeArrowheads="1"/>
          </p:cNvSpPr>
          <p:nvPr/>
        </p:nvSpPr>
        <p:spPr bwMode="auto">
          <a:xfrm>
            <a:off x="3583285" y="2132285"/>
            <a:ext cx="119697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董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文本框 1"/>
          <p:cNvSpPr txBox="1">
            <a:spLocks noChangeArrowheads="1"/>
          </p:cNvSpPr>
          <p:nvPr/>
        </p:nvSpPr>
        <p:spPr bwMode="auto">
          <a:xfrm>
            <a:off x="4297660" y="2097360"/>
            <a:ext cx="187791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董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事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左大括号 44"/>
          <p:cNvSpPr/>
          <p:nvPr/>
        </p:nvSpPr>
        <p:spPr>
          <a:xfrm>
            <a:off x="5940152" y="1382986"/>
            <a:ext cx="265046" cy="1057300"/>
          </a:xfrm>
          <a:prstGeom prst="leftBrace">
            <a:avLst/>
          </a:prstGeom>
          <a:ln>
            <a:solidFill>
              <a:srgbClr val="0B5F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29" name="文本框 1"/>
          <p:cNvSpPr txBox="1">
            <a:spLocks noChangeArrowheads="1"/>
          </p:cNvSpPr>
          <p:nvPr/>
        </p:nvSpPr>
        <p:spPr bwMode="auto">
          <a:xfrm>
            <a:off x="6012160" y="1203598"/>
            <a:ext cx="119697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鹤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文本框 1"/>
          <p:cNvSpPr txBox="1">
            <a:spLocks noChangeArrowheads="1"/>
          </p:cNvSpPr>
          <p:nvPr/>
        </p:nvSpPr>
        <p:spPr bwMode="auto">
          <a:xfrm>
            <a:off x="6726535" y="1168673"/>
            <a:ext cx="187791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仙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鹤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31" name="文本框 1"/>
          <p:cNvSpPr txBox="1">
            <a:spLocks noChangeArrowheads="1"/>
          </p:cNvSpPr>
          <p:nvPr/>
        </p:nvSpPr>
        <p:spPr bwMode="auto">
          <a:xfrm>
            <a:off x="6012160" y="2060848"/>
            <a:ext cx="119697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鹊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文本框 1"/>
          <p:cNvSpPr txBox="1">
            <a:spLocks noChangeArrowheads="1"/>
          </p:cNvSpPr>
          <p:nvPr/>
        </p:nvSpPr>
        <p:spPr bwMode="auto">
          <a:xfrm>
            <a:off x="6726535" y="2025923"/>
            <a:ext cx="187791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喜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鹊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3" name="左大括号 62"/>
          <p:cNvSpPr/>
          <p:nvPr/>
        </p:nvSpPr>
        <p:spPr>
          <a:xfrm>
            <a:off x="1010965" y="3026048"/>
            <a:ext cx="265046" cy="1057299"/>
          </a:xfrm>
          <a:prstGeom prst="leftBrace">
            <a:avLst/>
          </a:prstGeom>
          <a:ln>
            <a:solidFill>
              <a:srgbClr val="0B5F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4" name="文本框 1"/>
          <p:cNvSpPr txBox="1">
            <a:spLocks noChangeArrowheads="1"/>
          </p:cNvSpPr>
          <p:nvPr/>
        </p:nvSpPr>
        <p:spPr bwMode="auto">
          <a:xfrm>
            <a:off x="1082973" y="2811735"/>
            <a:ext cx="119697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婚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文本框 1"/>
          <p:cNvSpPr txBox="1">
            <a:spLocks noChangeArrowheads="1"/>
          </p:cNvSpPr>
          <p:nvPr/>
        </p:nvSpPr>
        <p:spPr bwMode="auto">
          <a:xfrm>
            <a:off x="1797348" y="2811735"/>
            <a:ext cx="187791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婚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礼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36" name="文本框 1"/>
          <p:cNvSpPr txBox="1">
            <a:spLocks noChangeArrowheads="1"/>
          </p:cNvSpPr>
          <p:nvPr/>
        </p:nvSpPr>
        <p:spPr bwMode="auto">
          <a:xfrm>
            <a:off x="1071860" y="3703910"/>
            <a:ext cx="119697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昏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7" name="文本框 1"/>
          <p:cNvSpPr txBox="1">
            <a:spLocks noChangeArrowheads="1"/>
          </p:cNvSpPr>
          <p:nvPr/>
        </p:nvSpPr>
        <p:spPr bwMode="auto">
          <a:xfrm>
            <a:off x="1797348" y="3668985"/>
            <a:ext cx="187791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黄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昏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8" name="左大括号 67"/>
          <p:cNvSpPr/>
          <p:nvPr/>
        </p:nvSpPr>
        <p:spPr>
          <a:xfrm>
            <a:off x="3511277" y="3026048"/>
            <a:ext cx="265046" cy="1057299"/>
          </a:xfrm>
          <a:prstGeom prst="leftBrace">
            <a:avLst/>
          </a:prstGeom>
          <a:ln>
            <a:solidFill>
              <a:srgbClr val="0B5F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39" name="文本框 1"/>
          <p:cNvSpPr txBox="1">
            <a:spLocks noChangeArrowheads="1"/>
          </p:cNvSpPr>
          <p:nvPr/>
        </p:nvSpPr>
        <p:spPr bwMode="auto">
          <a:xfrm>
            <a:off x="3572173" y="2846660"/>
            <a:ext cx="119697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辈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0" name="文本框 1"/>
          <p:cNvSpPr txBox="1">
            <a:spLocks noChangeArrowheads="1"/>
          </p:cNvSpPr>
          <p:nvPr/>
        </p:nvSpPr>
        <p:spPr bwMode="auto">
          <a:xfrm>
            <a:off x="4297660" y="2811735"/>
            <a:ext cx="187791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辈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分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41" name="文本框 1"/>
          <p:cNvSpPr txBox="1">
            <a:spLocks noChangeArrowheads="1"/>
          </p:cNvSpPr>
          <p:nvPr/>
        </p:nvSpPr>
        <p:spPr bwMode="auto">
          <a:xfrm>
            <a:off x="3572173" y="3703910"/>
            <a:ext cx="119697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悲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2" name="文本框 1"/>
          <p:cNvSpPr txBox="1">
            <a:spLocks noChangeArrowheads="1"/>
          </p:cNvSpPr>
          <p:nvPr/>
        </p:nvSpPr>
        <p:spPr bwMode="auto">
          <a:xfrm>
            <a:off x="4297660" y="3668985"/>
            <a:ext cx="187791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悲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伤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3" name="左大括号 72"/>
          <p:cNvSpPr/>
          <p:nvPr/>
        </p:nvSpPr>
        <p:spPr>
          <a:xfrm>
            <a:off x="5940152" y="2954611"/>
            <a:ext cx="265046" cy="1057300"/>
          </a:xfrm>
          <a:prstGeom prst="leftBrace">
            <a:avLst/>
          </a:prstGeom>
          <a:ln>
            <a:solidFill>
              <a:srgbClr val="0B5F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44" name="文本框 1"/>
          <p:cNvSpPr txBox="1">
            <a:spLocks noChangeArrowheads="1"/>
          </p:cNvSpPr>
          <p:nvPr/>
        </p:nvSpPr>
        <p:spPr bwMode="auto">
          <a:xfrm>
            <a:off x="6012160" y="2752998"/>
            <a:ext cx="119697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挨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5" name="文本框 1"/>
          <p:cNvSpPr txBox="1">
            <a:spLocks noChangeArrowheads="1"/>
          </p:cNvSpPr>
          <p:nvPr/>
        </p:nvSpPr>
        <p:spPr bwMode="auto">
          <a:xfrm>
            <a:off x="6726535" y="2740298"/>
            <a:ext cx="187791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挨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打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46" name="文本框 1"/>
          <p:cNvSpPr txBox="1">
            <a:spLocks noChangeArrowheads="1"/>
          </p:cNvSpPr>
          <p:nvPr/>
        </p:nvSpPr>
        <p:spPr bwMode="auto">
          <a:xfrm>
            <a:off x="6012160" y="3610248"/>
            <a:ext cx="119697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埃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7" name="文本框 1"/>
          <p:cNvSpPr txBox="1">
            <a:spLocks noChangeArrowheads="1"/>
          </p:cNvSpPr>
          <p:nvPr/>
        </p:nvSpPr>
        <p:spPr bwMode="auto">
          <a:xfrm>
            <a:off x="6726535" y="3597548"/>
            <a:ext cx="187791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埃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及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6" grpId="0"/>
      <p:bldP spid="42" grpId="0"/>
      <p:bldP spid="44" grpId="0"/>
      <p:bldP spid="47" grpId="0"/>
      <p:bldP spid="49" grpId="0"/>
      <p:bldP spid="65" grpId="0"/>
      <p:bldP spid="67" grpId="0"/>
      <p:bldP spid="70" grpId="0"/>
      <p:bldP spid="72" grpId="0"/>
      <p:bldP spid="75" grpId="0"/>
      <p:bldP spid="7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线形标注 1 16"/>
          <p:cNvSpPr/>
          <p:nvPr/>
        </p:nvSpPr>
        <p:spPr>
          <a:xfrm>
            <a:off x="3131840" y="771550"/>
            <a:ext cx="5527191" cy="935037"/>
          </a:xfrm>
          <a:prstGeom prst="borderCallout1">
            <a:avLst>
              <a:gd name="adj1" fmla="val 95832"/>
              <a:gd name="adj2" fmla="val -280"/>
              <a:gd name="adj3" fmla="val 123097"/>
              <a:gd name="adj4" fmla="val -2498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“喙”和“缘”相似，不能读成“</a:t>
            </a:r>
            <a:r>
              <a:rPr lang="en-US" altLang="zh-CN" sz="2800" dirty="0" err="1" smtClean="0">
                <a:solidFill>
                  <a:schemeClr val="tx1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yuán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en-US" altLang="zh-CN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它的意思是鸟兽的嘴</a:t>
            </a:r>
            <a:r>
              <a:rPr lang="zh-CN" altLang="en-US" sz="2800" dirty="0" smtClean="0">
                <a:solidFill>
                  <a:schemeClr val="tx1"/>
                </a:solidFill>
              </a:rPr>
              <a:t>。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18" name="文本框 2"/>
          <p:cNvSpPr txBox="1">
            <a:spLocks noChangeArrowheads="1"/>
          </p:cNvSpPr>
          <p:nvPr/>
        </p:nvSpPr>
        <p:spPr bwMode="auto">
          <a:xfrm>
            <a:off x="880588" y="332417"/>
            <a:ext cx="23391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一、易读错字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206787" y="1706587"/>
            <a:ext cx="306551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嗜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好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90588" y="1703412"/>
            <a:ext cx="302304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喙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(     )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5800763" y="1674837"/>
            <a:ext cx="302911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眼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睑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1676438" y="1703412"/>
            <a:ext cx="99683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huì</a:t>
            </a:r>
            <a:endParaRPr lang="en-US" altLang="zh-CN" sz="32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4009743" y="1698450"/>
            <a:ext cx="91311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shì</a:t>
            </a:r>
            <a:endParaRPr lang="en-US" altLang="zh-CN" sz="32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6826288" y="1695475"/>
            <a:ext cx="119489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jiǎn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9" name="线形标注 1 28"/>
          <p:cNvSpPr/>
          <p:nvPr/>
        </p:nvSpPr>
        <p:spPr>
          <a:xfrm>
            <a:off x="1098191" y="3440509"/>
            <a:ext cx="7103690" cy="957263"/>
          </a:xfrm>
          <a:prstGeom prst="borderCallout1">
            <a:avLst>
              <a:gd name="adj1" fmla="val -61374"/>
              <a:gd name="adj2" fmla="val 3801"/>
              <a:gd name="adj3" fmla="val -650"/>
              <a:gd name="adj4" fmla="val 822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“歹”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和“夕”相似，不能读成</a:t>
            </a:r>
            <a:r>
              <a:rPr lang="en-US" altLang="zh-CN" sz="2800" dirty="0" err="1">
                <a:solidFill>
                  <a:schemeClr val="tx1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xī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它</a:t>
            </a:r>
            <a:r>
              <a:rPr lang="zh-CN" altLang="en-US" sz="28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意思是坏、恶，与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“好”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相对</a:t>
            </a:r>
            <a:r>
              <a:rPr lang="zh-CN" altLang="en-US" sz="2800" dirty="0">
                <a:solidFill>
                  <a:schemeClr val="tx1"/>
                </a:solidFill>
              </a:rPr>
              <a:t>。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30" name="文本框 25"/>
          <p:cNvSpPr txBox="1">
            <a:spLocks noChangeArrowheads="1"/>
          </p:cNvSpPr>
          <p:nvPr/>
        </p:nvSpPr>
        <p:spPr bwMode="auto">
          <a:xfrm>
            <a:off x="511213" y="2505546"/>
            <a:ext cx="252965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好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歹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2"/>
          <p:cNvSpPr txBox="1">
            <a:spLocks noChangeArrowheads="1"/>
          </p:cNvSpPr>
          <p:nvPr/>
        </p:nvSpPr>
        <p:spPr bwMode="auto">
          <a:xfrm>
            <a:off x="3125824" y="2505546"/>
            <a:ext cx="337559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瞌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睡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19"/>
          <p:cNvSpPr txBox="1">
            <a:spLocks noChangeArrowheads="1"/>
          </p:cNvSpPr>
          <p:nvPr/>
        </p:nvSpPr>
        <p:spPr bwMode="auto">
          <a:xfrm>
            <a:off x="1704346" y="2492568"/>
            <a:ext cx="98458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dǎi</a:t>
            </a:r>
            <a:endParaRPr lang="en-US" altLang="zh-CN" sz="32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3" name="文本框 20"/>
          <p:cNvSpPr txBox="1">
            <a:spLocks noChangeArrowheads="1"/>
          </p:cNvSpPr>
          <p:nvPr/>
        </p:nvSpPr>
        <p:spPr bwMode="auto">
          <a:xfrm>
            <a:off x="4128922" y="2497409"/>
            <a:ext cx="77018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kē</a:t>
            </a:r>
            <a:endParaRPr lang="en-US" altLang="zh-CN" sz="32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4" name="文本框 34"/>
          <p:cNvSpPr txBox="1">
            <a:spLocks noChangeArrowheads="1"/>
          </p:cNvSpPr>
          <p:nvPr/>
        </p:nvSpPr>
        <p:spPr bwMode="auto">
          <a:xfrm>
            <a:off x="5676938" y="2505546"/>
            <a:ext cx="324952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熏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鱼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文本框 27"/>
          <p:cNvSpPr txBox="1">
            <a:spLocks noChangeArrowheads="1"/>
          </p:cNvSpPr>
          <p:nvPr/>
        </p:nvSpPr>
        <p:spPr bwMode="auto">
          <a:xfrm>
            <a:off x="6532747" y="2504614"/>
            <a:ext cx="111321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xūn</a:t>
            </a:r>
            <a:endParaRPr lang="en-US" altLang="zh-CN" sz="32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1"/>
      <p:bldP spid="19" grpId="0"/>
      <p:bldP spid="20" grpId="0"/>
      <p:bldP spid="22" grpId="0"/>
      <p:bldP spid="29" grpId="0" animBg="1"/>
      <p:bldP spid="32" grpId="0"/>
      <p:bldP spid="33" grpId="0"/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文本框 2"/>
          <p:cNvSpPr txBox="1">
            <a:spLocks noChangeArrowheads="1"/>
          </p:cNvSpPr>
          <p:nvPr/>
        </p:nvSpPr>
        <p:spPr bwMode="auto">
          <a:xfrm>
            <a:off x="2670919" y="1211461"/>
            <a:ext cx="450056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谎     慌     荒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94849" y="442308"/>
            <a:ext cx="4190571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>
                <a:latin typeface="+mn-lt"/>
                <a:ea typeface="+mn-ea"/>
              </a:rPr>
              <a:t>4.</a:t>
            </a:r>
            <a:r>
              <a:rPr lang="zh-CN" altLang="en-US" sz="3200" dirty="0">
                <a:latin typeface="+mn-lt"/>
                <a:ea typeface="+mn-ea"/>
              </a:rPr>
              <a:t>选择合适的字填空。</a:t>
            </a:r>
            <a:endParaRPr lang="zh-CN" altLang="en-US" sz="3200" dirty="0">
              <a:latin typeface="+mn-lt"/>
              <a:ea typeface="+mn-ea"/>
            </a:endParaRPr>
          </a:p>
        </p:txBody>
      </p:sp>
      <p:sp>
        <p:nvSpPr>
          <p:cNvPr id="36867" name="文本框 2"/>
          <p:cNvSpPr txBox="1">
            <a:spLocks noChangeArrowheads="1"/>
          </p:cNvSpPr>
          <p:nvPr/>
        </p:nvSpPr>
        <p:spPr bwMode="auto">
          <a:xfrm>
            <a:off x="867519" y="1995686"/>
            <a:ext cx="207168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（   ）言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868" name="文本框 2"/>
          <p:cNvSpPr txBox="1">
            <a:spLocks noChangeArrowheads="1"/>
          </p:cNvSpPr>
          <p:nvPr/>
        </p:nvSpPr>
        <p:spPr bwMode="auto">
          <a:xfrm>
            <a:off x="3367832" y="1995686"/>
            <a:ext cx="207168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（   ）地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869" name="文本框 2"/>
          <p:cNvSpPr txBox="1">
            <a:spLocks noChangeArrowheads="1"/>
          </p:cNvSpPr>
          <p:nvPr/>
        </p:nvSpPr>
        <p:spPr bwMode="auto">
          <a:xfrm>
            <a:off x="5868144" y="1995686"/>
            <a:ext cx="207168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（   ）神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870" name="文本框 2"/>
          <p:cNvSpPr txBox="1">
            <a:spLocks noChangeArrowheads="1"/>
          </p:cNvSpPr>
          <p:nvPr/>
        </p:nvSpPr>
        <p:spPr bwMode="auto">
          <a:xfrm>
            <a:off x="867519" y="2781499"/>
            <a:ext cx="207168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（   ）芜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871" name="文本框 2"/>
          <p:cNvSpPr txBox="1">
            <a:spLocks noChangeArrowheads="1"/>
          </p:cNvSpPr>
          <p:nvPr/>
        </p:nvSpPr>
        <p:spPr bwMode="auto">
          <a:xfrm>
            <a:off x="3367832" y="2781499"/>
            <a:ext cx="207168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（   ）话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872" name="文本框 2"/>
          <p:cNvSpPr txBox="1">
            <a:spLocks noChangeArrowheads="1"/>
          </p:cNvSpPr>
          <p:nvPr/>
        </p:nvSpPr>
        <p:spPr bwMode="auto">
          <a:xfrm>
            <a:off x="5868144" y="2781499"/>
            <a:ext cx="207168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（   ）凉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873" name="文本框 2"/>
          <p:cNvSpPr txBox="1">
            <a:spLocks noChangeArrowheads="1"/>
          </p:cNvSpPr>
          <p:nvPr/>
        </p:nvSpPr>
        <p:spPr bwMode="auto">
          <a:xfrm>
            <a:off x="867519" y="3638749"/>
            <a:ext cx="207168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（   ）张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874" name="文本框 2"/>
          <p:cNvSpPr txBox="1">
            <a:spLocks noChangeArrowheads="1"/>
          </p:cNvSpPr>
          <p:nvPr/>
        </p:nvSpPr>
        <p:spPr bwMode="auto">
          <a:xfrm>
            <a:off x="3367832" y="3638749"/>
            <a:ext cx="207168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（   ）乱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875" name="文本框 2"/>
          <p:cNvSpPr txBox="1">
            <a:spLocks noChangeArrowheads="1"/>
          </p:cNvSpPr>
          <p:nvPr/>
        </p:nvSpPr>
        <p:spPr bwMode="auto">
          <a:xfrm>
            <a:off x="5903069" y="3638749"/>
            <a:ext cx="207168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撒（   ）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文本框 2"/>
          <p:cNvSpPr txBox="1">
            <a:spLocks noChangeArrowheads="1"/>
          </p:cNvSpPr>
          <p:nvPr/>
        </p:nvSpPr>
        <p:spPr bwMode="auto">
          <a:xfrm>
            <a:off x="1224707" y="1995686"/>
            <a:ext cx="64293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谎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文本框 2"/>
          <p:cNvSpPr txBox="1">
            <a:spLocks noChangeArrowheads="1"/>
          </p:cNvSpPr>
          <p:nvPr/>
        </p:nvSpPr>
        <p:spPr bwMode="auto">
          <a:xfrm>
            <a:off x="3796457" y="2781499"/>
            <a:ext cx="64293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谎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文本框 2"/>
          <p:cNvSpPr txBox="1">
            <a:spLocks noChangeArrowheads="1"/>
          </p:cNvSpPr>
          <p:nvPr/>
        </p:nvSpPr>
        <p:spPr bwMode="auto">
          <a:xfrm>
            <a:off x="6653957" y="3638749"/>
            <a:ext cx="64293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谎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文本框 2"/>
          <p:cNvSpPr txBox="1">
            <a:spLocks noChangeArrowheads="1"/>
          </p:cNvSpPr>
          <p:nvPr/>
        </p:nvSpPr>
        <p:spPr bwMode="auto">
          <a:xfrm>
            <a:off x="3796457" y="1995686"/>
            <a:ext cx="7143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荒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文本框 2"/>
          <p:cNvSpPr txBox="1">
            <a:spLocks noChangeArrowheads="1"/>
          </p:cNvSpPr>
          <p:nvPr/>
        </p:nvSpPr>
        <p:spPr bwMode="auto">
          <a:xfrm>
            <a:off x="6296769" y="2781499"/>
            <a:ext cx="7143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荒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" name="文本框 2"/>
          <p:cNvSpPr txBox="1">
            <a:spLocks noChangeArrowheads="1"/>
          </p:cNvSpPr>
          <p:nvPr/>
        </p:nvSpPr>
        <p:spPr bwMode="auto">
          <a:xfrm>
            <a:off x="1296144" y="2781499"/>
            <a:ext cx="7143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荒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文本框 2"/>
          <p:cNvSpPr txBox="1">
            <a:spLocks noChangeArrowheads="1"/>
          </p:cNvSpPr>
          <p:nvPr/>
        </p:nvSpPr>
        <p:spPr bwMode="auto">
          <a:xfrm>
            <a:off x="6296769" y="1995686"/>
            <a:ext cx="7143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慌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" name="文本框 2"/>
          <p:cNvSpPr txBox="1">
            <a:spLocks noChangeArrowheads="1"/>
          </p:cNvSpPr>
          <p:nvPr/>
        </p:nvSpPr>
        <p:spPr bwMode="auto">
          <a:xfrm>
            <a:off x="1296144" y="3567311"/>
            <a:ext cx="7143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慌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5" name="文本框 2"/>
          <p:cNvSpPr txBox="1">
            <a:spLocks noChangeArrowheads="1"/>
          </p:cNvSpPr>
          <p:nvPr/>
        </p:nvSpPr>
        <p:spPr bwMode="auto">
          <a:xfrm>
            <a:off x="3725019" y="3638749"/>
            <a:ext cx="7143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慌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文本框 5"/>
          <p:cNvSpPr txBox="1">
            <a:spLocks noChangeArrowheads="1"/>
          </p:cNvSpPr>
          <p:nvPr/>
        </p:nvSpPr>
        <p:spPr bwMode="auto">
          <a:xfrm>
            <a:off x="2982814" y="626159"/>
            <a:ext cx="327903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抑  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柳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仰 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7890" name="文本框 2"/>
          <p:cNvSpPr txBox="1">
            <a:spLocks noChangeArrowheads="1"/>
          </p:cNvSpPr>
          <p:nvPr/>
        </p:nvSpPr>
        <p:spPr bwMode="auto">
          <a:xfrm>
            <a:off x="867519" y="1419622"/>
            <a:ext cx="207168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（   ）郁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891" name="文本框 2"/>
          <p:cNvSpPr txBox="1">
            <a:spLocks noChangeArrowheads="1"/>
          </p:cNvSpPr>
          <p:nvPr/>
        </p:nvSpPr>
        <p:spPr bwMode="auto">
          <a:xfrm>
            <a:off x="3367832" y="1419622"/>
            <a:ext cx="207168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（   ）树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892" name="文本框 2"/>
          <p:cNvSpPr txBox="1">
            <a:spLocks noChangeArrowheads="1"/>
          </p:cNvSpPr>
          <p:nvPr/>
        </p:nvSpPr>
        <p:spPr bwMode="auto">
          <a:xfrm>
            <a:off x="5868144" y="1419622"/>
            <a:ext cx="207168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（   ）望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1224707" y="1419622"/>
            <a:ext cx="64293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抑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2"/>
          <p:cNvSpPr txBox="1">
            <a:spLocks noChangeArrowheads="1"/>
          </p:cNvSpPr>
          <p:nvPr/>
        </p:nvSpPr>
        <p:spPr bwMode="auto">
          <a:xfrm>
            <a:off x="3796457" y="1419622"/>
            <a:ext cx="7143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柳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2"/>
          <p:cNvSpPr txBox="1">
            <a:spLocks noChangeArrowheads="1"/>
          </p:cNvSpPr>
          <p:nvPr/>
        </p:nvSpPr>
        <p:spPr bwMode="auto">
          <a:xfrm>
            <a:off x="6296769" y="1419622"/>
            <a:ext cx="7143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仰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896" name="文本框 2"/>
          <p:cNvSpPr txBox="1">
            <a:spLocks noChangeArrowheads="1"/>
          </p:cNvSpPr>
          <p:nvPr/>
        </p:nvSpPr>
        <p:spPr bwMode="auto">
          <a:xfrm>
            <a:off x="867519" y="2564209"/>
            <a:ext cx="231298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（   ）头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897" name="文本框 2"/>
          <p:cNvSpPr txBox="1">
            <a:spLocks noChangeArrowheads="1"/>
          </p:cNvSpPr>
          <p:nvPr/>
        </p:nvSpPr>
        <p:spPr bwMode="auto">
          <a:xfrm>
            <a:off x="3367832" y="2505472"/>
            <a:ext cx="207168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（   ）制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898" name="文本框 2"/>
          <p:cNvSpPr txBox="1">
            <a:spLocks noChangeArrowheads="1"/>
          </p:cNvSpPr>
          <p:nvPr/>
        </p:nvSpPr>
        <p:spPr bwMode="auto">
          <a:xfrm>
            <a:off x="5868144" y="2505472"/>
            <a:ext cx="207168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（   ）枝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899" name="文本框 2"/>
          <p:cNvSpPr txBox="1">
            <a:spLocks noChangeArrowheads="1"/>
          </p:cNvSpPr>
          <p:nvPr/>
        </p:nvSpPr>
        <p:spPr bwMode="auto">
          <a:xfrm>
            <a:off x="867519" y="3707209"/>
            <a:ext cx="207168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（   ）芽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900" name="文本框 2"/>
          <p:cNvSpPr txBox="1">
            <a:spLocks noChangeArrowheads="1"/>
          </p:cNvSpPr>
          <p:nvPr/>
        </p:nvSpPr>
        <p:spPr bwMode="auto">
          <a:xfrm>
            <a:off x="3367832" y="3591322"/>
            <a:ext cx="207168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（   ）视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901" name="文本框 2"/>
          <p:cNvSpPr txBox="1">
            <a:spLocks noChangeArrowheads="1"/>
          </p:cNvSpPr>
          <p:nvPr/>
        </p:nvSpPr>
        <p:spPr bwMode="auto">
          <a:xfrm>
            <a:off x="5868144" y="3591322"/>
            <a:ext cx="207168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（   ）止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2"/>
          <p:cNvSpPr txBox="1">
            <a:spLocks noChangeArrowheads="1"/>
          </p:cNvSpPr>
          <p:nvPr/>
        </p:nvSpPr>
        <p:spPr bwMode="auto">
          <a:xfrm>
            <a:off x="3796457" y="2505472"/>
            <a:ext cx="64293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抑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2"/>
          <p:cNvSpPr txBox="1">
            <a:spLocks noChangeArrowheads="1"/>
          </p:cNvSpPr>
          <p:nvPr/>
        </p:nvSpPr>
        <p:spPr bwMode="auto">
          <a:xfrm>
            <a:off x="6261844" y="3591322"/>
            <a:ext cx="64293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抑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2"/>
          <p:cNvSpPr txBox="1">
            <a:spLocks noChangeArrowheads="1"/>
          </p:cNvSpPr>
          <p:nvPr/>
        </p:nvSpPr>
        <p:spPr bwMode="auto">
          <a:xfrm>
            <a:off x="6261844" y="2503884"/>
            <a:ext cx="7143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柳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2"/>
          <p:cNvSpPr txBox="1">
            <a:spLocks noChangeArrowheads="1"/>
          </p:cNvSpPr>
          <p:nvPr/>
        </p:nvSpPr>
        <p:spPr bwMode="auto">
          <a:xfrm>
            <a:off x="1224707" y="3705622"/>
            <a:ext cx="7143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柳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"/>
          <p:cNvSpPr txBox="1">
            <a:spLocks noChangeArrowheads="1"/>
          </p:cNvSpPr>
          <p:nvPr/>
        </p:nvSpPr>
        <p:spPr bwMode="auto">
          <a:xfrm>
            <a:off x="1224707" y="2562622"/>
            <a:ext cx="7143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仰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"/>
          <p:cNvSpPr txBox="1">
            <a:spLocks noChangeArrowheads="1"/>
          </p:cNvSpPr>
          <p:nvPr/>
        </p:nvSpPr>
        <p:spPr bwMode="auto">
          <a:xfrm>
            <a:off x="3796457" y="3591322"/>
            <a:ext cx="7143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仰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文本框 6"/>
          <p:cNvSpPr txBox="1">
            <a:spLocks noChangeArrowheads="1"/>
          </p:cNvSpPr>
          <p:nvPr/>
        </p:nvSpPr>
        <p:spPr bwMode="auto">
          <a:xfrm>
            <a:off x="3025987" y="661655"/>
            <a:ext cx="329857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碌    绿    禄 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8914" name="文本框 2"/>
          <p:cNvSpPr txBox="1">
            <a:spLocks noChangeArrowheads="1"/>
          </p:cNvSpPr>
          <p:nvPr/>
        </p:nvSpPr>
        <p:spPr bwMode="auto">
          <a:xfrm>
            <a:off x="864020" y="1491630"/>
            <a:ext cx="252028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忙（   ）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915" name="文本框 2"/>
          <p:cNvSpPr txBox="1">
            <a:spLocks noChangeArrowheads="1"/>
          </p:cNvSpPr>
          <p:nvPr/>
        </p:nvSpPr>
        <p:spPr bwMode="auto">
          <a:xfrm>
            <a:off x="758443" y="2613992"/>
            <a:ext cx="258980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（   ）叶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916" name="文本框 2"/>
          <p:cNvSpPr txBox="1">
            <a:spLocks noChangeArrowheads="1"/>
          </p:cNvSpPr>
          <p:nvPr/>
        </p:nvSpPr>
        <p:spPr bwMode="auto">
          <a:xfrm>
            <a:off x="864020" y="3734767"/>
            <a:ext cx="252028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庸（   ）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917" name="文本框 2"/>
          <p:cNvSpPr txBox="1">
            <a:spLocks noChangeArrowheads="1"/>
          </p:cNvSpPr>
          <p:nvPr/>
        </p:nvSpPr>
        <p:spPr bwMode="auto">
          <a:xfrm>
            <a:off x="3415134" y="1491630"/>
            <a:ext cx="252028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（   ）树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918" name="文本框 2"/>
          <p:cNvSpPr txBox="1">
            <a:spLocks noChangeArrowheads="1"/>
          </p:cNvSpPr>
          <p:nvPr/>
        </p:nvSpPr>
        <p:spPr bwMode="auto">
          <a:xfrm>
            <a:off x="3415134" y="2613992"/>
            <a:ext cx="252028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俸（   ）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919" name="文本框 2"/>
          <p:cNvSpPr txBox="1">
            <a:spLocks noChangeArrowheads="1"/>
          </p:cNvSpPr>
          <p:nvPr/>
        </p:nvSpPr>
        <p:spPr bwMode="auto">
          <a:xfrm>
            <a:off x="3415134" y="3734767"/>
            <a:ext cx="252028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（   ）色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920" name="文本框 2"/>
          <p:cNvSpPr txBox="1">
            <a:spLocks noChangeArrowheads="1"/>
          </p:cNvSpPr>
          <p:nvPr/>
        </p:nvSpPr>
        <p:spPr bwMode="auto">
          <a:xfrm>
            <a:off x="6228184" y="1491630"/>
            <a:ext cx="252028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厚（   ）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921" name="文本框 2"/>
          <p:cNvSpPr txBox="1">
            <a:spLocks noChangeArrowheads="1"/>
          </p:cNvSpPr>
          <p:nvPr/>
        </p:nvSpPr>
        <p:spPr bwMode="auto">
          <a:xfrm>
            <a:off x="6228184" y="2613992"/>
            <a:ext cx="252028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劳（   ）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922" name="文本框 2"/>
          <p:cNvSpPr txBox="1">
            <a:spLocks noChangeArrowheads="1"/>
          </p:cNvSpPr>
          <p:nvPr/>
        </p:nvSpPr>
        <p:spPr bwMode="auto">
          <a:xfrm>
            <a:off x="6228184" y="3734767"/>
            <a:ext cx="252028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福（   ）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2"/>
          <p:cNvSpPr txBox="1">
            <a:spLocks noChangeArrowheads="1"/>
          </p:cNvSpPr>
          <p:nvPr/>
        </p:nvSpPr>
        <p:spPr bwMode="auto">
          <a:xfrm>
            <a:off x="7104005" y="1491630"/>
            <a:ext cx="76863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禄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2"/>
          <p:cNvSpPr txBox="1">
            <a:spLocks noChangeArrowheads="1"/>
          </p:cNvSpPr>
          <p:nvPr/>
        </p:nvSpPr>
        <p:spPr bwMode="auto">
          <a:xfrm>
            <a:off x="4318326" y="2613992"/>
            <a:ext cx="76863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禄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2"/>
          <p:cNvSpPr txBox="1">
            <a:spLocks noChangeArrowheads="1"/>
          </p:cNvSpPr>
          <p:nvPr/>
        </p:nvSpPr>
        <p:spPr bwMode="auto">
          <a:xfrm>
            <a:off x="7104005" y="3734767"/>
            <a:ext cx="76863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禄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2"/>
          <p:cNvSpPr txBox="1">
            <a:spLocks noChangeArrowheads="1"/>
          </p:cNvSpPr>
          <p:nvPr/>
        </p:nvSpPr>
        <p:spPr bwMode="auto">
          <a:xfrm>
            <a:off x="3797721" y="1491630"/>
            <a:ext cx="76863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2"/>
          <p:cNvSpPr txBox="1">
            <a:spLocks noChangeArrowheads="1"/>
          </p:cNvSpPr>
          <p:nvPr/>
        </p:nvSpPr>
        <p:spPr bwMode="auto">
          <a:xfrm>
            <a:off x="1284709" y="2613992"/>
            <a:ext cx="76863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2"/>
          <p:cNvSpPr txBox="1">
            <a:spLocks noChangeArrowheads="1"/>
          </p:cNvSpPr>
          <p:nvPr/>
        </p:nvSpPr>
        <p:spPr bwMode="auto">
          <a:xfrm>
            <a:off x="3875509" y="3734767"/>
            <a:ext cx="76863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2"/>
          <p:cNvSpPr txBox="1">
            <a:spLocks noChangeArrowheads="1"/>
          </p:cNvSpPr>
          <p:nvPr/>
        </p:nvSpPr>
        <p:spPr bwMode="auto">
          <a:xfrm>
            <a:off x="1583159" y="1491630"/>
            <a:ext cx="76863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碌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2"/>
          <p:cNvSpPr txBox="1">
            <a:spLocks noChangeArrowheads="1"/>
          </p:cNvSpPr>
          <p:nvPr/>
        </p:nvSpPr>
        <p:spPr bwMode="auto">
          <a:xfrm>
            <a:off x="7104005" y="2613992"/>
            <a:ext cx="76863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碌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"/>
          <p:cNvSpPr txBox="1">
            <a:spLocks noChangeArrowheads="1"/>
          </p:cNvSpPr>
          <p:nvPr/>
        </p:nvSpPr>
        <p:spPr bwMode="auto">
          <a:xfrm>
            <a:off x="1611734" y="3734767"/>
            <a:ext cx="76863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碌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文本框 6"/>
          <p:cNvSpPr txBox="1">
            <a:spLocks noChangeArrowheads="1"/>
          </p:cNvSpPr>
          <p:nvPr/>
        </p:nvSpPr>
        <p:spPr bwMode="auto">
          <a:xfrm>
            <a:off x="3059832" y="721186"/>
            <a:ext cx="337182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竟    竞    意 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9938" name="文本框 2"/>
          <p:cNvSpPr txBox="1">
            <a:spLocks noChangeArrowheads="1"/>
          </p:cNvSpPr>
          <p:nvPr/>
        </p:nvSpPr>
        <p:spPr bwMode="auto">
          <a:xfrm>
            <a:off x="796750" y="1552749"/>
            <a:ext cx="257624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（   ）思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939" name="文本框 2"/>
          <p:cNvSpPr txBox="1">
            <a:spLocks noChangeArrowheads="1"/>
          </p:cNvSpPr>
          <p:nvPr/>
        </p:nvSpPr>
        <p:spPr bwMode="auto">
          <a:xfrm>
            <a:off x="796751" y="2675111"/>
            <a:ext cx="264731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（   ）争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940" name="文本框 2"/>
          <p:cNvSpPr txBox="1">
            <a:spLocks noChangeArrowheads="1"/>
          </p:cNvSpPr>
          <p:nvPr/>
        </p:nvSpPr>
        <p:spPr bwMode="auto">
          <a:xfrm>
            <a:off x="796750" y="3795886"/>
            <a:ext cx="257624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究（   ）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941" name="文本框 2"/>
          <p:cNvSpPr txBox="1">
            <a:spLocks noChangeArrowheads="1"/>
          </p:cNvSpPr>
          <p:nvPr/>
        </p:nvSpPr>
        <p:spPr bwMode="auto">
          <a:xfrm>
            <a:off x="3347864" y="1552749"/>
            <a:ext cx="257624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（   ）然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942" name="文本框 2"/>
          <p:cNvSpPr txBox="1">
            <a:spLocks noChangeArrowheads="1"/>
          </p:cNvSpPr>
          <p:nvPr/>
        </p:nvSpPr>
        <p:spPr bwMode="auto">
          <a:xfrm>
            <a:off x="3347864" y="2675111"/>
            <a:ext cx="257624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毕（   ）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943" name="文本框 2"/>
          <p:cNvSpPr txBox="1">
            <a:spLocks noChangeArrowheads="1"/>
          </p:cNvSpPr>
          <p:nvPr/>
        </p:nvSpPr>
        <p:spPr bwMode="auto">
          <a:xfrm>
            <a:off x="3347864" y="3795886"/>
            <a:ext cx="257624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（   ）义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944" name="文本框 2"/>
          <p:cNvSpPr txBox="1">
            <a:spLocks noChangeArrowheads="1"/>
          </p:cNvSpPr>
          <p:nvPr/>
        </p:nvSpPr>
        <p:spPr bwMode="auto">
          <a:xfrm>
            <a:off x="6160914" y="1552749"/>
            <a:ext cx="257624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（   ）赛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945" name="文本框 2"/>
          <p:cNvSpPr txBox="1">
            <a:spLocks noChangeArrowheads="1"/>
          </p:cNvSpPr>
          <p:nvPr/>
        </p:nvSpPr>
        <p:spPr bwMode="auto">
          <a:xfrm>
            <a:off x="6160914" y="2675111"/>
            <a:ext cx="257624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（   ）技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946" name="文本框 2"/>
          <p:cNvSpPr txBox="1">
            <a:spLocks noChangeArrowheads="1"/>
          </p:cNvSpPr>
          <p:nvPr/>
        </p:nvSpPr>
        <p:spPr bwMode="auto">
          <a:xfrm>
            <a:off x="6160914" y="3795886"/>
            <a:ext cx="257624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（   ）见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2"/>
          <p:cNvSpPr txBox="1">
            <a:spLocks noChangeArrowheads="1"/>
          </p:cNvSpPr>
          <p:nvPr/>
        </p:nvSpPr>
        <p:spPr bwMode="auto">
          <a:xfrm>
            <a:off x="3795539" y="1551161"/>
            <a:ext cx="78570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竟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2"/>
          <p:cNvSpPr txBox="1">
            <a:spLocks noChangeArrowheads="1"/>
          </p:cNvSpPr>
          <p:nvPr/>
        </p:nvSpPr>
        <p:spPr bwMode="auto">
          <a:xfrm>
            <a:off x="6548264" y="1552749"/>
            <a:ext cx="78570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竞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2"/>
          <p:cNvSpPr txBox="1">
            <a:spLocks noChangeArrowheads="1"/>
          </p:cNvSpPr>
          <p:nvPr/>
        </p:nvSpPr>
        <p:spPr bwMode="auto">
          <a:xfrm>
            <a:off x="1230139" y="1552749"/>
            <a:ext cx="78570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意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2"/>
          <p:cNvSpPr txBox="1">
            <a:spLocks noChangeArrowheads="1"/>
          </p:cNvSpPr>
          <p:nvPr/>
        </p:nvSpPr>
        <p:spPr bwMode="auto">
          <a:xfrm>
            <a:off x="4136851" y="2675111"/>
            <a:ext cx="78570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竟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2"/>
          <p:cNvSpPr txBox="1">
            <a:spLocks noChangeArrowheads="1"/>
          </p:cNvSpPr>
          <p:nvPr/>
        </p:nvSpPr>
        <p:spPr bwMode="auto">
          <a:xfrm>
            <a:off x="1544464" y="3795886"/>
            <a:ext cx="78570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竟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2"/>
          <p:cNvSpPr txBox="1">
            <a:spLocks noChangeArrowheads="1"/>
          </p:cNvSpPr>
          <p:nvPr/>
        </p:nvSpPr>
        <p:spPr bwMode="auto">
          <a:xfrm>
            <a:off x="3795539" y="3795886"/>
            <a:ext cx="78570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意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2"/>
          <p:cNvSpPr txBox="1">
            <a:spLocks noChangeArrowheads="1"/>
          </p:cNvSpPr>
          <p:nvPr/>
        </p:nvSpPr>
        <p:spPr bwMode="auto">
          <a:xfrm>
            <a:off x="6548264" y="3795886"/>
            <a:ext cx="78570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意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2"/>
          <p:cNvSpPr txBox="1">
            <a:spLocks noChangeArrowheads="1"/>
          </p:cNvSpPr>
          <p:nvPr/>
        </p:nvSpPr>
        <p:spPr bwMode="auto">
          <a:xfrm>
            <a:off x="1230139" y="2675111"/>
            <a:ext cx="78570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竞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2"/>
          <p:cNvSpPr txBox="1">
            <a:spLocks noChangeArrowheads="1"/>
          </p:cNvSpPr>
          <p:nvPr/>
        </p:nvSpPr>
        <p:spPr bwMode="auto">
          <a:xfrm>
            <a:off x="6548264" y="2675111"/>
            <a:ext cx="78570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竞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1" grpId="0"/>
      <p:bldP spid="13" grpId="0"/>
      <p:bldP spid="14" grpId="0"/>
      <p:bldP spid="15" grpId="0"/>
      <p:bldP spid="16" grpId="0"/>
      <p:bldP spid="17" grpId="0"/>
      <p:bldP spid="18" grpId="0"/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115616" y="356960"/>
            <a:ext cx="3027680" cy="52197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5.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读拼音写汉字。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</p:txBody>
      </p:sp>
      <p:sp>
        <p:nvSpPr>
          <p:cNvPr id="40962" name="文本框 12"/>
          <p:cNvSpPr txBox="1">
            <a:spLocks noChangeArrowheads="1"/>
          </p:cNvSpPr>
          <p:nvPr/>
        </p:nvSpPr>
        <p:spPr bwMode="auto">
          <a:xfrm>
            <a:off x="4917603" y="3526111"/>
            <a:ext cx="101758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履历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963" name="文本框 6"/>
          <p:cNvSpPr txBox="1">
            <a:spLocks noChangeArrowheads="1"/>
          </p:cNvSpPr>
          <p:nvPr/>
        </p:nvSpPr>
        <p:spPr bwMode="auto">
          <a:xfrm>
            <a:off x="1020291" y="2502173"/>
            <a:ext cx="102076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新疆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964" name="文本框 14"/>
          <p:cNvSpPr txBox="1">
            <a:spLocks noChangeArrowheads="1"/>
          </p:cNvSpPr>
          <p:nvPr/>
        </p:nvSpPr>
        <p:spPr bwMode="auto">
          <a:xfrm>
            <a:off x="1020291" y="3537223"/>
            <a:ext cx="110172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闯祸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3"/>
          <p:cNvSpPr txBox="1"/>
          <p:nvPr/>
        </p:nvSpPr>
        <p:spPr>
          <a:xfrm>
            <a:off x="4917603" y="2484711"/>
            <a:ext cx="1005403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璧玉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40966" name="文本框 9"/>
          <p:cNvSpPr txBox="1">
            <a:spLocks noChangeArrowheads="1"/>
          </p:cNvSpPr>
          <p:nvPr/>
        </p:nvSpPr>
        <p:spPr bwMode="auto">
          <a:xfrm>
            <a:off x="3115791" y="1654448"/>
            <a:ext cx="110172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字典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967" name="文本框 12"/>
          <p:cNvSpPr txBox="1">
            <a:spLocks noChangeArrowheads="1"/>
          </p:cNvSpPr>
          <p:nvPr/>
        </p:nvSpPr>
        <p:spPr bwMode="auto">
          <a:xfrm>
            <a:off x="1020291" y="1676673"/>
            <a:ext cx="101758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诺言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968" name="文本框 17"/>
          <p:cNvSpPr txBox="1">
            <a:spLocks noChangeArrowheads="1"/>
          </p:cNvSpPr>
          <p:nvPr/>
        </p:nvSpPr>
        <p:spPr bwMode="auto">
          <a:xfrm>
            <a:off x="4917603" y="1654448"/>
            <a:ext cx="125633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搁浅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969" name="文本框 21"/>
          <p:cNvSpPr txBox="1">
            <a:spLocks noChangeArrowheads="1"/>
          </p:cNvSpPr>
          <p:nvPr/>
        </p:nvSpPr>
        <p:spPr bwMode="auto">
          <a:xfrm>
            <a:off x="6795616" y="2495823"/>
            <a:ext cx="102076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菌类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970" name="文本框 22"/>
          <p:cNvSpPr txBox="1">
            <a:spLocks noChangeArrowheads="1"/>
          </p:cNvSpPr>
          <p:nvPr/>
        </p:nvSpPr>
        <p:spPr bwMode="auto">
          <a:xfrm>
            <a:off x="6795616" y="3526111"/>
            <a:ext cx="110172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梳理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971" name="文本框 23"/>
          <p:cNvSpPr txBox="1">
            <a:spLocks noChangeArrowheads="1"/>
          </p:cNvSpPr>
          <p:nvPr/>
        </p:nvSpPr>
        <p:spPr bwMode="auto">
          <a:xfrm>
            <a:off x="3115791" y="3526111"/>
            <a:ext cx="101758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老鼠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972" name="文本框 13"/>
          <p:cNvSpPr txBox="1">
            <a:spLocks noChangeArrowheads="1"/>
          </p:cNvSpPr>
          <p:nvPr/>
        </p:nvSpPr>
        <p:spPr bwMode="auto">
          <a:xfrm>
            <a:off x="6754341" y="1654448"/>
            <a:ext cx="110172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岔道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973" name="文本框 1"/>
          <p:cNvSpPr txBox="1">
            <a:spLocks noChangeArrowheads="1"/>
          </p:cNvSpPr>
          <p:nvPr/>
        </p:nvSpPr>
        <p:spPr bwMode="auto">
          <a:xfrm>
            <a:off x="3111028" y="2427561"/>
            <a:ext cx="11207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应酬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文本框 22"/>
          <p:cNvSpPr txBox="1"/>
          <p:nvPr/>
        </p:nvSpPr>
        <p:spPr>
          <a:xfrm>
            <a:off x="901228" y="1203598"/>
            <a:ext cx="17978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 err="1">
                <a:solidFill>
                  <a:srgbClr val="FF0000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nuò yán</a:t>
            </a:r>
            <a:endParaRPr lang="en-US" altLang="zh-CN" sz="2400" dirty="0" err="1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34" name="文本框 22"/>
          <p:cNvSpPr txBox="1"/>
          <p:nvPr/>
        </p:nvSpPr>
        <p:spPr>
          <a:xfrm>
            <a:off x="3044353" y="1202011"/>
            <a:ext cx="19613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 err="1">
                <a:solidFill>
                  <a:srgbClr val="FF0000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zì diǎn</a:t>
            </a:r>
            <a:endParaRPr lang="en-US" altLang="zh-CN" sz="2400" dirty="0" err="1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35" name="文本框 22"/>
          <p:cNvSpPr txBox="1"/>
          <p:nvPr/>
        </p:nvSpPr>
        <p:spPr>
          <a:xfrm>
            <a:off x="4758852" y="1202011"/>
            <a:ext cx="18160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 err="1">
                <a:solidFill>
                  <a:srgbClr val="FF0000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gē qiǎn</a:t>
            </a:r>
            <a:endParaRPr lang="en-US" altLang="zh-CN" sz="2400" dirty="0" err="1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36" name="文本框 22"/>
          <p:cNvSpPr txBox="1"/>
          <p:nvPr/>
        </p:nvSpPr>
        <p:spPr>
          <a:xfrm>
            <a:off x="6516216" y="1203598"/>
            <a:ext cx="18051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 err="1">
                <a:solidFill>
                  <a:srgbClr val="FF0000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chà dào</a:t>
            </a:r>
            <a:endParaRPr lang="en-US" altLang="zh-CN" sz="2400" dirty="0" err="1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37" name="文本框 22"/>
          <p:cNvSpPr txBox="1"/>
          <p:nvPr/>
        </p:nvSpPr>
        <p:spPr>
          <a:xfrm>
            <a:off x="841127" y="2086165"/>
            <a:ext cx="18796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 err="1">
                <a:solidFill>
                  <a:srgbClr val="FF0000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xīn jiāng</a:t>
            </a:r>
            <a:endParaRPr lang="en-US" altLang="zh-CN" sz="2400" dirty="0" err="1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38" name="文本框 22"/>
          <p:cNvSpPr txBox="1"/>
          <p:nvPr/>
        </p:nvSpPr>
        <p:spPr>
          <a:xfrm>
            <a:off x="2769938" y="2086165"/>
            <a:ext cx="22882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 err="1">
                <a:solidFill>
                  <a:srgbClr val="FF0000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y</a:t>
            </a:r>
            <a:r>
              <a:rPr lang="en-US" altLang="zh-CN" sz="2400" dirty="0" err="1">
                <a:solidFill>
                  <a:srgbClr val="FF0000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  <a:sym typeface="+mn-ea"/>
              </a:rPr>
              <a:t>ì</a:t>
            </a:r>
            <a:r>
              <a:rPr lang="en-US" altLang="zh-CN" sz="2400" dirty="0" err="1">
                <a:solidFill>
                  <a:srgbClr val="FF0000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ng ch</a:t>
            </a:r>
            <a:r>
              <a:rPr lang="zh-CN" altLang="en-US" sz="2400" dirty="0">
                <a:solidFill>
                  <a:srgbClr val="FF0000"/>
                </a:solidFill>
                <a:latin typeface="汉语拼音" panose="000B0604020202020204" pitchFamily="34" charset="0"/>
                <a:ea typeface="+mn-ea"/>
                <a:cs typeface="汉语拼音" panose="000B0604020202020204" pitchFamily="34" charset="0"/>
                <a:sym typeface="+mn-ea"/>
              </a:rPr>
              <a:t>ó</a:t>
            </a:r>
            <a:r>
              <a:rPr lang="en-US" altLang="zh-CN" sz="2400" dirty="0" err="1">
                <a:solidFill>
                  <a:srgbClr val="FF0000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u</a:t>
            </a:r>
            <a:endParaRPr lang="en-US" altLang="zh-CN" sz="2400" dirty="0" err="1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39" name="文本框 22"/>
          <p:cNvSpPr txBox="1"/>
          <p:nvPr/>
        </p:nvSpPr>
        <p:spPr>
          <a:xfrm>
            <a:off x="4913064" y="2157602"/>
            <a:ext cx="14709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 err="1">
                <a:solidFill>
                  <a:srgbClr val="FF0000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bì yù</a:t>
            </a:r>
            <a:endParaRPr lang="en-US" altLang="zh-CN" sz="2400" dirty="0" err="1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40" name="文本框 22"/>
          <p:cNvSpPr txBox="1"/>
          <p:nvPr/>
        </p:nvSpPr>
        <p:spPr>
          <a:xfrm>
            <a:off x="6673602" y="2086165"/>
            <a:ext cx="14709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 err="1">
                <a:solidFill>
                  <a:srgbClr val="FF0000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jūn lèi</a:t>
            </a:r>
            <a:endParaRPr lang="en-US" altLang="zh-CN" sz="2400" dirty="0" err="1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41" name="文本框 22"/>
          <p:cNvSpPr txBox="1"/>
          <p:nvPr/>
        </p:nvSpPr>
        <p:spPr>
          <a:xfrm>
            <a:off x="582389" y="3101616"/>
            <a:ext cx="26968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 err="1">
                <a:solidFill>
                  <a:srgbClr val="FF0000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chuǎng huò</a:t>
            </a:r>
            <a:endParaRPr lang="en-US" altLang="zh-CN" sz="2400" dirty="0" err="1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42" name="文本框 22"/>
          <p:cNvSpPr txBox="1"/>
          <p:nvPr/>
        </p:nvSpPr>
        <p:spPr>
          <a:xfrm>
            <a:off x="3203353" y="3136541"/>
            <a:ext cx="17978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 err="1">
                <a:solidFill>
                  <a:srgbClr val="FF0000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lǎo shǔ</a:t>
            </a:r>
            <a:endParaRPr lang="en-US" altLang="zh-CN" sz="2400" dirty="0" err="1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43" name="文本框 22"/>
          <p:cNvSpPr txBox="1"/>
          <p:nvPr/>
        </p:nvSpPr>
        <p:spPr>
          <a:xfrm>
            <a:off x="5132165" y="3136541"/>
            <a:ext cx="14709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 err="1">
                <a:solidFill>
                  <a:srgbClr val="FF0000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lǚ lì</a:t>
            </a:r>
            <a:endParaRPr lang="en-US" altLang="zh-CN" sz="2400" dirty="0" err="1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44" name="文本框 22"/>
          <p:cNvSpPr txBox="1"/>
          <p:nvPr/>
        </p:nvSpPr>
        <p:spPr>
          <a:xfrm>
            <a:off x="6918103" y="3136541"/>
            <a:ext cx="14709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 err="1">
                <a:solidFill>
                  <a:srgbClr val="FF0000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shū lǐ</a:t>
            </a:r>
            <a:endParaRPr lang="en-US" altLang="zh-CN" sz="2400" dirty="0" err="1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文本框 12"/>
          <p:cNvSpPr txBox="1">
            <a:spLocks noChangeArrowheads="1"/>
          </p:cNvSpPr>
          <p:nvPr/>
        </p:nvSpPr>
        <p:spPr bwMode="auto">
          <a:xfrm>
            <a:off x="2814638" y="2651125"/>
            <a:ext cx="150025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酸雨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986" name="文本框 1"/>
          <p:cNvSpPr txBox="1">
            <a:spLocks noChangeArrowheads="1"/>
          </p:cNvSpPr>
          <p:nvPr/>
        </p:nvSpPr>
        <p:spPr bwMode="auto">
          <a:xfrm>
            <a:off x="881063" y="1281113"/>
            <a:ext cx="11207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口罩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987" name="文本框 2"/>
          <p:cNvSpPr txBox="1">
            <a:spLocks noChangeArrowheads="1"/>
          </p:cNvSpPr>
          <p:nvPr/>
        </p:nvSpPr>
        <p:spPr bwMode="auto">
          <a:xfrm>
            <a:off x="2795588" y="1282700"/>
            <a:ext cx="100806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脊椎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988" name="文本框 5"/>
          <p:cNvSpPr txBox="1">
            <a:spLocks noChangeArrowheads="1"/>
          </p:cNvSpPr>
          <p:nvPr/>
        </p:nvSpPr>
        <p:spPr bwMode="auto">
          <a:xfrm>
            <a:off x="4597400" y="1282700"/>
            <a:ext cx="105410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蚕丝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989" name="文本框 13"/>
          <p:cNvSpPr txBox="1">
            <a:spLocks noChangeArrowheads="1"/>
          </p:cNvSpPr>
          <p:nvPr/>
        </p:nvSpPr>
        <p:spPr bwMode="auto">
          <a:xfrm>
            <a:off x="4616450" y="3859213"/>
            <a:ext cx="110172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考试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990" name="文本框 10"/>
          <p:cNvSpPr txBox="1">
            <a:spLocks noChangeArrowheads="1"/>
          </p:cNvSpPr>
          <p:nvPr/>
        </p:nvSpPr>
        <p:spPr bwMode="auto">
          <a:xfrm>
            <a:off x="4649788" y="2651125"/>
            <a:ext cx="162430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玲珑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991" name="文本框 15"/>
          <p:cNvSpPr txBox="1">
            <a:spLocks noChangeArrowheads="1"/>
          </p:cNvSpPr>
          <p:nvPr/>
        </p:nvSpPr>
        <p:spPr bwMode="auto">
          <a:xfrm>
            <a:off x="6588125" y="3859213"/>
            <a:ext cx="13112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杀手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992" name="文本框 18"/>
          <p:cNvSpPr txBox="1">
            <a:spLocks noChangeArrowheads="1"/>
          </p:cNvSpPr>
          <p:nvPr/>
        </p:nvSpPr>
        <p:spPr bwMode="auto">
          <a:xfrm>
            <a:off x="2781300" y="3859213"/>
            <a:ext cx="11207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氏族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993" name="文本框 19"/>
          <p:cNvSpPr txBox="1">
            <a:spLocks noChangeArrowheads="1"/>
          </p:cNvSpPr>
          <p:nvPr/>
        </p:nvSpPr>
        <p:spPr bwMode="auto">
          <a:xfrm>
            <a:off x="6553200" y="2651125"/>
            <a:ext cx="145578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鸟窝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994" name="文本框 11"/>
          <p:cNvSpPr txBox="1">
            <a:spLocks noChangeArrowheads="1"/>
          </p:cNvSpPr>
          <p:nvPr/>
        </p:nvSpPr>
        <p:spPr bwMode="auto">
          <a:xfrm>
            <a:off x="6500813" y="1285875"/>
            <a:ext cx="130968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兄嫂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995" name="文本框 5"/>
          <p:cNvSpPr txBox="1">
            <a:spLocks noChangeArrowheads="1"/>
          </p:cNvSpPr>
          <p:nvPr/>
        </p:nvSpPr>
        <p:spPr bwMode="auto">
          <a:xfrm>
            <a:off x="947738" y="2651125"/>
            <a:ext cx="155408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塌陷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996" name="文本框 12"/>
          <p:cNvSpPr txBox="1">
            <a:spLocks noChangeArrowheads="1"/>
          </p:cNvSpPr>
          <p:nvPr/>
        </p:nvSpPr>
        <p:spPr bwMode="auto">
          <a:xfrm>
            <a:off x="931863" y="3859213"/>
            <a:ext cx="101758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延误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997" name="文本框 1"/>
          <p:cNvSpPr txBox="1">
            <a:spLocks noChangeArrowheads="1"/>
          </p:cNvSpPr>
          <p:nvPr/>
        </p:nvSpPr>
        <p:spPr bwMode="auto">
          <a:xfrm>
            <a:off x="749299" y="763588"/>
            <a:ext cx="2279941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kǒu</a:t>
            </a:r>
            <a:r>
              <a:rPr lang="en-US" altLang="zh-CN" sz="2800" smtClean="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 zhào</a:t>
            </a:r>
            <a:endParaRPr lang="en-US" altLang="zh-CN" sz="2800" dirty="0">
              <a:solidFill>
                <a:srgbClr val="FF0000"/>
              </a:solidFill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41998" name="文本框 1"/>
          <p:cNvSpPr txBox="1">
            <a:spLocks noChangeArrowheads="1"/>
          </p:cNvSpPr>
          <p:nvPr/>
        </p:nvSpPr>
        <p:spPr bwMode="auto">
          <a:xfrm>
            <a:off x="2738438" y="763588"/>
            <a:ext cx="2059181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j</a:t>
            </a:r>
            <a:r>
              <a:rPr lang="zh-CN" altLang="en-US" sz="280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ǐ </a:t>
            </a:r>
            <a:r>
              <a:rPr lang="en-US" altLang="zh-CN" sz="280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zhu</a:t>
            </a:r>
            <a:r>
              <a:rPr lang="zh-CN" altLang="en-US" sz="280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ī</a:t>
            </a:r>
            <a:endParaRPr lang="zh-CN" altLang="en-US" sz="2800">
              <a:solidFill>
                <a:srgbClr val="FF0000"/>
              </a:solidFill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41999" name="文本框 1"/>
          <p:cNvSpPr txBox="1">
            <a:spLocks noChangeArrowheads="1"/>
          </p:cNvSpPr>
          <p:nvPr/>
        </p:nvSpPr>
        <p:spPr bwMode="auto">
          <a:xfrm>
            <a:off x="4500563" y="700088"/>
            <a:ext cx="1851408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c</a:t>
            </a:r>
            <a:r>
              <a:rPr lang="zh-CN" altLang="en-US" sz="280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á</a:t>
            </a:r>
            <a:r>
              <a:rPr lang="en-US" altLang="zh-CN" sz="280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n s</a:t>
            </a:r>
            <a:r>
              <a:rPr lang="zh-CN" altLang="en-US" sz="280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ī</a:t>
            </a:r>
            <a:endParaRPr lang="zh-CN" altLang="en-US" sz="2800">
              <a:solidFill>
                <a:srgbClr val="FF0000"/>
              </a:solidFill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5" name="文本框 1"/>
          <p:cNvSpPr txBox="1"/>
          <p:nvPr/>
        </p:nvSpPr>
        <p:spPr>
          <a:xfrm>
            <a:off x="6230937" y="763588"/>
            <a:ext cx="2367131" cy="5222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xiōng sǎo</a:t>
            </a:r>
            <a:endParaRPr lang="zh-CN" altLang="en-US" sz="2800" dirty="0">
              <a:solidFill>
                <a:srgbClr val="FF0000"/>
              </a:solidFill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42001" name="文本框 1"/>
          <p:cNvSpPr txBox="1">
            <a:spLocks noChangeArrowheads="1"/>
          </p:cNvSpPr>
          <p:nvPr/>
        </p:nvSpPr>
        <p:spPr bwMode="auto">
          <a:xfrm>
            <a:off x="782638" y="2128838"/>
            <a:ext cx="1903351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tā xiàn</a:t>
            </a:r>
            <a:endParaRPr lang="zh-CN" altLang="en-US" sz="2800">
              <a:solidFill>
                <a:srgbClr val="FF0000"/>
              </a:solidFill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42002" name="文本框 1"/>
          <p:cNvSpPr txBox="1">
            <a:spLocks noChangeArrowheads="1"/>
          </p:cNvSpPr>
          <p:nvPr/>
        </p:nvSpPr>
        <p:spPr bwMode="auto">
          <a:xfrm>
            <a:off x="2463800" y="2128838"/>
            <a:ext cx="2127821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suān yǔ</a:t>
            </a:r>
            <a:endParaRPr lang="zh-CN" altLang="en-US" sz="2800">
              <a:solidFill>
                <a:srgbClr val="FF0000"/>
              </a:solidFill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8" name="文本框 1"/>
          <p:cNvSpPr txBox="1"/>
          <p:nvPr/>
        </p:nvSpPr>
        <p:spPr>
          <a:xfrm>
            <a:off x="4352924" y="2128838"/>
            <a:ext cx="1996107" cy="5222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líng lóng</a:t>
            </a:r>
            <a:endParaRPr lang="zh-CN" altLang="en-US" sz="2800" dirty="0">
              <a:solidFill>
                <a:srgbClr val="FF0000"/>
              </a:solidFill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42004" name="文本框 1"/>
          <p:cNvSpPr txBox="1">
            <a:spLocks noChangeArrowheads="1"/>
          </p:cNvSpPr>
          <p:nvPr/>
        </p:nvSpPr>
        <p:spPr bwMode="auto">
          <a:xfrm>
            <a:off x="6251575" y="2128838"/>
            <a:ext cx="2328174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niǎo wō</a:t>
            </a:r>
            <a:endParaRPr lang="zh-CN" altLang="en-US" sz="2800">
              <a:solidFill>
                <a:srgbClr val="FF0000"/>
              </a:solidFill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793749" y="3360738"/>
            <a:ext cx="16176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yán wù</a:t>
            </a:r>
            <a:endParaRPr lang="zh-CN" altLang="en-US" sz="2800" dirty="0">
              <a:solidFill>
                <a:srgbClr val="FF0000"/>
              </a:solidFill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1" name="文本框 1"/>
          <p:cNvSpPr txBox="1"/>
          <p:nvPr/>
        </p:nvSpPr>
        <p:spPr>
          <a:xfrm>
            <a:off x="2749549" y="3360738"/>
            <a:ext cx="1625083" cy="5222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shì zú</a:t>
            </a:r>
            <a:endParaRPr lang="zh-CN" altLang="en-US" sz="2800" dirty="0">
              <a:solidFill>
                <a:srgbClr val="FF0000"/>
              </a:solidFill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2" name="文本框 1"/>
          <p:cNvSpPr txBox="1"/>
          <p:nvPr/>
        </p:nvSpPr>
        <p:spPr>
          <a:xfrm>
            <a:off x="4608513" y="3360738"/>
            <a:ext cx="1767927" cy="5222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kǎo shì</a:t>
            </a:r>
            <a:endParaRPr lang="zh-CN" altLang="en-US" sz="2800" dirty="0">
              <a:solidFill>
                <a:srgbClr val="FF0000"/>
              </a:solidFill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42008" name="文本框 1"/>
          <p:cNvSpPr txBox="1">
            <a:spLocks noChangeArrowheads="1"/>
          </p:cNvSpPr>
          <p:nvPr/>
        </p:nvSpPr>
        <p:spPr bwMode="auto">
          <a:xfrm>
            <a:off x="6327775" y="3360738"/>
            <a:ext cx="2407943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shā shǒu</a:t>
            </a:r>
            <a:endParaRPr lang="zh-CN" altLang="en-US" sz="2800">
              <a:solidFill>
                <a:srgbClr val="FF0000"/>
              </a:solidFill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1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2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2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7" grpId="0"/>
      <p:bldP spid="41998" grpId="0"/>
      <p:bldP spid="41999" grpId="0"/>
      <p:bldP spid="5" grpId="0"/>
      <p:bldP spid="42001" grpId="0"/>
      <p:bldP spid="42002" grpId="0"/>
      <p:bldP spid="8" grpId="0"/>
      <p:bldP spid="42004" grpId="0"/>
      <p:bldP spid="10" grpId="0"/>
      <p:bldP spid="11" grpId="0"/>
      <p:bldP spid="12" grpId="0"/>
      <p:bldP spid="4200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3"/>
          <p:cNvSpPr txBox="1"/>
          <p:nvPr/>
        </p:nvSpPr>
        <p:spPr>
          <a:xfrm>
            <a:off x="2979390" y="1509861"/>
            <a:ext cx="114268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舅母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43010" name="文本框 9"/>
          <p:cNvSpPr txBox="1">
            <a:spLocks noChangeArrowheads="1"/>
          </p:cNvSpPr>
          <p:nvPr/>
        </p:nvSpPr>
        <p:spPr bwMode="auto">
          <a:xfrm>
            <a:off x="847998" y="2921610"/>
            <a:ext cx="110172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教诲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011" name="文本框 11"/>
          <p:cNvSpPr txBox="1">
            <a:spLocks noChangeArrowheads="1"/>
          </p:cNvSpPr>
          <p:nvPr/>
        </p:nvSpPr>
        <p:spPr bwMode="auto">
          <a:xfrm>
            <a:off x="6765578" y="1509861"/>
            <a:ext cx="133481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岂敢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013" name="文本框 1"/>
          <p:cNvSpPr txBox="1">
            <a:spLocks noChangeArrowheads="1"/>
          </p:cNvSpPr>
          <p:nvPr/>
        </p:nvSpPr>
        <p:spPr bwMode="auto">
          <a:xfrm>
            <a:off x="941041" y="1509861"/>
            <a:ext cx="142784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无耻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014" name="文本框 5"/>
          <p:cNvSpPr txBox="1">
            <a:spLocks noChangeArrowheads="1"/>
          </p:cNvSpPr>
          <p:nvPr/>
        </p:nvSpPr>
        <p:spPr bwMode="auto">
          <a:xfrm>
            <a:off x="4793903" y="1509861"/>
            <a:ext cx="134290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诵读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017" name="文本框 18"/>
          <p:cNvSpPr txBox="1">
            <a:spLocks noChangeArrowheads="1"/>
          </p:cNvSpPr>
          <p:nvPr/>
        </p:nvSpPr>
        <p:spPr bwMode="auto">
          <a:xfrm>
            <a:off x="4980882" y="2931790"/>
            <a:ext cx="101758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衰老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018" name="文本框 5"/>
          <p:cNvSpPr txBox="1">
            <a:spLocks noChangeArrowheads="1"/>
          </p:cNvSpPr>
          <p:nvPr/>
        </p:nvSpPr>
        <p:spPr bwMode="auto">
          <a:xfrm>
            <a:off x="6852819" y="2960618"/>
            <a:ext cx="105410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黎明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020" name="文本框 4"/>
          <p:cNvSpPr txBox="1">
            <a:spLocks noChangeArrowheads="1"/>
          </p:cNvSpPr>
          <p:nvPr/>
        </p:nvSpPr>
        <p:spPr bwMode="auto">
          <a:xfrm>
            <a:off x="3058419" y="2920678"/>
            <a:ext cx="101758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闲暇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1"/>
          <p:cNvSpPr txBox="1"/>
          <p:nvPr/>
        </p:nvSpPr>
        <p:spPr>
          <a:xfrm>
            <a:off x="2953991" y="987574"/>
            <a:ext cx="1664750" cy="5191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jiù m</a:t>
            </a:r>
            <a:r>
              <a:rPr lang="en-US" altLang="zh-CN" sz="280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ǔ</a:t>
            </a:r>
            <a:endParaRPr lang="zh-CN" altLang="en-US" sz="2800">
              <a:solidFill>
                <a:srgbClr val="FF0000"/>
              </a:solidFill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4" name="文本框 1"/>
          <p:cNvSpPr txBox="1"/>
          <p:nvPr/>
        </p:nvSpPr>
        <p:spPr>
          <a:xfrm>
            <a:off x="4679604" y="987574"/>
            <a:ext cx="1899428" cy="5222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sòng dú</a:t>
            </a:r>
            <a:endParaRPr lang="zh-CN" altLang="en-US" sz="2800" dirty="0">
              <a:solidFill>
                <a:srgbClr val="FF0000"/>
              </a:solidFill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43023" name="文本框 1"/>
          <p:cNvSpPr txBox="1">
            <a:spLocks noChangeArrowheads="1"/>
          </p:cNvSpPr>
          <p:nvPr/>
        </p:nvSpPr>
        <p:spPr bwMode="auto">
          <a:xfrm>
            <a:off x="6732240" y="987574"/>
            <a:ext cx="2214777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qǐ gǎn</a:t>
            </a:r>
            <a:endParaRPr lang="zh-CN" altLang="en-US" sz="2800">
              <a:solidFill>
                <a:srgbClr val="FF0000"/>
              </a:solidFill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43024" name="文本框 1"/>
          <p:cNvSpPr txBox="1">
            <a:spLocks noChangeArrowheads="1"/>
          </p:cNvSpPr>
          <p:nvPr/>
        </p:nvSpPr>
        <p:spPr bwMode="auto">
          <a:xfrm>
            <a:off x="798166" y="987574"/>
            <a:ext cx="1750921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wú chǐ</a:t>
            </a:r>
            <a:endParaRPr lang="zh-CN" altLang="en-US" sz="2800">
              <a:solidFill>
                <a:srgbClr val="FF0000"/>
              </a:solidFill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7" name="文本框 1"/>
          <p:cNvSpPr txBox="1"/>
          <p:nvPr/>
        </p:nvSpPr>
        <p:spPr>
          <a:xfrm>
            <a:off x="792436" y="2388210"/>
            <a:ext cx="15859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jiào huì</a:t>
            </a:r>
            <a:endParaRPr lang="zh-CN" altLang="en-US" sz="2800" dirty="0">
              <a:solidFill>
                <a:srgbClr val="FF0000"/>
              </a:solidFill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2893319" y="2398390"/>
            <a:ext cx="162441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xián xiá</a:t>
            </a:r>
            <a:endParaRPr lang="zh-CN" altLang="en-US" sz="2800" dirty="0">
              <a:solidFill>
                <a:srgbClr val="FF0000"/>
              </a:solidFill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43030" name="文本框 1"/>
          <p:cNvSpPr txBox="1">
            <a:spLocks noChangeArrowheads="1"/>
          </p:cNvSpPr>
          <p:nvPr/>
        </p:nvSpPr>
        <p:spPr bwMode="auto">
          <a:xfrm>
            <a:off x="4774507" y="2398390"/>
            <a:ext cx="2238611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shuāi lǎo</a:t>
            </a:r>
            <a:endParaRPr lang="zh-CN" altLang="en-US" sz="2800">
              <a:solidFill>
                <a:srgbClr val="FF0000"/>
              </a:solidFill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2" name="文本框 1"/>
          <p:cNvSpPr txBox="1"/>
          <p:nvPr/>
        </p:nvSpPr>
        <p:spPr>
          <a:xfrm>
            <a:off x="6786144" y="2427218"/>
            <a:ext cx="1651916" cy="5222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lí míng</a:t>
            </a:r>
            <a:endParaRPr lang="zh-CN" altLang="en-US" sz="2800" dirty="0">
              <a:solidFill>
                <a:srgbClr val="FF0000"/>
              </a:solidFill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3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3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3023" grpId="0"/>
      <p:bldP spid="43024" grpId="0"/>
      <p:bldP spid="7" grpId="0"/>
      <p:bldP spid="10" grpId="0"/>
      <p:bldP spid="43030" grpId="0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1071198" y="454681"/>
            <a:ext cx="6647974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6.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在读音完全正确的一组后面打“√”。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4034" name="文本框 4"/>
          <p:cNvSpPr txBox="1">
            <a:spLocks noChangeArrowheads="1"/>
          </p:cNvSpPr>
          <p:nvPr/>
        </p:nvSpPr>
        <p:spPr bwMode="auto">
          <a:xfrm>
            <a:off x="703263" y="1357313"/>
            <a:ext cx="1531206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sào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4035" name="文本框 5"/>
          <p:cNvSpPr txBox="1">
            <a:spLocks noChangeArrowheads="1"/>
          </p:cNvSpPr>
          <p:nvPr/>
        </p:nvSpPr>
        <p:spPr bwMode="auto">
          <a:xfrm>
            <a:off x="755576" y="1712913"/>
            <a:ext cx="28479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哨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消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悄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036" name="文本框 6"/>
          <p:cNvSpPr txBox="1">
            <a:spLocks noChangeArrowheads="1"/>
          </p:cNvSpPr>
          <p:nvPr/>
        </p:nvSpPr>
        <p:spPr bwMode="auto">
          <a:xfrm>
            <a:off x="4773538" y="1712913"/>
            <a:ext cx="288290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韵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钧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歆 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037" name="文本框 7"/>
          <p:cNvSpPr txBox="1">
            <a:spLocks noChangeArrowheads="1"/>
          </p:cNvSpPr>
          <p:nvPr/>
        </p:nvSpPr>
        <p:spPr bwMode="auto">
          <a:xfrm>
            <a:off x="2617077" y="1368286"/>
            <a:ext cx="113506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qiāo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4038" name="文本框 8"/>
          <p:cNvSpPr txBox="1">
            <a:spLocks noChangeArrowheads="1"/>
          </p:cNvSpPr>
          <p:nvPr/>
        </p:nvSpPr>
        <p:spPr bwMode="auto">
          <a:xfrm>
            <a:off x="1725731" y="1357313"/>
            <a:ext cx="1278741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xiāo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4039" name="文本框 10"/>
          <p:cNvSpPr txBox="1">
            <a:spLocks noChangeArrowheads="1"/>
          </p:cNvSpPr>
          <p:nvPr/>
        </p:nvSpPr>
        <p:spPr bwMode="auto">
          <a:xfrm>
            <a:off x="5708650" y="1357313"/>
            <a:ext cx="87438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</a:rPr>
              <a:t>jùn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4040" name="文本框 11"/>
          <p:cNvSpPr txBox="1">
            <a:spLocks noChangeArrowheads="1"/>
          </p:cNvSpPr>
          <p:nvPr/>
        </p:nvSpPr>
        <p:spPr bwMode="auto">
          <a:xfrm>
            <a:off x="6575425" y="1357313"/>
            <a:ext cx="1227428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xīn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44041" name="文本框 12"/>
          <p:cNvSpPr txBox="1">
            <a:spLocks noChangeArrowheads="1"/>
          </p:cNvSpPr>
          <p:nvPr/>
        </p:nvSpPr>
        <p:spPr bwMode="auto">
          <a:xfrm>
            <a:off x="4857750" y="1357313"/>
            <a:ext cx="103464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yùn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44042" name="文本框 9"/>
          <p:cNvSpPr txBox="1">
            <a:spLocks noChangeArrowheads="1"/>
          </p:cNvSpPr>
          <p:nvPr/>
        </p:nvSpPr>
        <p:spPr bwMode="auto">
          <a:xfrm>
            <a:off x="679045" y="2249092"/>
            <a:ext cx="1135062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xián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4043" name="文本框 37"/>
          <p:cNvSpPr txBox="1">
            <a:spLocks noChangeArrowheads="1"/>
          </p:cNvSpPr>
          <p:nvPr/>
        </p:nvSpPr>
        <p:spPr bwMode="auto">
          <a:xfrm>
            <a:off x="815901" y="2709863"/>
            <a:ext cx="313531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嫌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谦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歉 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044" name="文本框 42"/>
          <p:cNvSpPr txBox="1">
            <a:spLocks noChangeArrowheads="1"/>
          </p:cNvSpPr>
          <p:nvPr/>
        </p:nvSpPr>
        <p:spPr bwMode="auto">
          <a:xfrm>
            <a:off x="2638063" y="2259012"/>
            <a:ext cx="113506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qiān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4045" name="文本框 43"/>
          <p:cNvSpPr txBox="1">
            <a:spLocks noChangeArrowheads="1"/>
          </p:cNvSpPr>
          <p:nvPr/>
        </p:nvSpPr>
        <p:spPr bwMode="auto">
          <a:xfrm>
            <a:off x="1719870" y="2228166"/>
            <a:ext cx="113506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qiàn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4046" name="文本框 1"/>
          <p:cNvSpPr txBox="1">
            <a:spLocks noChangeArrowheads="1"/>
          </p:cNvSpPr>
          <p:nvPr/>
        </p:nvSpPr>
        <p:spPr bwMode="auto">
          <a:xfrm>
            <a:off x="4718050" y="2262188"/>
            <a:ext cx="1280794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</a:rPr>
              <a:t>wǎn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4047" name="文本框 16"/>
          <p:cNvSpPr txBox="1">
            <a:spLocks noChangeArrowheads="1"/>
          </p:cNvSpPr>
          <p:nvPr/>
        </p:nvSpPr>
        <p:spPr bwMode="auto">
          <a:xfrm>
            <a:off x="4773538" y="2713038"/>
            <a:ext cx="30384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挽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搀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换 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048" name="文本框 17"/>
          <p:cNvSpPr txBox="1">
            <a:spLocks noChangeArrowheads="1"/>
          </p:cNvSpPr>
          <p:nvPr/>
        </p:nvSpPr>
        <p:spPr bwMode="auto">
          <a:xfrm>
            <a:off x="863526" y="3713163"/>
            <a:ext cx="30257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稳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急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隐 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049" name="文本框 18"/>
          <p:cNvSpPr txBox="1">
            <a:spLocks noChangeArrowheads="1"/>
          </p:cNvSpPr>
          <p:nvPr/>
        </p:nvSpPr>
        <p:spPr bwMode="auto">
          <a:xfrm>
            <a:off x="6510338" y="2262188"/>
            <a:ext cx="132389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</a:rPr>
              <a:t>huàn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4050" name="文本框 19"/>
          <p:cNvSpPr txBox="1">
            <a:spLocks noChangeArrowheads="1"/>
          </p:cNvSpPr>
          <p:nvPr/>
        </p:nvSpPr>
        <p:spPr bwMode="auto">
          <a:xfrm>
            <a:off x="5530850" y="2262188"/>
            <a:ext cx="1280794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</a:rPr>
              <a:t>chān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4051" name="文本框 20"/>
          <p:cNvSpPr txBox="1">
            <a:spLocks noChangeArrowheads="1"/>
          </p:cNvSpPr>
          <p:nvPr/>
        </p:nvSpPr>
        <p:spPr bwMode="auto">
          <a:xfrm>
            <a:off x="1927225" y="3349625"/>
            <a:ext cx="87438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</a:rPr>
              <a:t>jí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4052" name="文本框 21"/>
          <p:cNvSpPr txBox="1">
            <a:spLocks noChangeArrowheads="1"/>
          </p:cNvSpPr>
          <p:nvPr/>
        </p:nvSpPr>
        <p:spPr bwMode="auto">
          <a:xfrm>
            <a:off x="2724150" y="3349625"/>
            <a:ext cx="1178166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yǐn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44053" name="文本框 22"/>
          <p:cNvSpPr txBox="1">
            <a:spLocks noChangeArrowheads="1"/>
          </p:cNvSpPr>
          <p:nvPr/>
        </p:nvSpPr>
        <p:spPr bwMode="auto">
          <a:xfrm>
            <a:off x="788988" y="3349625"/>
            <a:ext cx="111961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wěn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330716" y="1653062"/>
            <a:ext cx="1148071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（   </a:t>
            </a:r>
            <a:r>
              <a:rPr lang="zh-CN" altLang="en-US" sz="28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）</a:t>
            </a:r>
            <a:endParaRPr lang="zh-CN" altLang="en-US" sz="28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608115" y="1571618"/>
            <a:ext cx="1148071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（   </a:t>
            </a:r>
            <a:r>
              <a:rPr lang="zh-CN" altLang="en-US" sz="28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）</a:t>
            </a:r>
            <a:endParaRPr lang="zh-CN" altLang="en-US" sz="28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608115" y="2571750"/>
            <a:ext cx="1148071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（   </a:t>
            </a:r>
            <a:r>
              <a:rPr lang="zh-CN" altLang="en-US" sz="28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）</a:t>
            </a:r>
            <a:endParaRPr lang="zh-CN" altLang="en-US" sz="28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608115" y="3714758"/>
            <a:ext cx="1148071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（  </a:t>
            </a:r>
            <a:r>
              <a:rPr lang="zh-CN" altLang="en-US" sz="28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 ）</a:t>
            </a:r>
            <a:endParaRPr lang="zh-CN" altLang="en-US" sz="28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428992" y="2643188"/>
            <a:ext cx="1148071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（   </a:t>
            </a:r>
            <a:r>
              <a:rPr lang="zh-CN" altLang="en-US" sz="28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）</a:t>
            </a:r>
            <a:endParaRPr lang="zh-CN" altLang="en-US" sz="28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423913" y="3642658"/>
            <a:ext cx="1148071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（   </a:t>
            </a:r>
            <a:r>
              <a:rPr lang="zh-CN" altLang="en-US" sz="28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）</a:t>
            </a:r>
            <a:endParaRPr lang="zh-CN" altLang="en-US" sz="28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786182" y="2643188"/>
            <a:ext cx="642942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√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995702" y="2502219"/>
            <a:ext cx="642942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√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995702" y="3716665"/>
            <a:ext cx="642942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√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810247" y="3677444"/>
            <a:ext cx="642942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√ 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44064" name="文本框 4"/>
          <p:cNvSpPr txBox="1">
            <a:spLocks noChangeArrowheads="1"/>
          </p:cNvSpPr>
          <p:nvPr/>
        </p:nvSpPr>
        <p:spPr bwMode="auto">
          <a:xfrm>
            <a:off x="4669769" y="3348037"/>
            <a:ext cx="1280794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zhēn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4065" name="文本框 5"/>
          <p:cNvSpPr txBox="1">
            <a:spLocks noChangeArrowheads="1"/>
          </p:cNvSpPr>
          <p:nvPr/>
        </p:nvSpPr>
        <p:spPr bwMode="auto">
          <a:xfrm>
            <a:off x="4860032" y="3722688"/>
            <a:ext cx="30384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珍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诊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趁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066" name="文本框 7"/>
          <p:cNvSpPr txBox="1">
            <a:spLocks noChangeArrowheads="1"/>
          </p:cNvSpPr>
          <p:nvPr/>
        </p:nvSpPr>
        <p:spPr bwMode="auto">
          <a:xfrm>
            <a:off x="6643688" y="3357563"/>
            <a:ext cx="132389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</a:rPr>
              <a:t>chèn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4067" name="文本框 8"/>
          <p:cNvSpPr txBox="1">
            <a:spLocks noChangeArrowheads="1"/>
          </p:cNvSpPr>
          <p:nvPr/>
        </p:nvSpPr>
        <p:spPr bwMode="auto">
          <a:xfrm>
            <a:off x="5653088" y="3357563"/>
            <a:ext cx="1280794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zhěn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7212731" y="3143254"/>
            <a:ext cx="1101584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（  ）</a:t>
            </a:r>
            <a:endParaRPr lang="zh-CN" altLang="en-US" sz="28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45057" name="文本框 27"/>
          <p:cNvSpPr txBox="1">
            <a:spLocks noChangeArrowheads="1"/>
          </p:cNvSpPr>
          <p:nvPr/>
        </p:nvSpPr>
        <p:spPr bwMode="auto">
          <a:xfrm>
            <a:off x="768350" y="3160713"/>
            <a:ext cx="286465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怯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却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法  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058" name="文本框 28"/>
          <p:cNvSpPr txBox="1">
            <a:spLocks noChangeArrowheads="1"/>
          </p:cNvSpPr>
          <p:nvPr/>
        </p:nvSpPr>
        <p:spPr bwMode="auto">
          <a:xfrm>
            <a:off x="714375" y="2794000"/>
            <a:ext cx="785813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</a:rPr>
              <a:t>què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5059" name="文本框 29"/>
          <p:cNvSpPr txBox="1">
            <a:spLocks noChangeArrowheads="1"/>
          </p:cNvSpPr>
          <p:nvPr/>
        </p:nvSpPr>
        <p:spPr bwMode="auto">
          <a:xfrm>
            <a:off x="1676362" y="2779713"/>
            <a:ext cx="77628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què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5060" name="文本框 30"/>
          <p:cNvSpPr txBox="1">
            <a:spLocks noChangeArrowheads="1"/>
          </p:cNvSpPr>
          <p:nvPr/>
        </p:nvSpPr>
        <p:spPr bwMode="auto">
          <a:xfrm>
            <a:off x="2700109" y="2786635"/>
            <a:ext cx="702436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</a:rPr>
              <a:t> fǎ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5061" name="文本框 9"/>
          <p:cNvSpPr txBox="1">
            <a:spLocks noChangeArrowheads="1"/>
          </p:cNvSpPr>
          <p:nvPr/>
        </p:nvSpPr>
        <p:spPr bwMode="auto">
          <a:xfrm>
            <a:off x="723726" y="1000125"/>
            <a:ext cx="87788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jiāo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5062" name="文本框 37"/>
          <p:cNvSpPr txBox="1">
            <a:spLocks noChangeArrowheads="1"/>
          </p:cNvSpPr>
          <p:nvPr/>
        </p:nvSpPr>
        <p:spPr bwMode="auto">
          <a:xfrm>
            <a:off x="785812" y="1365250"/>
            <a:ext cx="346313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焦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蕉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瞧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063" name="文本框 41"/>
          <p:cNvSpPr txBox="1">
            <a:spLocks noChangeArrowheads="1"/>
          </p:cNvSpPr>
          <p:nvPr/>
        </p:nvSpPr>
        <p:spPr bwMode="auto">
          <a:xfrm>
            <a:off x="4649786" y="1306513"/>
            <a:ext cx="296265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郎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朗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即</a:t>
            </a:r>
            <a:r>
              <a:rPr lang="zh-CN" altLang="en-US" sz="3200">
                <a:sym typeface="+mn-ea"/>
              </a:rPr>
              <a:t> </a:t>
            </a:r>
            <a:endParaRPr lang="zh-CN" altLang="en-US" sz="3200"/>
          </a:p>
        </p:txBody>
      </p:sp>
      <p:sp>
        <p:nvSpPr>
          <p:cNvPr id="45064" name="文本框 42"/>
          <p:cNvSpPr txBox="1">
            <a:spLocks noChangeArrowheads="1"/>
          </p:cNvSpPr>
          <p:nvPr/>
        </p:nvSpPr>
        <p:spPr bwMode="auto">
          <a:xfrm>
            <a:off x="2678340" y="1000125"/>
            <a:ext cx="110013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qiǎo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5065" name="文本框 43"/>
          <p:cNvSpPr txBox="1">
            <a:spLocks noChangeArrowheads="1"/>
          </p:cNvSpPr>
          <p:nvPr/>
        </p:nvSpPr>
        <p:spPr bwMode="auto">
          <a:xfrm>
            <a:off x="1669085" y="1000125"/>
            <a:ext cx="104045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jiāo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1" name="文本框 44"/>
          <p:cNvSpPr txBox="1"/>
          <p:nvPr/>
        </p:nvSpPr>
        <p:spPr>
          <a:xfrm>
            <a:off x="5550334" y="928688"/>
            <a:ext cx="1022350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lǎng</a:t>
            </a:r>
            <a:endParaRPr lang="en-US" altLang="zh-CN" sz="2800" dirty="0"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45067" name="文本框 45"/>
          <p:cNvSpPr txBox="1">
            <a:spLocks noChangeArrowheads="1"/>
          </p:cNvSpPr>
          <p:nvPr/>
        </p:nvSpPr>
        <p:spPr bwMode="auto">
          <a:xfrm>
            <a:off x="6664293" y="928688"/>
            <a:ext cx="6667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jí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5068" name="文本框 46"/>
          <p:cNvSpPr txBox="1">
            <a:spLocks noChangeArrowheads="1"/>
          </p:cNvSpPr>
          <p:nvPr/>
        </p:nvSpPr>
        <p:spPr bwMode="auto">
          <a:xfrm>
            <a:off x="4572000" y="928688"/>
            <a:ext cx="89479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láng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45069" name="文本框 1"/>
          <p:cNvSpPr txBox="1">
            <a:spLocks noChangeArrowheads="1"/>
          </p:cNvSpPr>
          <p:nvPr/>
        </p:nvSpPr>
        <p:spPr bwMode="auto">
          <a:xfrm>
            <a:off x="730250" y="2233613"/>
            <a:ext cx="297315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浩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皓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造 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070" name="文本框 16"/>
          <p:cNvSpPr txBox="1">
            <a:spLocks noChangeArrowheads="1"/>
          </p:cNvSpPr>
          <p:nvPr/>
        </p:nvSpPr>
        <p:spPr bwMode="auto">
          <a:xfrm>
            <a:off x="1638887" y="1870075"/>
            <a:ext cx="952614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hào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5071" name="文本框 17"/>
          <p:cNvSpPr txBox="1">
            <a:spLocks noChangeArrowheads="1"/>
          </p:cNvSpPr>
          <p:nvPr/>
        </p:nvSpPr>
        <p:spPr bwMode="auto">
          <a:xfrm>
            <a:off x="2648976" y="1851031"/>
            <a:ext cx="99695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zào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45072" name="文本框 18"/>
          <p:cNvSpPr txBox="1">
            <a:spLocks noChangeArrowheads="1"/>
          </p:cNvSpPr>
          <p:nvPr/>
        </p:nvSpPr>
        <p:spPr bwMode="auto">
          <a:xfrm>
            <a:off x="677863" y="1870075"/>
            <a:ext cx="81304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hào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45073" name="文本框 19"/>
          <p:cNvSpPr txBox="1">
            <a:spLocks noChangeArrowheads="1"/>
          </p:cNvSpPr>
          <p:nvPr/>
        </p:nvSpPr>
        <p:spPr bwMode="auto">
          <a:xfrm>
            <a:off x="4645025" y="2279650"/>
            <a:ext cx="296265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陷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馅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谄</a:t>
            </a:r>
            <a:r>
              <a:rPr lang="zh-CN" altLang="en-US" sz="3200">
                <a:sym typeface="+mn-ea"/>
              </a:rPr>
              <a:t> </a:t>
            </a:r>
            <a:endParaRPr lang="zh-CN" altLang="en-US" sz="3200"/>
          </a:p>
        </p:txBody>
      </p:sp>
      <p:sp>
        <p:nvSpPr>
          <p:cNvPr id="19" name="文本框 20"/>
          <p:cNvSpPr txBox="1"/>
          <p:nvPr/>
        </p:nvSpPr>
        <p:spPr>
          <a:xfrm>
            <a:off x="5500283" y="1798638"/>
            <a:ext cx="1265238" cy="520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xiàn</a:t>
            </a:r>
            <a:endParaRPr lang="en-US" altLang="zh-CN" sz="2800" dirty="0"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45075" name="文本框 21"/>
          <p:cNvSpPr txBox="1">
            <a:spLocks noChangeArrowheads="1"/>
          </p:cNvSpPr>
          <p:nvPr/>
        </p:nvSpPr>
        <p:spPr bwMode="auto">
          <a:xfrm>
            <a:off x="6458325" y="1798638"/>
            <a:ext cx="114935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xiǎn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5076" name="文本框 22"/>
          <p:cNvSpPr txBox="1">
            <a:spLocks noChangeArrowheads="1"/>
          </p:cNvSpPr>
          <p:nvPr/>
        </p:nvSpPr>
        <p:spPr bwMode="auto">
          <a:xfrm>
            <a:off x="4606925" y="1798638"/>
            <a:ext cx="88197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xiàn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45077" name="文本框 3"/>
          <p:cNvSpPr txBox="1">
            <a:spLocks noChangeArrowheads="1"/>
          </p:cNvSpPr>
          <p:nvPr/>
        </p:nvSpPr>
        <p:spPr bwMode="auto">
          <a:xfrm>
            <a:off x="4573587" y="3148013"/>
            <a:ext cx="336338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塌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榻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溻  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078" name="文本框 13"/>
          <p:cNvSpPr txBox="1">
            <a:spLocks noChangeArrowheads="1"/>
          </p:cNvSpPr>
          <p:nvPr/>
        </p:nvSpPr>
        <p:spPr bwMode="auto">
          <a:xfrm>
            <a:off x="6509751" y="2784415"/>
            <a:ext cx="55496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</a:rPr>
              <a:t>tà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5079" name="文本框 14"/>
          <p:cNvSpPr txBox="1">
            <a:spLocks noChangeArrowheads="1"/>
          </p:cNvSpPr>
          <p:nvPr/>
        </p:nvSpPr>
        <p:spPr bwMode="auto">
          <a:xfrm>
            <a:off x="5571538" y="2784415"/>
            <a:ext cx="55656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tā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5080" name="文本框 15"/>
          <p:cNvSpPr txBox="1">
            <a:spLocks noChangeArrowheads="1"/>
          </p:cNvSpPr>
          <p:nvPr/>
        </p:nvSpPr>
        <p:spPr bwMode="auto">
          <a:xfrm>
            <a:off x="4586287" y="2782888"/>
            <a:ext cx="55656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</a:rPr>
              <a:t>tā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86116" y="3143254"/>
            <a:ext cx="1101584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（  ）</a:t>
            </a:r>
            <a:endParaRPr lang="zh-CN" altLang="en-US" sz="28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53254" y="1133624"/>
            <a:ext cx="1101584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（  ）</a:t>
            </a:r>
            <a:endParaRPr lang="zh-CN" altLang="en-US" sz="28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86116" y="2071684"/>
            <a:ext cx="1101584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（  ）</a:t>
            </a:r>
            <a:endParaRPr lang="zh-CN" altLang="en-US" sz="28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286116" y="1214428"/>
            <a:ext cx="1101584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（  ）</a:t>
            </a:r>
            <a:endParaRPr lang="zh-CN" altLang="en-US" sz="28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06004" y="2071684"/>
            <a:ext cx="642942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√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505893" y="1142990"/>
            <a:ext cx="642942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√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505893" y="3143254"/>
            <a:ext cx="642942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√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588965" y="1142990"/>
            <a:ext cx="642942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√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212731" y="2194287"/>
            <a:ext cx="1101584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（  ）</a:t>
            </a:r>
            <a:endParaRPr lang="zh-CN" altLang="en-US" sz="28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文本框 47"/>
          <p:cNvSpPr txBox="1">
            <a:spLocks noChangeArrowheads="1"/>
          </p:cNvSpPr>
          <p:nvPr/>
        </p:nvSpPr>
        <p:spPr bwMode="auto">
          <a:xfrm>
            <a:off x="3205858" y="1185366"/>
            <a:ext cx="267493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咐    符    附  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60877" y="254591"/>
            <a:ext cx="2316480" cy="52197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+mn-ea"/>
                <a:ea typeface="+mn-ea"/>
                <a:cs typeface="楷体" panose="02010609060101010101" pitchFamily="49" charset="-122"/>
              </a:rPr>
              <a:t>7.</a:t>
            </a:r>
            <a:r>
              <a:rPr lang="zh-CN" altLang="en-US" sz="2800" dirty="0">
                <a:latin typeface="+mn-ea"/>
                <a:ea typeface="+mn-ea"/>
                <a:cs typeface="楷体" panose="02010609060101010101" pitchFamily="49" charset="-122"/>
              </a:rPr>
              <a:t>选字填空。</a:t>
            </a:r>
            <a:endParaRPr lang="zh-CN" altLang="en-US" sz="2800" dirty="0">
              <a:latin typeface="+mn-ea"/>
              <a:ea typeface="+mn-ea"/>
              <a:cs typeface="楷体" panose="02010609060101010101" pitchFamily="49" charset="-122"/>
            </a:endParaRPr>
          </a:p>
        </p:txBody>
      </p:sp>
      <p:sp>
        <p:nvSpPr>
          <p:cNvPr id="46083" name="矩形 25"/>
          <p:cNvSpPr>
            <a:spLocks noChangeArrowheads="1"/>
          </p:cNvSpPr>
          <p:nvPr/>
        </p:nvSpPr>
        <p:spPr bwMode="auto">
          <a:xfrm>
            <a:off x="251520" y="1707654"/>
            <a:ext cx="9161463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妈妈吩（  ）咐小红出去买菜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小红很高兴地照办了。 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084" name="矩形 26"/>
          <p:cNvSpPr>
            <a:spLocks noChangeArrowheads="1"/>
          </p:cNvSpPr>
          <p:nvPr/>
        </p:nvSpPr>
        <p:spPr bwMode="auto">
          <a:xfrm>
            <a:off x="251520" y="3136404"/>
            <a:ext cx="53911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键盘上有很多特殊（  ）号。 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085" name="矩形 27"/>
          <p:cNvSpPr>
            <a:spLocks noChangeArrowheads="1"/>
          </p:cNvSpPr>
          <p:nvPr/>
        </p:nvSpPr>
        <p:spPr bwMode="auto">
          <a:xfrm>
            <a:off x="251520" y="2422029"/>
            <a:ext cx="640715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我家（  ）近有一个很大的菜市场。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3823395" y="3123704"/>
            <a:ext cx="544513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符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1680270" y="2409329"/>
            <a:ext cx="54610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附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2037458" y="1694954"/>
            <a:ext cx="54610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咐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2968673" y="1779662"/>
            <a:ext cx="332708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惶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恐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354061" y="1766962"/>
            <a:ext cx="277777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抖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擞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1389112" y="1766962"/>
            <a:ext cx="113114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sǒu</a:t>
            </a:r>
            <a:endParaRPr lang="en-US" altLang="zh-CN" sz="32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9" name="文本框 38"/>
          <p:cNvSpPr txBox="1">
            <a:spLocks noChangeArrowheads="1"/>
          </p:cNvSpPr>
          <p:nvPr/>
        </p:nvSpPr>
        <p:spPr bwMode="auto">
          <a:xfrm>
            <a:off x="3542822" y="1766962"/>
            <a:ext cx="167725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huáng</a:t>
            </a:r>
            <a:endParaRPr lang="en-US" altLang="zh-CN" sz="32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4" name="线形标注 1 33"/>
          <p:cNvSpPr/>
          <p:nvPr/>
        </p:nvSpPr>
        <p:spPr>
          <a:xfrm>
            <a:off x="2098675" y="376238"/>
            <a:ext cx="5570907" cy="1227137"/>
          </a:xfrm>
          <a:prstGeom prst="borderCallout1">
            <a:avLst>
              <a:gd name="adj1" fmla="val 52533"/>
              <a:gd name="adj2" fmla="val -659"/>
              <a:gd name="adj3" fmla="val 113871"/>
              <a:gd name="adj4" fmla="val -1874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“擞”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和“数”相似，不能读成“</a:t>
            </a:r>
            <a:r>
              <a:rPr lang="en-US" altLang="zh-CN" sz="2800" dirty="0" err="1">
                <a:solidFill>
                  <a:schemeClr val="tx1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shǔ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它经常用于抖擞，意思是振作、振奋。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354061" y="2532013"/>
            <a:ext cx="332708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摄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入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2968673" y="2532013"/>
            <a:ext cx="332708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驯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服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5899161" y="2532013"/>
            <a:ext cx="306532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歇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息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1071612" y="2532013"/>
            <a:ext cx="112241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shè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3749724" y="2532013"/>
            <a:ext cx="120536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xùn</a:t>
            </a:r>
            <a:endParaRPr lang="en-US" altLang="zh-CN" sz="32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6688148" y="2532013"/>
            <a:ext cx="96961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xiē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5899161" y="1779662"/>
            <a:ext cx="292697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锥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子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6577023" y="1770137"/>
            <a:ext cx="141160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zhuī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5" name="线形标注 1 44"/>
          <p:cNvSpPr/>
          <p:nvPr/>
        </p:nvSpPr>
        <p:spPr>
          <a:xfrm>
            <a:off x="1858470" y="3578874"/>
            <a:ext cx="6193234" cy="917575"/>
          </a:xfrm>
          <a:prstGeom prst="borderCallout1">
            <a:avLst>
              <a:gd name="adj1" fmla="val -1987"/>
              <a:gd name="adj2" fmla="val 185"/>
              <a:gd name="adj3" fmla="val -55219"/>
              <a:gd name="adj4" fmla="val -1418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“摄”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和“聂”相似，不能读成“</a:t>
            </a:r>
            <a:r>
              <a:rPr lang="en-US" altLang="zh-CN" sz="2800" dirty="0" err="1">
                <a:solidFill>
                  <a:schemeClr val="tx1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ni</a:t>
            </a:r>
            <a:r>
              <a:rPr lang="en-US" altLang="zh-CN" sz="2800" dirty="0" err="1">
                <a:solidFill>
                  <a:schemeClr val="tx1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è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在这里的意思是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吸收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34" grpId="0" bldLvl="0" animBg="1"/>
      <p:bldP spid="18" grpId="0"/>
      <p:bldP spid="19" grpId="0"/>
      <p:bldP spid="20" grpId="0"/>
      <p:bldP spid="24" grpId="0"/>
      <p:bldP spid="45" grpId="0" bldLvl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文本框 6"/>
          <p:cNvSpPr txBox="1">
            <a:spLocks noChangeArrowheads="1"/>
          </p:cNvSpPr>
          <p:nvPr/>
        </p:nvSpPr>
        <p:spPr bwMode="auto">
          <a:xfrm>
            <a:off x="3347864" y="462498"/>
            <a:ext cx="309634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叮    盯    订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7106" name="矩形 30"/>
          <p:cNvSpPr>
            <a:spLocks noChangeArrowheads="1"/>
          </p:cNvSpPr>
          <p:nvPr/>
        </p:nvSpPr>
        <p:spPr bwMode="auto">
          <a:xfrm>
            <a:off x="357188" y="1428750"/>
            <a:ext cx="774320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今年，妈妈给我（  ）了一份杂志。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107" name="矩形 31"/>
          <p:cNvSpPr>
            <a:spLocks noChangeArrowheads="1"/>
          </p:cNvSpPr>
          <p:nvPr/>
        </p:nvSpPr>
        <p:spPr bwMode="auto">
          <a:xfrm>
            <a:off x="357187" y="2143125"/>
            <a:ext cx="968439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我（  ）着他看了老半天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也没有想起他是谁。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108" name="矩形 32"/>
          <p:cNvSpPr>
            <a:spLocks noChangeArrowheads="1"/>
          </p:cNvSpPr>
          <p:nvPr/>
        </p:nvSpPr>
        <p:spPr bwMode="auto">
          <a:xfrm>
            <a:off x="357187" y="2857500"/>
            <a:ext cx="946870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老师一再（  ）嘱我们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过马路要注意安全。  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3995936" y="1428749"/>
            <a:ext cx="62718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订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1619672" y="2143125"/>
            <a:ext cx="62718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盯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2746232" y="2857499"/>
            <a:ext cx="62718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叮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文本框 1"/>
          <p:cNvSpPr txBox="1">
            <a:spLocks noChangeArrowheads="1"/>
          </p:cNvSpPr>
          <p:nvPr/>
        </p:nvSpPr>
        <p:spPr bwMode="auto">
          <a:xfrm>
            <a:off x="3093849" y="491381"/>
            <a:ext cx="268763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歇    渴    竭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8130" name="矩形 30"/>
          <p:cNvSpPr>
            <a:spLocks noChangeArrowheads="1"/>
          </p:cNvSpPr>
          <p:nvPr/>
        </p:nvSpPr>
        <p:spPr bwMode="auto">
          <a:xfrm>
            <a:off x="395536" y="1275606"/>
            <a:ext cx="772519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大扫除结束后，同学们都在教室（  ）息了。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131" name="矩形 1"/>
          <p:cNvSpPr>
            <a:spLocks noChangeArrowheads="1"/>
          </p:cNvSpPr>
          <p:nvPr/>
        </p:nvSpPr>
        <p:spPr bwMode="auto">
          <a:xfrm>
            <a:off x="395536" y="2153493"/>
            <a:ext cx="8084264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我们要常常喝水，千万不要等到口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  ）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再喝。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132" name="矩形 2"/>
          <p:cNvSpPr>
            <a:spLocks noChangeArrowheads="1"/>
          </p:cNvSpPr>
          <p:nvPr/>
        </p:nvSpPr>
        <p:spPr bwMode="auto">
          <a:xfrm>
            <a:off x="395536" y="3029793"/>
            <a:ext cx="8377238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  ）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力履行你的义务,你应该就会知道,你到底有多大价值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。 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105774" y="1275606"/>
            <a:ext cx="54534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歇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459786" y="2151906"/>
            <a:ext cx="541338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渴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109911" y="3031381"/>
            <a:ext cx="541338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竭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3040063" y="592138"/>
            <a:ext cx="369217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屑    届     居 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709613" y="1543050"/>
            <a:ext cx="888226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我们都是邻（  ），平常要互相关照。 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09613" y="2470150"/>
            <a:ext cx="864887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大家不要随手乱扔纸（  ）。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09613" y="3395663"/>
            <a:ext cx="935287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3. 英国历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  ）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政府都对该岛感到头疼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 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3563888" y="1543050"/>
            <a:ext cx="71898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居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150747" y="2444751"/>
            <a:ext cx="71898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屑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024461" y="3395663"/>
            <a:ext cx="71898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届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5" grpId="0"/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/>
          <p:cNvSpPr txBox="1"/>
          <p:nvPr/>
        </p:nvSpPr>
        <p:spPr>
          <a:xfrm>
            <a:off x="1082675" y="275292"/>
            <a:ext cx="2698175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8.</a:t>
            </a:r>
            <a:r>
              <a:rPr lang="zh-CN" altLang="en-US" sz="28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多音字组词。</a:t>
            </a:r>
            <a:endParaRPr lang="zh-CN" altLang="en-US" sz="28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4" name="左大括号 83"/>
          <p:cNvSpPr/>
          <p:nvPr/>
        </p:nvSpPr>
        <p:spPr>
          <a:xfrm>
            <a:off x="1725786" y="1704975"/>
            <a:ext cx="77788" cy="1624013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190" name="文本框 30"/>
          <p:cNvSpPr txBox="1">
            <a:spLocks noChangeArrowheads="1"/>
          </p:cNvSpPr>
          <p:nvPr/>
        </p:nvSpPr>
        <p:spPr bwMode="auto">
          <a:xfrm>
            <a:off x="1187624" y="2255838"/>
            <a:ext cx="54534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间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6" name="文本框 33"/>
          <p:cNvSpPr txBox="1">
            <a:spLocks noChangeArrowheads="1"/>
          </p:cNvSpPr>
          <p:nvPr/>
        </p:nvSpPr>
        <p:spPr bwMode="auto">
          <a:xfrm>
            <a:off x="2873549" y="1171575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间隔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192" name="文本框 34"/>
          <p:cNvSpPr txBox="1">
            <a:spLocks noChangeArrowheads="1"/>
          </p:cNvSpPr>
          <p:nvPr/>
        </p:nvSpPr>
        <p:spPr bwMode="auto">
          <a:xfrm>
            <a:off x="1881361" y="3055938"/>
            <a:ext cx="85632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latin typeface="汉语拼音" panose="000B0604020202020204" pitchFamily="34" charset="0"/>
                <a:cs typeface="汉语拼音" panose="000B0604020202020204" pitchFamily="34" charset="0"/>
              </a:rPr>
              <a:t>ji</a:t>
            </a:r>
            <a:r>
              <a:rPr lang="en-US" altLang="zh-CN" sz="2800" b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ā</a:t>
            </a:r>
            <a:r>
              <a:rPr lang="en-US" altLang="zh-CN" sz="2800" b="1">
                <a:latin typeface="汉语拼音" panose="000B0604020202020204" pitchFamily="34" charset="0"/>
                <a:cs typeface="汉语拼音" panose="000B0604020202020204" pitchFamily="34" charset="0"/>
              </a:rPr>
              <a:t>n</a:t>
            </a:r>
            <a:endParaRPr lang="en-US" altLang="zh-CN" sz="2800" b="1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50193" name="文本框 37"/>
          <p:cNvSpPr txBox="1">
            <a:spLocks noChangeArrowheads="1"/>
          </p:cNvSpPr>
          <p:nvPr/>
        </p:nvSpPr>
        <p:spPr bwMode="auto">
          <a:xfrm>
            <a:off x="1881361" y="1577975"/>
            <a:ext cx="85472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latin typeface="汉语拼音" panose="000B0604020202020204" pitchFamily="34" charset="0"/>
                <a:cs typeface="汉语拼音" panose="000B0604020202020204" pitchFamily="34" charset="0"/>
              </a:rPr>
              <a:t>ji</a:t>
            </a:r>
            <a:r>
              <a:rPr lang="en-US" altLang="zh-CN" sz="2800" b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à</a:t>
            </a:r>
            <a:r>
              <a:rPr lang="en-US" altLang="zh-CN" sz="2800" b="1">
                <a:latin typeface="汉语拼音" panose="000B0604020202020204" pitchFamily="34" charset="0"/>
                <a:cs typeface="汉语拼音" panose="000B0604020202020204" pitchFamily="34" charset="0"/>
              </a:rPr>
              <a:t>n</a:t>
            </a:r>
            <a:endParaRPr lang="en-US" altLang="zh-CN" sz="2800" b="1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50194" name="文本框 38"/>
          <p:cNvSpPr txBox="1">
            <a:spLocks noChangeArrowheads="1"/>
          </p:cNvSpPr>
          <p:nvPr/>
        </p:nvSpPr>
        <p:spPr bwMode="auto">
          <a:xfrm>
            <a:off x="2937049" y="3435350"/>
            <a:ext cx="1438275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中间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0" name="文本框 2"/>
          <p:cNvSpPr txBox="1">
            <a:spLocks noChangeArrowheads="1"/>
          </p:cNvSpPr>
          <p:nvPr/>
        </p:nvSpPr>
        <p:spPr bwMode="auto">
          <a:xfrm>
            <a:off x="2937049" y="2533650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夜间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1" name="文本框 3"/>
          <p:cNvSpPr txBox="1">
            <a:spLocks noChangeArrowheads="1"/>
          </p:cNvSpPr>
          <p:nvPr/>
        </p:nvSpPr>
        <p:spPr bwMode="auto">
          <a:xfrm>
            <a:off x="2873549" y="1592263"/>
            <a:ext cx="957262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间隙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" name="左大括号 91"/>
          <p:cNvSpPr/>
          <p:nvPr/>
        </p:nvSpPr>
        <p:spPr>
          <a:xfrm>
            <a:off x="2689399" y="1285875"/>
            <a:ext cx="76200" cy="111442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3" name="左大括号 92"/>
          <p:cNvSpPr/>
          <p:nvPr/>
        </p:nvSpPr>
        <p:spPr>
          <a:xfrm>
            <a:off x="2681461" y="2741613"/>
            <a:ext cx="190500" cy="139382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4" name="文本框 6"/>
          <p:cNvSpPr txBox="1">
            <a:spLocks noChangeArrowheads="1"/>
          </p:cNvSpPr>
          <p:nvPr/>
        </p:nvSpPr>
        <p:spPr bwMode="auto">
          <a:xfrm>
            <a:off x="2937049" y="2984500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单间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5" name="文本框 10"/>
          <p:cNvSpPr txBox="1">
            <a:spLocks noChangeArrowheads="1"/>
          </p:cNvSpPr>
          <p:nvPr/>
        </p:nvSpPr>
        <p:spPr bwMode="auto">
          <a:xfrm>
            <a:off x="2873549" y="2012950"/>
            <a:ext cx="957262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离间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201" name="文本框 15"/>
          <p:cNvSpPr txBox="1">
            <a:spLocks noChangeArrowheads="1"/>
          </p:cNvSpPr>
          <p:nvPr/>
        </p:nvSpPr>
        <p:spPr bwMode="auto">
          <a:xfrm>
            <a:off x="2946574" y="3871913"/>
            <a:ext cx="142875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两间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左大括号 15"/>
          <p:cNvSpPr/>
          <p:nvPr/>
        </p:nvSpPr>
        <p:spPr>
          <a:xfrm>
            <a:off x="5319663" y="1893888"/>
            <a:ext cx="153987" cy="192405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30"/>
          <p:cNvSpPr txBox="1">
            <a:spLocks noChangeArrowheads="1"/>
          </p:cNvSpPr>
          <p:nvPr/>
        </p:nvSpPr>
        <p:spPr bwMode="auto">
          <a:xfrm>
            <a:off x="4762450" y="2593975"/>
            <a:ext cx="54534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落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34"/>
          <p:cNvSpPr txBox="1">
            <a:spLocks noChangeArrowheads="1"/>
          </p:cNvSpPr>
          <p:nvPr/>
        </p:nvSpPr>
        <p:spPr bwMode="auto">
          <a:xfrm>
            <a:off x="5572075" y="3495675"/>
            <a:ext cx="49244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latin typeface="汉语拼音" panose="000B0604020202020204" pitchFamily="34" charset="0"/>
                <a:cs typeface="汉语拼音" panose="000B0604020202020204" pitchFamily="34" charset="0"/>
              </a:rPr>
              <a:t>là</a:t>
            </a:r>
            <a:endParaRPr lang="en-US" altLang="zh-CN" sz="2800" b="1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9" name="文本框 37"/>
          <p:cNvSpPr txBox="1">
            <a:spLocks noChangeArrowheads="1"/>
          </p:cNvSpPr>
          <p:nvPr/>
        </p:nvSpPr>
        <p:spPr bwMode="auto">
          <a:xfrm>
            <a:off x="5473650" y="1684338"/>
            <a:ext cx="67678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luò</a:t>
            </a:r>
            <a:endParaRPr lang="en-US" altLang="zh-CN" sz="2800" b="1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0" name="文本框 38"/>
          <p:cNvSpPr txBox="1">
            <a:spLocks noChangeArrowheads="1"/>
          </p:cNvSpPr>
          <p:nvPr/>
        </p:nvSpPr>
        <p:spPr bwMode="auto">
          <a:xfrm>
            <a:off x="6497588" y="3205163"/>
            <a:ext cx="1674812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丢三落四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"/>
          <p:cNvSpPr txBox="1">
            <a:spLocks noChangeArrowheads="1"/>
          </p:cNvSpPr>
          <p:nvPr/>
        </p:nvSpPr>
        <p:spPr bwMode="auto">
          <a:xfrm>
            <a:off x="6540450" y="833438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落泪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3"/>
          <p:cNvSpPr txBox="1">
            <a:spLocks noChangeArrowheads="1"/>
          </p:cNvSpPr>
          <p:nvPr/>
        </p:nvSpPr>
        <p:spPr bwMode="auto">
          <a:xfrm>
            <a:off x="6540450" y="1252538"/>
            <a:ext cx="9271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落幕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左大括号 22"/>
          <p:cNvSpPr/>
          <p:nvPr/>
        </p:nvSpPr>
        <p:spPr>
          <a:xfrm>
            <a:off x="6283275" y="1022350"/>
            <a:ext cx="214313" cy="184467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左大括号 23"/>
          <p:cNvSpPr/>
          <p:nvPr/>
        </p:nvSpPr>
        <p:spPr>
          <a:xfrm>
            <a:off x="6351538" y="3387725"/>
            <a:ext cx="76200" cy="868363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6"/>
          <p:cNvSpPr txBox="1">
            <a:spLocks noChangeArrowheads="1"/>
          </p:cNvSpPr>
          <p:nvPr/>
        </p:nvSpPr>
        <p:spPr bwMode="auto">
          <a:xfrm>
            <a:off x="6648400" y="3733800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落下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7"/>
          <p:cNvSpPr txBox="1">
            <a:spLocks noChangeArrowheads="1"/>
          </p:cNvSpPr>
          <p:nvPr/>
        </p:nvSpPr>
        <p:spPr bwMode="auto">
          <a:xfrm>
            <a:off x="6540450" y="1671638"/>
            <a:ext cx="957263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落水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8"/>
          <p:cNvSpPr txBox="1">
            <a:spLocks noChangeArrowheads="1"/>
          </p:cNvSpPr>
          <p:nvPr/>
        </p:nvSpPr>
        <p:spPr bwMode="auto">
          <a:xfrm>
            <a:off x="6540450" y="2090738"/>
            <a:ext cx="957263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沦落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9"/>
          <p:cNvSpPr txBox="1">
            <a:spLocks noChangeArrowheads="1"/>
          </p:cNvSpPr>
          <p:nvPr/>
        </p:nvSpPr>
        <p:spPr bwMode="auto">
          <a:xfrm>
            <a:off x="6540450" y="2509838"/>
            <a:ext cx="957263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落后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0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0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50194" grpId="0"/>
      <p:bldP spid="90" grpId="0"/>
      <p:bldP spid="91" grpId="0"/>
      <p:bldP spid="94" grpId="0"/>
      <p:bldP spid="95" grpId="0"/>
      <p:bldP spid="50201" grpId="0"/>
      <p:bldP spid="20" grpId="0"/>
      <p:bldP spid="21" grpId="0"/>
      <p:bldP spid="22" grpId="0"/>
      <p:bldP spid="25" grpId="0"/>
      <p:bldP spid="26" grpId="0"/>
      <p:bldP spid="27" grpId="0"/>
      <p:bldP spid="2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4" name="文本框 10"/>
          <p:cNvSpPr txBox="1">
            <a:spLocks noChangeArrowheads="1"/>
          </p:cNvSpPr>
          <p:nvPr/>
        </p:nvSpPr>
        <p:spPr bwMode="auto">
          <a:xfrm>
            <a:off x="1087686" y="3265488"/>
            <a:ext cx="9207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汉语拼音" panose="000B0604020202020204" pitchFamily="34" charset="0"/>
                <a:cs typeface="汉语拼音" panose="000B0604020202020204" pitchFamily="34" charset="0"/>
              </a:rPr>
              <a:t>qiǎo</a:t>
            </a:r>
            <a:endParaRPr lang="en-US" altLang="zh-CN" sz="2800" b="1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86" name="左大括号 85"/>
          <p:cNvSpPr/>
          <p:nvPr/>
        </p:nvSpPr>
        <p:spPr>
          <a:xfrm>
            <a:off x="935286" y="1928813"/>
            <a:ext cx="153988" cy="128587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216" name="文本框 15"/>
          <p:cNvSpPr txBox="1">
            <a:spLocks noChangeArrowheads="1"/>
          </p:cNvSpPr>
          <p:nvPr/>
        </p:nvSpPr>
        <p:spPr bwMode="auto">
          <a:xfrm>
            <a:off x="1089274" y="2006600"/>
            <a:ext cx="88998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latin typeface="汉语拼音" panose="000B0604020202020204" pitchFamily="34" charset="0"/>
                <a:cs typeface="汉语拼音" panose="000B0604020202020204" pitchFamily="34" charset="0"/>
              </a:rPr>
              <a:t>qiāo</a:t>
            </a:r>
            <a:endParaRPr lang="en-US" altLang="zh-CN" sz="2800" b="1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51217" name="文本框 17"/>
          <p:cNvSpPr txBox="1">
            <a:spLocks noChangeArrowheads="1"/>
          </p:cNvSpPr>
          <p:nvPr/>
        </p:nvSpPr>
        <p:spPr bwMode="auto">
          <a:xfrm>
            <a:off x="395536" y="2682875"/>
            <a:ext cx="72648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悄 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9" name="文本框 26"/>
          <p:cNvSpPr txBox="1">
            <a:spLocks noChangeArrowheads="1"/>
          </p:cNvSpPr>
          <p:nvPr/>
        </p:nvSpPr>
        <p:spPr bwMode="auto">
          <a:xfrm>
            <a:off x="2008436" y="2976563"/>
            <a:ext cx="17716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悄声细语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0" name="文本框 12"/>
          <p:cNvSpPr txBox="1">
            <a:spLocks noChangeArrowheads="1"/>
          </p:cNvSpPr>
          <p:nvPr/>
        </p:nvSpPr>
        <p:spPr bwMode="auto">
          <a:xfrm>
            <a:off x="2071936" y="1558925"/>
            <a:ext cx="12350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静悄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1" name="文本框 13"/>
          <p:cNvSpPr txBox="1">
            <a:spLocks noChangeArrowheads="1"/>
          </p:cNvSpPr>
          <p:nvPr/>
        </p:nvSpPr>
        <p:spPr bwMode="auto">
          <a:xfrm>
            <a:off x="2071936" y="3651250"/>
            <a:ext cx="19081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悄然落泪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" name="文本框 14"/>
          <p:cNvSpPr txBox="1">
            <a:spLocks noChangeArrowheads="1"/>
          </p:cNvSpPr>
          <p:nvPr/>
        </p:nvSpPr>
        <p:spPr bwMode="auto">
          <a:xfrm>
            <a:off x="2071936" y="2301875"/>
            <a:ext cx="126669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悄行动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3" name="左大括号 92"/>
          <p:cNvSpPr/>
          <p:nvPr/>
        </p:nvSpPr>
        <p:spPr>
          <a:xfrm>
            <a:off x="1943349" y="1851025"/>
            <a:ext cx="228600" cy="80962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4" name="左大括号 93"/>
          <p:cNvSpPr/>
          <p:nvPr/>
        </p:nvSpPr>
        <p:spPr>
          <a:xfrm>
            <a:off x="1975099" y="3128963"/>
            <a:ext cx="153987" cy="84296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10"/>
          <p:cNvSpPr txBox="1">
            <a:spLocks noChangeArrowheads="1"/>
          </p:cNvSpPr>
          <p:nvPr/>
        </p:nvSpPr>
        <p:spPr bwMode="auto">
          <a:xfrm>
            <a:off x="4956001" y="3138438"/>
            <a:ext cx="107695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>
                <a:latin typeface="汉语拼音" panose="000B0604020202020204" pitchFamily="34" charset="0"/>
                <a:cs typeface="汉语拼音" panose="000B0604020202020204" pitchFamily="34" charset="0"/>
              </a:rPr>
              <a:t>juǎn</a:t>
            </a:r>
            <a:endParaRPr lang="en-US" altLang="zh-CN" sz="2800" b="1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6" name="左大括号 25"/>
          <p:cNvSpPr/>
          <p:nvPr/>
        </p:nvSpPr>
        <p:spPr>
          <a:xfrm>
            <a:off x="4867101" y="1766838"/>
            <a:ext cx="88900" cy="1785938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15"/>
          <p:cNvSpPr txBox="1">
            <a:spLocks noChangeArrowheads="1"/>
          </p:cNvSpPr>
          <p:nvPr/>
        </p:nvSpPr>
        <p:spPr bwMode="auto">
          <a:xfrm>
            <a:off x="4956001" y="1563638"/>
            <a:ext cx="114231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>
                <a:latin typeface="汉语拼音" panose="000B0604020202020204" pitchFamily="34" charset="0"/>
                <a:cs typeface="汉语拼音" panose="000B0604020202020204" pitchFamily="34" charset="0"/>
              </a:rPr>
              <a:t>juàn</a:t>
            </a:r>
            <a:endParaRPr lang="en-US" altLang="zh-CN" sz="2800" b="1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8" name="文本框 17"/>
          <p:cNvSpPr txBox="1">
            <a:spLocks noChangeArrowheads="1"/>
          </p:cNvSpPr>
          <p:nvPr/>
        </p:nvSpPr>
        <p:spPr bwMode="auto">
          <a:xfrm>
            <a:off x="4327351" y="2243088"/>
            <a:ext cx="54534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卷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26"/>
          <p:cNvSpPr txBox="1">
            <a:spLocks noChangeArrowheads="1"/>
          </p:cNvSpPr>
          <p:nvPr/>
        </p:nvSpPr>
        <p:spPr bwMode="auto">
          <a:xfrm>
            <a:off x="6003751" y="2682826"/>
            <a:ext cx="17716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卷席子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文本框 12"/>
          <p:cNvSpPr txBox="1">
            <a:spLocks noChangeArrowheads="1"/>
          </p:cNvSpPr>
          <p:nvPr/>
        </p:nvSpPr>
        <p:spPr bwMode="auto">
          <a:xfrm>
            <a:off x="6003751" y="638126"/>
            <a:ext cx="17716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手不释卷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1" name="文本框 13"/>
          <p:cNvSpPr txBox="1">
            <a:spLocks noChangeArrowheads="1"/>
          </p:cNvSpPr>
          <p:nvPr/>
        </p:nvSpPr>
        <p:spPr bwMode="auto">
          <a:xfrm>
            <a:off x="6046614" y="3030488"/>
            <a:ext cx="190976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烟卷儿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2" name="文本框 14"/>
          <p:cNvSpPr txBox="1">
            <a:spLocks noChangeArrowheads="1"/>
          </p:cNvSpPr>
          <p:nvPr/>
        </p:nvSpPr>
        <p:spPr bwMode="auto">
          <a:xfrm>
            <a:off x="6003751" y="1446163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上卷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左大括号 32"/>
          <p:cNvSpPr/>
          <p:nvPr/>
        </p:nvSpPr>
        <p:spPr>
          <a:xfrm>
            <a:off x="5826743" y="2893963"/>
            <a:ext cx="177007" cy="110742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文本框 16"/>
          <p:cNvSpPr txBox="1">
            <a:spLocks noChangeArrowheads="1"/>
          </p:cNvSpPr>
          <p:nvPr/>
        </p:nvSpPr>
        <p:spPr bwMode="auto">
          <a:xfrm>
            <a:off x="6003751" y="1073101"/>
            <a:ext cx="101600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卷宗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文本框 19"/>
          <p:cNvSpPr txBox="1">
            <a:spLocks noChangeArrowheads="1"/>
          </p:cNvSpPr>
          <p:nvPr/>
        </p:nvSpPr>
        <p:spPr bwMode="auto">
          <a:xfrm>
            <a:off x="6003751" y="1881138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交卷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文本框 21"/>
          <p:cNvSpPr txBox="1">
            <a:spLocks noChangeArrowheads="1"/>
          </p:cNvSpPr>
          <p:nvPr/>
        </p:nvSpPr>
        <p:spPr bwMode="auto">
          <a:xfrm>
            <a:off x="6003751" y="2316113"/>
            <a:ext cx="101600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画卷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文本框 22"/>
          <p:cNvSpPr txBox="1">
            <a:spLocks noChangeArrowheads="1"/>
          </p:cNvSpPr>
          <p:nvPr/>
        </p:nvSpPr>
        <p:spPr bwMode="auto">
          <a:xfrm>
            <a:off x="6046614" y="3478163"/>
            <a:ext cx="101600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卷起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文本框 23"/>
          <p:cNvSpPr txBox="1">
            <a:spLocks noChangeArrowheads="1"/>
          </p:cNvSpPr>
          <p:nvPr/>
        </p:nvSpPr>
        <p:spPr bwMode="auto">
          <a:xfrm>
            <a:off x="6046614" y="3795663"/>
            <a:ext cx="101600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一卷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左大括号 38"/>
          <p:cNvSpPr/>
          <p:nvPr/>
        </p:nvSpPr>
        <p:spPr>
          <a:xfrm>
            <a:off x="5656138" y="827038"/>
            <a:ext cx="390476" cy="1949450"/>
          </a:xfrm>
          <a:prstGeom prst="leftBrace">
            <a:avLst>
              <a:gd name="adj1" fmla="val 8333"/>
              <a:gd name="adj2" fmla="val 49023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90" grpId="0"/>
      <p:bldP spid="91" grpId="0"/>
      <p:bldP spid="92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7" grpId="0"/>
      <p:bldP spid="3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084263" y="275749"/>
            <a:ext cx="4094480" cy="52197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+mn-ea"/>
                <a:ea typeface="+mn-ea"/>
                <a:cs typeface="楷体" panose="02010609060101010101" pitchFamily="49" charset="-122"/>
              </a:rPr>
              <a:t>9.</a:t>
            </a:r>
            <a:r>
              <a:rPr lang="zh-CN" altLang="en-US" sz="2800" dirty="0">
                <a:latin typeface="+mn-ea"/>
                <a:ea typeface="+mn-ea"/>
                <a:cs typeface="楷体" panose="02010609060101010101" pitchFamily="49" charset="-122"/>
              </a:rPr>
              <a:t>选择合适的读音填空。</a:t>
            </a:r>
            <a:endParaRPr lang="zh-CN" altLang="en-US" sz="2800" dirty="0">
              <a:latin typeface="+mn-ea"/>
              <a:ea typeface="+mn-ea"/>
              <a:cs typeface="楷体" panose="02010609060101010101" pitchFamily="49" charset="-122"/>
            </a:endParaRPr>
          </a:p>
        </p:txBody>
      </p:sp>
      <p:sp>
        <p:nvSpPr>
          <p:cNvPr id="53250" name="文本框 4"/>
          <p:cNvSpPr txBox="1">
            <a:spLocks noChangeArrowheads="1"/>
          </p:cNvSpPr>
          <p:nvPr/>
        </p:nvSpPr>
        <p:spPr bwMode="auto">
          <a:xfrm>
            <a:off x="3116158" y="844724"/>
            <a:ext cx="101983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</a:rPr>
              <a:t>guān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53251" name="文本框 15"/>
          <p:cNvSpPr txBox="1">
            <a:spLocks noChangeArrowheads="1"/>
          </p:cNvSpPr>
          <p:nvPr/>
        </p:nvSpPr>
        <p:spPr bwMode="auto">
          <a:xfrm>
            <a:off x="2116033" y="844724"/>
            <a:ext cx="101822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gu</a:t>
            </a:r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à</a:t>
            </a:r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n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53252" name="文本框 17"/>
          <p:cNvSpPr txBox="1">
            <a:spLocks noChangeArrowheads="1"/>
          </p:cNvSpPr>
          <p:nvPr/>
        </p:nvSpPr>
        <p:spPr bwMode="auto">
          <a:xfrm>
            <a:off x="1401658" y="844724"/>
            <a:ext cx="538163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冠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253" name="文本框 3"/>
          <p:cNvSpPr txBox="1">
            <a:spLocks noChangeArrowheads="1"/>
          </p:cNvSpPr>
          <p:nvPr/>
        </p:nvSpPr>
        <p:spPr bwMode="auto">
          <a:xfrm>
            <a:off x="4642867" y="848693"/>
            <a:ext cx="538162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将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254" name="文本框 12"/>
          <p:cNvSpPr txBox="1">
            <a:spLocks noChangeArrowheads="1"/>
          </p:cNvSpPr>
          <p:nvPr/>
        </p:nvSpPr>
        <p:spPr bwMode="auto">
          <a:xfrm>
            <a:off x="5500117" y="848693"/>
            <a:ext cx="105509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</a:rPr>
              <a:t>ji</a:t>
            </a:r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àng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53255" name="文本框 13"/>
          <p:cNvSpPr txBox="1">
            <a:spLocks noChangeArrowheads="1"/>
          </p:cNvSpPr>
          <p:nvPr/>
        </p:nvSpPr>
        <p:spPr bwMode="auto">
          <a:xfrm>
            <a:off x="6571679" y="848693"/>
            <a:ext cx="105670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</a:rPr>
              <a:t>ji</a:t>
            </a:r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ā</a:t>
            </a:r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</a:rPr>
              <a:t>ng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53256" name="矩形 40"/>
          <p:cNvSpPr>
            <a:spLocks noChangeArrowheads="1"/>
          </p:cNvSpPr>
          <p:nvPr/>
        </p:nvSpPr>
        <p:spPr bwMode="auto">
          <a:xfrm>
            <a:off x="179512" y="1501328"/>
            <a:ext cx="754538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我国女排有信心夺取世界冠（      ）军。 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257" name="矩形 41"/>
          <p:cNvSpPr>
            <a:spLocks noChangeArrowheads="1"/>
          </p:cNvSpPr>
          <p:nvPr/>
        </p:nvSpPr>
        <p:spPr bwMode="auto">
          <a:xfrm>
            <a:off x="179512" y="2072828"/>
            <a:ext cx="628808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国王头上的王冠（     ）真漂亮。 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258" name="矩形 42"/>
          <p:cNvSpPr>
            <a:spLocks noChangeArrowheads="1"/>
          </p:cNvSpPr>
          <p:nvPr/>
        </p:nvSpPr>
        <p:spPr bwMode="auto">
          <a:xfrm>
            <a:off x="179512" y="2715766"/>
            <a:ext cx="934085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这篇小说成功地塑造了一位老将（      ）军的形象。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259" name="矩形 43"/>
          <p:cNvSpPr>
            <a:spLocks noChangeArrowheads="1"/>
          </p:cNvSpPr>
          <p:nvPr/>
        </p:nvSpPr>
        <p:spPr bwMode="auto">
          <a:xfrm>
            <a:off x="179512" y="3310423"/>
            <a:ext cx="7904163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将（     ）士们舍死忘生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与敌人决一死战。 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文本框 12"/>
          <p:cNvSpPr txBox="1">
            <a:spLocks noChangeArrowheads="1"/>
          </p:cNvSpPr>
          <p:nvPr/>
        </p:nvSpPr>
        <p:spPr bwMode="auto">
          <a:xfrm>
            <a:off x="1263775" y="3310423"/>
            <a:ext cx="103906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汉语拼音" panose="000B0604020202020204" pitchFamily="34" charset="0"/>
                <a:ea typeface="GB Pinyinok-B"/>
                <a:cs typeface="汉语拼音" panose="000B0604020202020204" pitchFamily="34" charset="0"/>
              </a:rPr>
              <a:t>ji</a:t>
            </a:r>
            <a:r>
              <a:rPr lang="en-US" altLang="zh-CN" sz="2800" b="1">
                <a:solidFill>
                  <a:srgbClr val="FF0000"/>
                </a:solidFill>
                <a:latin typeface="汉语拼音" panose="000B0604020202020204" pitchFamily="34" charset="0"/>
                <a:ea typeface="GB Pinyinok-B"/>
                <a:cs typeface="汉语拼音" panose="000B0604020202020204" pitchFamily="34" charset="0"/>
                <a:sym typeface="+mn-ea"/>
              </a:rPr>
              <a:t>àng</a:t>
            </a:r>
            <a:endParaRPr lang="en-US" altLang="zh-CN" sz="2800" b="1">
              <a:solidFill>
                <a:srgbClr val="FF0000"/>
              </a:solidFill>
              <a:latin typeface="汉语拼音" panose="000B0604020202020204" pitchFamily="34" charset="0"/>
              <a:ea typeface="GB Pinyinok-B"/>
              <a:cs typeface="汉语拼音" panose="000B0604020202020204" pitchFamily="34" charset="0"/>
            </a:endParaRPr>
          </a:p>
        </p:txBody>
      </p:sp>
      <p:sp>
        <p:nvSpPr>
          <p:cNvPr id="46" name="文本框 13"/>
          <p:cNvSpPr txBox="1">
            <a:spLocks noChangeArrowheads="1"/>
          </p:cNvSpPr>
          <p:nvPr/>
        </p:nvSpPr>
        <p:spPr bwMode="auto">
          <a:xfrm>
            <a:off x="5948065" y="2716421"/>
            <a:ext cx="103906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 err="1">
                <a:solidFill>
                  <a:srgbClr val="FF0000"/>
                </a:solidFill>
                <a:latin typeface="汉语拼音" panose="000B0604020202020204" pitchFamily="34" charset="0"/>
                <a:ea typeface="GB Pinyinok-B"/>
                <a:cs typeface="汉语拼音" panose="000B0604020202020204" pitchFamily="34" charset="0"/>
              </a:rPr>
              <a:t>ji</a:t>
            </a:r>
            <a:r>
              <a:rPr lang="en-US" altLang="zh-CN" sz="2800" b="1" dirty="0" err="1">
                <a:solidFill>
                  <a:srgbClr val="FF0000"/>
                </a:solidFill>
                <a:latin typeface="汉语拼音" panose="000B0604020202020204" pitchFamily="34" charset="0"/>
                <a:ea typeface="GB Pinyinok-B"/>
                <a:cs typeface="汉语拼音" panose="000B0604020202020204" pitchFamily="34" charset="0"/>
                <a:sym typeface="+mn-ea"/>
              </a:rPr>
              <a:t>ā</a:t>
            </a:r>
            <a:r>
              <a:rPr lang="en-US" altLang="zh-CN" sz="2800" b="1" dirty="0" err="1">
                <a:solidFill>
                  <a:srgbClr val="FF0000"/>
                </a:solidFill>
                <a:latin typeface="汉语拼音" panose="000B0604020202020204" pitchFamily="34" charset="0"/>
                <a:ea typeface="GB Pinyinok-B"/>
                <a:cs typeface="汉语拼音" panose="000B0604020202020204" pitchFamily="34" charset="0"/>
              </a:rPr>
              <a:t>ng</a:t>
            </a:r>
            <a:endParaRPr lang="en-US" altLang="zh-CN" sz="2800" b="1" dirty="0">
              <a:solidFill>
                <a:srgbClr val="FF0000"/>
              </a:solidFill>
              <a:latin typeface="汉语拼音" panose="000B0604020202020204" pitchFamily="34" charset="0"/>
              <a:ea typeface="GB Pinyinok-B"/>
              <a:cs typeface="汉语拼音" panose="000B0604020202020204" pitchFamily="34" charset="0"/>
            </a:endParaRPr>
          </a:p>
        </p:txBody>
      </p:sp>
      <p:sp>
        <p:nvSpPr>
          <p:cNvPr id="47" name="文本框 15"/>
          <p:cNvSpPr txBox="1">
            <a:spLocks noChangeArrowheads="1"/>
          </p:cNvSpPr>
          <p:nvPr/>
        </p:nvSpPr>
        <p:spPr bwMode="auto">
          <a:xfrm>
            <a:off x="5264274" y="1501328"/>
            <a:ext cx="100219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汉语拼音" panose="000B0604020202020204" pitchFamily="34" charset="0"/>
                <a:ea typeface="GB Pinyinok-B"/>
                <a:cs typeface="汉语拼音" panose="000B0604020202020204" pitchFamily="34" charset="0"/>
              </a:rPr>
              <a:t>gu</a:t>
            </a:r>
            <a:r>
              <a:rPr lang="en-US" altLang="zh-CN" sz="2800" b="1">
                <a:solidFill>
                  <a:srgbClr val="FF0000"/>
                </a:solidFill>
                <a:latin typeface="汉语拼音" panose="000B0604020202020204" pitchFamily="34" charset="0"/>
                <a:ea typeface="GB Pinyinok-B"/>
                <a:cs typeface="汉语拼音" panose="000B0604020202020204" pitchFamily="34" charset="0"/>
                <a:sym typeface="+mn-ea"/>
              </a:rPr>
              <a:t>à</a:t>
            </a:r>
            <a:r>
              <a:rPr lang="en-US" altLang="zh-CN" sz="2800" b="1">
                <a:solidFill>
                  <a:srgbClr val="FF0000"/>
                </a:solidFill>
                <a:latin typeface="汉语拼音" panose="000B0604020202020204" pitchFamily="34" charset="0"/>
                <a:ea typeface="GB Pinyinok-B"/>
                <a:cs typeface="汉语拼音" panose="000B0604020202020204" pitchFamily="34" charset="0"/>
              </a:rPr>
              <a:t>n</a:t>
            </a:r>
            <a:endParaRPr lang="en-US" altLang="zh-CN" sz="2800" b="1">
              <a:solidFill>
                <a:srgbClr val="FF0000"/>
              </a:solidFill>
              <a:latin typeface="汉语拼音" panose="000B0604020202020204" pitchFamily="34" charset="0"/>
              <a:ea typeface="GB Pinyinok-B"/>
              <a:cs typeface="汉语拼音" panose="000B0604020202020204" pitchFamily="34" charset="0"/>
            </a:endParaRPr>
          </a:p>
        </p:txBody>
      </p:sp>
      <p:sp>
        <p:nvSpPr>
          <p:cNvPr id="48" name="文本框 4"/>
          <p:cNvSpPr txBox="1">
            <a:spLocks noChangeArrowheads="1"/>
          </p:cNvSpPr>
          <p:nvPr/>
        </p:nvSpPr>
        <p:spPr bwMode="auto">
          <a:xfrm>
            <a:off x="3406899" y="2072828"/>
            <a:ext cx="100219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汉语拼音" panose="000B0604020202020204" pitchFamily="34" charset="0"/>
                <a:ea typeface="GB Pinyinok-B"/>
                <a:cs typeface="汉语拼音" panose="000B0604020202020204" pitchFamily="34" charset="0"/>
              </a:rPr>
              <a:t>guān</a:t>
            </a:r>
            <a:endParaRPr lang="en-US" altLang="zh-CN" sz="2800" b="1">
              <a:solidFill>
                <a:srgbClr val="FF0000"/>
              </a:solidFill>
              <a:latin typeface="汉语拼音" panose="000B0604020202020204" pitchFamily="34" charset="0"/>
              <a:ea typeface="GB Pinyinok-B"/>
              <a:cs typeface="汉语拼音" panose="00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文本框 12"/>
          <p:cNvSpPr txBox="1">
            <a:spLocks noChangeArrowheads="1"/>
          </p:cNvSpPr>
          <p:nvPr/>
        </p:nvSpPr>
        <p:spPr bwMode="auto">
          <a:xfrm>
            <a:off x="1340118" y="705902"/>
            <a:ext cx="538163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强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274" name="文本框 13"/>
          <p:cNvSpPr txBox="1">
            <a:spLocks noChangeArrowheads="1"/>
          </p:cNvSpPr>
          <p:nvPr/>
        </p:nvSpPr>
        <p:spPr bwMode="auto">
          <a:xfrm>
            <a:off x="2983181" y="705902"/>
            <a:ext cx="105509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</a:rPr>
              <a:t>ji</a:t>
            </a:r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à</a:t>
            </a:r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</a:rPr>
              <a:t>ng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54275" name="文本框 14"/>
          <p:cNvSpPr txBox="1">
            <a:spLocks noChangeArrowheads="1"/>
          </p:cNvSpPr>
          <p:nvPr/>
        </p:nvSpPr>
        <p:spPr bwMode="auto">
          <a:xfrm>
            <a:off x="1962418" y="705902"/>
            <a:ext cx="13176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qiáng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54276" name="文本框 23"/>
          <p:cNvSpPr txBox="1">
            <a:spLocks noChangeArrowheads="1"/>
          </p:cNvSpPr>
          <p:nvPr/>
        </p:nvSpPr>
        <p:spPr bwMode="auto">
          <a:xfrm>
            <a:off x="6300192" y="705902"/>
            <a:ext cx="120738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zhuàn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54277" name="文本框 24"/>
          <p:cNvSpPr txBox="1">
            <a:spLocks noChangeArrowheads="1"/>
          </p:cNvSpPr>
          <p:nvPr/>
        </p:nvSpPr>
        <p:spPr bwMode="auto">
          <a:xfrm>
            <a:off x="5085754" y="705902"/>
            <a:ext cx="128587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chuán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54278" name="文本框 27"/>
          <p:cNvSpPr txBox="1">
            <a:spLocks noChangeArrowheads="1"/>
          </p:cNvSpPr>
          <p:nvPr/>
        </p:nvSpPr>
        <p:spPr bwMode="auto">
          <a:xfrm>
            <a:off x="4514254" y="705902"/>
            <a:ext cx="538163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传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279" name="矩形 7"/>
          <p:cNvSpPr>
            <a:spLocks noChangeArrowheads="1"/>
          </p:cNvSpPr>
          <p:nvPr/>
        </p:nvSpPr>
        <p:spPr bwMode="auto">
          <a:xfrm>
            <a:off x="323528" y="1419622"/>
            <a:ext cx="640556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在困难面前要勇敢坚强（       ）。 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280" name="矩形 8"/>
          <p:cNvSpPr>
            <a:spLocks noChangeArrowheads="1"/>
          </p:cNvSpPr>
          <p:nvPr/>
        </p:nvSpPr>
        <p:spPr bwMode="auto">
          <a:xfrm>
            <a:off x="323528" y="1991122"/>
            <a:ext cx="898207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他的个性比较倔强（      ）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是个爱钻牛角尖的人。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281" name="矩形 9"/>
          <p:cNvSpPr>
            <a:spLocks noChangeArrowheads="1"/>
          </p:cNvSpPr>
          <p:nvPr/>
        </p:nvSpPr>
        <p:spPr bwMode="auto">
          <a:xfrm>
            <a:off x="323528" y="2634060"/>
            <a:ext cx="9161462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这本自传（     ）描述的是作者早年在国外的经历。 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282" name="矩形 10"/>
          <p:cNvSpPr>
            <a:spLocks noChangeArrowheads="1"/>
          </p:cNvSpPr>
          <p:nvPr/>
        </p:nvSpPr>
        <p:spPr bwMode="auto">
          <a:xfrm>
            <a:off x="323528" y="3348435"/>
            <a:ext cx="754538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友爱互助是中华民族的传（     ）统美德。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4"/>
          <p:cNvSpPr txBox="1">
            <a:spLocks noChangeArrowheads="1"/>
          </p:cNvSpPr>
          <p:nvPr/>
        </p:nvSpPr>
        <p:spPr bwMode="auto">
          <a:xfrm>
            <a:off x="4752653" y="1419622"/>
            <a:ext cx="13176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qiáng</a:t>
            </a:r>
            <a:endParaRPr lang="en-US" altLang="zh-CN" sz="2800" b="1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3" name="文本框 13"/>
          <p:cNvSpPr txBox="1">
            <a:spLocks noChangeArrowheads="1"/>
          </p:cNvSpPr>
          <p:nvPr/>
        </p:nvSpPr>
        <p:spPr bwMode="auto">
          <a:xfrm>
            <a:off x="4038278" y="1991122"/>
            <a:ext cx="103906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ji</a:t>
            </a:r>
            <a:r>
              <a:rPr lang="en-US" altLang="zh-CN" sz="2800" b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à</a:t>
            </a:r>
            <a:r>
              <a:rPr lang="en-US" altLang="zh-CN" sz="2800" b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ng</a:t>
            </a:r>
            <a:endParaRPr lang="en-US" altLang="zh-CN" sz="2800" b="1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4" name="文本框 24"/>
          <p:cNvSpPr txBox="1">
            <a:spLocks noChangeArrowheads="1"/>
          </p:cNvSpPr>
          <p:nvPr/>
        </p:nvSpPr>
        <p:spPr bwMode="auto">
          <a:xfrm>
            <a:off x="4919340" y="3348435"/>
            <a:ext cx="128587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chuán</a:t>
            </a:r>
            <a:endParaRPr lang="en-US" altLang="zh-CN" sz="2800" b="1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5" name="文本框 23"/>
          <p:cNvSpPr txBox="1">
            <a:spLocks noChangeArrowheads="1"/>
          </p:cNvSpPr>
          <p:nvPr/>
        </p:nvSpPr>
        <p:spPr bwMode="auto">
          <a:xfrm>
            <a:off x="2431728" y="2622947"/>
            <a:ext cx="12223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zhuàn</a:t>
            </a:r>
            <a:endParaRPr lang="en-US" altLang="zh-CN" sz="2800" b="1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线形标注 1 1"/>
          <p:cNvSpPr/>
          <p:nvPr/>
        </p:nvSpPr>
        <p:spPr>
          <a:xfrm>
            <a:off x="1057275" y="3546475"/>
            <a:ext cx="7429500" cy="877888"/>
          </a:xfrm>
          <a:prstGeom prst="borderCallout1">
            <a:avLst>
              <a:gd name="adj1" fmla="val -193853"/>
              <a:gd name="adj2" fmla="val 63547"/>
              <a:gd name="adj3" fmla="val -1231"/>
              <a:gd name="adj4" fmla="val 55982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“聒”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和“刮”相似，不能读成“</a:t>
            </a:r>
            <a:r>
              <a:rPr lang="en-US" altLang="zh-CN" sz="2800" dirty="0" err="1">
                <a:solidFill>
                  <a:schemeClr val="tx1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guā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它的意思</a:t>
            </a:r>
            <a:r>
              <a:rPr lang="zh-CN" altLang="en-US" sz="28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是声音大而杂乱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，使人厌烦。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1765390" y="425862"/>
            <a:ext cx="5591775" cy="901700"/>
          </a:xfrm>
          <a:prstGeom prst="borderCallout1">
            <a:avLst>
              <a:gd name="adj1" fmla="val 129598"/>
              <a:gd name="adj2" fmla="val -16052"/>
              <a:gd name="adj3" fmla="val 50880"/>
              <a:gd name="adj4" fmla="val -783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“畔”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和“半”相似，不能读成“</a:t>
            </a:r>
            <a:r>
              <a:rPr lang="en-US" altLang="zh-CN" sz="2800" dirty="0" err="1">
                <a:solidFill>
                  <a:schemeClr val="tx1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bàn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这里的意思是河边。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9"/>
          <p:cNvSpPr txBox="1">
            <a:spLocks noChangeArrowheads="1"/>
          </p:cNvSpPr>
          <p:nvPr/>
        </p:nvSpPr>
        <p:spPr bwMode="auto">
          <a:xfrm>
            <a:off x="365124" y="1449388"/>
            <a:ext cx="320435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河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畔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14"/>
          <p:cNvSpPr txBox="1">
            <a:spLocks noChangeArrowheads="1"/>
          </p:cNvSpPr>
          <p:nvPr/>
        </p:nvSpPr>
        <p:spPr bwMode="auto">
          <a:xfrm>
            <a:off x="5546725" y="1449388"/>
            <a:ext cx="334575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聒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噪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16"/>
          <p:cNvSpPr txBox="1">
            <a:spLocks noChangeArrowheads="1"/>
          </p:cNvSpPr>
          <p:nvPr/>
        </p:nvSpPr>
        <p:spPr bwMode="auto">
          <a:xfrm>
            <a:off x="2901950" y="1449388"/>
            <a:ext cx="287939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嫉妒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18"/>
          <p:cNvSpPr txBox="1">
            <a:spLocks noChangeArrowheads="1"/>
          </p:cNvSpPr>
          <p:nvPr/>
        </p:nvSpPr>
        <p:spPr bwMode="auto">
          <a:xfrm>
            <a:off x="6165850" y="1449388"/>
            <a:ext cx="130944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guō</a:t>
            </a:r>
            <a:endParaRPr lang="en-US" altLang="zh-CN" sz="32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8" name="文本框 19"/>
          <p:cNvSpPr txBox="1">
            <a:spLocks noChangeArrowheads="1"/>
          </p:cNvSpPr>
          <p:nvPr/>
        </p:nvSpPr>
        <p:spPr bwMode="auto">
          <a:xfrm>
            <a:off x="1362075" y="1450975"/>
            <a:ext cx="120715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pàn</a:t>
            </a:r>
            <a:endParaRPr lang="en-US" altLang="zh-CN" sz="32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9" name="文本框 20"/>
          <p:cNvSpPr txBox="1">
            <a:spLocks noChangeArrowheads="1"/>
          </p:cNvSpPr>
          <p:nvPr/>
        </p:nvSpPr>
        <p:spPr bwMode="auto">
          <a:xfrm flipH="1">
            <a:off x="3802856" y="1449388"/>
            <a:ext cx="140534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jí</a:t>
            </a:r>
            <a:r>
              <a:rPr lang="en-US" altLang="zh-CN" sz="3200" dirty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  </a:t>
            </a:r>
            <a:r>
              <a:rPr lang="en-US" altLang="zh-CN" sz="32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dù</a:t>
            </a:r>
            <a:endParaRPr lang="en-US" altLang="zh-CN" sz="32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10" name="文本框 25"/>
          <p:cNvSpPr txBox="1">
            <a:spLocks noChangeArrowheads="1"/>
          </p:cNvSpPr>
          <p:nvPr/>
        </p:nvSpPr>
        <p:spPr bwMode="auto">
          <a:xfrm>
            <a:off x="379413" y="2324100"/>
            <a:ext cx="260456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美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哉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"/>
          <p:cNvSpPr txBox="1">
            <a:spLocks noChangeArrowheads="1"/>
          </p:cNvSpPr>
          <p:nvPr/>
        </p:nvSpPr>
        <p:spPr bwMode="auto">
          <a:xfrm>
            <a:off x="2994024" y="2333625"/>
            <a:ext cx="295642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履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历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3"/>
          <p:cNvSpPr txBox="1">
            <a:spLocks noChangeArrowheads="1"/>
          </p:cNvSpPr>
          <p:nvPr/>
        </p:nvSpPr>
        <p:spPr bwMode="auto">
          <a:xfrm>
            <a:off x="5605462" y="2333625"/>
            <a:ext cx="320435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波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澜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6"/>
          <p:cNvSpPr txBox="1">
            <a:spLocks noChangeArrowheads="1"/>
          </p:cNvSpPr>
          <p:nvPr/>
        </p:nvSpPr>
        <p:spPr bwMode="auto">
          <a:xfrm>
            <a:off x="1441450" y="2324100"/>
            <a:ext cx="101794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zāi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4" name="文本框 7"/>
          <p:cNvSpPr txBox="1">
            <a:spLocks noChangeArrowheads="1"/>
          </p:cNvSpPr>
          <p:nvPr/>
        </p:nvSpPr>
        <p:spPr bwMode="auto">
          <a:xfrm>
            <a:off x="3879849" y="2333625"/>
            <a:ext cx="66054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lǚ</a:t>
            </a:r>
            <a:endParaRPr lang="en-US" altLang="zh-CN" sz="32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15" name="文本框 8"/>
          <p:cNvSpPr txBox="1">
            <a:spLocks noChangeArrowheads="1"/>
          </p:cNvSpPr>
          <p:nvPr/>
        </p:nvSpPr>
        <p:spPr bwMode="auto">
          <a:xfrm>
            <a:off x="6684963" y="2333625"/>
            <a:ext cx="102425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lán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7" grpId="0"/>
      <p:bldP spid="8" grpId="0"/>
      <p:bldP spid="9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线形标注 1 1"/>
          <p:cNvSpPr/>
          <p:nvPr/>
        </p:nvSpPr>
        <p:spPr>
          <a:xfrm>
            <a:off x="941371" y="526037"/>
            <a:ext cx="7344817" cy="965200"/>
          </a:xfrm>
          <a:prstGeom prst="borderCallout1">
            <a:avLst>
              <a:gd name="adj1" fmla="val 132008"/>
              <a:gd name="adj2" fmla="val 66488"/>
              <a:gd name="adj3" fmla="val 100229"/>
              <a:gd name="adj4" fmla="val 66879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“凛”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和“禀”相似，不能读成“</a:t>
            </a:r>
            <a:r>
              <a:rPr lang="en-US" altLang="zh-CN" sz="2800" dirty="0">
                <a:solidFill>
                  <a:schemeClr val="tx1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bǐng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它经常与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冽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一起使用，意思是寒冷。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文本框 3"/>
          <p:cNvSpPr txBox="1">
            <a:spLocks noChangeArrowheads="1"/>
          </p:cNvSpPr>
          <p:nvPr/>
        </p:nvSpPr>
        <p:spPr bwMode="auto">
          <a:xfrm>
            <a:off x="5572124" y="1714500"/>
            <a:ext cx="296031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凛冽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11"/>
          <p:cNvSpPr txBox="1">
            <a:spLocks noChangeArrowheads="1"/>
          </p:cNvSpPr>
          <p:nvPr/>
        </p:nvSpPr>
        <p:spPr bwMode="auto">
          <a:xfrm>
            <a:off x="6727503" y="1714500"/>
            <a:ext cx="158891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lǐn</a:t>
            </a:r>
            <a:r>
              <a:rPr lang="en-US" altLang="zh-CN" sz="3200" dirty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  </a:t>
            </a:r>
            <a:r>
              <a:rPr lang="en-US" altLang="zh-CN" sz="32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liè</a:t>
            </a:r>
            <a:endParaRPr lang="en-US" altLang="zh-CN" sz="32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5" name="文本框 13"/>
          <p:cNvSpPr txBox="1">
            <a:spLocks noChangeArrowheads="1"/>
          </p:cNvSpPr>
          <p:nvPr/>
        </p:nvSpPr>
        <p:spPr bwMode="auto">
          <a:xfrm>
            <a:off x="2908300" y="1714500"/>
            <a:ext cx="241174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闲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暇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17"/>
          <p:cNvSpPr txBox="1">
            <a:spLocks noChangeArrowheads="1"/>
          </p:cNvSpPr>
          <p:nvPr/>
        </p:nvSpPr>
        <p:spPr bwMode="auto">
          <a:xfrm>
            <a:off x="282575" y="1714500"/>
            <a:ext cx="241174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感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悟</a:t>
            </a:r>
            <a:r>
              <a:rPr lang="en-US" altLang="zh-CN" sz="320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16"/>
          <p:cNvSpPr txBox="1">
            <a:spLocks noChangeArrowheads="1"/>
          </p:cNvSpPr>
          <p:nvPr/>
        </p:nvSpPr>
        <p:spPr bwMode="auto">
          <a:xfrm>
            <a:off x="4019550" y="1714500"/>
            <a:ext cx="85092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xiá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8" name="文本框 18"/>
          <p:cNvSpPr txBox="1">
            <a:spLocks noChangeArrowheads="1"/>
          </p:cNvSpPr>
          <p:nvPr/>
        </p:nvSpPr>
        <p:spPr bwMode="auto">
          <a:xfrm>
            <a:off x="1547664" y="1698943"/>
            <a:ext cx="114100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wù</a:t>
            </a:r>
            <a:endParaRPr lang="en-US" altLang="zh-CN" sz="32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9" name="文本框 28"/>
          <p:cNvSpPr txBox="1">
            <a:spLocks noChangeArrowheads="1"/>
          </p:cNvSpPr>
          <p:nvPr/>
        </p:nvSpPr>
        <p:spPr bwMode="auto">
          <a:xfrm>
            <a:off x="300038" y="2522538"/>
            <a:ext cx="272932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书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籍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" name="文本框 34"/>
          <p:cNvSpPr txBox="1">
            <a:spLocks noChangeArrowheads="1"/>
          </p:cNvSpPr>
          <p:nvPr/>
        </p:nvSpPr>
        <p:spPr bwMode="auto">
          <a:xfrm>
            <a:off x="2914650" y="2511425"/>
            <a:ext cx="284975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草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甸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27"/>
          <p:cNvSpPr txBox="1">
            <a:spLocks noChangeArrowheads="1"/>
          </p:cNvSpPr>
          <p:nvPr/>
        </p:nvSpPr>
        <p:spPr bwMode="auto">
          <a:xfrm>
            <a:off x="3952875" y="2511425"/>
            <a:ext cx="113742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diàn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12" name="文本框 35"/>
          <p:cNvSpPr txBox="1">
            <a:spLocks noChangeArrowheads="1"/>
          </p:cNvSpPr>
          <p:nvPr/>
        </p:nvSpPr>
        <p:spPr bwMode="auto">
          <a:xfrm>
            <a:off x="1460500" y="2497138"/>
            <a:ext cx="50890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jí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13" name="线形标注 1 12"/>
          <p:cNvSpPr/>
          <p:nvPr/>
        </p:nvSpPr>
        <p:spPr>
          <a:xfrm>
            <a:off x="1357313" y="3429000"/>
            <a:ext cx="6270625" cy="833438"/>
          </a:xfrm>
          <a:prstGeom prst="borderCallout1">
            <a:avLst>
              <a:gd name="adj1" fmla="val -1956"/>
              <a:gd name="adj2" fmla="val 75331"/>
              <a:gd name="adj3" fmla="val -47357"/>
              <a:gd name="adj4" fmla="val 7742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“矣”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和“唉”相似，不能读成“</a:t>
            </a:r>
            <a:r>
              <a:rPr lang="en-US" altLang="en-US" sz="2800" dirty="0" err="1">
                <a:solidFill>
                  <a:schemeClr val="tx1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à</a:t>
            </a:r>
            <a:r>
              <a:rPr lang="en-US" altLang="zh-CN" sz="2800" dirty="0" err="1">
                <a:solidFill>
                  <a:schemeClr val="tx1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i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它是文言助词，往往用于句末。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2"/>
          <p:cNvSpPr txBox="1">
            <a:spLocks noChangeArrowheads="1"/>
          </p:cNvSpPr>
          <p:nvPr/>
        </p:nvSpPr>
        <p:spPr bwMode="auto">
          <a:xfrm>
            <a:off x="5559425" y="2511425"/>
            <a:ext cx="272932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晩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矣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5" name="文本框 4"/>
          <p:cNvSpPr txBox="1">
            <a:spLocks noChangeArrowheads="1"/>
          </p:cNvSpPr>
          <p:nvPr/>
        </p:nvSpPr>
        <p:spPr bwMode="auto">
          <a:xfrm>
            <a:off x="6711950" y="2511425"/>
            <a:ext cx="62171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yǐ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/>
      <p:bldP spid="7" grpId="0"/>
      <p:bldP spid="8" grpId="0"/>
      <p:bldP spid="11" grpId="0"/>
      <p:bldP spid="12" grpId="0"/>
      <p:bldP spid="13" grpId="0" bldLvl="0" animBg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/>
          <p:nvPr/>
        </p:nvSpPr>
        <p:spPr>
          <a:xfrm>
            <a:off x="701675" y="1965325"/>
            <a:ext cx="192634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浇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水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3" name="文本框 4"/>
          <p:cNvSpPr txBox="1">
            <a:spLocks noChangeArrowheads="1"/>
          </p:cNvSpPr>
          <p:nvPr/>
        </p:nvSpPr>
        <p:spPr bwMode="auto">
          <a:xfrm>
            <a:off x="2643188" y="1965325"/>
            <a:ext cx="1617089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羡</a:t>
            </a:r>
            <a:r>
              <a: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慕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9"/>
          <p:cNvSpPr txBox="1">
            <a:spLocks noChangeArrowheads="1"/>
          </p:cNvSpPr>
          <p:nvPr/>
        </p:nvSpPr>
        <p:spPr bwMode="auto">
          <a:xfrm>
            <a:off x="4660900" y="1357313"/>
            <a:ext cx="1750797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茶</a:t>
            </a:r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水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线形标注 1 4"/>
          <p:cNvSpPr/>
          <p:nvPr/>
        </p:nvSpPr>
        <p:spPr>
          <a:xfrm>
            <a:off x="1403648" y="3234331"/>
            <a:ext cx="3113087" cy="1285875"/>
          </a:xfrm>
          <a:prstGeom prst="borderCallout1">
            <a:avLst>
              <a:gd name="adj1" fmla="val 1278"/>
              <a:gd name="adj2" fmla="val 1438"/>
              <a:gd name="adj3" fmla="val -108093"/>
              <a:gd name="adj4" fmla="val 43185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“擅”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的右下面是一“横”，千万不要丢掉哟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!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线形标注 1 5"/>
          <p:cNvSpPr/>
          <p:nvPr/>
        </p:nvSpPr>
        <p:spPr>
          <a:xfrm>
            <a:off x="5645317" y="3251915"/>
            <a:ext cx="2771973" cy="1285875"/>
          </a:xfrm>
          <a:prstGeom prst="borderCallout1">
            <a:avLst>
              <a:gd name="adj1" fmla="val -773"/>
              <a:gd name="adj2" fmla="val 65"/>
              <a:gd name="adj3" fmla="val -48532"/>
              <a:gd name="adj4" fmla="val -560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“臣”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“巨 ”相似，不要写错哟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!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7" name="文本框 13"/>
          <p:cNvSpPr txBox="1">
            <a:spLocks noChangeArrowheads="1"/>
          </p:cNvSpPr>
          <p:nvPr/>
        </p:nvSpPr>
        <p:spPr bwMode="auto">
          <a:xfrm>
            <a:off x="4660899" y="1965325"/>
            <a:ext cx="1748275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  <a:r>
              <a: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臣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14"/>
          <p:cNvSpPr txBox="1">
            <a:spLocks noChangeArrowheads="1"/>
          </p:cNvSpPr>
          <p:nvPr/>
        </p:nvSpPr>
        <p:spPr bwMode="auto">
          <a:xfrm>
            <a:off x="690563" y="1357313"/>
            <a:ext cx="2071187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惰</a:t>
            </a:r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性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16"/>
          <p:cNvSpPr txBox="1">
            <a:spLocks noChangeArrowheads="1"/>
          </p:cNvSpPr>
          <p:nvPr/>
        </p:nvSpPr>
        <p:spPr bwMode="auto">
          <a:xfrm>
            <a:off x="6510338" y="1357313"/>
            <a:ext cx="1950094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堡</a:t>
            </a:r>
            <a:r>
              <a: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垒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18"/>
          <p:cNvSpPr txBox="1">
            <a:spLocks noChangeArrowheads="1"/>
          </p:cNvSpPr>
          <p:nvPr/>
        </p:nvSpPr>
        <p:spPr bwMode="auto">
          <a:xfrm>
            <a:off x="6510338" y="1965325"/>
            <a:ext cx="1887026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平</a:t>
            </a:r>
            <a:r>
              <a: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衡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9"/>
          <p:cNvSpPr txBox="1">
            <a:spLocks noChangeArrowheads="1"/>
          </p:cNvSpPr>
          <p:nvPr/>
        </p:nvSpPr>
        <p:spPr bwMode="auto">
          <a:xfrm>
            <a:off x="2643187" y="1357313"/>
            <a:ext cx="2038391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擅</a:t>
            </a:r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7"/>
          <p:cNvSpPr txBox="1">
            <a:spLocks noChangeArrowheads="1"/>
          </p:cNvSpPr>
          <p:nvPr/>
        </p:nvSpPr>
        <p:spPr bwMode="auto">
          <a:xfrm>
            <a:off x="835819" y="300038"/>
            <a:ext cx="23391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+mn-ea"/>
                <a:ea typeface="+mn-ea"/>
              </a:rPr>
              <a:t>二、易写错字</a:t>
            </a:r>
            <a:endParaRPr lang="zh-CN" altLang="en-US" sz="2800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线形标注 1 1"/>
          <p:cNvSpPr/>
          <p:nvPr/>
        </p:nvSpPr>
        <p:spPr>
          <a:xfrm>
            <a:off x="1901825" y="373063"/>
            <a:ext cx="6083300" cy="908050"/>
          </a:xfrm>
          <a:prstGeom prst="borderCallout1">
            <a:avLst>
              <a:gd name="adj1" fmla="val 101312"/>
              <a:gd name="adj2" fmla="val -36"/>
              <a:gd name="adj3" fmla="val 175548"/>
              <a:gd name="adj4" fmla="val -293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457200"/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“妻”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中间是向左躺的“山”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千万不要写成向右躺的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“山” ！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线形标注 1 2"/>
          <p:cNvSpPr/>
          <p:nvPr/>
        </p:nvSpPr>
        <p:spPr bwMode="auto">
          <a:xfrm>
            <a:off x="395288" y="3214688"/>
            <a:ext cx="3240087" cy="1301278"/>
          </a:xfrm>
          <a:prstGeom prst="borderCallout1">
            <a:avLst>
              <a:gd name="adj1" fmla="val -752"/>
              <a:gd name="adj2" fmla="val 76345"/>
              <a:gd name="adj3" fmla="val -56753"/>
              <a:gd name="adj4" fmla="val 9669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indent="457200"/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“毁”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左上角不是“白”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书写时要注意哟！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6"/>
          <p:cNvSpPr txBox="1">
            <a:spLocks noChangeArrowheads="1"/>
          </p:cNvSpPr>
          <p:nvPr/>
        </p:nvSpPr>
        <p:spPr bwMode="auto">
          <a:xfrm>
            <a:off x="1098797" y="1786235"/>
            <a:ext cx="2457627" cy="9233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5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妻</a:t>
            </a:r>
            <a:r>
              <a:rPr lang="zh-CN" altLang="en-US" sz="5400">
                <a:latin typeface="楷体" panose="02010609060101010101" pitchFamily="49" charset="-122"/>
                <a:ea typeface="楷体" panose="02010609060101010101" pitchFamily="49" charset="-122"/>
              </a:rPr>
              <a:t>子</a:t>
            </a:r>
            <a:endParaRPr lang="zh-CN" altLang="en-US" sz="5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19"/>
          <p:cNvSpPr txBox="1">
            <a:spLocks noChangeArrowheads="1"/>
          </p:cNvSpPr>
          <p:nvPr/>
        </p:nvSpPr>
        <p:spPr bwMode="auto">
          <a:xfrm>
            <a:off x="3045073" y="1786235"/>
            <a:ext cx="2488204" cy="9233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5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毁</a:t>
            </a:r>
            <a:r>
              <a:rPr lang="zh-CN" altLang="en-US" sz="5400">
                <a:latin typeface="楷体" panose="02010609060101010101" pitchFamily="49" charset="-122"/>
                <a:ea typeface="楷体" panose="02010609060101010101" pitchFamily="49" charset="-122"/>
              </a:rPr>
              <a:t>掉</a:t>
            </a:r>
            <a:endParaRPr lang="zh-CN" altLang="en-US" sz="5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线形标注 1 5"/>
          <p:cNvSpPr/>
          <p:nvPr/>
        </p:nvSpPr>
        <p:spPr>
          <a:xfrm>
            <a:off x="4857750" y="3214688"/>
            <a:ext cx="4003675" cy="1373286"/>
          </a:xfrm>
          <a:prstGeom prst="borderCallout1">
            <a:avLst>
              <a:gd name="adj1" fmla="val 37"/>
              <a:gd name="adj2" fmla="val 18026"/>
              <a:gd name="adj3" fmla="val -44192"/>
              <a:gd name="adj4" fmla="val 16132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indent="457200"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“荆”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是左右结构，千万不要写成上下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结构！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4"/>
          <p:cNvSpPr txBox="1">
            <a:spLocks noChangeArrowheads="1"/>
          </p:cNvSpPr>
          <p:nvPr/>
        </p:nvSpPr>
        <p:spPr bwMode="auto">
          <a:xfrm>
            <a:off x="5004048" y="1786235"/>
            <a:ext cx="2449983" cy="9233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5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荆</a:t>
            </a:r>
            <a:r>
              <a:rPr lang="zh-CN" altLang="en-US" sz="5400">
                <a:latin typeface="楷体" panose="02010609060101010101" pitchFamily="49" charset="-122"/>
                <a:ea typeface="楷体" panose="02010609060101010101" pitchFamily="49" charset="-122"/>
              </a:rPr>
              <a:t>棘</a:t>
            </a:r>
            <a:endParaRPr lang="zh-CN" altLang="en-US" sz="5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6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线形标注 1 1"/>
          <p:cNvSpPr/>
          <p:nvPr/>
        </p:nvSpPr>
        <p:spPr>
          <a:xfrm>
            <a:off x="1115616" y="3291830"/>
            <a:ext cx="3902075" cy="1285875"/>
          </a:xfrm>
          <a:prstGeom prst="borderCallout1">
            <a:avLst>
              <a:gd name="adj1" fmla="val -252"/>
              <a:gd name="adj2" fmla="val 19454"/>
              <a:gd name="adj3" fmla="val -79523"/>
              <a:gd name="adj4" fmla="val 24748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“抑”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右面与“柳”，相似，书写时千万不要写成“卯”哟！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6"/>
          <p:cNvSpPr txBox="1">
            <a:spLocks noChangeArrowheads="1"/>
          </p:cNvSpPr>
          <p:nvPr/>
        </p:nvSpPr>
        <p:spPr bwMode="auto">
          <a:xfrm>
            <a:off x="1621737" y="1429048"/>
            <a:ext cx="2120476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6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抑</a:t>
            </a:r>
            <a:r>
              <a:rPr lang="zh-CN" altLang="en-US" sz="6000">
                <a:latin typeface="楷体" panose="02010609060101010101" pitchFamily="49" charset="-122"/>
                <a:ea typeface="楷体" panose="02010609060101010101" pitchFamily="49" charset="-122"/>
              </a:rPr>
              <a:t>制</a:t>
            </a:r>
            <a:endParaRPr lang="zh-CN" altLang="en-US" sz="6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线形标注 1 4"/>
          <p:cNvSpPr/>
          <p:nvPr/>
        </p:nvSpPr>
        <p:spPr>
          <a:xfrm>
            <a:off x="5292080" y="2554249"/>
            <a:ext cx="2880320" cy="1808176"/>
          </a:xfrm>
          <a:prstGeom prst="borderCallout1">
            <a:avLst>
              <a:gd name="adj1" fmla="val -824"/>
              <a:gd name="adj2" fmla="val 38939"/>
              <a:gd name="adj3" fmla="val -11915"/>
              <a:gd name="adj4" fmla="val 34945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“眉”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上面不是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尸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，大家不要丢掉里面一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横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哟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</a:t>
            </a:r>
            <a:endParaRPr lang="en-US" altLang="zh-CN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13"/>
          <p:cNvSpPr txBox="1">
            <a:spLocks noChangeArrowheads="1"/>
          </p:cNvSpPr>
          <p:nvPr/>
        </p:nvSpPr>
        <p:spPr bwMode="auto">
          <a:xfrm>
            <a:off x="3632451" y="1429048"/>
            <a:ext cx="2288664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6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免</a:t>
            </a:r>
            <a:r>
              <a:rPr lang="zh-CN" altLang="en-US" sz="6000">
                <a:latin typeface="楷体" panose="02010609060101010101" pitchFamily="49" charset="-122"/>
                <a:ea typeface="楷体" panose="02010609060101010101" pitchFamily="49" charset="-122"/>
              </a:rPr>
              <a:t>费</a:t>
            </a:r>
            <a:endParaRPr lang="zh-CN" altLang="en-US" sz="6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线形标注 1 6"/>
          <p:cNvSpPr/>
          <p:nvPr/>
        </p:nvSpPr>
        <p:spPr>
          <a:xfrm>
            <a:off x="2339752" y="339502"/>
            <a:ext cx="4608512" cy="879475"/>
          </a:xfrm>
          <a:prstGeom prst="borderCallout1">
            <a:avLst>
              <a:gd name="adj1" fmla="val 100194"/>
              <a:gd name="adj2" fmla="val 36885"/>
              <a:gd name="adj3" fmla="val 133528"/>
              <a:gd name="adj4" fmla="val 37768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“免”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不是“兔”，书写时千万注意，画蛇添足哟！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18"/>
          <p:cNvSpPr txBox="1">
            <a:spLocks noChangeArrowheads="1"/>
          </p:cNvSpPr>
          <p:nvPr/>
        </p:nvSpPr>
        <p:spPr bwMode="auto">
          <a:xfrm>
            <a:off x="5724128" y="1429048"/>
            <a:ext cx="2117179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6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眉</a:t>
            </a:r>
            <a:r>
              <a:rPr lang="zh-CN" altLang="en-US" sz="6000">
                <a:latin typeface="楷体" panose="02010609060101010101" pitchFamily="49" charset="-122"/>
                <a:ea typeface="楷体" panose="02010609060101010101" pitchFamily="49" charset="-122"/>
              </a:rPr>
              <a:t>眼</a:t>
            </a:r>
            <a:endParaRPr lang="zh-CN" altLang="en-US" sz="6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5" grpId="0" bldLvl="0" animBg="1"/>
      <p:bldP spid="7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>
            <a:spLocks noChangeArrowheads="1"/>
          </p:cNvSpPr>
          <p:nvPr/>
        </p:nvSpPr>
        <p:spPr bwMode="auto">
          <a:xfrm>
            <a:off x="1064419" y="240433"/>
            <a:ext cx="198002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三、形近字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3"/>
          <p:cNvSpPr txBox="1">
            <a:spLocks noChangeArrowheads="1"/>
          </p:cNvSpPr>
          <p:nvPr/>
        </p:nvSpPr>
        <p:spPr bwMode="auto">
          <a:xfrm>
            <a:off x="3344628" y="2036763"/>
            <a:ext cx="292908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捡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检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俭 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13"/>
          <p:cNvSpPr txBox="1">
            <a:spLocks noChangeArrowheads="1"/>
          </p:cNvSpPr>
          <p:nvPr/>
        </p:nvSpPr>
        <p:spPr bwMode="auto">
          <a:xfrm>
            <a:off x="4929188" y="1714500"/>
            <a:ext cx="85472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</a:rPr>
              <a:t>jiǎn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5" name="文本框 14"/>
          <p:cNvSpPr txBox="1">
            <a:spLocks noChangeArrowheads="1"/>
          </p:cNvSpPr>
          <p:nvPr/>
        </p:nvSpPr>
        <p:spPr bwMode="auto">
          <a:xfrm>
            <a:off x="4164013" y="1714500"/>
            <a:ext cx="85472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</a:rPr>
              <a:t>jiǎn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6" name="文本框 15"/>
          <p:cNvSpPr txBox="1">
            <a:spLocks noChangeArrowheads="1"/>
          </p:cNvSpPr>
          <p:nvPr/>
        </p:nvSpPr>
        <p:spPr bwMode="auto">
          <a:xfrm>
            <a:off x="3297238" y="1714500"/>
            <a:ext cx="85472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jiǎn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7" name="线形标注 1 6"/>
          <p:cNvSpPr/>
          <p:nvPr/>
        </p:nvSpPr>
        <p:spPr>
          <a:xfrm>
            <a:off x="285750" y="2857500"/>
            <a:ext cx="4167188" cy="1335088"/>
          </a:xfrm>
          <a:prstGeom prst="borderCallout1">
            <a:avLst>
              <a:gd name="adj1" fmla="val -1040"/>
              <a:gd name="adj2" fmla="val 2971"/>
              <a:gd name="adj3" fmla="val -25813"/>
              <a:gd name="adj4" fmla="val 24763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en-US" altLang="zh-CN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“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抄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与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秒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”“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吵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相似，可是用法大有区别，大家要注意哟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</a:t>
            </a:r>
            <a:endParaRPr lang="en-US" altLang="zh-CN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线形标注 1 7"/>
          <p:cNvSpPr/>
          <p:nvPr/>
        </p:nvSpPr>
        <p:spPr>
          <a:xfrm>
            <a:off x="3437798" y="603607"/>
            <a:ext cx="4217987" cy="736600"/>
          </a:xfrm>
          <a:prstGeom prst="borderCallout1">
            <a:avLst>
              <a:gd name="adj1" fmla="val 98663"/>
              <a:gd name="adj2" fmla="val 32219"/>
              <a:gd name="adj3" fmla="val 172956"/>
              <a:gd name="adj4" fmla="val 15094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“</a:t>
            </a: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捡</a:t>
            </a:r>
            <a:r>
              <a:rPr lang="en-US" altLang="zh-CN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意为拾取。用时要与</a:t>
            </a:r>
            <a:r>
              <a:rPr lang="en-US" altLang="zh-CN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检</a:t>
            </a:r>
            <a:r>
              <a:rPr lang="en-US" altLang="zh-CN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”“</a:t>
            </a: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俭</a:t>
            </a:r>
            <a:r>
              <a:rPr lang="en-US" altLang="zh-CN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区分开。</a:t>
            </a:r>
            <a:endParaRPr lang="zh-CN" altLang="en-US" sz="24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文本框 23"/>
          <p:cNvSpPr txBox="1">
            <a:spLocks noChangeArrowheads="1"/>
          </p:cNvSpPr>
          <p:nvPr/>
        </p:nvSpPr>
        <p:spPr bwMode="auto">
          <a:xfrm>
            <a:off x="401638" y="2092325"/>
            <a:ext cx="294299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抄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秒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吵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85" name="文本框 24"/>
          <p:cNvSpPr txBox="1">
            <a:spLocks noChangeArrowheads="1"/>
          </p:cNvSpPr>
          <p:nvPr/>
        </p:nvSpPr>
        <p:spPr bwMode="auto">
          <a:xfrm>
            <a:off x="1257152" y="1718607"/>
            <a:ext cx="1341438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miǎo</a:t>
            </a:r>
            <a:endParaRPr lang="en-US" altLang="zh-CN" sz="2800" dirty="0"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2270920" y="1715432"/>
            <a:ext cx="11493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chǎo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2" name="文本框 26"/>
          <p:cNvSpPr txBox="1">
            <a:spLocks noChangeArrowheads="1"/>
          </p:cNvSpPr>
          <p:nvPr/>
        </p:nvSpPr>
        <p:spPr bwMode="auto">
          <a:xfrm>
            <a:off x="142843" y="1714500"/>
            <a:ext cx="100700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chāo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13" name="文本框 47"/>
          <p:cNvSpPr txBox="1">
            <a:spLocks noChangeArrowheads="1"/>
          </p:cNvSpPr>
          <p:nvPr/>
        </p:nvSpPr>
        <p:spPr bwMode="auto">
          <a:xfrm>
            <a:off x="6673850" y="2031425"/>
            <a:ext cx="284390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履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覆 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48"/>
          <p:cNvSpPr txBox="1">
            <a:spLocks noChangeArrowheads="1"/>
          </p:cNvSpPr>
          <p:nvPr/>
        </p:nvSpPr>
        <p:spPr bwMode="auto">
          <a:xfrm>
            <a:off x="6673850" y="1715433"/>
            <a:ext cx="46037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</a:rPr>
              <a:t>lǚ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5" name="文本框 49"/>
          <p:cNvSpPr txBox="1">
            <a:spLocks noChangeArrowheads="1"/>
          </p:cNvSpPr>
          <p:nvPr/>
        </p:nvSpPr>
        <p:spPr bwMode="auto">
          <a:xfrm>
            <a:off x="7655785" y="1714500"/>
            <a:ext cx="58862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fù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6" name="线形标注 1 15"/>
          <p:cNvSpPr/>
          <p:nvPr/>
        </p:nvSpPr>
        <p:spPr>
          <a:xfrm>
            <a:off x="4714875" y="2928938"/>
            <a:ext cx="4198938" cy="1381125"/>
          </a:xfrm>
          <a:prstGeom prst="borderCallout1">
            <a:avLst>
              <a:gd name="adj1" fmla="val -838"/>
              <a:gd name="adj2" fmla="val 68599"/>
              <a:gd name="adj3" fmla="val -36204"/>
              <a:gd name="adj4" fmla="val 6245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“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履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表示鞋；踩；脚步；实行等用法较广，用时要与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覆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分清哟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!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4" grpId="0"/>
      <p:bldP spid="5" grpId="0"/>
      <p:bldP spid="6" grpId="0"/>
      <p:bldP spid="7" grpId="0" animBg="1"/>
      <p:bldP spid="8" grpId="0" animBg="1"/>
      <p:bldP spid="24585" grpId="0"/>
      <p:bldP spid="11" grpId="0"/>
      <p:bldP spid="12" grpId="0"/>
      <p:bldP spid="14" grpId="0"/>
      <p:bldP spid="15" grpId="0"/>
      <p:bldP spid="16" grpId="0" animBg="1"/>
    </p:bldLst>
  </p:timing>
</p:sld>
</file>

<file path=ppt/tags/tag1.xml><?xml version="1.0" encoding="utf-8"?>
<p:tagLst xmlns:p="http://schemas.openxmlformats.org/presentationml/2006/main">
  <p:tag name="KSO_WPP_MARK_KEY" val="e24899e7-ffb9-4791-91a0-b10c4defb4f6"/>
  <p:tag name="COMMONDATA" val="eyJoZGlkIjoiMDUzMmRhYzhkNzM3Y2ZlODExZjhhYzliMDJjYzA0ZGIifQ=="/>
</p:tagLst>
</file>

<file path=ppt/theme/theme1.xml><?xml version="1.0" encoding="utf-8"?>
<a:theme xmlns:a="http://schemas.openxmlformats.org/drawingml/2006/main" name="1_回顾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回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>
    <a:txDef>
      <a:spPr bwMode="auto">
        <a:noFill/>
        <a:ln w="9525">
          <a:noFill/>
          <a:miter lim="800000"/>
        </a:ln>
      </a:spPr>
      <a:bodyPr wrap="square">
        <a:spAutoFit/>
      </a:bodyPr>
      <a:lstStyle>
        <a:defPPr>
          <a:defRPr sz="2800" dirty="0" smtClean="0">
            <a:latin typeface="楷体" panose="02010609060101010101" pitchFamily="49" charset="-122"/>
            <a:ea typeface="楷体" panose="02010609060101010101" pitchFamily="49" charset="-122"/>
            <a:sym typeface="+mn-ea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3954</Words>
  <Application>WPS 演示</Application>
  <PresentationFormat>全屏显示(16:9)</PresentationFormat>
  <Paragraphs>1264</Paragraphs>
  <Slides>36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50" baseType="lpstr">
      <vt:lpstr>Arial</vt:lpstr>
      <vt:lpstr>宋体</vt:lpstr>
      <vt:lpstr>Wingdings</vt:lpstr>
      <vt:lpstr>楷体</vt:lpstr>
      <vt:lpstr>Calibri</vt:lpstr>
      <vt:lpstr>黑体</vt:lpstr>
      <vt:lpstr>汉语拼音</vt:lpstr>
      <vt:lpstr>微软雅黑</vt:lpstr>
      <vt:lpstr>Arial Unicode MS</vt:lpstr>
      <vt:lpstr>GB Pinyinok-B</vt:lpstr>
      <vt:lpstr>Segoe Print</vt:lpstr>
      <vt:lpstr>Xingkai SC</vt:lpstr>
      <vt:lpstr>Times New Roman</vt:lpstr>
      <vt:lpstr>1_回顾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506</cp:revision>
  <dcterms:created xsi:type="dcterms:W3CDTF">2017-03-17T02:28:00Z</dcterms:created>
  <dcterms:modified xsi:type="dcterms:W3CDTF">2022-12-19T11:13:28Z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6FC6BE7143D240D8B81792F6A1DEB486</vt:lpwstr>
  </property>
</Properties>
</file>