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10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fonts/font9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embedTrueTypeFonts="1" saveSubsetFonts="1">
  <p:sldMasterIdLst>
    <p:sldMasterId id="2147483648" r:id="rId1"/>
  </p:sldMasterIdLst>
  <p:notesMasterIdLst>
    <p:notesMasterId r:id="rId12"/>
  </p:notesMasterIdLst>
  <p:sldIdLst>
    <p:sldId id="1367" r:id="rId3"/>
    <p:sldId id="1447" r:id="rId4"/>
    <p:sldId id="1310" r:id="rId5"/>
    <p:sldId id="1311" r:id="rId6"/>
    <p:sldId id="1368" r:id="rId7"/>
    <p:sldId id="1313" r:id="rId8"/>
    <p:sldId id="1411" r:id="rId9"/>
    <p:sldId id="1448" r:id="rId10"/>
    <p:sldId id="1449" r:id="rId11"/>
    <p:sldId id="1450" r:id="rId13"/>
    <p:sldId id="1451" r:id="rId14"/>
    <p:sldId id="1370" r:id="rId15"/>
    <p:sldId id="1384" r:id="rId16"/>
    <p:sldId id="1371" r:id="rId17"/>
    <p:sldId id="1452" r:id="rId18"/>
    <p:sldId id="1372" r:id="rId19"/>
    <p:sldId id="1453" r:id="rId20"/>
    <p:sldId id="1373" r:id="rId21"/>
    <p:sldId id="1375" r:id="rId22"/>
    <p:sldId id="1376" r:id="rId23"/>
    <p:sldId id="1377" r:id="rId24"/>
    <p:sldId id="1378" r:id="rId25"/>
    <p:sldId id="1454" r:id="rId26"/>
    <p:sldId id="1379" r:id="rId27"/>
    <p:sldId id="1380" r:id="rId28"/>
    <p:sldId id="1381" r:id="rId29"/>
    <p:sldId id="1382" r:id="rId30"/>
    <p:sldId id="1443" r:id="rId31"/>
    <p:sldId id="1444" r:id="rId32"/>
    <p:sldId id="1445" r:id="rId33"/>
    <p:sldId id="1320" r:id="rId34"/>
    <p:sldId id="1321" r:id="rId35"/>
    <p:sldId id="1353" r:id="rId36"/>
    <p:sldId id="1441" r:id="rId37"/>
    <p:sldId id="1442" r:id="rId38"/>
    <p:sldId id="1389" r:id="rId39"/>
    <p:sldId id="1396" r:id="rId40"/>
    <p:sldId id="1394" r:id="rId41"/>
    <p:sldId id="1395" r:id="rId42"/>
    <p:sldId id="1390" r:id="rId43"/>
    <p:sldId id="1391" r:id="rId44"/>
    <p:sldId id="1393" r:id="rId45"/>
  </p:sldIdLst>
  <p:sldSz cx="9144000" cy="5143500" type="screen16x9"/>
  <p:notesSz cx="6858000" cy="9144000"/>
  <p:embeddedFontLst>
    <p:embeddedFont>
      <p:font typeface="楷体" panose="02010609060101010101" pitchFamily="49" charset="-122"/>
      <p:regular r:id="rId49"/>
    </p:embeddedFont>
    <p:embeddedFont>
      <p:font typeface="Calibri" panose="020F0502020204030204" pitchFamily="34" charset="0"/>
      <p:regular r:id="rId50"/>
      <p:bold r:id="rId51"/>
      <p:italic r:id="rId52"/>
      <p:boldItalic r:id="rId53"/>
    </p:embeddedFont>
    <p:embeddedFont>
      <p:font typeface="黑体" panose="02010609060101010101" pitchFamily="49" charset="-122"/>
      <p:regular r:id="rId54"/>
    </p:embeddedFont>
    <p:embeddedFont>
      <p:font typeface="Calibri" panose="020F0502020204030204"/>
      <p:regular r:id="rId55"/>
      <p:bold r:id="rId56"/>
      <p:italic r:id="rId57"/>
      <p:boldItalic r:id="rId58"/>
    </p:embeddedFont>
  </p:embeddedFontLst>
  <p:custDataLst>
    <p:tags r:id="rId59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47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BF1FF"/>
    <a:srgbClr val="ECAAC3"/>
    <a:srgbClr val="98D267"/>
    <a:srgbClr val="FFFFFF"/>
    <a:srgbClr val="D1F5B8"/>
    <a:srgbClr val="D2F5B9"/>
    <a:srgbClr val="53B9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45" autoAdjust="0"/>
    <p:restoredTop sz="94424" autoAdjust="0"/>
  </p:normalViewPr>
  <p:slideViewPr>
    <p:cSldViewPr showGuides="1">
      <p:cViewPr>
        <p:scale>
          <a:sx n="100" d="100"/>
          <a:sy n="100" d="100"/>
        </p:scale>
        <p:origin x="72" y="186"/>
      </p:cViewPr>
      <p:guideLst>
        <p:guide orient="horz" pos="1847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35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9" Type="http://schemas.openxmlformats.org/officeDocument/2006/relationships/tags" Target="tags/tag1.xml"/><Relationship Id="rId58" Type="http://schemas.openxmlformats.org/officeDocument/2006/relationships/font" Target="fonts/font10.fntdata"/><Relationship Id="rId57" Type="http://schemas.openxmlformats.org/officeDocument/2006/relationships/font" Target="fonts/font9.fntdata"/><Relationship Id="rId56" Type="http://schemas.openxmlformats.org/officeDocument/2006/relationships/font" Target="fonts/font8.fntdata"/><Relationship Id="rId55" Type="http://schemas.openxmlformats.org/officeDocument/2006/relationships/font" Target="fonts/font7.fntdata"/><Relationship Id="rId54" Type="http://schemas.openxmlformats.org/officeDocument/2006/relationships/font" Target="fonts/font6.fntdata"/><Relationship Id="rId53" Type="http://schemas.openxmlformats.org/officeDocument/2006/relationships/font" Target="fonts/font5.fntdata"/><Relationship Id="rId52" Type="http://schemas.openxmlformats.org/officeDocument/2006/relationships/font" Target="fonts/font4.fntdata"/><Relationship Id="rId51" Type="http://schemas.openxmlformats.org/officeDocument/2006/relationships/font" Target="fonts/font3.fntdata"/><Relationship Id="rId50" Type="http://schemas.openxmlformats.org/officeDocument/2006/relationships/font" Target="fonts/font2.fntdata"/><Relationship Id="rId5" Type="http://schemas.openxmlformats.org/officeDocument/2006/relationships/slide" Target="slides/slide3.xml"/><Relationship Id="rId49" Type="http://schemas.openxmlformats.org/officeDocument/2006/relationships/font" Target="fonts/font1.fntdata"/><Relationship Id="rId48" Type="http://schemas.openxmlformats.org/officeDocument/2006/relationships/tableStyles" Target="tableStyles.xml"/><Relationship Id="rId47" Type="http://schemas.openxmlformats.org/officeDocument/2006/relationships/viewProps" Target="viewProps.xml"/><Relationship Id="rId46" Type="http://schemas.openxmlformats.org/officeDocument/2006/relationships/presProps" Target="presProps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slide" Target="slides/slide2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114B2AD-A942-49E9-A0E0-3051F4C9758A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758FE48-5770-46B2-95C8-ECC9D0232B2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á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1CD010-A9A3-4117-BFBF-9C1583B3E14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á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1CD010-A9A3-4117-BFBF-9C1583B3E14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á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fld id="{9E1CD010-A9A3-4117-BFBF-9C1583B3E142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8" Type="http://schemas.openxmlformats.org/officeDocument/2006/relationships/theme" Target="../theme/theme1.xml"/><Relationship Id="rId27" Type="http://schemas.openxmlformats.org/officeDocument/2006/relationships/image" Target="../media/image4.jpeg"/><Relationship Id="rId26" Type="http://schemas.openxmlformats.org/officeDocument/2006/relationships/image" Target="../media/image3.jpeg"/><Relationship Id="rId25" Type="http://schemas.openxmlformats.org/officeDocument/2006/relationships/image" Target="../media/image2.png"/><Relationship Id="rId24" Type="http://schemas.openxmlformats.org/officeDocument/2006/relationships/image" Target="../media/image1.png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alpha val="6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0686" y="60776"/>
            <a:ext cx="1098756" cy="467092"/>
          </a:xfrm>
          <a:prstGeom prst="rect">
            <a:avLst/>
          </a:prstGeom>
        </p:spPr>
      </p:pic>
      <p:grpSp>
        <p:nvGrpSpPr>
          <p:cNvPr id="3" name="组合 2"/>
          <p:cNvGrpSpPr/>
          <p:nvPr userDrawn="1"/>
        </p:nvGrpSpPr>
        <p:grpSpPr>
          <a:xfrm>
            <a:off x="110768" y="4700586"/>
            <a:ext cx="9852201" cy="442914"/>
            <a:chOff x="3274110" y="4778201"/>
            <a:chExt cx="7305657" cy="442914"/>
          </a:xfrm>
        </p:grpSpPr>
        <p:pic>
          <p:nvPicPr>
            <p:cNvPr id="8" name="Picture 2"/>
            <p:cNvPicPr>
              <a:picLocks noChangeAspect="1" noChangeArrowheads="1"/>
            </p:cNvPicPr>
            <p:nvPr userDrawn="1"/>
          </p:nvPicPr>
          <p:blipFill rotWithShape="1"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3274110" y="4778202"/>
              <a:ext cx="5911755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" name="Picture 2"/>
            <p:cNvPicPr>
              <a:picLocks noChangeAspect="1" noChangeArrowheads="1"/>
            </p:cNvPicPr>
            <p:nvPr userDrawn="1"/>
          </p:nvPicPr>
          <p:blipFill rotWithShape="1">
            <a:blip r:embed="rId2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368" r="-19857"/>
            <a:stretch>
              <a:fillRect/>
            </a:stretch>
          </p:blipFill>
          <p:spPr bwMode="auto">
            <a:xfrm>
              <a:off x="7623889" y="4778201"/>
              <a:ext cx="2955878" cy="4429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26" name="Picture 2" descr="https://gimg2.baidu.com/image_search/src=http%3A%2F%2Fbpic.588ku.com%2Felement_origin_min_pic%2F18%2F03%2F21%2F7c8d17fcea30bc6a614b1a9c4a6392ae.jpg&amp;refer=http%3A%2F%2Fbpic.588ku.com&amp;app=2002&amp;size=f9999,10000&amp;q=a80&amp;n=0&amp;g=0n&amp;fmt=jpeg?sec=1618367279&amp;t=8bd508ca23beaea6f3515dff231c97d0"/>
          <p:cNvPicPr>
            <a:picLocks noChangeAspect="1" noChangeArrowheads="1"/>
          </p:cNvPicPr>
          <p:nvPr userDrawn="1"/>
        </p:nvPicPr>
        <p:blipFill>
          <a:blip r:embed="rId26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12621"/>
            <a:ext cx="1145650" cy="1274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gimg2.baidu.com/image_search/src=http%3A%2F%2Fpic.51yuansu.com%2Fpic3%2Fcover%2F01%2F68%2F15%2F5958584196967_610.jpg&amp;refer=http%3A%2F%2Fpic.51yuansu.com&amp;app=2002&amp;size=f9999,10000&amp;q=a80&amp;n=0&amp;g=0n&amp;fmt=jpeg?sec=1618631108&amp;t=2309d30d90ab50abb25a3bf278793be8"/>
          <p:cNvPicPr>
            <a:picLocks noChangeAspect="1" noChangeArrowheads="1"/>
          </p:cNvPicPr>
          <p:nvPr userDrawn="1"/>
        </p:nvPicPr>
        <p:blipFill>
          <a:blip r:embed="rId27" cstate="print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0" y="-7398"/>
            <a:ext cx="1050928" cy="1050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3600" kern="1200" spc="-38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68580" indent="-68580" algn="l" defTabSz="685800" rtl="0" eaLnBrk="1" latinLnBrk="0" hangingPunct="1">
        <a:lnSpc>
          <a:spcPct val="90000"/>
        </a:lnSpc>
        <a:spcBef>
          <a:spcPts val="900"/>
        </a:spcBef>
        <a:spcAft>
          <a:spcPts val="15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1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28829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42545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56261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699770" indent="-13716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82486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974725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12522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275080" indent="-171450" algn="l" defTabSz="685800" rtl="0" eaLnBrk="1" latinLnBrk="0" hangingPunct="1">
        <a:lnSpc>
          <a:spcPct val="90000"/>
        </a:lnSpc>
        <a:spcBef>
          <a:spcPts val="150"/>
        </a:spcBef>
        <a:spcAft>
          <a:spcPts val="300"/>
        </a:spcAft>
        <a:buClr>
          <a:schemeClr val="accent1"/>
        </a:buClr>
        <a:buFont typeface="Calibri" panose="020F0502020204030204" pitchFamily="34" charset="0"/>
        <a:buChar char="◦"/>
        <a:defRPr sz="11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8"/>
          <p:cNvSpPr txBox="1"/>
          <p:nvPr/>
        </p:nvSpPr>
        <p:spPr>
          <a:xfrm>
            <a:off x="1619672" y="1777821"/>
            <a:ext cx="5904656" cy="1084912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6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 词语专项</a:t>
            </a:r>
            <a:r>
              <a:rPr lang="zh-CN" altLang="en-US" sz="6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复习</a:t>
            </a:r>
            <a:endParaRPr lang="zh-CN" altLang="en-US" sz="6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 flipH="1">
            <a:off x="-36512" y="12177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TextBox 4"/>
          <p:cNvSpPr txBox="1"/>
          <p:nvPr/>
        </p:nvSpPr>
        <p:spPr>
          <a:xfrm>
            <a:off x="19813" y="95821"/>
            <a:ext cx="17379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   语文    </a:t>
            </a:r>
            <a:r>
              <a:rPr lang="zh-CN" altLang="en-US" sz="1200" dirty="0"/>
              <a:t>五</a:t>
            </a:r>
            <a:r>
              <a:rPr lang="zh-CN" altLang="en-US" sz="1200" dirty="0" smtClean="0"/>
              <a:t>年级    上册</a:t>
            </a:r>
            <a:endParaRPr lang="zh-CN" altLang="en-US" sz="1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770022" y="1063970"/>
            <a:ext cx="3960440" cy="38840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770022" y="1707654"/>
            <a:ext cx="205544" cy="2520280"/>
            <a:chOff x="4499992" y="1707654"/>
            <a:chExt cx="205544" cy="2520280"/>
          </a:xfrm>
        </p:grpSpPr>
        <p:sp>
          <p:nvSpPr>
            <p:cNvPr id="17" name="矩形 16"/>
            <p:cNvSpPr/>
            <p:nvPr/>
          </p:nvSpPr>
          <p:spPr>
            <a:xfrm>
              <a:off x="4499992" y="1707654"/>
              <a:ext cx="205544" cy="2520280"/>
            </a:xfrm>
            <a:prstGeom prst="rect">
              <a:avLst/>
            </a:prstGeom>
            <a:ln w="31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>
              <a:off x="4517994" y="1923678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>
              <a:off x="4517994" y="2537460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>
              <a:off x="4517994" y="314589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>
              <a:off x="4517994" y="376937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3539" y="1063970"/>
            <a:ext cx="4192477" cy="3884044"/>
            <a:chOff x="523539" y="1063970"/>
            <a:chExt cx="4192477" cy="3884044"/>
          </a:xfrm>
        </p:grpSpPr>
        <p:sp>
          <p:nvSpPr>
            <p:cNvPr id="43" name="矩形 42"/>
            <p:cNvSpPr/>
            <p:nvPr/>
          </p:nvSpPr>
          <p:spPr>
            <a:xfrm>
              <a:off x="523539" y="1063970"/>
              <a:ext cx="4192477" cy="388404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499992" y="1707654"/>
              <a:ext cx="205544" cy="2520280"/>
              <a:chOff x="4499992" y="1707654"/>
              <a:chExt cx="205544" cy="252028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4499992" y="1707654"/>
                <a:ext cx="205544" cy="2520280"/>
              </a:xfrm>
              <a:prstGeom prst="rect">
                <a:avLst/>
              </a:prstGeom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" name="流程图: 接点 3"/>
              <p:cNvSpPr/>
              <p:nvPr/>
            </p:nvSpPr>
            <p:spPr>
              <a:xfrm>
                <a:off x="4517994" y="192367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" name="流程图: 接点 10"/>
              <p:cNvSpPr/>
              <p:nvPr/>
            </p:nvSpPr>
            <p:spPr>
              <a:xfrm>
                <a:off x="4517994" y="253746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4517994" y="3145899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4517994" y="3769372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788323" y="1436331"/>
            <a:ext cx="16561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贬义词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24808" y="1686428"/>
            <a:ext cx="305086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在通常情况下，表示贬斥 憎恶 鄙视等感情，要用贬义词。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770022" y="1063970"/>
            <a:ext cx="3960440" cy="38840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770022" y="1707654"/>
            <a:ext cx="205544" cy="2520280"/>
            <a:chOff x="4499992" y="1707654"/>
            <a:chExt cx="205544" cy="2520280"/>
          </a:xfrm>
        </p:grpSpPr>
        <p:sp>
          <p:nvSpPr>
            <p:cNvPr id="17" name="矩形 16"/>
            <p:cNvSpPr/>
            <p:nvPr/>
          </p:nvSpPr>
          <p:spPr>
            <a:xfrm>
              <a:off x="4499992" y="1707654"/>
              <a:ext cx="205544" cy="2520280"/>
            </a:xfrm>
            <a:prstGeom prst="rect">
              <a:avLst/>
            </a:prstGeom>
            <a:ln w="31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>
              <a:off x="4517994" y="1923678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>
              <a:off x="4517994" y="2537460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>
              <a:off x="4517994" y="314589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>
              <a:off x="4517994" y="376937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3539" y="1063970"/>
            <a:ext cx="4192477" cy="3884044"/>
            <a:chOff x="523539" y="1063970"/>
            <a:chExt cx="4192477" cy="3884044"/>
          </a:xfrm>
        </p:grpSpPr>
        <p:sp>
          <p:nvSpPr>
            <p:cNvPr id="43" name="矩形 42"/>
            <p:cNvSpPr/>
            <p:nvPr/>
          </p:nvSpPr>
          <p:spPr>
            <a:xfrm>
              <a:off x="523539" y="1063970"/>
              <a:ext cx="4192477" cy="388404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499992" y="1707654"/>
              <a:ext cx="205544" cy="2520280"/>
              <a:chOff x="4499992" y="1707654"/>
              <a:chExt cx="205544" cy="252028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4499992" y="1707654"/>
                <a:ext cx="205544" cy="2520280"/>
              </a:xfrm>
              <a:prstGeom prst="rect">
                <a:avLst/>
              </a:prstGeom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" name="流程图: 接点 3"/>
              <p:cNvSpPr/>
              <p:nvPr/>
            </p:nvSpPr>
            <p:spPr>
              <a:xfrm>
                <a:off x="4517994" y="192367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" name="流程图: 接点 10"/>
              <p:cNvSpPr/>
              <p:nvPr/>
            </p:nvSpPr>
            <p:spPr>
              <a:xfrm>
                <a:off x="4517994" y="253746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4517994" y="3145899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4517994" y="3769372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683674" y="1398133"/>
            <a:ext cx="16561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中性词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24808" y="1686428"/>
            <a:ext cx="305086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就是一般的形容词，不带感情色彩，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要用中性词。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971600" y="1347614"/>
            <a:ext cx="7358459" cy="25545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en-US" altLang="zh-CN" sz="3200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</a:t>
            </a:r>
            <a:r>
              <a:rPr lang="en-US" altLang="zh-CN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使用词语，特别是使用同义词，不仅要弄清词的意义，对带有感情色彩的词，还要分清是褒义词还是贬义词，根据表达的需要来选用，这样才能将思想感情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准确 鲜明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地表达出来。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331640" y="483518"/>
            <a:ext cx="90281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注意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63685" y="1109663"/>
            <a:ext cx="7980363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“成果”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“结果”和“后果”三个词语的感情色彩依次为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褒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、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中、贬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40874" y="2223311"/>
            <a:ext cx="8111182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1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由于他不遵守交通规则，酒后驾车，造成了严重的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40874" y="3750486"/>
            <a:ext cx="76581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3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优良的成绩，是长期刻苦学习的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40874" y="3202798"/>
            <a:ext cx="83248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2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这是经过科学家精心研制多年的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942828" y="2571750"/>
            <a:ext cx="9207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后果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 flipH="1">
            <a:off x="6904425" y="3202798"/>
            <a:ext cx="9398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成果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 flipH="1">
            <a:off x="6904425" y="3750486"/>
            <a:ext cx="9858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结果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331640" y="415925"/>
            <a:ext cx="10715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例如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043608" y="1419622"/>
            <a:ext cx="7560840" cy="132343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40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4000" dirty="0">
                <a:latin typeface="楷体" panose="02010609060101010101" pitchFamily="49" charset="-122"/>
                <a:ea typeface="楷体" panose="02010609060101010101" pitchFamily="49" charset="-122"/>
              </a:rPr>
              <a:t>一个词语放在不同的语境中就会表现出不同的感情色彩。</a:t>
            </a:r>
            <a:endParaRPr lang="zh-CN" altLang="en-US" sz="4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331640" y="483518"/>
            <a:ext cx="902811" cy="52322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注意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259632" y="1923678"/>
            <a:ext cx="553228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这小</a:t>
            </a:r>
            <a:r>
              <a:rPr lang="zh-CN" altLang="en-US" sz="2800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东西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(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指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小猫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真让人喜欢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133475" y="555526"/>
            <a:ext cx="401955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例如:</a:t>
            </a:r>
            <a:r>
              <a:rPr lang="zh-CN" altLang="en-US" sz="3200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东西</a:t>
            </a:r>
            <a:endParaRPr lang="zh-CN" altLang="en-US" sz="3200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248519" y="2509465"/>
            <a:ext cx="5532284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他行径恶劣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，简直不是个</a:t>
            </a:r>
            <a:r>
              <a:rPr lang="zh-CN" altLang="en-US" sz="2800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东西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226804" y="3178583"/>
            <a:ext cx="46831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星期天，我去商店买</a:t>
            </a:r>
            <a:r>
              <a:rPr lang="zh-CN" altLang="en-US" sz="2800" u="sng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东西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2986832" y="1455365"/>
            <a:ext cx="1163637" cy="468313"/>
          </a:xfrm>
          <a:prstGeom prst="borderCallout1">
            <a:avLst>
              <a:gd name="adj1" fmla="val 56832"/>
              <a:gd name="adj2" fmla="val 1235"/>
              <a:gd name="adj3" fmla="val 113871"/>
              <a:gd name="adj4" fmla="val -18747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褒义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2" name="线形标注 1 11"/>
          <p:cNvSpPr/>
          <p:nvPr/>
        </p:nvSpPr>
        <p:spPr>
          <a:xfrm>
            <a:off x="6588224" y="2111003"/>
            <a:ext cx="1163637" cy="533400"/>
          </a:xfrm>
          <a:prstGeom prst="borderCallout1">
            <a:avLst>
              <a:gd name="adj1" fmla="val 56832"/>
              <a:gd name="adj2" fmla="val 1235"/>
              <a:gd name="adj3" fmla="val 113871"/>
              <a:gd name="adj4" fmla="val -1874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贬义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5" name="线形标注 1 14"/>
          <p:cNvSpPr/>
          <p:nvPr/>
        </p:nvSpPr>
        <p:spPr>
          <a:xfrm>
            <a:off x="6067091" y="3230275"/>
            <a:ext cx="1163638" cy="517525"/>
          </a:xfrm>
          <a:prstGeom prst="borderCallout1">
            <a:avLst>
              <a:gd name="adj1" fmla="val 56832"/>
              <a:gd name="adj2" fmla="val 1235"/>
              <a:gd name="adj3" fmla="val 65110"/>
              <a:gd name="adj4" fmla="val -44353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中性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34" grpId="0" animBg="1"/>
      <p:bldP spid="12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56887" y="627534"/>
            <a:ext cx="13319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褒义词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56887" y="2697534"/>
            <a:ext cx="12493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贬义词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563911" y="1266091"/>
            <a:ext cx="7605713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神采奕奕   炯炯有神   神气十足   知书达理   助人为乐   救死扶伤   完璧归赵   破釜沉舟  卧薪尝胆   三顾茅庐   单刀赴会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602218" y="3219822"/>
            <a:ext cx="7605713" cy="13843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又哭又闹   指指点点   拖拖拉拉  肥头大耳  油光满面   摇头晃脑   拔苗助长  掩耳盗铃   指鹿为马   纸上谈兵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95536" y="1707654"/>
            <a:ext cx="8494633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prstTxWarp prst="textArchUp">
              <a:avLst/>
            </a:prstTxWarp>
            <a:spAutoFit/>
          </a:bodyPr>
          <a:lstStyle/>
          <a:p>
            <a:r>
              <a:rPr lang="zh-CN" altLang="en-US" sz="54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三 词语从内容上进行归类</a:t>
            </a:r>
            <a:endParaRPr lang="zh-CN" altLang="en-US" sz="5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3568" y="1491630"/>
            <a:ext cx="8139581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一知半解  千篇一律  三顾茅庐  千真万确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万马齐喑  一心一意  三心二意  四面八方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四面楚歌  神气十足  一如既往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3568" y="717500"/>
            <a:ext cx="363403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含数字的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2627784" y="3507854"/>
            <a:ext cx="5160963" cy="908571"/>
          </a:xfrm>
          <a:prstGeom prst="borderCallout1">
            <a:avLst>
              <a:gd name="adj1" fmla="val 56832"/>
              <a:gd name="adj2" fmla="val 1235"/>
              <a:gd name="adj3" fmla="val -103382"/>
              <a:gd name="adj4" fmla="val -20731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使用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数字让词语的意思表达得更加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准确 清晰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38708" y="588273"/>
            <a:ext cx="44506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含有反义词的词语: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27584" y="1260078"/>
            <a:ext cx="7848871" cy="156966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天南海北 左顾右盼 大材小用 因小失大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悲欢离合 兴亡盛衰 始终如一 承上启下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开天辟地 惊天动地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1187624" y="3075806"/>
            <a:ext cx="6654626" cy="1543050"/>
          </a:xfrm>
          <a:prstGeom prst="borderCallout1">
            <a:avLst>
              <a:gd name="adj1" fmla="val 992"/>
              <a:gd name="adj2" fmla="val 7313"/>
              <a:gd name="adj3" fmla="val -65439"/>
              <a:gd name="adj4" fmla="val 595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通过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一对反义词构成词语，这样从正反两个方面解读词语，更容易让读者明白其中的含义，使句子表达得更加明了。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95536" y="1707654"/>
            <a:ext cx="8494633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prstTxWarp prst="textArchUp">
              <a:avLst/>
            </a:prstTxWarp>
            <a:spAutoFit/>
          </a:bodyPr>
          <a:lstStyle/>
          <a:p>
            <a:r>
              <a:rPr lang="zh-CN" altLang="en-US" sz="5400" b="1" dirty="0" smtClean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一 词语</a:t>
            </a:r>
            <a:r>
              <a:rPr lang="zh-CN" altLang="en-US" sz="5400" b="1" dirty="0"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从形式上进行归类</a:t>
            </a:r>
            <a:endParaRPr lang="zh-CN" altLang="en-US" sz="5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83568" y="483518"/>
            <a:ext cx="34417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含有近义的词语: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85813" y="1165871"/>
            <a:ext cx="9457555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花言巧语 天长日久 囫囵吞枣 牵肠挂肚 甜言蜜语 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失魂落魄 察言观色 左顾右盼 见多识广 调兵遣将 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11559" y="2752760"/>
            <a:ext cx="344170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4.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含有颜色的词语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755576" y="3465970"/>
            <a:ext cx="9360037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五颜六色 青红皂白 万紫千红 金碧辉煌 </a:t>
            </a:r>
            <a:endParaRPr lang="en-US" altLang="zh-CN" sz="30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黑白相间 白璧无瑕 花红柳绿 绿树成荫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4413308" y="2191853"/>
            <a:ext cx="4551180" cy="1020763"/>
          </a:xfrm>
          <a:prstGeom prst="borderCallout1">
            <a:avLst>
              <a:gd name="adj1" fmla="val -1022"/>
              <a:gd name="adj2" fmla="val 4165"/>
              <a:gd name="adj3" fmla="val -103111"/>
              <a:gd name="adj4" fmla="val -23966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通过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一对近义词构成词语，使词语表达效果更加强烈。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40532" y="672356"/>
            <a:ext cx="413454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5.</a:t>
            </a:r>
            <a:r>
              <a:rPr lang="zh-CN" altLang="en-US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表示神情的词语:</a:t>
            </a:r>
            <a:endParaRPr lang="zh-CN" altLang="en-US" sz="32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62211" y="1138788"/>
            <a:ext cx="852316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神气十足 神采奕奕 大惊失色 失魂落魄 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眉飞色舞 没精打采 大摇大摆 暴跳如雷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699" name="文本框 4"/>
          <p:cNvSpPr txBox="1">
            <a:spLocks noChangeArrowheads="1"/>
          </p:cNvSpPr>
          <p:nvPr/>
        </p:nvSpPr>
        <p:spPr bwMode="auto">
          <a:xfrm>
            <a:off x="240532" y="2878496"/>
            <a:ext cx="401378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6.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表示天气的词语: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56506" y="3442464"/>
            <a:ext cx="8523163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滴水成冰 万里无云 春暖花开 风和日丽 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风轻云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淡 斜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风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细雨 冰天雪地 乌云密布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701" name="文本框 1"/>
          <p:cNvSpPr txBox="1">
            <a:spLocks noChangeArrowheads="1"/>
          </p:cNvSpPr>
          <p:nvPr/>
        </p:nvSpPr>
        <p:spPr bwMode="auto">
          <a:xfrm>
            <a:off x="3376612" y="3113088"/>
            <a:ext cx="2859327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endParaRPr lang="zh-CN" altLang="en-US" sz="3200"/>
          </a:p>
        </p:txBody>
      </p:sp>
      <p:sp>
        <p:nvSpPr>
          <p:cNvPr id="34" name="线形标注 1 33"/>
          <p:cNvSpPr/>
          <p:nvPr/>
        </p:nvSpPr>
        <p:spPr>
          <a:xfrm>
            <a:off x="3923928" y="2154451"/>
            <a:ext cx="5055741" cy="1257704"/>
          </a:xfrm>
          <a:prstGeom prst="borderCallout1">
            <a:avLst>
              <a:gd name="adj1" fmla="val 4104"/>
              <a:gd name="adj2" fmla="val -35"/>
              <a:gd name="adj3" fmla="val -87099"/>
              <a:gd name="adj4" fmla="val -30450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类词语进行细节描写,突出人物性格特征,刻画人物生动形象,使人物形象跃然纸上!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66080" y="1209664"/>
            <a:ext cx="8169919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rPr>
              <a:t>大爱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无边 情深似海 体贴入微 恩重如山 </a:t>
            </a:r>
            <a:endParaRPr lang="en-US" altLang="zh-CN" sz="30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寸草春晖 骨肉至亲 血浓于水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 flipH="1">
            <a:off x="290513" y="699542"/>
            <a:ext cx="309680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7.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描写亲情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90514" y="3071119"/>
            <a:ext cx="7834804" cy="10156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烈日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炎炎 和风细雨 晴空万里 狂风暴雨  </a:t>
            </a:r>
            <a:r>
              <a:rPr lang="zh-CN" altLang="en-US" sz="30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一碧千</a:t>
            </a:r>
            <a:r>
              <a:rPr lang="zh-CN" altLang="en-US" sz="30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里 花红柳绿 秋高气爽 鸟语花香 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 flipH="1">
            <a:off x="290513" y="2550419"/>
            <a:ext cx="4870330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8.</a:t>
            </a: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描写四季景物的</a:t>
            </a:r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5145588" y="669559"/>
            <a:ext cx="3744416" cy="2141210"/>
          </a:xfrm>
          <a:prstGeom prst="borderCallout1">
            <a:avLst>
              <a:gd name="adj1" fmla="val 4104"/>
              <a:gd name="adj2" fmla="val -35"/>
              <a:gd name="adj3" fmla="val 41038"/>
              <a:gd name="adj4" fmla="val -32434"/>
            </a:avLst>
          </a:prstGeom>
          <a:solidFill>
            <a:schemeClr val="lt1">
              <a:alpha val="82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类词语进行感情描写,细腻地描写出人与人之间情感，让人读了产生心灵的震撼和情感的共鸣。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95536" y="1707654"/>
            <a:ext cx="8494633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prstTxWarp prst="textArchUp">
              <a:avLst/>
            </a:prstTxWarp>
            <a:spAutoFit/>
          </a:bodyPr>
          <a:lstStyle/>
          <a:p>
            <a:pPr algn="ctr"/>
            <a:r>
              <a:rPr lang="zh-CN" altLang="en-US" sz="8000" dirty="0">
                <a:latin typeface="楷体" panose="02010609060101010101" pitchFamily="49" charset="-122"/>
                <a:ea typeface="楷体" panose="02010609060101010101" pitchFamily="49" charset="-122"/>
              </a:rPr>
              <a:t>四 巩固练习</a:t>
            </a:r>
            <a:endParaRPr lang="zh-CN" altLang="en-US" sz="8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161256" y="411510"/>
            <a:ext cx="44513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dirty="0">
                <a:latin typeface="宋体" panose="02010600030101010101" pitchFamily="2" charset="-122"/>
                <a:ea typeface="宋体" panose="02010600030101010101" pitchFamily="2" charset="-122"/>
              </a:rPr>
              <a:t>按要求把词语补充完整。</a:t>
            </a:r>
            <a:endParaRPr lang="zh-CN" altLang="en-US" sz="28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51520" y="1203598"/>
            <a:ext cx="8770938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ABB式的词语，如:白花花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红(    )  黑(    )  绿(    )  金(    )  亮(    )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胖(    )  孤(    )  笑(    )  水(    )  阴(    )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圆(    )  空(    )  喜(    )  慢(    )  笑(    )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92858" y="1600473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彤彤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569270" y="1600473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乎乎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345683" y="1600473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油油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6190358" y="1600473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灿灿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7892158" y="1600473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晶晶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1" name="文本框 30"/>
          <p:cNvSpPr txBox="1">
            <a:spLocks noChangeArrowheads="1"/>
          </p:cNvSpPr>
          <p:nvPr/>
        </p:nvSpPr>
        <p:spPr bwMode="auto">
          <a:xfrm>
            <a:off x="792858" y="247836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乎乎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2" name="文本框 31"/>
          <p:cNvSpPr txBox="1">
            <a:spLocks noChangeArrowheads="1"/>
          </p:cNvSpPr>
          <p:nvPr/>
        </p:nvSpPr>
        <p:spPr bwMode="auto">
          <a:xfrm>
            <a:off x="2567683" y="2478360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零零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6096695" y="247836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灵灵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792858" y="336418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溜溜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4345683" y="335783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洋洋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4345683" y="247836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呵呵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4" name="文本框 43"/>
          <p:cNvSpPr txBox="1">
            <a:spLocks noChangeArrowheads="1"/>
          </p:cNvSpPr>
          <p:nvPr/>
        </p:nvSpPr>
        <p:spPr bwMode="auto">
          <a:xfrm>
            <a:off x="2569270" y="335783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荡荡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7892158" y="247836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森森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6096695" y="335783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吞吞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5" name="文本框 54"/>
          <p:cNvSpPr txBox="1">
            <a:spLocks noChangeArrowheads="1"/>
          </p:cNvSpPr>
          <p:nvPr/>
        </p:nvSpPr>
        <p:spPr bwMode="auto">
          <a:xfrm>
            <a:off x="7892158" y="3357835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呵呵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28" grpId="0"/>
      <p:bldP spid="30" grpId="0"/>
      <p:bldP spid="31" grpId="0"/>
      <p:bldP spid="32" grpId="0"/>
      <p:bldP spid="34" grpId="0"/>
      <p:bldP spid="36" grpId="0"/>
      <p:bldP spid="37" grpId="0"/>
      <p:bldP spid="41" grpId="0"/>
      <p:bldP spid="44" grpId="0"/>
      <p:bldP spid="53" grpId="0"/>
      <p:bldP spid="54" grpId="0"/>
      <p:bldP spid="55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8425" y="733425"/>
            <a:ext cx="8947150" cy="3970338"/>
          </a:xfrm>
          <a:prstGeom prst="rect">
            <a:avLst/>
          </a:prstGeom>
          <a:solidFill>
            <a:schemeClr val="lt1">
              <a:alpha val="58000"/>
            </a:schemeClr>
          </a:solidFill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AABB式词语如:密密麻麻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认认(     )  干干(     )  工工(     )  平平(     )    马马(     )  老老(     )  原原(     )  高高(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AABC式词语如:哈哈大笑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津津(     )  恋恋(     )  洋洋(     )  面面(     )头头(     )  依依(     )  斤斤(     )  默默(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历历(     )  滔滔(     )  津津(     )  彬彬(     )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08063" y="1612900"/>
            <a:ext cx="110648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真真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330575" y="1612900"/>
            <a:ext cx="110648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净净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5640388" y="1612900"/>
            <a:ext cx="110648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整整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7937500" y="1612900"/>
            <a:ext cx="110807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安安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019175" y="2006600"/>
            <a:ext cx="10953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虎虎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3340100" y="2006600"/>
            <a:ext cx="109696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实实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5640388" y="2006600"/>
            <a:ext cx="11064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本本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1008063" y="3281363"/>
            <a:ext cx="11064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有味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3330575" y="3281363"/>
            <a:ext cx="110648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不舍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5640388" y="3281363"/>
            <a:ext cx="11064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得意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7937500" y="3281363"/>
            <a:ext cx="11080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俱到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008063" y="3724275"/>
            <a:ext cx="110648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是道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3330575" y="3724275"/>
            <a:ext cx="110648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不舍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5640388" y="3724275"/>
            <a:ext cx="110648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计较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7937500" y="3724275"/>
            <a:ext cx="110807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无闻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7937500" y="2006600"/>
            <a:ext cx="11080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兴兴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08063" y="4113213"/>
            <a:ext cx="12207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在目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640388" y="4113213"/>
            <a:ext cx="12207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有味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7937500" y="4113213"/>
            <a:ext cx="122237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有礼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3330575" y="4181475"/>
            <a:ext cx="12334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不绝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0" grpId="0"/>
      <p:bldP spid="11" grpId="0"/>
      <p:bldP spid="13" grpId="0"/>
      <p:bldP spid="15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" grpId="0"/>
      <p:bldP spid="4" grpId="0"/>
      <p:bldP spid="8" grpId="0"/>
      <p:bldP spid="25" grpId="0"/>
      <p:bldP spid="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88900" y="781050"/>
            <a:ext cx="8967788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ABAC式词语如:一五一十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自(   )自(   )   自(   )自(   )   自(    )自(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自(   )自(   )   无(   )无(   )    无(   )无(   ) 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无(   )无(   )   无(   )无(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63575" y="1628775"/>
            <a:ext cx="5334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933950" y="1628775"/>
            <a:ext cx="5921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语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1936750" y="1628775"/>
            <a:ext cx="5334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3743325" y="1628775"/>
            <a:ext cx="47625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言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835775" y="1628775"/>
            <a:ext cx="53498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高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8178800" y="1628775"/>
            <a:ext cx="5334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663575" y="2492375"/>
            <a:ext cx="53498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吹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1936750" y="2492375"/>
            <a:ext cx="533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3743325" y="2492375"/>
            <a:ext cx="533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边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4992688" y="2492375"/>
            <a:ext cx="533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际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6938963" y="2492375"/>
            <a:ext cx="53498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8178800" y="2492375"/>
            <a:ext cx="5334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踪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7" name="文本框 26"/>
          <p:cNvSpPr txBox="1">
            <a:spLocks noChangeArrowheads="1"/>
          </p:cNvSpPr>
          <p:nvPr/>
        </p:nvSpPr>
        <p:spPr bwMode="auto">
          <a:xfrm>
            <a:off x="742950" y="3367088"/>
            <a:ext cx="4556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拘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8" name="文本框 27"/>
          <p:cNvSpPr txBox="1">
            <a:spLocks noChangeArrowheads="1"/>
          </p:cNvSpPr>
          <p:nvPr/>
        </p:nvSpPr>
        <p:spPr bwMode="auto">
          <a:xfrm>
            <a:off x="1936750" y="3367088"/>
            <a:ext cx="5334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束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9" name="文本框 28"/>
          <p:cNvSpPr txBox="1">
            <a:spLocks noChangeArrowheads="1"/>
          </p:cNvSpPr>
          <p:nvPr/>
        </p:nvSpPr>
        <p:spPr bwMode="auto">
          <a:xfrm>
            <a:off x="3743325" y="3367088"/>
            <a:ext cx="5334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法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0" name="文本框 29"/>
          <p:cNvSpPr txBox="1">
            <a:spLocks noChangeArrowheads="1"/>
          </p:cNvSpPr>
          <p:nvPr/>
        </p:nvSpPr>
        <p:spPr bwMode="auto">
          <a:xfrm>
            <a:off x="4964113" y="3367088"/>
            <a:ext cx="5334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6" grpId="0"/>
      <p:bldP spid="27" grpId="0"/>
      <p:bldP spid="28" grpId="0"/>
      <p:bldP spid="29" grpId="0"/>
      <p:bldP spid="3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66589" y="1059582"/>
            <a:ext cx="8766175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得意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    风尘(     )    人才(     ) 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硕果(     )    千里(     )    气喘(     )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小心(     )    生机(     )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文质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  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含情(     )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66701" y="1059582"/>
            <a:ext cx="122237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扬扬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4135289" y="1059582"/>
            <a:ext cx="12207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仆仆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30864" y="1059582"/>
            <a:ext cx="12223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济济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466701" y="1923182"/>
            <a:ext cx="122237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累累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135289" y="1923182"/>
            <a:ext cx="122078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迢迢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832451" y="1923182"/>
            <a:ext cx="122078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吁吁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1466701" y="2761382"/>
            <a:ext cx="12223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翼翼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4135289" y="2761382"/>
            <a:ext cx="12207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勃勃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7008664" y="2761382"/>
            <a:ext cx="12223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彬彬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1466701" y="3648795"/>
            <a:ext cx="1176338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脉脉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899592" y="432847"/>
            <a:ext cx="395492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ABCC式词语如:白雪皑皑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043608" y="411510"/>
            <a:ext cx="5211683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选择正确的答案写在括号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里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683568" y="1131590"/>
            <a:ext cx="8936037" cy="2676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①下列选项中的词语书写完全正确的一组是(   )。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身段  洁构  好处  绝口不提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B.随行  边界  传播  同心谐力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C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挑选  迟廷  嫂子  众星拱月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D.漫步  流连  杏仁  诗情画意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776518" y="1131590"/>
            <a:ext cx="3619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D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39552" y="771550"/>
            <a:ext cx="8936037" cy="3536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②下面词语中“毕”表示完结意思的一项是(   )。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A.毕竟 B.毕业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C.毕露 D.毕其全力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③下面词语中(    )和“积极” 搭配最合适。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A.配合  B.出发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C.举行  D.访问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7621389" y="771550"/>
            <a:ext cx="3619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B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060502" y="2495575"/>
            <a:ext cx="36353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A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683568" y="1275606"/>
            <a:ext cx="72599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朵朵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一片片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一道道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一阵阵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一排排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13718" y="602506"/>
            <a:ext cx="4174306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一BB式词语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83568" y="3032969"/>
            <a:ext cx="7965535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笑眯眯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笑嘻嘻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喜洋洋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白茫茫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金灿灿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 flipH="1">
            <a:off x="613717" y="2380506"/>
            <a:ext cx="3696442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ABB式词语:</a:t>
            </a:r>
            <a:endParaRPr lang="en-US" altLang="zh-CN" sz="32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 bwMode="auto">
          <a:xfrm>
            <a:off x="6061132" y="602506"/>
            <a:ext cx="2587971" cy="3156793"/>
          </a:xfrm>
          <a:prstGeom prst="borderCallout1">
            <a:avLst>
              <a:gd name="adj1" fmla="val 10455"/>
              <a:gd name="adj2" fmla="val 214"/>
              <a:gd name="adj3" fmla="val 60657"/>
              <a:gd name="adj4" fmla="val -24972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两类词语都属于叠词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，它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独具魅力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一是形象性；二是确切性；三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是音乐性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文本框 1"/>
          <p:cNvSpPr txBox="1">
            <a:spLocks noChangeArrowheads="1"/>
          </p:cNvSpPr>
          <p:nvPr/>
        </p:nvSpPr>
        <p:spPr bwMode="auto">
          <a:xfrm>
            <a:off x="683568" y="555526"/>
            <a:ext cx="8601075" cy="39354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读一读下面词语，从感情色彩上不同类的是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A.饮水思源 B.忘恩负义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C.诡计多端 D.臭名远扬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⑤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下列词语中不属于描写心理活动的是(  )。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A.兴高采烈  B.得意忘形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  C.胆战心惊  D.足智多谋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049568" y="555526"/>
            <a:ext cx="36353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A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974830" y="2703414"/>
            <a:ext cx="3619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D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915839" y="374650"/>
            <a:ext cx="592982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根据具体情景，选择恰当的词语。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800225" y="996950"/>
            <a:ext cx="6564313" cy="9461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根深叶茂  草长莺飞 惊涛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拍岸  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骄阳似火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哭笑不得 天高气爽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8738" y="1936750"/>
            <a:ext cx="9074150" cy="31083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①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猴子抢走了我的帽子，迅捷地爬到了树顶，弄得我哭也不是，笑也不是。(   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②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我最喜欢秋天，秋天天空高远明朗，气候凉爽宜人。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③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波涛不断涌来，撞在岸边的岩石上，发出巨大的声响。(    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851920" y="2379663"/>
            <a:ext cx="19526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哭笑不得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44488" y="3189288"/>
            <a:ext cx="19526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天高气爽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211263" y="4073525"/>
            <a:ext cx="19526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惊涛拍岸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文本框 1"/>
          <p:cNvSpPr txBox="1">
            <a:spLocks noChangeArrowheads="1"/>
          </p:cNvSpPr>
          <p:nvPr/>
        </p:nvSpPr>
        <p:spPr bwMode="auto">
          <a:xfrm>
            <a:off x="260350" y="928688"/>
            <a:ext cx="8623300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夏天的中午，强烈的阳光好像烈火一样，知了在不停地叫，树上的叶子耷拉着脑袋。(     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⑤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春天，小草绿油油的，黄莺唱着动听的歌飞来飞去。(    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⑥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这棵树根扎得深，树干粗壮，树叶茂盛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                  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660232" y="1419622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根深叶茂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475656" y="2621565"/>
            <a:ext cx="1612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草长莺飞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773863" y="3947418"/>
            <a:ext cx="16129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骄阳似火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988616" y="536848"/>
            <a:ext cx="587216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找出不是同一类的词，画上横线。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115616" y="1203598"/>
            <a:ext cx="6227763" cy="31067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丰衣足食    流离失所      政通人和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兵荒马乱    哀鸿遍野      安居乐业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屏息凝视    东奔西跑      极目远眺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太平盛世    国泰民安      民不聊生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3250804" y="1673498"/>
            <a:ext cx="1800225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3250804" y="2527573"/>
            <a:ext cx="1800225" cy="952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V="1">
            <a:off x="3250804" y="3384823"/>
            <a:ext cx="1712912" cy="1587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V="1">
            <a:off x="5771754" y="4192861"/>
            <a:ext cx="1770062" cy="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050132" y="357188"/>
            <a:ext cx="444976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5.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写出下列词语的近义词。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41300" y="1103313"/>
            <a:ext cx="8929688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精巧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         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爱慕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          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商议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爱惜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         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漫游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          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销毁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估计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        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乖巧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         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机警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五一十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            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自由自在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相依为命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            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震天动地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</a:rPr>
              <a:t>寸草不生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---            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应接不暇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理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所当然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           真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千</a:t>
            </a:r>
            <a:r>
              <a:rPr lang="en-US" altLang="zh-CN" sz="28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万确</a:t>
            </a:r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570038" y="1103313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精致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618038" y="1103313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仰慕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7505700" y="1103313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商量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1570038" y="1533525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珍惜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4618038" y="1533525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遨游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7505700" y="1533525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烧毁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570038" y="1968500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估算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4618038" y="1968500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灵巧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505700" y="1968500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机敏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468563" y="2771775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原原本本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6429375" y="2784475"/>
            <a:ext cx="16129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无拘无束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2468563" y="3219450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患难与共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6429375" y="3227388"/>
            <a:ext cx="1612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惊天动地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2468563" y="3667125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不毛之地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6429375" y="3671888"/>
            <a:ext cx="16129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目不暇接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468563" y="4114800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顺理成章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6429375" y="4114800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无可置疑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99592" y="357981"/>
            <a:ext cx="449353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6.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写出下列词语的反义词。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827584" y="1059582"/>
            <a:ext cx="9498012" cy="35385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纠正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---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错过--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  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留恋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辛酸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---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兴奋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---  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精彩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-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精巧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-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懒惰-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  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成熟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胆怯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新鲜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 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微弱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美中不足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  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千真万确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---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一知半解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---  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清清晰晰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心旷神怡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---         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</a:rPr>
              <a:t>千篇一律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</a:rPr>
              <a:t>---</a:t>
            </a:r>
            <a:endParaRPr lang="en-US" altLang="zh-CN" sz="28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2307134" y="1048469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照旧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921746" y="1059582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赶上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7649071" y="1059582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舍弃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307134" y="1518369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喜悦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4921746" y="1531069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平静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7649071" y="1531069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糟糕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307134" y="1989857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笨拙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4921746" y="2000969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勤劳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7649071" y="2000969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幼稚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2307134" y="2461344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勇敢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4921746" y="2472457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腐烂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7649071" y="2472457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强烈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2891334" y="3220169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十全十美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6433046" y="3220169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模棱两可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2891334" y="3648794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心领神会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6433046" y="3648794"/>
            <a:ext cx="16129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模模糊糊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2891334" y="4077419"/>
            <a:ext cx="16129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心慌意乱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6433046" y="4077419"/>
            <a:ext cx="16129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与众不同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596900" y="465286"/>
            <a:ext cx="4852610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7.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选择合适的词语进行填空。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596900" y="987574"/>
            <a:ext cx="8547100" cy="3508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月亮就在头顶明显大多了，也圆多了，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看见里边有一个东西。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A.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清清楚楚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B.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亮亮堂堂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C.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模模糊糊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D.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清清晰晰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我们都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了，倏忽间，那儿好像有了一种气息，就在我们身后袅袅，到了头发梢上，添了一种淡淡的痒痒的感觉。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A.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瞠目结舌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B.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面面相觑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C.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屏气凝神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D.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呆若木鸡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7941304" y="987574"/>
            <a:ext cx="3658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999581" y="2706836"/>
            <a:ext cx="36580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en-US" altLang="zh-CN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65100" y="730250"/>
            <a:ext cx="8547100" cy="35369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③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牛好像全了解，虽然没说话，可是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的，他也就满意了。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 algn="ctr"/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A.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眉开眼笑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B.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欢欢喜喜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C.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高高兴兴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D.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嬉皮笑脸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 smtClean="0">
                <a:sym typeface="+mn-ea"/>
              </a:rPr>
              <a:t>      ④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我们看书不能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，要细细品读。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pPr algn="ctr"/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A.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走马观花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B.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津津有味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C.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囫囵吞枣 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D.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仔仔细细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804248" y="730250"/>
            <a:ext cx="3619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A</a:t>
            </a:r>
            <a:endParaRPr lang="en-US" altLang="zh-CN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563888" y="2859088"/>
            <a:ext cx="36353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C</a:t>
            </a:r>
            <a:endParaRPr lang="en-US" altLang="zh-CN" sz="2800" b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Wingdings" panose="05000000000000000000" pitchFamily="2" charset="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4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文本框 2"/>
          <p:cNvSpPr txBox="1">
            <a:spLocks noChangeArrowheads="1"/>
          </p:cNvSpPr>
          <p:nvPr/>
        </p:nvSpPr>
        <p:spPr bwMode="auto">
          <a:xfrm>
            <a:off x="866776" y="533400"/>
            <a:ext cx="62277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8.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根据意思写词语。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978275" y="1704975"/>
            <a:ext cx="1725613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千真万确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154613" y="2311400"/>
            <a:ext cx="1811337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狂风怒号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295775" y="2908300"/>
            <a:ext cx="1843088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眉开眼笑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026025" y="3486150"/>
            <a:ext cx="2068513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无拘无束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16425" y="4064000"/>
            <a:ext cx="1960563" cy="5207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ea"/>
              </a:rPr>
              <a:t>不可估量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5703888" y="1149350"/>
            <a:ext cx="20129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举世闻名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6088" name="文本框 8"/>
          <p:cNvSpPr txBox="1">
            <a:spLocks noChangeArrowheads="1"/>
          </p:cNvSpPr>
          <p:nvPr/>
        </p:nvSpPr>
        <p:spPr bwMode="auto">
          <a:xfrm>
            <a:off x="292100" y="1174750"/>
            <a:ext cx="75565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全世界都知道。形容非常著名。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endParaRPr lang="en-US" altLang="zh-CN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6089" name="文本框 9"/>
          <p:cNvSpPr txBox="1">
            <a:spLocks noChangeArrowheads="1"/>
          </p:cNvSpPr>
          <p:nvPr/>
        </p:nvSpPr>
        <p:spPr bwMode="auto">
          <a:xfrm>
            <a:off x="292100" y="1752600"/>
            <a:ext cx="592982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形容情况非常属实。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6090" name="文本框 10"/>
          <p:cNvSpPr txBox="1">
            <a:spLocks noChangeArrowheads="1"/>
          </p:cNvSpPr>
          <p:nvPr/>
        </p:nvSpPr>
        <p:spPr bwMode="auto">
          <a:xfrm>
            <a:off x="292100" y="2317750"/>
            <a:ext cx="700704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大风刮得像发怒一样嚎叫。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6091" name="文本框 11"/>
          <p:cNvSpPr txBox="1">
            <a:spLocks noChangeArrowheads="1"/>
          </p:cNvSpPr>
          <p:nvPr/>
        </p:nvSpPr>
        <p:spPr bwMode="auto">
          <a:xfrm>
            <a:off x="303213" y="2895600"/>
            <a:ext cx="628890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形容高兴愉快的样子。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6092" name="文本框 12"/>
          <p:cNvSpPr txBox="1">
            <a:spLocks noChangeArrowheads="1"/>
          </p:cNvSpPr>
          <p:nvPr/>
        </p:nvSpPr>
        <p:spPr bwMode="auto">
          <a:xfrm>
            <a:off x="303213" y="3462338"/>
            <a:ext cx="7007046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形容自由自在，没有牵挂。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6093" name="文本框 13"/>
          <p:cNvSpPr txBox="1">
            <a:spLocks noChangeArrowheads="1"/>
          </p:cNvSpPr>
          <p:nvPr/>
        </p:nvSpPr>
        <p:spPr bwMode="auto">
          <a:xfrm>
            <a:off x="303213" y="4040188"/>
            <a:ext cx="628890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形容数量大或程度重。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/>
      <p:bldP spid="5" grpId="0"/>
      <p:bldP spid="4" grpId="0"/>
      <p:bldP spid="8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767314" y="1855242"/>
            <a:ext cx="17272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寸草不生          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283002" y="3577680"/>
            <a:ext cx="181133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端端正正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4503539" y="1221830"/>
            <a:ext cx="243840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人山人海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495477" y="2433092"/>
            <a:ext cx="20669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迫不及待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503539" y="699542"/>
            <a:ext cx="1962150" cy="5222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得意扬扬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624439" y="2999830"/>
            <a:ext cx="20129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一如既往</a:t>
            </a:r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7111" name="文本框 8"/>
          <p:cNvSpPr txBox="1">
            <a:spLocks noChangeArrowheads="1"/>
          </p:cNvSpPr>
          <p:nvPr/>
        </p:nvSpPr>
        <p:spPr bwMode="auto">
          <a:xfrm>
            <a:off x="539552" y="699542"/>
            <a:ext cx="7075487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形容非常得意的样子。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7112" name="文本框 9"/>
          <p:cNvSpPr txBox="1">
            <a:spLocks noChangeArrowheads="1"/>
          </p:cNvSpPr>
          <p:nvPr/>
        </p:nvSpPr>
        <p:spPr bwMode="auto">
          <a:xfrm>
            <a:off x="539552" y="1277392"/>
            <a:ext cx="628890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形容人聚集得非常多。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539552" y="2433092"/>
            <a:ext cx="5211683" cy="52322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+mn-ea"/>
                <a:sym typeface="+mn-ea"/>
              </a:rPr>
              <a:t>形容心情急切。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(            )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7114" name="文本框 11"/>
          <p:cNvSpPr txBox="1">
            <a:spLocks noChangeArrowheads="1"/>
          </p:cNvSpPr>
          <p:nvPr/>
        </p:nvSpPr>
        <p:spPr bwMode="auto">
          <a:xfrm>
            <a:off x="539552" y="1855242"/>
            <a:ext cx="844333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形容土地贫瘠，连一点儿草都不长。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7115" name="文本框 12"/>
          <p:cNvSpPr txBox="1">
            <a:spLocks noChangeArrowheads="1"/>
          </p:cNvSpPr>
          <p:nvPr/>
        </p:nvSpPr>
        <p:spPr bwMode="auto">
          <a:xfrm>
            <a:off x="539552" y="2999830"/>
            <a:ext cx="844333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指态度没有变化，完全像从前一样。</a:t>
            </a:r>
            <a:r>
              <a:rPr lang="en-US" altLang="zh-CN" sz="280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endParaRPr lang="zh-CN" altLang="en-US" sz="280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47116" name="文本框 13"/>
          <p:cNvSpPr txBox="1">
            <a:spLocks noChangeArrowheads="1"/>
          </p:cNvSpPr>
          <p:nvPr/>
        </p:nvSpPr>
        <p:spPr bwMode="auto">
          <a:xfrm>
            <a:off x="539552" y="3577680"/>
            <a:ext cx="69389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形式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上 结构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上协调相称。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       )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2" grpId="0"/>
      <p:bldP spid="5" grpId="0"/>
      <p:bldP spid="4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791723" y="1345406"/>
            <a:ext cx="8748829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恋恋不舍 闪闪发光 面面相觑 津津有味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井井有条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头头是道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依依不舍</a:t>
            </a:r>
            <a:r>
              <a:rPr lang="en-US" altLang="zh-CN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洋洋得意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61385" y="3507854"/>
            <a:ext cx="9069477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</a:rPr>
              <a:t>人影绰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绰 风尘仆仆 怒气冲冲 得意扬扬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雄心勃勃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果实累累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dirty="0" err="1" smtClean="0">
                <a:latin typeface="楷体" panose="02010609060101010101" pitchFamily="49" charset="-122"/>
                <a:ea typeface="楷体" panose="02010609060101010101" pitchFamily="49" charset="-122"/>
              </a:rPr>
              <a:t>含情脉脉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两手空空 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899591" y="660401"/>
            <a:ext cx="298897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AABC式词语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831235" y="2567973"/>
            <a:ext cx="2988973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en-US" altLang="zh-CN" sz="3200" dirty="0" err="1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ABCC式词语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en-US" altLang="zh-CN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3491880" y="2296003"/>
            <a:ext cx="4645669" cy="1128713"/>
          </a:xfrm>
          <a:prstGeom prst="borderCallout1">
            <a:avLst>
              <a:gd name="adj1" fmla="val -822"/>
              <a:gd name="adj2" fmla="val -976"/>
              <a:gd name="adj3" fmla="val -92415"/>
              <a:gd name="adj4" fmla="val -25370"/>
            </a:avLst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词语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的首字重叠，对后面的词语起修饰限制的作用。</a:t>
            </a:r>
            <a:endParaRPr lang="en-US" altLang="zh-CN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文本框 2"/>
          <p:cNvSpPr txBox="1">
            <a:spLocks noChangeArrowheads="1"/>
          </p:cNvSpPr>
          <p:nvPr/>
        </p:nvSpPr>
        <p:spPr bwMode="auto">
          <a:xfrm>
            <a:off x="971600" y="531846"/>
            <a:ext cx="6227762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</a:rPr>
              <a:t>9.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在括号里填入合适的词语。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8130" name="文本框 1"/>
          <p:cNvSpPr txBox="1">
            <a:spLocks noChangeArrowheads="1"/>
          </p:cNvSpPr>
          <p:nvPr/>
        </p:nvSpPr>
        <p:spPr bwMode="auto">
          <a:xfrm>
            <a:off x="642739" y="1405409"/>
            <a:ext cx="8462963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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花生的外表不好看，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它的用途很多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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你们那么爱花生，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把空地开辟出来种花生吧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    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小时候，我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对什么花，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Wingdings" panose="05000000000000000000" pitchFamily="2" charset="2"/>
              </a:rPr>
              <a:t>不懂得欣赏。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963539" y="1405409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虽然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6419651" y="1405409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但是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1963918" y="2222007"/>
            <a:ext cx="898525" cy="5191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既然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6146980" y="2222007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703439" y="3152536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不管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767314" y="3152536"/>
            <a:ext cx="54534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4" grpId="0"/>
      <p:bldP spid="5" grpId="0"/>
      <p:bldP spid="6" grpId="0"/>
      <p:bldP spid="7" grpId="0"/>
      <p:bldP spid="8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文本框 3"/>
          <p:cNvSpPr txBox="1">
            <a:spLocks noChangeArrowheads="1"/>
          </p:cNvSpPr>
          <p:nvPr/>
        </p:nvSpPr>
        <p:spPr bwMode="auto">
          <a:xfrm>
            <a:off x="611560" y="555526"/>
            <a:ext cx="8064896" cy="35394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④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小鸟的胆子越来越大了，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它敢一点点挨近我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⑤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明天开始努力学习，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今天就用功学习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Wingdings" panose="05000000000000000000" pitchFamily="2" charset="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⑥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《三国演义》真是好听极了，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他讲了半个钟头，就停下去干他的公事了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⑦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我的诗写得很糟糕，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母亲仍一如既往地鼓励我。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011362" y="3122170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虽然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6434137" y="3122170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但是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869281" y="520114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876256" y="520114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所以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1819199" y="1413824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与其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6070524" y="1413824"/>
            <a:ext cx="898525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6516040" y="2269602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但是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文本框 1"/>
          <p:cNvSpPr txBox="1">
            <a:spLocks noChangeArrowheads="1"/>
          </p:cNvSpPr>
          <p:nvPr/>
        </p:nvSpPr>
        <p:spPr bwMode="auto">
          <a:xfrm>
            <a:off x="395536" y="915566"/>
            <a:ext cx="8029575" cy="31085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⑧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母亲一直鼓励着我，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我一直在写作。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⑨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敌人来了，我们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钻到地道里去，让他们扑个空。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⑩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进了活道，敌人</a:t>
            </a: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(    )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过不了关口。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1768438" y="934183"/>
            <a:ext cx="898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因为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15524" y="934183"/>
            <a:ext cx="906017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所以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1754435" y="2158578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5564435" y="2180803"/>
            <a:ext cx="5413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754435" y="3441278"/>
            <a:ext cx="89852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即使</a:t>
            </a:r>
            <a:endParaRPr lang="zh-CN" altLang="en-US" sz="2800" b="1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5564435" y="3441278"/>
            <a:ext cx="541338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也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4" grpId="0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840854" y="1052997"/>
            <a:ext cx="7640438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飞来飞去 蹦来蹦去 人山人海 各式各样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呆头呆脑 有声有色 有说有笑 无穷无尽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840854" y="536451"/>
            <a:ext cx="265033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ABAC式词语: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40854" y="2643758"/>
            <a:ext cx="7686962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防不胜防 举不胜举 数不胜数 忍无可忍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闻所未闻 痛定思痛 天外有天 仁者见仁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840854" y="2127212"/>
            <a:ext cx="2650331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ABCA式词语</a:t>
            </a:r>
            <a:r>
              <a:rPr lang="en-US" altLang="zh-CN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: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437" name="文本框 3"/>
          <p:cNvSpPr txBox="1">
            <a:spLocks noChangeArrowheads="1"/>
          </p:cNvSpPr>
          <p:nvPr/>
        </p:nvSpPr>
        <p:spPr bwMode="auto">
          <a:xfrm>
            <a:off x="2608715" y="4132139"/>
            <a:ext cx="2540000" cy="3063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endParaRPr lang="zh-CN" altLang="en-US"/>
          </a:p>
        </p:txBody>
      </p:sp>
      <p:sp>
        <p:nvSpPr>
          <p:cNvPr id="34" name="线形标注 1 33"/>
          <p:cNvSpPr/>
          <p:nvPr/>
        </p:nvSpPr>
        <p:spPr>
          <a:xfrm>
            <a:off x="2002290" y="3758271"/>
            <a:ext cx="6292850" cy="1128713"/>
          </a:xfrm>
          <a:prstGeom prst="borderCallout1">
            <a:avLst>
              <a:gd name="adj1" fmla="val 37347"/>
              <a:gd name="adj2" fmla="val 5648"/>
              <a:gd name="adj3" fmla="val -31907"/>
              <a:gd name="adj4" fmla="val -708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ABCC</a:t>
            </a: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式、ABCA式、ABAC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式都是一种词语的格式，可以让描写生动一些。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611560" y="1419622"/>
            <a:ext cx="8053264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指指点点 大大方方 浩浩荡荡 花花绿绿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干干净净 光光溜溜 哭哭啼啼 高高兴兴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611560" y="800522"/>
            <a:ext cx="2242329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AABB式词语: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1043608" y="3003798"/>
            <a:ext cx="6292850" cy="1128713"/>
          </a:xfrm>
          <a:prstGeom prst="borderCallout1">
            <a:avLst>
              <a:gd name="adj1" fmla="val 2813"/>
              <a:gd name="adj2" fmla="val -1089"/>
              <a:gd name="adj3" fmla="val -52166"/>
              <a:gd name="adj4" fmla="val 6942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叠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词可以加强表达效果,使文章读起来有韵律感</a:t>
            </a:r>
            <a:r>
              <a:rPr lang="en-US" altLang="zh-CN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,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使语句更优美。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792161" y="1563638"/>
            <a:ext cx="7740277" cy="107721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暖和</a:t>
            </a:r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暖和 凉快凉快 学习学习 商量商量 </a:t>
            </a:r>
            <a:endParaRPr lang="en-US" altLang="zh-CN" sz="3200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3200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讨论讨论 交流交流 打扫打扫 练习练习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683568" y="844550"/>
            <a:ext cx="2917954" cy="5847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3200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ABAB式词语:</a:t>
            </a:r>
            <a:endParaRPr lang="zh-CN" altLang="en-US" sz="3200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4" name="线形标注 1 33"/>
          <p:cNvSpPr/>
          <p:nvPr/>
        </p:nvSpPr>
        <p:spPr>
          <a:xfrm>
            <a:off x="899592" y="3075806"/>
            <a:ext cx="7162800" cy="1073150"/>
          </a:xfrm>
          <a:prstGeom prst="borderCallout1">
            <a:avLst>
              <a:gd name="adj1" fmla="val 2813"/>
              <a:gd name="adj2" fmla="val -1089"/>
              <a:gd name="adj3" fmla="val -52166"/>
              <a:gd name="adj4" fmla="val 694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 smtClean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通过</a:t>
            </a:r>
            <a:r>
              <a:rPr lang="zh-CN" altLang="en-US" sz="28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词语重叠，让我们读起来朗朗上口，同时也增加了韵味。</a:t>
            </a:r>
            <a:endParaRPr lang="zh-CN" altLang="en-US" sz="28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95536" y="1707654"/>
            <a:ext cx="8494633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prstTxWarp prst="textArchUp">
              <a:avLst/>
            </a:prstTxWarp>
            <a:spAutoFit/>
          </a:bodyPr>
          <a:lstStyle/>
          <a:p>
            <a:r>
              <a:rPr lang="zh-CN" altLang="en-US" sz="5400" dirty="0"/>
              <a:t>二 词语从感情色彩进行分类</a:t>
            </a:r>
            <a:endParaRPr lang="en-US" altLang="zh-CN" sz="54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4770022" y="1063970"/>
            <a:ext cx="3960440" cy="388404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770022" y="1707654"/>
            <a:ext cx="205544" cy="2520280"/>
            <a:chOff x="4499992" y="1707654"/>
            <a:chExt cx="205544" cy="2520280"/>
          </a:xfrm>
        </p:grpSpPr>
        <p:sp>
          <p:nvSpPr>
            <p:cNvPr id="17" name="矩形 16"/>
            <p:cNvSpPr/>
            <p:nvPr/>
          </p:nvSpPr>
          <p:spPr>
            <a:xfrm>
              <a:off x="4499992" y="1707654"/>
              <a:ext cx="205544" cy="2520280"/>
            </a:xfrm>
            <a:prstGeom prst="rect">
              <a:avLst/>
            </a:prstGeom>
            <a:ln w="3175"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8" name="流程图: 接点 17"/>
            <p:cNvSpPr/>
            <p:nvPr/>
          </p:nvSpPr>
          <p:spPr>
            <a:xfrm>
              <a:off x="4517994" y="1923678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19" name="流程图: 接点 18"/>
            <p:cNvSpPr/>
            <p:nvPr/>
          </p:nvSpPr>
          <p:spPr>
            <a:xfrm>
              <a:off x="4517994" y="2537460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0" name="流程图: 接点 19"/>
            <p:cNvSpPr/>
            <p:nvPr/>
          </p:nvSpPr>
          <p:spPr>
            <a:xfrm>
              <a:off x="4517994" y="3145899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  <p:sp>
          <p:nvSpPr>
            <p:cNvPr id="21" name="流程图: 接点 20"/>
            <p:cNvSpPr/>
            <p:nvPr/>
          </p:nvSpPr>
          <p:spPr>
            <a:xfrm>
              <a:off x="4517994" y="3769372"/>
              <a:ext cx="180020" cy="180020"/>
            </a:xfrm>
            <a:prstGeom prst="flowChartConnector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3539" y="1063970"/>
            <a:ext cx="4192477" cy="3884044"/>
            <a:chOff x="523539" y="1063970"/>
            <a:chExt cx="4192477" cy="3884044"/>
          </a:xfrm>
        </p:grpSpPr>
        <p:sp>
          <p:nvSpPr>
            <p:cNvPr id="43" name="矩形 42"/>
            <p:cNvSpPr/>
            <p:nvPr/>
          </p:nvSpPr>
          <p:spPr>
            <a:xfrm>
              <a:off x="523539" y="1063970"/>
              <a:ext cx="4192477" cy="388404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l" defTabSz="6858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zh-CN" altLang="en-US" sz="3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+mn-ea"/>
              </a:endParaRPr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4499992" y="1707654"/>
              <a:ext cx="205544" cy="2520280"/>
              <a:chOff x="4499992" y="1707654"/>
              <a:chExt cx="205544" cy="2520280"/>
            </a:xfrm>
          </p:grpSpPr>
          <p:sp>
            <p:nvSpPr>
              <p:cNvPr id="3" name="矩形 2"/>
              <p:cNvSpPr/>
              <p:nvPr/>
            </p:nvSpPr>
            <p:spPr>
              <a:xfrm>
                <a:off x="4499992" y="1707654"/>
                <a:ext cx="205544" cy="2520280"/>
              </a:xfrm>
              <a:prstGeom prst="rect">
                <a:avLst/>
              </a:prstGeom>
              <a:ln w="3175"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4" name="流程图: 接点 3"/>
              <p:cNvSpPr/>
              <p:nvPr/>
            </p:nvSpPr>
            <p:spPr>
              <a:xfrm>
                <a:off x="4517994" y="1923678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1" name="流程图: 接点 10"/>
              <p:cNvSpPr/>
              <p:nvPr/>
            </p:nvSpPr>
            <p:spPr>
              <a:xfrm>
                <a:off x="4517994" y="2537460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2" name="流程图: 接点 11"/>
              <p:cNvSpPr/>
              <p:nvPr/>
            </p:nvSpPr>
            <p:spPr>
              <a:xfrm>
                <a:off x="4517994" y="3145899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  <p:sp>
            <p:nvSpPr>
              <p:cNvPr id="13" name="流程图: 接点 12"/>
              <p:cNvSpPr/>
              <p:nvPr/>
            </p:nvSpPr>
            <p:spPr>
              <a:xfrm>
                <a:off x="4517994" y="3769372"/>
                <a:ext cx="180020" cy="180020"/>
              </a:xfrm>
              <a:prstGeom prst="flowChartConnector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6858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kumimoji="0" lang="zh-CN" altLang="en-US" sz="14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宋体" panose="02010600030101010101" pitchFamily="2" charset="-122"/>
                  <a:cs typeface="+mn-cs"/>
                </a:endParaRPr>
              </a:p>
            </p:txBody>
          </p:sp>
        </p:grpSp>
      </p:grpSp>
      <p:sp>
        <p:nvSpPr>
          <p:cNvPr id="7" name="矩形 6"/>
          <p:cNvSpPr/>
          <p:nvPr/>
        </p:nvSpPr>
        <p:spPr>
          <a:xfrm>
            <a:off x="1923560" y="1398133"/>
            <a:ext cx="165618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6600" dirty="0">
                <a:latin typeface="楷体" panose="02010609060101010101" pitchFamily="49" charset="-122"/>
                <a:ea typeface="楷体" panose="02010609060101010101" pitchFamily="49" charset="-122"/>
              </a:rPr>
              <a:t>褒义词</a:t>
            </a:r>
            <a:endParaRPr lang="zh-CN" altLang="en-US" sz="66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5224808" y="1435486"/>
            <a:ext cx="3050868" cy="29685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在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通常情况下，表示对人或事物的褒扬 喜爱 尊敬等感情，要用褒义词。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26" grpId="0"/>
    </p:bldLst>
  </p:timing>
</p:sld>
</file>

<file path=ppt/tags/tag1.xml><?xml version="1.0" encoding="utf-8"?>
<p:tagLst xmlns:p="http://schemas.openxmlformats.org/presentationml/2006/main">
  <p:tag name="KSO_WPP_MARK_KEY" val="a625bf9a-4f94-4ab1-bf8f-daa89417a058"/>
  <p:tag name="COMMONDATA" val="eyJoZGlkIjoiMDUzMmRhYzhkNzM3Y2ZlODExZjhhYzliMDJjYzA0ZGIifQ=="/>
</p:tagLst>
</file>

<file path=ppt/theme/theme1.xml><?xml version="1.0" encoding="utf-8"?>
<a:theme xmlns:a="http://schemas.openxmlformats.org/drawingml/2006/main" name="1_回顾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回顾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回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 bwMode="auto">
        <a:noFill/>
        <a:ln w="9525">
          <a:noFill/>
          <a:miter lim="800000"/>
        </a:ln>
      </a:spPr>
      <a:bodyPr wrap="square">
        <a:spAutoFit/>
      </a:bodyPr>
      <a:lstStyle>
        <a:defPPr>
          <a:defRPr sz="2800" dirty="0" smtClean="0">
            <a:latin typeface="楷体" panose="02010609060101010101" pitchFamily="49" charset="-122"/>
            <a:ea typeface="楷体" panose="02010609060101010101" pitchFamily="49" charset="-122"/>
            <a:sym typeface="+mn-ea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4918</Words>
  <Application>WPS 演示</Application>
  <PresentationFormat>全屏显示(16:9)</PresentationFormat>
  <Paragraphs>626</Paragraphs>
  <Slides>42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4" baseType="lpstr">
      <vt:lpstr>Arial</vt:lpstr>
      <vt:lpstr>宋体</vt:lpstr>
      <vt:lpstr>Wingdings</vt:lpstr>
      <vt:lpstr>楷体</vt:lpstr>
      <vt:lpstr>Calibri</vt:lpstr>
      <vt:lpstr>黑体</vt:lpstr>
      <vt:lpstr>Calibri</vt:lpstr>
      <vt:lpstr>微软雅黑</vt:lpstr>
      <vt:lpstr>Arial Unicode MS</vt:lpstr>
      <vt:lpstr>Xingkai SC</vt:lpstr>
      <vt:lpstr>Times New Roman</vt:lpstr>
      <vt:lpstr>1_回顾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3588.pptx</dc:title>
  <dc:creator/>
  <cp:lastModifiedBy>Rocket Girls</cp:lastModifiedBy>
  <cp:revision>489</cp:revision>
  <dcterms:created xsi:type="dcterms:W3CDTF">2017-03-17T02:28:00Z</dcterms:created>
  <dcterms:modified xsi:type="dcterms:W3CDTF">2022-12-19T12:04:28Z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2052-11.1.0.12980</vt:lpwstr>
  </property>
  <property fmtid="{D5CDD505-2E9C-101B-9397-08002B2CF9AE}" pid="3" name="ICV">
    <vt:lpwstr>889A3027A13142E087E3487456BF14DD</vt:lpwstr>
  </property>
</Properties>
</file>