
<file path=[Content_Types].xml><?xml version="1.0" encoding="utf-8"?>
<Types xmlns="http://schemas.openxmlformats.org/package/2006/content-types">
  <Default Extension="png" ContentType="image/png"/>
  <Default Extension="jpeg" ContentType="image/jpeg"/>
  <Default Extension="JPG" ContentType="image/.jp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Lst>
  <p:notesMasterIdLst>
    <p:notesMasterId r:id="rId146"/>
  </p:notesMasterIdLst>
  <p:sldIdLst>
    <p:sldId id="1069" r:id="rId3"/>
    <p:sldId id="1574" r:id="rId4"/>
    <p:sldId id="1586" r:id="rId5"/>
    <p:sldId id="1576" r:id="rId6"/>
    <p:sldId id="1469" r:id="rId7"/>
    <p:sldId id="1517" r:id="rId8"/>
    <p:sldId id="1577" r:id="rId9"/>
    <p:sldId id="1470" r:id="rId10"/>
    <p:sldId id="1520" r:id="rId11"/>
    <p:sldId id="1579" r:id="rId12"/>
    <p:sldId id="1510" r:id="rId13"/>
    <p:sldId id="1580" r:id="rId14"/>
    <p:sldId id="1521" r:id="rId15"/>
    <p:sldId id="1581" r:id="rId16"/>
    <p:sldId id="1511" r:id="rId17"/>
    <p:sldId id="1582" r:id="rId18"/>
    <p:sldId id="1522" r:id="rId19"/>
    <p:sldId id="1584" r:id="rId20"/>
    <p:sldId id="1658" r:id="rId21"/>
    <p:sldId id="1587" r:id="rId22"/>
    <p:sldId id="1519" r:id="rId23"/>
    <p:sldId id="1588" r:id="rId24"/>
    <p:sldId id="1523" r:id="rId25"/>
    <p:sldId id="1589" r:id="rId26"/>
    <p:sldId id="1590" r:id="rId27"/>
    <p:sldId id="1512" r:id="rId28"/>
    <p:sldId id="1591" r:id="rId29"/>
    <p:sldId id="1524" r:id="rId30"/>
    <p:sldId id="1592" r:id="rId31"/>
    <p:sldId id="1513" r:id="rId32"/>
    <p:sldId id="1514" r:id="rId33"/>
    <p:sldId id="1525" r:id="rId34"/>
    <p:sldId id="1593" r:id="rId35"/>
    <p:sldId id="1594" r:id="rId36"/>
    <p:sldId id="1515" r:id="rId37"/>
    <p:sldId id="1595" r:id="rId38"/>
    <p:sldId id="1526" r:id="rId39"/>
    <p:sldId id="1596" r:id="rId40"/>
    <p:sldId id="1597" r:id="rId41"/>
    <p:sldId id="1516" r:id="rId42"/>
    <p:sldId id="1598" r:id="rId43"/>
    <p:sldId id="1528" r:id="rId44"/>
    <p:sldId id="1599" r:id="rId45"/>
    <p:sldId id="1600" r:id="rId46"/>
    <p:sldId id="1601" r:id="rId47"/>
    <p:sldId id="1530" r:id="rId48"/>
    <p:sldId id="1602" r:id="rId49"/>
    <p:sldId id="1529" r:id="rId50"/>
    <p:sldId id="1603" r:id="rId51"/>
    <p:sldId id="1531" r:id="rId52"/>
    <p:sldId id="1604" r:id="rId53"/>
    <p:sldId id="1532" r:id="rId54"/>
    <p:sldId id="1605" r:id="rId55"/>
    <p:sldId id="1533" r:id="rId56"/>
    <p:sldId id="1606" r:id="rId57"/>
    <p:sldId id="1607" r:id="rId58"/>
    <p:sldId id="1534" r:id="rId59"/>
    <p:sldId id="1608" r:id="rId60"/>
    <p:sldId id="1535" r:id="rId61"/>
    <p:sldId id="1609" r:id="rId62"/>
    <p:sldId id="1536" r:id="rId63"/>
    <p:sldId id="1610" r:id="rId64"/>
    <p:sldId id="1611" r:id="rId65"/>
    <p:sldId id="1537" r:id="rId66"/>
    <p:sldId id="1612" r:id="rId67"/>
    <p:sldId id="1613" r:id="rId68"/>
    <p:sldId id="1538" r:id="rId69"/>
    <p:sldId id="1614" r:id="rId70"/>
    <p:sldId id="1539" r:id="rId71"/>
    <p:sldId id="1615" r:id="rId72"/>
    <p:sldId id="1616" r:id="rId73"/>
    <p:sldId id="1540" r:id="rId74"/>
    <p:sldId id="1617" r:id="rId75"/>
    <p:sldId id="1541" r:id="rId76"/>
    <p:sldId id="1618" r:id="rId77"/>
    <p:sldId id="1542" r:id="rId78"/>
    <p:sldId id="1619" r:id="rId79"/>
    <p:sldId id="1543" r:id="rId80"/>
    <p:sldId id="1620" r:id="rId81"/>
    <p:sldId id="1621" r:id="rId82"/>
    <p:sldId id="1622" r:id="rId83"/>
    <p:sldId id="1544" r:id="rId84"/>
    <p:sldId id="1545" r:id="rId85"/>
    <p:sldId id="1623" r:id="rId86"/>
    <p:sldId id="1627" r:id="rId87"/>
    <p:sldId id="1546" r:id="rId88"/>
    <p:sldId id="1624" r:id="rId89"/>
    <p:sldId id="1547" r:id="rId90"/>
    <p:sldId id="1625" r:id="rId91"/>
    <p:sldId id="1548" r:id="rId92"/>
    <p:sldId id="1549" r:id="rId93"/>
    <p:sldId id="1626" r:id="rId94"/>
    <p:sldId id="1628" r:id="rId95"/>
    <p:sldId id="1550" r:id="rId96"/>
    <p:sldId id="1551" r:id="rId97"/>
    <p:sldId id="1629" r:id="rId98"/>
    <p:sldId id="1630" r:id="rId99"/>
    <p:sldId id="1631" r:id="rId100"/>
    <p:sldId id="1553" r:id="rId101"/>
    <p:sldId id="1632" r:id="rId102"/>
    <p:sldId id="1554" r:id="rId103"/>
    <p:sldId id="1633" r:id="rId104"/>
    <p:sldId id="1555" r:id="rId105"/>
    <p:sldId id="1634" r:id="rId106"/>
    <p:sldId id="1556" r:id="rId107"/>
    <p:sldId id="1635" r:id="rId108"/>
    <p:sldId id="1557" r:id="rId109"/>
    <p:sldId id="1636" r:id="rId110"/>
    <p:sldId id="1558" r:id="rId111"/>
    <p:sldId id="1637" r:id="rId112"/>
    <p:sldId id="1638" r:id="rId113"/>
    <p:sldId id="1559" r:id="rId114"/>
    <p:sldId id="1639" r:id="rId115"/>
    <p:sldId id="1560" r:id="rId116"/>
    <p:sldId id="1640" r:id="rId117"/>
    <p:sldId id="1641" r:id="rId118"/>
    <p:sldId id="1561" r:id="rId119"/>
    <p:sldId id="1642" r:id="rId120"/>
    <p:sldId id="1562" r:id="rId121"/>
    <p:sldId id="1643" r:id="rId122"/>
    <p:sldId id="1563" r:id="rId123"/>
    <p:sldId id="1645" r:id="rId124"/>
    <p:sldId id="1564" r:id="rId125"/>
    <p:sldId id="1565" r:id="rId126"/>
    <p:sldId id="1646" r:id="rId127"/>
    <p:sldId id="1566" r:id="rId128"/>
    <p:sldId id="1647" r:id="rId129"/>
    <p:sldId id="1648" r:id="rId130"/>
    <p:sldId id="1567" r:id="rId131"/>
    <p:sldId id="1568" r:id="rId132"/>
    <p:sldId id="1655" r:id="rId133"/>
    <p:sldId id="1569" r:id="rId134"/>
    <p:sldId id="1649" r:id="rId135"/>
    <p:sldId id="1570" r:id="rId136"/>
    <p:sldId id="1650" r:id="rId137"/>
    <p:sldId id="1571" r:id="rId138"/>
    <p:sldId id="1651" r:id="rId139"/>
    <p:sldId id="1653" r:id="rId140"/>
    <p:sldId id="1572" r:id="rId141"/>
    <p:sldId id="1652" r:id="rId142"/>
    <p:sldId id="1654" r:id="rId143"/>
    <p:sldId id="1573" r:id="rId144"/>
    <p:sldId id="1656" r:id="rId145"/>
  </p:sldIdLst>
  <p:sldSz cx="9144000" cy="5143500" type="screen16x9"/>
  <p:notesSz cx="6858000" cy="9144000"/>
  <p:embeddedFontLst>
    <p:embeddedFont>
      <p:font typeface="楷体" panose="02010609060101010101" pitchFamily="49" charset="-122"/>
      <p:regular r:id="rId150"/>
    </p:embeddedFont>
    <p:embeddedFont>
      <p:font typeface="Calibri" panose="020F0502020204030204" pitchFamily="34" charset="0"/>
      <p:regular r:id="rId151"/>
      <p:bold r:id="rId152"/>
      <p:italic r:id="rId153"/>
      <p:boldItalic r:id="rId154"/>
    </p:embeddedFont>
    <p:embeddedFont>
      <p:font typeface="黑体" panose="02010609060101010101" pitchFamily="49" charset="-122"/>
      <p:regular r:id="rId155"/>
    </p:embeddedFont>
  </p:embeddedFontLst>
  <p:custDataLst>
    <p:tags r:id="rId156"/>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00" userDrawn="1">
          <p15:clr>
            <a:srgbClr val="A4A3A4"/>
          </p15:clr>
        </p15:guide>
        <p15:guide id="2" pos="285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3B948"/>
    <a:srgbClr val="3399FF"/>
    <a:srgbClr val="0066FF"/>
    <a:srgbClr val="0000FF"/>
    <a:srgbClr val="CBF1FF"/>
    <a:srgbClr val="ECAAC3"/>
    <a:srgbClr val="98D267"/>
    <a:srgbClr val="FFFFFF"/>
    <a:srgbClr val="D1F5B8"/>
    <a:srgbClr val="D2F5B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5" autoAdjust="0"/>
    <p:restoredTop sz="94424" autoAdjust="0"/>
  </p:normalViewPr>
  <p:slideViewPr>
    <p:cSldViewPr showGuides="1">
      <p:cViewPr>
        <p:scale>
          <a:sx n="75" d="100"/>
          <a:sy n="75" d="100"/>
        </p:scale>
        <p:origin x="840" y="1152"/>
      </p:cViewPr>
      <p:guideLst>
        <p:guide orient="horz" pos="1900"/>
        <p:guide pos="2853"/>
      </p:guideLst>
    </p:cSldViewPr>
  </p:slideViewPr>
  <p:notesTextViewPr>
    <p:cViewPr>
      <p:scale>
        <a:sx n="1" d="1"/>
        <a:sy n="1" d="1"/>
      </p:scale>
      <p:origin x="0" y="0"/>
    </p:cViewPr>
  </p:notesTextViewPr>
  <p:sorterViewPr>
    <p:cViewPr>
      <p:scale>
        <a:sx n="66" d="100"/>
        <a:sy n="66" d="100"/>
      </p:scale>
      <p:origin x="0" y="3516"/>
    </p:cViewPr>
  </p:sorter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7.xml"/><Relationship Id="rId98" Type="http://schemas.openxmlformats.org/officeDocument/2006/relationships/slide" Target="slides/slide96.xml"/><Relationship Id="rId97" Type="http://schemas.openxmlformats.org/officeDocument/2006/relationships/slide" Target="slides/slide95.xml"/><Relationship Id="rId96" Type="http://schemas.openxmlformats.org/officeDocument/2006/relationships/slide" Target="slides/slide94.xml"/><Relationship Id="rId95" Type="http://schemas.openxmlformats.org/officeDocument/2006/relationships/slide" Target="slides/slide93.xml"/><Relationship Id="rId94" Type="http://schemas.openxmlformats.org/officeDocument/2006/relationships/slide" Target="slides/slide92.xml"/><Relationship Id="rId93" Type="http://schemas.openxmlformats.org/officeDocument/2006/relationships/slide" Target="slides/slide91.xml"/><Relationship Id="rId92" Type="http://schemas.openxmlformats.org/officeDocument/2006/relationships/slide" Target="slides/slide90.xml"/><Relationship Id="rId91" Type="http://schemas.openxmlformats.org/officeDocument/2006/relationships/slide" Target="slides/slide89.xml"/><Relationship Id="rId90" Type="http://schemas.openxmlformats.org/officeDocument/2006/relationships/slide" Target="slides/slide88.xml"/><Relationship Id="rId9" Type="http://schemas.openxmlformats.org/officeDocument/2006/relationships/slide" Target="slides/slide7.xml"/><Relationship Id="rId89" Type="http://schemas.openxmlformats.org/officeDocument/2006/relationships/slide" Target="slides/slide87.xml"/><Relationship Id="rId88" Type="http://schemas.openxmlformats.org/officeDocument/2006/relationships/slide" Target="slides/slide86.xml"/><Relationship Id="rId87" Type="http://schemas.openxmlformats.org/officeDocument/2006/relationships/slide" Target="slides/slide85.xml"/><Relationship Id="rId86" Type="http://schemas.openxmlformats.org/officeDocument/2006/relationships/slide" Target="slides/slide84.xml"/><Relationship Id="rId85" Type="http://schemas.openxmlformats.org/officeDocument/2006/relationships/slide" Target="slides/slide83.xml"/><Relationship Id="rId84" Type="http://schemas.openxmlformats.org/officeDocument/2006/relationships/slide" Target="slides/slide82.xml"/><Relationship Id="rId83" Type="http://schemas.openxmlformats.org/officeDocument/2006/relationships/slide" Target="slides/slide81.xml"/><Relationship Id="rId82" Type="http://schemas.openxmlformats.org/officeDocument/2006/relationships/slide" Target="slides/slide80.xml"/><Relationship Id="rId81" Type="http://schemas.openxmlformats.org/officeDocument/2006/relationships/slide" Target="slides/slide79.xml"/><Relationship Id="rId80" Type="http://schemas.openxmlformats.org/officeDocument/2006/relationships/slide" Target="slides/slide78.xml"/><Relationship Id="rId8" Type="http://schemas.openxmlformats.org/officeDocument/2006/relationships/slide" Target="slides/slide6.xml"/><Relationship Id="rId79" Type="http://schemas.openxmlformats.org/officeDocument/2006/relationships/slide" Target="slides/slide77.xml"/><Relationship Id="rId78" Type="http://schemas.openxmlformats.org/officeDocument/2006/relationships/slide" Target="slides/slide76.xml"/><Relationship Id="rId77" Type="http://schemas.openxmlformats.org/officeDocument/2006/relationships/slide" Target="slides/slide75.xml"/><Relationship Id="rId76" Type="http://schemas.openxmlformats.org/officeDocument/2006/relationships/slide" Target="slides/slide74.xml"/><Relationship Id="rId75" Type="http://schemas.openxmlformats.org/officeDocument/2006/relationships/slide" Target="slides/slide73.xml"/><Relationship Id="rId74" Type="http://schemas.openxmlformats.org/officeDocument/2006/relationships/slide" Target="slides/slide72.xml"/><Relationship Id="rId73" Type="http://schemas.openxmlformats.org/officeDocument/2006/relationships/slide" Target="slides/slide71.xml"/><Relationship Id="rId72" Type="http://schemas.openxmlformats.org/officeDocument/2006/relationships/slide" Target="slides/slide70.xml"/><Relationship Id="rId71" Type="http://schemas.openxmlformats.org/officeDocument/2006/relationships/slide" Target="slides/slide69.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6" Type="http://schemas.openxmlformats.org/officeDocument/2006/relationships/tags" Target="tags/tag1.xml"/><Relationship Id="rId155" Type="http://schemas.openxmlformats.org/officeDocument/2006/relationships/font" Target="fonts/font6.fntdata"/><Relationship Id="rId154" Type="http://schemas.openxmlformats.org/officeDocument/2006/relationships/font" Target="fonts/font5.fntdata"/><Relationship Id="rId153" Type="http://schemas.openxmlformats.org/officeDocument/2006/relationships/font" Target="fonts/font4.fntdata"/><Relationship Id="rId152" Type="http://schemas.openxmlformats.org/officeDocument/2006/relationships/font" Target="fonts/font3.fntdata"/><Relationship Id="rId151" Type="http://schemas.openxmlformats.org/officeDocument/2006/relationships/font" Target="fonts/font2.fntdata"/><Relationship Id="rId150" Type="http://schemas.openxmlformats.org/officeDocument/2006/relationships/font" Target="fonts/font1.fntdata"/><Relationship Id="rId15" Type="http://schemas.openxmlformats.org/officeDocument/2006/relationships/slide" Target="slides/slide13.xml"/><Relationship Id="rId149" Type="http://schemas.openxmlformats.org/officeDocument/2006/relationships/tableStyles" Target="tableStyles.xml"/><Relationship Id="rId148" Type="http://schemas.openxmlformats.org/officeDocument/2006/relationships/viewProps" Target="viewProps.xml"/><Relationship Id="rId147" Type="http://schemas.openxmlformats.org/officeDocument/2006/relationships/presProps" Target="presProps.xml"/><Relationship Id="rId146" Type="http://schemas.openxmlformats.org/officeDocument/2006/relationships/notesMaster" Target="notesMasters/notesMaster1.xml"/><Relationship Id="rId145" Type="http://schemas.openxmlformats.org/officeDocument/2006/relationships/slide" Target="slides/slide143.xml"/><Relationship Id="rId144" Type="http://schemas.openxmlformats.org/officeDocument/2006/relationships/slide" Target="slides/slide142.xml"/><Relationship Id="rId143" Type="http://schemas.openxmlformats.org/officeDocument/2006/relationships/slide" Target="slides/slide141.xml"/><Relationship Id="rId142" Type="http://schemas.openxmlformats.org/officeDocument/2006/relationships/slide" Target="slides/slide140.xml"/><Relationship Id="rId141" Type="http://schemas.openxmlformats.org/officeDocument/2006/relationships/slide" Target="slides/slide139.xml"/><Relationship Id="rId140" Type="http://schemas.openxmlformats.org/officeDocument/2006/relationships/slide" Target="slides/slide138.xml"/><Relationship Id="rId14" Type="http://schemas.openxmlformats.org/officeDocument/2006/relationships/slide" Target="slides/slide12.xml"/><Relationship Id="rId139" Type="http://schemas.openxmlformats.org/officeDocument/2006/relationships/slide" Target="slides/slide137.xml"/><Relationship Id="rId138" Type="http://schemas.openxmlformats.org/officeDocument/2006/relationships/slide" Target="slides/slide136.xml"/><Relationship Id="rId137" Type="http://schemas.openxmlformats.org/officeDocument/2006/relationships/slide" Target="slides/slide135.xml"/><Relationship Id="rId136" Type="http://schemas.openxmlformats.org/officeDocument/2006/relationships/slide" Target="slides/slide134.xml"/><Relationship Id="rId135" Type="http://schemas.openxmlformats.org/officeDocument/2006/relationships/slide" Target="slides/slide133.xml"/><Relationship Id="rId134" Type="http://schemas.openxmlformats.org/officeDocument/2006/relationships/slide" Target="slides/slide132.xml"/><Relationship Id="rId133" Type="http://schemas.openxmlformats.org/officeDocument/2006/relationships/slide" Target="slides/slide131.xml"/><Relationship Id="rId132" Type="http://schemas.openxmlformats.org/officeDocument/2006/relationships/slide" Target="slides/slide130.xml"/><Relationship Id="rId131" Type="http://schemas.openxmlformats.org/officeDocument/2006/relationships/slide" Target="slides/slide129.xml"/><Relationship Id="rId130" Type="http://schemas.openxmlformats.org/officeDocument/2006/relationships/slide" Target="slides/slide128.xml"/><Relationship Id="rId13" Type="http://schemas.openxmlformats.org/officeDocument/2006/relationships/slide" Target="slides/slide11.xml"/><Relationship Id="rId129" Type="http://schemas.openxmlformats.org/officeDocument/2006/relationships/slide" Target="slides/slide127.xml"/><Relationship Id="rId128" Type="http://schemas.openxmlformats.org/officeDocument/2006/relationships/slide" Target="slides/slide126.xml"/><Relationship Id="rId127" Type="http://schemas.openxmlformats.org/officeDocument/2006/relationships/slide" Target="slides/slide125.xml"/><Relationship Id="rId126" Type="http://schemas.openxmlformats.org/officeDocument/2006/relationships/slide" Target="slides/slide124.xml"/><Relationship Id="rId125" Type="http://schemas.openxmlformats.org/officeDocument/2006/relationships/slide" Target="slides/slide123.xml"/><Relationship Id="rId124" Type="http://schemas.openxmlformats.org/officeDocument/2006/relationships/slide" Target="slides/slide122.xml"/><Relationship Id="rId123" Type="http://schemas.openxmlformats.org/officeDocument/2006/relationships/slide" Target="slides/slide121.xml"/><Relationship Id="rId122" Type="http://schemas.openxmlformats.org/officeDocument/2006/relationships/slide" Target="slides/slide120.xml"/><Relationship Id="rId121" Type="http://schemas.openxmlformats.org/officeDocument/2006/relationships/slide" Target="slides/slide119.xml"/><Relationship Id="rId120" Type="http://schemas.openxmlformats.org/officeDocument/2006/relationships/slide" Target="slides/slide118.xml"/><Relationship Id="rId12" Type="http://schemas.openxmlformats.org/officeDocument/2006/relationships/slide" Target="slides/slide10.xml"/><Relationship Id="rId119" Type="http://schemas.openxmlformats.org/officeDocument/2006/relationships/slide" Target="slides/slide117.xml"/><Relationship Id="rId118" Type="http://schemas.openxmlformats.org/officeDocument/2006/relationships/slide" Target="slides/slide116.xml"/><Relationship Id="rId117" Type="http://schemas.openxmlformats.org/officeDocument/2006/relationships/slide" Target="slides/slide115.xml"/><Relationship Id="rId116" Type="http://schemas.openxmlformats.org/officeDocument/2006/relationships/slide" Target="slides/slide114.xml"/><Relationship Id="rId115" Type="http://schemas.openxmlformats.org/officeDocument/2006/relationships/slide" Target="slides/slide113.xml"/><Relationship Id="rId114" Type="http://schemas.openxmlformats.org/officeDocument/2006/relationships/slide" Target="slides/slide112.xml"/><Relationship Id="rId113" Type="http://schemas.openxmlformats.org/officeDocument/2006/relationships/slide" Target="slides/slide111.xml"/><Relationship Id="rId112" Type="http://schemas.openxmlformats.org/officeDocument/2006/relationships/slide" Target="slides/slide110.xml"/><Relationship Id="rId111" Type="http://schemas.openxmlformats.org/officeDocument/2006/relationships/slide" Target="slides/slide109.xml"/><Relationship Id="rId110" Type="http://schemas.openxmlformats.org/officeDocument/2006/relationships/slide" Target="slides/slide108.xml"/><Relationship Id="rId11" Type="http://schemas.openxmlformats.org/officeDocument/2006/relationships/slide" Target="slides/slide9.xml"/><Relationship Id="rId109" Type="http://schemas.openxmlformats.org/officeDocument/2006/relationships/slide" Target="slides/slide107.xml"/><Relationship Id="rId108" Type="http://schemas.openxmlformats.org/officeDocument/2006/relationships/slide" Target="slides/slide106.xml"/><Relationship Id="rId107" Type="http://schemas.openxmlformats.org/officeDocument/2006/relationships/slide" Target="slides/slide105.xml"/><Relationship Id="rId106" Type="http://schemas.openxmlformats.org/officeDocument/2006/relationships/slide" Target="slides/slide104.xml"/><Relationship Id="rId105" Type="http://schemas.openxmlformats.org/officeDocument/2006/relationships/slide" Target="slides/slide103.xml"/><Relationship Id="rId104" Type="http://schemas.openxmlformats.org/officeDocument/2006/relationships/slide" Target="slides/slide102.xml"/><Relationship Id="rId103" Type="http://schemas.openxmlformats.org/officeDocument/2006/relationships/slide" Target="slides/slide101.xml"/><Relationship Id="rId102" Type="http://schemas.openxmlformats.org/officeDocument/2006/relationships/slide" Target="slides/slide100.xml"/><Relationship Id="rId101" Type="http://schemas.openxmlformats.org/officeDocument/2006/relationships/slide" Target="slides/slide99.xml"/><Relationship Id="rId100" Type="http://schemas.openxmlformats.org/officeDocument/2006/relationships/slide" Target="slides/slide98.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D2E35E-6DB1-4671-AA13-E9173BD066D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CD010-A9A3-4117-BFBF-9C1583B3E14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自定义版式">
    <p:bg>
      <p:bgPr>
        <a:solidFill>
          <a:schemeClr val="bg1">
            <a:lumMod val="95000"/>
          </a:schemeClr>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8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_自定义版式">
    <p:bg>
      <p:bgPr>
        <a:solidFill>
          <a:schemeClr val="bg1">
            <a:lumMod val="95000"/>
          </a:schemeClr>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9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transition spd="slow" advTm="0">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9" Type="http://schemas.openxmlformats.org/officeDocument/2006/relationships/theme" Target="../theme/theme1.xml"/><Relationship Id="rId28" Type="http://schemas.openxmlformats.org/officeDocument/2006/relationships/image" Target="../media/image3.jpeg"/><Relationship Id="rId27" Type="http://schemas.openxmlformats.org/officeDocument/2006/relationships/image" Target="../media/image2.png"/><Relationship Id="rId26" Type="http://schemas.openxmlformats.org/officeDocument/2006/relationships/image" Target="../media/image1.png"/><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3">
            <a:alpha val="6000"/>
          </a:schemeClr>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7870686" y="60776"/>
            <a:ext cx="1098756" cy="467092"/>
          </a:xfrm>
          <a:prstGeom prst="rect">
            <a:avLst/>
          </a:prstGeom>
        </p:spPr>
      </p:pic>
      <p:grpSp>
        <p:nvGrpSpPr>
          <p:cNvPr id="3" name="组合 2"/>
          <p:cNvGrpSpPr/>
          <p:nvPr userDrawn="1"/>
        </p:nvGrpSpPr>
        <p:grpSpPr>
          <a:xfrm>
            <a:off x="110768" y="4700586"/>
            <a:ext cx="9852201" cy="442914"/>
            <a:chOff x="3274110" y="4778201"/>
            <a:chExt cx="7305657" cy="442914"/>
          </a:xfrm>
        </p:grpSpPr>
        <p:pic>
          <p:nvPicPr>
            <p:cNvPr id="8" name="Picture 2"/>
            <p:cNvPicPr>
              <a:picLocks noChangeAspect="1" noChangeArrowheads="1"/>
            </p:cNvPicPr>
            <p:nvPr userDrawn="1"/>
          </p:nvPicPr>
          <p:blipFill rotWithShape="1">
            <a:blip r:embed="rId27" cstate="print">
              <a:clrChange>
                <a:clrFrom>
                  <a:srgbClr val="FFFFFF"/>
                </a:clrFrom>
                <a:clrTo>
                  <a:srgbClr val="FFFFFF">
                    <a:alpha val="0"/>
                  </a:srgbClr>
                </a:clrTo>
              </a:clrChange>
              <a:extLst>
                <a:ext uri="{28A0092B-C50C-407E-A947-70E740481C1C}">
                  <a14:useLocalDpi xmlns:a14="http://schemas.microsoft.com/office/drawing/2010/main" val="0"/>
                </a:ext>
              </a:extLst>
            </a:blip>
            <a:srcRect l="42368" r="-19857"/>
            <a:stretch>
              <a:fillRect/>
            </a:stretch>
          </p:blipFill>
          <p:spPr bwMode="auto">
            <a:xfrm>
              <a:off x="3274110" y="4778202"/>
              <a:ext cx="5911755"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userDrawn="1"/>
          </p:nvPicPr>
          <p:blipFill rotWithShape="1">
            <a:blip r:embed="rId27" cstate="print">
              <a:clrChange>
                <a:clrFrom>
                  <a:srgbClr val="FFFFFF"/>
                </a:clrFrom>
                <a:clrTo>
                  <a:srgbClr val="FFFFFF">
                    <a:alpha val="0"/>
                  </a:srgbClr>
                </a:clrTo>
              </a:clrChange>
              <a:extLst>
                <a:ext uri="{28A0092B-C50C-407E-A947-70E740481C1C}">
                  <a14:useLocalDpi xmlns:a14="http://schemas.microsoft.com/office/drawing/2010/main" val="0"/>
                </a:ext>
              </a:extLst>
            </a:blip>
            <a:srcRect l="42368" r="-19857"/>
            <a:stretch>
              <a:fillRect/>
            </a:stretch>
          </p:blipFill>
          <p:spPr bwMode="auto">
            <a:xfrm>
              <a:off x="7623889" y="4778201"/>
              <a:ext cx="2955878"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7" name="Picture 2" descr="https://gimg2.baidu.com/image_search/src=http%3A%2F%2Fpic.51yuansu.com%2Fpic3%2Fcover%2F01%2F68%2F15%2F5958584196967_610.jpg&amp;refer=http%3A%2F%2Fpic.51yuansu.com&amp;app=2002&amp;size=f9999,10000&amp;q=a80&amp;n=0&amp;g=0n&amp;fmt=jpeg?sec=1618631108&amp;t=2309d30d90ab50abb25a3bf278793be8"/>
          <p:cNvPicPr>
            <a:picLocks noChangeAspect="1" noChangeArrowheads="1"/>
          </p:cNvPicPr>
          <p:nvPr userDrawn="1"/>
        </p:nvPicPr>
        <p:blipFill>
          <a:blip r:embed="rId28"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flipH="1">
            <a:off x="0" y="-7398"/>
            <a:ext cx="1050928" cy="1050928"/>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txStyles>
    <p:titleStyle>
      <a:lvl1pPr algn="l" defTabSz="685800" rtl="0" eaLnBrk="1" latinLnBrk="0" hangingPunct="1">
        <a:lnSpc>
          <a:spcPct val="85000"/>
        </a:lnSpc>
        <a:spcBef>
          <a:spcPct val="0"/>
        </a:spcBef>
        <a:buNone/>
        <a:defRPr sz="3600" kern="1200" spc="-38" baseline="0">
          <a:solidFill>
            <a:schemeClr val="tx1">
              <a:lumMod val="75000"/>
              <a:lumOff val="2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sz="1500" kern="1200">
          <a:solidFill>
            <a:schemeClr val="tx1">
              <a:lumMod val="75000"/>
              <a:lumOff val="25000"/>
            </a:schemeClr>
          </a:solidFill>
          <a:latin typeface="+mn-lt"/>
          <a:ea typeface="+mn-ea"/>
          <a:cs typeface="+mn-cs"/>
        </a:defRPr>
      </a:lvl1pPr>
      <a:lvl2pPr marL="288290" indent="-137160" algn="l" defTabSz="685800" rtl="0" eaLnBrk="1" latinLnBrk="0" hangingPunct="1">
        <a:lnSpc>
          <a:spcPct val="90000"/>
        </a:lnSpc>
        <a:spcBef>
          <a:spcPts val="150"/>
        </a:spcBef>
        <a:spcAft>
          <a:spcPts val="3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2pPr>
      <a:lvl3pPr marL="425450" indent="-137160" algn="l" defTabSz="685800" rtl="0" eaLnBrk="1" latinLnBrk="0" hangingPunct="1">
        <a:lnSpc>
          <a:spcPct val="90000"/>
        </a:lnSpc>
        <a:spcBef>
          <a:spcPts val="150"/>
        </a:spcBef>
        <a:spcAft>
          <a:spcPts val="300"/>
        </a:spcAft>
        <a:buClr>
          <a:schemeClr val="accent1"/>
        </a:buClr>
        <a:buFont typeface="Calibri" panose="020F0502020204030204" pitchFamily="34" charset="0"/>
        <a:buChar char="◦"/>
        <a:defRPr sz="1100" kern="1200">
          <a:solidFill>
            <a:schemeClr val="tx1">
              <a:lumMod val="75000"/>
              <a:lumOff val="25000"/>
            </a:schemeClr>
          </a:solidFill>
          <a:latin typeface="+mn-lt"/>
          <a:ea typeface="+mn-ea"/>
          <a:cs typeface="+mn-cs"/>
        </a:defRPr>
      </a:lvl3pPr>
      <a:lvl4pPr marL="562610" indent="-137160" algn="l" defTabSz="685800" rtl="0" eaLnBrk="1" latinLnBrk="0" hangingPunct="1">
        <a:lnSpc>
          <a:spcPct val="90000"/>
        </a:lnSpc>
        <a:spcBef>
          <a:spcPts val="150"/>
        </a:spcBef>
        <a:spcAft>
          <a:spcPts val="300"/>
        </a:spcAft>
        <a:buClr>
          <a:schemeClr val="accent1"/>
        </a:buClr>
        <a:buFont typeface="Calibri" panose="020F0502020204030204" pitchFamily="34" charset="0"/>
        <a:buChar char="◦"/>
        <a:defRPr sz="1100" kern="1200">
          <a:solidFill>
            <a:schemeClr val="tx1">
              <a:lumMod val="75000"/>
              <a:lumOff val="25000"/>
            </a:schemeClr>
          </a:solidFill>
          <a:latin typeface="+mn-lt"/>
          <a:ea typeface="+mn-ea"/>
          <a:cs typeface="+mn-cs"/>
        </a:defRPr>
      </a:lvl4pPr>
      <a:lvl5pPr marL="699770" indent="-137160" algn="l" defTabSz="685800" rtl="0" eaLnBrk="1" latinLnBrk="0" hangingPunct="1">
        <a:lnSpc>
          <a:spcPct val="90000"/>
        </a:lnSpc>
        <a:spcBef>
          <a:spcPts val="150"/>
        </a:spcBef>
        <a:spcAft>
          <a:spcPts val="300"/>
        </a:spcAft>
        <a:buClr>
          <a:schemeClr val="accent1"/>
        </a:buClr>
        <a:buFont typeface="Calibri" panose="020F0502020204030204" pitchFamily="34" charset="0"/>
        <a:buChar char="◦"/>
        <a:defRPr sz="1100" kern="1200">
          <a:solidFill>
            <a:schemeClr val="tx1">
              <a:lumMod val="75000"/>
              <a:lumOff val="25000"/>
            </a:schemeClr>
          </a:solidFill>
          <a:latin typeface="+mn-lt"/>
          <a:ea typeface="+mn-ea"/>
          <a:cs typeface="+mn-cs"/>
        </a:defRPr>
      </a:lvl5pPr>
      <a:lvl6pPr marL="824865" indent="-171450" algn="l" defTabSz="685800" rtl="0" eaLnBrk="1" latinLnBrk="0" hangingPunct="1">
        <a:lnSpc>
          <a:spcPct val="90000"/>
        </a:lnSpc>
        <a:spcBef>
          <a:spcPts val="150"/>
        </a:spcBef>
        <a:spcAft>
          <a:spcPts val="300"/>
        </a:spcAft>
        <a:buClr>
          <a:schemeClr val="accent1"/>
        </a:buClr>
        <a:buFont typeface="Calibri" panose="020F0502020204030204" pitchFamily="34" charset="0"/>
        <a:buChar char="◦"/>
        <a:defRPr sz="1100" kern="1200">
          <a:solidFill>
            <a:schemeClr val="tx1">
              <a:lumMod val="75000"/>
              <a:lumOff val="25000"/>
            </a:schemeClr>
          </a:solidFill>
          <a:latin typeface="+mn-lt"/>
          <a:ea typeface="+mn-ea"/>
          <a:cs typeface="+mn-cs"/>
        </a:defRPr>
      </a:lvl6pPr>
      <a:lvl7pPr marL="974725" indent="-171450" algn="l" defTabSz="685800" rtl="0" eaLnBrk="1" latinLnBrk="0" hangingPunct="1">
        <a:lnSpc>
          <a:spcPct val="90000"/>
        </a:lnSpc>
        <a:spcBef>
          <a:spcPts val="150"/>
        </a:spcBef>
        <a:spcAft>
          <a:spcPts val="300"/>
        </a:spcAft>
        <a:buClr>
          <a:schemeClr val="accent1"/>
        </a:buClr>
        <a:buFont typeface="Calibri" panose="020F0502020204030204" pitchFamily="34" charset="0"/>
        <a:buChar char="◦"/>
        <a:defRPr sz="1100" kern="1200">
          <a:solidFill>
            <a:schemeClr val="tx1">
              <a:lumMod val="75000"/>
              <a:lumOff val="25000"/>
            </a:schemeClr>
          </a:solidFill>
          <a:latin typeface="+mn-lt"/>
          <a:ea typeface="+mn-ea"/>
          <a:cs typeface="+mn-cs"/>
        </a:defRPr>
      </a:lvl7pPr>
      <a:lvl8pPr marL="1125220" indent="-171450" algn="l" defTabSz="685800" rtl="0" eaLnBrk="1" latinLnBrk="0" hangingPunct="1">
        <a:lnSpc>
          <a:spcPct val="90000"/>
        </a:lnSpc>
        <a:spcBef>
          <a:spcPts val="150"/>
        </a:spcBef>
        <a:spcAft>
          <a:spcPts val="300"/>
        </a:spcAft>
        <a:buClr>
          <a:schemeClr val="accent1"/>
        </a:buClr>
        <a:buFont typeface="Calibri" panose="020F0502020204030204" pitchFamily="34" charset="0"/>
        <a:buChar char="◦"/>
        <a:defRPr sz="1100" kern="1200">
          <a:solidFill>
            <a:schemeClr val="tx1">
              <a:lumMod val="75000"/>
              <a:lumOff val="25000"/>
            </a:schemeClr>
          </a:solidFill>
          <a:latin typeface="+mn-lt"/>
          <a:ea typeface="+mn-ea"/>
          <a:cs typeface="+mn-cs"/>
        </a:defRPr>
      </a:lvl8pPr>
      <a:lvl9pPr marL="1275080" indent="-171450" algn="l" defTabSz="685800" rtl="0" eaLnBrk="1" latinLnBrk="0" hangingPunct="1">
        <a:lnSpc>
          <a:spcPct val="90000"/>
        </a:lnSpc>
        <a:spcBef>
          <a:spcPts val="150"/>
        </a:spcBef>
        <a:spcAft>
          <a:spcPts val="300"/>
        </a:spcAft>
        <a:buClr>
          <a:schemeClr val="accent1"/>
        </a:buClr>
        <a:buFont typeface="Calibri" panose="020F0502020204030204" pitchFamily="34" charset="0"/>
        <a:buChar char="◦"/>
        <a:defRPr sz="1100" kern="1200">
          <a:solidFill>
            <a:schemeClr val="tx1">
              <a:lumMod val="75000"/>
              <a:lumOff val="25000"/>
            </a:schemeClr>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8.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17.jpeg"/></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7.jpeg"/></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0.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18.jpeg"/></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8.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image" Target="../media/image10.jpeg"/><Relationship Id="rId1" Type="http://schemas.openxmlformats.org/officeDocument/2006/relationships/image" Target="../media/image9.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microsoft.com/office/2007/relationships/hdphoto" Target="../media/image5.wdp"/><Relationship Id="rId1" Type="http://schemas.openxmlformats.org/officeDocument/2006/relationships/image" Target="../media/image4.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11.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12.jpe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13.jpe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14.jpe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0.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15.jpe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7.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16.jpe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6.jpe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flipH="1">
            <a:off x="0" y="121776"/>
            <a:ext cx="2771800" cy="252000"/>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TextBox 6"/>
          <p:cNvSpPr txBox="1"/>
          <p:nvPr/>
        </p:nvSpPr>
        <p:spPr>
          <a:xfrm>
            <a:off x="56325" y="95821"/>
            <a:ext cx="1737976" cy="276999"/>
          </a:xfrm>
          <a:prstGeom prst="rect">
            <a:avLst/>
          </a:prstGeom>
          <a:noFill/>
        </p:spPr>
        <p:txBody>
          <a:bodyPr wrap="none" rtlCol="0">
            <a:spAutoFit/>
          </a:bodyPr>
          <a:lstStyle/>
          <a:p>
            <a:r>
              <a:rPr lang="zh-CN" altLang="en-US" sz="1200" dirty="0" smtClean="0"/>
              <a:t>   语文    五年级    上册</a:t>
            </a:r>
            <a:endParaRPr lang="zh-CN" altLang="en-US" sz="1200" dirty="0"/>
          </a:p>
        </p:txBody>
      </p:sp>
      <p:sp>
        <p:nvSpPr>
          <p:cNvPr id="8" name="TextBox 48"/>
          <p:cNvSpPr txBox="1"/>
          <p:nvPr/>
        </p:nvSpPr>
        <p:spPr>
          <a:xfrm>
            <a:off x="1328853" y="1426080"/>
            <a:ext cx="6706352" cy="1084912"/>
          </a:xfrm>
          <a:prstGeom prst="rect">
            <a:avLst/>
          </a:prstGeom>
          <a:noFill/>
          <a:ln w="19050">
            <a:solidFill>
              <a:schemeClr val="tx1"/>
            </a:solidFill>
          </a:ln>
          <a:effectLst>
            <a:softEdge rad="31750"/>
          </a:effectLst>
        </p:spPr>
        <p:txBody>
          <a:bodyPr wrap="square" lIns="68580" tIns="34290" rIns="68580" bIns="34290" rtlCol="0">
            <a:spAutoFit/>
          </a:bodyPr>
          <a:lstStyle/>
          <a:p>
            <a:r>
              <a:rPr lang="zh-CN" altLang="en-US" sz="6600" b="1" dirty="0" smtClean="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 知识点专项</a:t>
            </a:r>
            <a:r>
              <a:rPr lang="zh-CN" altLang="en-US" sz="66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复习</a:t>
            </a:r>
            <a:endParaRPr lang="zh-CN" altLang="en-US" sz="66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13618" y="256171"/>
            <a:ext cx="2857797" cy="523220"/>
          </a:xfrm>
          <a:prstGeom prst="rect">
            <a:avLst/>
          </a:prstGeom>
          <a:noFill/>
        </p:spPr>
        <p:txBody>
          <a:bodyPr wrap="square" rtlCol="0" anchor="t">
            <a:spAutoFit/>
          </a:bodyPr>
          <a:lstStyle/>
          <a:p>
            <a:r>
              <a:rPr lang="zh-CN" altLang="en-US" sz="2800" dirty="0" smtClean="0"/>
              <a:t>四</a:t>
            </a:r>
            <a:r>
              <a:rPr lang="zh-CN" altLang="en-US" sz="2800" dirty="0"/>
              <a:t>、对比</a:t>
            </a:r>
            <a:r>
              <a:rPr lang="zh-CN" altLang="en-US" sz="2800" dirty="0" smtClean="0"/>
              <a:t>句子。</a:t>
            </a:r>
            <a:endParaRPr lang="zh-CN" altLang="en-US" sz="2800" dirty="0"/>
          </a:p>
        </p:txBody>
      </p:sp>
      <p:sp>
        <p:nvSpPr>
          <p:cNvPr id="7" name="文本框 6"/>
          <p:cNvSpPr txBox="1"/>
          <p:nvPr/>
        </p:nvSpPr>
        <p:spPr>
          <a:xfrm>
            <a:off x="813618" y="843558"/>
            <a:ext cx="7659161" cy="1815882"/>
          </a:xfrm>
          <a:prstGeom prst="rect">
            <a:avLst/>
          </a:prstGeom>
          <a:noFill/>
        </p:spPr>
        <p:txBody>
          <a:bodyPr wrap="square" rtlCol="0" anchor="t">
            <a:spAutoFit/>
          </a:bodyPr>
          <a:lstStyle/>
          <a:p>
            <a:r>
              <a:rPr lang="en-US" altLang="zh-CN" sz="2800" dirty="0">
                <a:sym typeface="+mn-ea"/>
              </a:rPr>
              <a:t>1.</a:t>
            </a:r>
            <a:r>
              <a:rPr lang="zh-CN" altLang="en-US" sz="2800" dirty="0" smtClean="0">
                <a:sym typeface="+mn-ea"/>
              </a:rPr>
              <a:t>那么，人要做有用</a:t>
            </a:r>
            <a:r>
              <a:rPr lang="zh-CN" altLang="en-US" sz="2800" dirty="0">
                <a:sym typeface="+mn-ea"/>
              </a:rPr>
              <a:t>的人，不要做讲体面</a:t>
            </a:r>
            <a:r>
              <a:rPr lang="zh-CN" altLang="en-US" sz="2800" dirty="0" smtClean="0">
                <a:sym typeface="+mn-ea"/>
              </a:rPr>
              <a:t>，而对</a:t>
            </a:r>
            <a:r>
              <a:rPr lang="zh-CN" altLang="en-US" sz="2800" dirty="0">
                <a:sym typeface="+mn-ea"/>
              </a:rPr>
              <a:t>别人没好处的人。</a:t>
            </a:r>
            <a:endParaRPr lang="zh-CN" altLang="en-US" sz="2800" dirty="0">
              <a:sym typeface="+mn-ea"/>
            </a:endParaRPr>
          </a:p>
          <a:p>
            <a:r>
              <a:rPr lang="en-US" altLang="zh-CN" sz="2800" dirty="0">
                <a:sym typeface="+mn-ea"/>
              </a:rPr>
              <a:t>2.</a:t>
            </a:r>
            <a:r>
              <a:rPr lang="zh-CN" altLang="en-US" sz="2800" dirty="0" smtClean="0">
                <a:sym typeface="+mn-ea"/>
              </a:rPr>
              <a:t>那么，人</a:t>
            </a:r>
            <a:r>
              <a:rPr lang="zh-CN" altLang="en-US" sz="2800" dirty="0">
                <a:sym typeface="+mn-ea"/>
              </a:rPr>
              <a:t>要作有用的人，</a:t>
            </a:r>
            <a:r>
              <a:rPr lang="zh-CN" altLang="en-US" sz="2800" dirty="0">
                <a:sym typeface="+mn-ea"/>
              </a:rPr>
              <a:t>不要做</a:t>
            </a:r>
            <a:r>
              <a:rPr lang="zh-CN" altLang="en-US" sz="2800" u="sng" dirty="0" smtClean="0">
                <a:solidFill>
                  <a:srgbClr val="FF0000"/>
                </a:solidFill>
                <a:sym typeface="+mn-ea"/>
              </a:rPr>
              <a:t>只</a:t>
            </a:r>
            <a:r>
              <a:rPr lang="zh-CN" altLang="en-US" sz="2800" dirty="0" smtClean="0">
                <a:sym typeface="+mn-ea"/>
              </a:rPr>
              <a:t>讲</a:t>
            </a:r>
            <a:r>
              <a:rPr lang="zh-CN" altLang="en-US" sz="2800" dirty="0">
                <a:sym typeface="+mn-ea"/>
              </a:rPr>
              <a:t>体面</a:t>
            </a:r>
            <a:r>
              <a:rPr lang="zh-CN" altLang="en-US" sz="2800" dirty="0" smtClean="0">
                <a:sym typeface="+mn-ea"/>
              </a:rPr>
              <a:t>，而对</a:t>
            </a:r>
            <a:r>
              <a:rPr lang="zh-CN" altLang="en-US" sz="2800" dirty="0">
                <a:sym typeface="+mn-ea"/>
              </a:rPr>
              <a:t>别人没好处的人。</a:t>
            </a:r>
            <a:endParaRPr lang="zh-CN" altLang="en-US" sz="2800" dirty="0"/>
          </a:p>
        </p:txBody>
      </p:sp>
      <p:sp>
        <p:nvSpPr>
          <p:cNvPr id="8" name="文本框 7"/>
          <p:cNvSpPr txBox="1"/>
          <p:nvPr/>
        </p:nvSpPr>
        <p:spPr>
          <a:xfrm>
            <a:off x="381992" y="2656389"/>
            <a:ext cx="8091209" cy="1815882"/>
          </a:xfrm>
          <a:prstGeom prst="rect">
            <a:avLst/>
          </a:prstGeom>
          <a:noFill/>
        </p:spPr>
        <p:txBody>
          <a:bodyPr wrap="square" rtlCol="0" anchor="t">
            <a:spAutoFit/>
          </a:bodyPr>
          <a:lstStyle/>
          <a:p>
            <a:r>
              <a:rPr lang="zh-CN" altLang="en-US" sz="2800" dirty="0" smtClean="0"/>
              <a:t>       这</a:t>
            </a:r>
            <a:r>
              <a:rPr lang="zh-CN" altLang="en-US" sz="2800" dirty="0"/>
              <a:t>两句话的意思不完全相同。“只”</a:t>
            </a:r>
            <a:r>
              <a:rPr lang="zh-CN" altLang="en-US" sz="2800" dirty="0" smtClean="0"/>
              <a:t>是</a:t>
            </a:r>
            <a:r>
              <a:rPr lang="zh-CN" altLang="en-US" sz="2800" dirty="0" smtClean="0"/>
              <a:t>“单单”</a:t>
            </a:r>
            <a:r>
              <a:rPr lang="zh-CN" altLang="en-US" sz="2800" dirty="0"/>
              <a:t>的</a:t>
            </a:r>
            <a:r>
              <a:rPr lang="zh-CN" altLang="en-US" sz="2800" dirty="0" smtClean="0"/>
              <a:t>意思，加上</a:t>
            </a:r>
            <a:r>
              <a:rPr lang="zh-CN" altLang="en-US" sz="2800" dirty="0"/>
              <a:t>这个字可以体会父亲说做人不要只追求外表的体面，更重要的是希望“我们”做一个脚踏实地、不计名利，像花生一样对别人有用的人。</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043608" y="1491630"/>
            <a:ext cx="6840760" cy="2062103"/>
          </a:xfrm>
          <a:prstGeom prst="rect">
            <a:avLst/>
          </a:prstGeom>
          <a:noFill/>
        </p:spPr>
        <p:txBody>
          <a:bodyPr wrap="square" rtlCol="0">
            <a:spAutoFit/>
          </a:bodyPr>
          <a:lstStyle/>
          <a:p>
            <a:r>
              <a:rPr lang="zh-CN" altLang="en-US" sz="3200" dirty="0" smtClean="0"/>
              <a:t>        本文</a:t>
            </a:r>
            <a:r>
              <a:rPr lang="zh-CN" altLang="en-US" sz="3200" dirty="0"/>
              <a:t>讲述的是贫穷辛劳的母亲不顾同事的劝阻，</a:t>
            </a:r>
            <a:r>
              <a:rPr lang="zh-CN" altLang="en-US" sz="3200" dirty="0" smtClean="0"/>
              <a:t>毫不犹豫</a:t>
            </a:r>
            <a:r>
              <a:rPr lang="zh-CN" altLang="en-US" sz="3200" dirty="0"/>
              <a:t>地</a:t>
            </a:r>
            <a:r>
              <a:rPr lang="zh-CN" altLang="en-US" sz="3200" dirty="0" smtClean="0"/>
              <a:t>给</a:t>
            </a:r>
            <a:r>
              <a:rPr lang="zh-CN" altLang="en-US" sz="3200" dirty="0"/>
              <a:t>钱让孩子买书的故事，体现了平凡母亲的伟大，激发了关爱母亲的思想感情。</a:t>
            </a:r>
            <a:endParaRPr lang="zh-CN" altLang="en-US" sz="3200" dirty="0"/>
          </a:p>
        </p:txBody>
      </p:sp>
      <p:sp>
        <p:nvSpPr>
          <p:cNvPr id="28" name="TextBox 4"/>
          <p:cNvSpPr txBox="1"/>
          <p:nvPr/>
        </p:nvSpPr>
        <p:spPr>
          <a:xfrm>
            <a:off x="1043608" y="555526"/>
            <a:ext cx="2664296" cy="584775"/>
          </a:xfrm>
          <a:prstGeom prst="rect">
            <a:avLst/>
          </a:prstGeom>
          <a:noFill/>
        </p:spPr>
        <p:txBody>
          <a:bodyPr wrap="square" rtlCol="0">
            <a:spAutoFit/>
          </a:bodyPr>
          <a:lstStyle/>
          <a:p>
            <a:r>
              <a:rPr lang="zh-CN" altLang="en-US" sz="3200" dirty="0" smtClean="0">
                <a:solidFill>
                  <a:srgbClr val="000000"/>
                </a:solidFill>
              </a:rPr>
              <a:t>二、概括主题</a:t>
            </a:r>
            <a:endParaRPr lang="zh-CN" altLang="en-US" sz="3200" dirty="0" smtClean="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41244" y="555526"/>
            <a:ext cx="7344816" cy="954107"/>
          </a:xfrm>
          <a:prstGeom prst="rect">
            <a:avLst/>
          </a:prstGeom>
          <a:noFill/>
        </p:spPr>
        <p:txBody>
          <a:bodyPr wrap="square" rtlCol="0" anchor="t">
            <a:spAutoFit/>
          </a:bodyPr>
          <a:lstStyle/>
          <a:p>
            <a:r>
              <a:rPr lang="zh-CN" altLang="en-US" sz="2800" dirty="0">
                <a:solidFill>
                  <a:srgbClr val="000000"/>
                </a:solidFill>
                <a:sym typeface="+mn-ea"/>
              </a:rPr>
              <a:t>三、读下面的句子，注意反复出现的部分，想想它们的表达效果。 </a:t>
            </a:r>
            <a:endParaRPr lang="zh-CN" altLang="en-US" sz="2800" dirty="0">
              <a:solidFill>
                <a:srgbClr val="000000"/>
              </a:solidFill>
              <a:latin typeface="宋体" panose="02010600030101010101" pitchFamily="2" charset="-122"/>
            </a:endParaRPr>
          </a:p>
        </p:txBody>
      </p:sp>
      <p:sp>
        <p:nvSpPr>
          <p:cNvPr id="15" name="文本框 14"/>
          <p:cNvSpPr txBox="1"/>
          <p:nvPr/>
        </p:nvSpPr>
        <p:spPr>
          <a:xfrm>
            <a:off x="854058" y="1511295"/>
            <a:ext cx="7519188" cy="1384995"/>
          </a:xfrm>
          <a:prstGeom prst="rect">
            <a:avLst/>
          </a:prstGeom>
          <a:noFill/>
        </p:spPr>
        <p:txBody>
          <a:bodyPr wrap="square" rtlCol="0" anchor="t">
            <a:spAutoFit/>
          </a:bodyPr>
          <a:lstStyle/>
          <a:p>
            <a:r>
              <a:rPr lang="zh-CN" altLang="en-US" sz="2800" dirty="0" smtClean="0">
                <a:solidFill>
                  <a:srgbClr val="000000"/>
                </a:solidFill>
              </a:rPr>
              <a:t>       ◆</a:t>
            </a:r>
            <a:r>
              <a:rPr lang="zh-CN" altLang="en-US" sz="2800" dirty="0">
                <a:solidFill>
                  <a:srgbClr val="000000"/>
                </a:solidFill>
              </a:rPr>
              <a:t>背直</a:t>
            </a:r>
            <a:r>
              <a:rPr lang="zh-CN" altLang="en-US" sz="2800" dirty="0"/>
              <a:t>起来了，</a:t>
            </a:r>
            <a:r>
              <a:rPr lang="zh-CN" altLang="en-US" sz="2800" u="sng" dirty="0">
                <a:solidFill>
                  <a:srgbClr val="FF0000"/>
                </a:solidFill>
              </a:rPr>
              <a:t>我的母亲</a:t>
            </a:r>
            <a:r>
              <a:rPr lang="zh-CN" altLang="en-US" sz="2800" dirty="0"/>
              <a:t>。转过身来</a:t>
            </a:r>
            <a:r>
              <a:rPr lang="zh-CN" altLang="en-US" sz="2800" dirty="0" smtClean="0"/>
              <a:t>了，</a:t>
            </a:r>
            <a:r>
              <a:rPr lang="zh-CN" altLang="en-US" sz="2800" u="sng" dirty="0" smtClean="0">
                <a:solidFill>
                  <a:srgbClr val="FF0000"/>
                </a:solidFill>
              </a:rPr>
              <a:t>我</a:t>
            </a:r>
            <a:r>
              <a:rPr lang="zh-CN" altLang="en-US" sz="2800" u="sng" dirty="0">
                <a:solidFill>
                  <a:srgbClr val="FF0000"/>
                </a:solidFill>
              </a:rPr>
              <a:t>的母亲</a:t>
            </a:r>
            <a:r>
              <a:rPr lang="zh-CN" altLang="en-US" sz="2800" dirty="0"/>
              <a:t>。褐色的口罩上方，</a:t>
            </a:r>
            <a:r>
              <a:rPr lang="zh-CN" altLang="en-US" sz="2800" dirty="0" smtClean="0"/>
              <a:t>一</a:t>
            </a:r>
            <a:r>
              <a:rPr lang="zh-CN" altLang="en-US" sz="2800" dirty="0"/>
              <a:t>双</a:t>
            </a:r>
            <a:r>
              <a:rPr lang="zh-CN" altLang="en-US" sz="2800" dirty="0" smtClean="0"/>
              <a:t>眼神</a:t>
            </a:r>
            <a:r>
              <a:rPr lang="zh-CN" altLang="en-US" sz="2800" dirty="0"/>
              <a:t>疲惫的</a:t>
            </a:r>
            <a:r>
              <a:rPr lang="zh-CN" altLang="en-US" sz="2800" dirty="0" smtClean="0"/>
              <a:t>眼睛</a:t>
            </a:r>
            <a:r>
              <a:rPr lang="zh-CN" altLang="en-US" sz="2800" dirty="0">
                <a:solidFill>
                  <a:srgbClr val="000000"/>
                </a:solidFill>
              </a:rPr>
              <a:t>吃惊地望着我,</a:t>
            </a:r>
            <a:r>
              <a:rPr lang="zh-CN" altLang="en-US" sz="2800" u="sng" dirty="0">
                <a:solidFill>
                  <a:srgbClr val="FF0000"/>
                </a:solidFill>
              </a:rPr>
              <a:t>我的</a:t>
            </a:r>
            <a:r>
              <a:rPr lang="zh-CN" altLang="en-US" sz="2800" u="sng" dirty="0" smtClean="0">
                <a:solidFill>
                  <a:srgbClr val="FF0000"/>
                </a:solidFill>
              </a:rPr>
              <a:t>母亲</a:t>
            </a:r>
            <a:r>
              <a:rPr lang="en-US" altLang="zh-CN" sz="2800" dirty="0" smtClean="0">
                <a:solidFill>
                  <a:srgbClr val="000000"/>
                </a:solidFill>
                <a:latin typeface="宋体" panose="02010600030101010101" pitchFamily="2" charset="-122"/>
              </a:rPr>
              <a:t>……</a:t>
            </a:r>
            <a:endParaRPr lang="zh-CN" altLang="en-US" sz="2800" dirty="0">
              <a:solidFill>
                <a:srgbClr val="000000"/>
              </a:solidFill>
            </a:endParaRPr>
          </a:p>
        </p:txBody>
      </p:sp>
      <p:sp>
        <p:nvSpPr>
          <p:cNvPr id="9" name="文本框 8"/>
          <p:cNvSpPr txBox="1"/>
          <p:nvPr/>
        </p:nvSpPr>
        <p:spPr>
          <a:xfrm>
            <a:off x="826675" y="2896290"/>
            <a:ext cx="7546572" cy="1384995"/>
          </a:xfrm>
          <a:prstGeom prst="rect">
            <a:avLst/>
          </a:prstGeom>
          <a:noFill/>
        </p:spPr>
        <p:txBody>
          <a:bodyPr wrap="square" rtlCol="0" anchor="t">
            <a:spAutoFit/>
          </a:bodyPr>
          <a:lstStyle/>
          <a:p>
            <a:r>
              <a:rPr lang="zh-CN" altLang="en-US" sz="2800" dirty="0" smtClean="0">
                <a:sym typeface="+mn-ea"/>
              </a:rPr>
              <a:t>       画线</a:t>
            </a:r>
            <a:r>
              <a:rPr lang="zh-CN" altLang="en-US" sz="2800" dirty="0">
                <a:sym typeface="+mn-ea"/>
              </a:rPr>
              <a:t>的</a:t>
            </a:r>
            <a:r>
              <a:rPr lang="zh-CN" altLang="en-US" sz="2800" dirty="0" smtClean="0">
                <a:sym typeface="+mn-ea"/>
              </a:rPr>
              <a:t>短语用</a:t>
            </a:r>
            <a:r>
              <a:rPr lang="zh-CN" altLang="en-US" sz="2800" dirty="0">
                <a:sym typeface="+mn-ea"/>
              </a:rPr>
              <a:t>了反复的修辞手法，起强调作用。反复用“我的母亲”，突出母亲劳动时的辛苦，也说明了</a:t>
            </a:r>
            <a:r>
              <a:rPr lang="zh-CN" altLang="en-US" sz="2800" dirty="0" smtClean="0">
                <a:sym typeface="+mn-ea"/>
              </a:rPr>
              <a:t>钱的来之不易</a:t>
            </a:r>
            <a:r>
              <a:rPr lang="zh-CN" altLang="en-US" sz="2800" dirty="0">
                <a:sym typeface="+mn-ea"/>
              </a:rPr>
              <a:t>。</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755576" y="1059582"/>
            <a:ext cx="7663770" cy="1384995"/>
          </a:xfrm>
          <a:prstGeom prst="rect">
            <a:avLst/>
          </a:prstGeom>
          <a:noFill/>
        </p:spPr>
        <p:txBody>
          <a:bodyPr wrap="square" rtlCol="0" anchor="t">
            <a:spAutoFit/>
          </a:bodyPr>
          <a:lstStyle/>
          <a:p>
            <a:r>
              <a:rPr lang="zh-CN" altLang="en-US" sz="2800" dirty="0" smtClean="0">
                <a:solidFill>
                  <a:srgbClr val="000000"/>
                </a:solidFill>
              </a:rPr>
              <a:t>◆</a:t>
            </a:r>
            <a:r>
              <a:rPr lang="zh-CN" altLang="en-US" sz="2800" dirty="0">
                <a:solidFill>
                  <a:srgbClr val="000000"/>
                </a:solidFill>
              </a:rPr>
              <a:t>母亲说完，</a:t>
            </a:r>
            <a:r>
              <a:rPr lang="zh-CN" altLang="en-US" sz="2800" u="sng" dirty="0">
                <a:solidFill>
                  <a:srgbClr val="FF0000"/>
                </a:solidFill>
              </a:rPr>
              <a:t>立刻</a:t>
            </a:r>
            <a:r>
              <a:rPr lang="zh-CN" altLang="en-US" sz="2800" dirty="0">
                <a:solidFill>
                  <a:srgbClr val="000000"/>
                </a:solidFill>
              </a:rPr>
              <a:t>又坐了下去，</a:t>
            </a:r>
            <a:r>
              <a:rPr lang="zh-CN" altLang="en-US" sz="2800" u="sng" dirty="0">
                <a:solidFill>
                  <a:srgbClr val="FF0000"/>
                </a:solidFill>
              </a:rPr>
              <a:t>立刻</a:t>
            </a:r>
            <a:r>
              <a:rPr lang="zh-CN" altLang="en-US" sz="2800" dirty="0"/>
              <a:t>又</a:t>
            </a:r>
            <a:r>
              <a:rPr lang="zh-CN" altLang="en-US" sz="2800" dirty="0" smtClean="0"/>
              <a:t>弯曲了</a:t>
            </a:r>
            <a:r>
              <a:rPr lang="zh-CN" altLang="en-US" sz="2800" dirty="0"/>
              <a:t>背</a:t>
            </a:r>
            <a:r>
              <a:rPr lang="zh-CN" altLang="en-US" sz="2800" dirty="0">
                <a:solidFill>
                  <a:srgbClr val="000000"/>
                </a:solidFill>
              </a:rPr>
              <a:t>，</a:t>
            </a:r>
            <a:r>
              <a:rPr lang="zh-CN" altLang="en-US" sz="2800" u="sng" dirty="0">
                <a:solidFill>
                  <a:srgbClr val="FF0000"/>
                </a:solidFill>
              </a:rPr>
              <a:t>立刻</a:t>
            </a:r>
            <a:r>
              <a:rPr lang="zh-CN" altLang="en-US" sz="2800" dirty="0">
                <a:solidFill>
                  <a:srgbClr val="000000"/>
                </a:solidFill>
              </a:rPr>
              <a:t>又将头俯在缝纫机板上了，</a:t>
            </a:r>
            <a:r>
              <a:rPr lang="zh-CN" altLang="en-US" sz="2800" u="sng" dirty="0">
                <a:solidFill>
                  <a:srgbClr val="FF0000"/>
                </a:solidFill>
              </a:rPr>
              <a:t>立刻</a:t>
            </a:r>
            <a:r>
              <a:rPr lang="zh-CN" altLang="en-US" sz="2800" dirty="0">
                <a:solidFill>
                  <a:srgbClr val="000000"/>
                </a:solidFill>
              </a:rPr>
              <a:t>又陷入手脚并用的机械忙碌状态....</a:t>
            </a:r>
            <a:r>
              <a:rPr lang="zh-CN" altLang="en-US" sz="2800" dirty="0" smtClean="0">
                <a:solidFill>
                  <a:srgbClr val="000000"/>
                </a:solidFill>
              </a:rPr>
              <a:t>.</a:t>
            </a:r>
            <a:endParaRPr lang="zh-CN" altLang="en-US" sz="2800" dirty="0">
              <a:solidFill>
                <a:srgbClr val="000000"/>
              </a:solidFill>
            </a:endParaRPr>
          </a:p>
        </p:txBody>
      </p:sp>
      <p:sp>
        <p:nvSpPr>
          <p:cNvPr id="8" name="文本框 7"/>
          <p:cNvSpPr txBox="1"/>
          <p:nvPr/>
        </p:nvSpPr>
        <p:spPr>
          <a:xfrm>
            <a:off x="763217" y="2643758"/>
            <a:ext cx="7656130" cy="1815882"/>
          </a:xfrm>
          <a:prstGeom prst="rect">
            <a:avLst/>
          </a:prstGeom>
          <a:noFill/>
        </p:spPr>
        <p:txBody>
          <a:bodyPr wrap="square" rtlCol="0" anchor="t">
            <a:spAutoFit/>
          </a:bodyPr>
          <a:lstStyle/>
          <a:p>
            <a:r>
              <a:rPr lang="zh-CN" altLang="en-US" sz="2800" dirty="0" smtClean="0">
                <a:sym typeface="+mn-ea"/>
              </a:rPr>
              <a:t>         四</a:t>
            </a:r>
            <a:r>
              <a:rPr lang="zh-CN" altLang="en-US" sz="2800" dirty="0">
                <a:sym typeface="+mn-ea"/>
              </a:rPr>
              <a:t>个“立刻”组成了一组排比句，这</a:t>
            </a:r>
            <a:r>
              <a:rPr lang="zh-CN" altLang="en-US" sz="2800" dirty="0" smtClean="0">
                <a:sym typeface="+mn-ea"/>
              </a:rPr>
              <a:t>一组</a:t>
            </a:r>
            <a:r>
              <a:rPr lang="zh-CN" altLang="en-US" sz="2800" dirty="0">
                <a:sym typeface="+mn-ea"/>
              </a:rPr>
              <a:t>排比句，突出了母亲的辛苦。反复出现</a:t>
            </a:r>
            <a:r>
              <a:rPr lang="zh-CN" altLang="en-US" sz="2800" dirty="0" smtClean="0">
                <a:sym typeface="+mn-ea"/>
              </a:rPr>
              <a:t>“立刻”</a:t>
            </a:r>
            <a:r>
              <a:rPr lang="zh-CN" altLang="en-US" sz="2800" dirty="0">
                <a:sym typeface="+mn-ea"/>
              </a:rPr>
              <a:t>，突出了母亲工作的忙碌，一点儿时间都不舍耽误，为的是多挣点钱</a:t>
            </a:r>
            <a:r>
              <a:rPr lang="zh-CN" altLang="en-US" sz="2800" dirty="0" smtClean="0">
                <a:sym typeface="+mn-ea"/>
              </a:rPr>
              <a:t>。</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88910" y="590550"/>
            <a:ext cx="6644109" cy="954107"/>
          </a:xfrm>
          <a:prstGeom prst="rect">
            <a:avLst/>
          </a:prstGeom>
          <a:noFill/>
        </p:spPr>
        <p:txBody>
          <a:bodyPr wrap="square" rtlCol="0">
            <a:spAutoFit/>
          </a:bodyPr>
          <a:lstStyle/>
          <a:p>
            <a:r>
              <a:rPr lang="zh-CN" altLang="en-US" sz="2800" dirty="0" smtClean="0">
                <a:solidFill>
                  <a:srgbClr val="000000"/>
                </a:solidFill>
                <a:cs typeface="宋体" panose="02010600030101010101" pitchFamily="2" charset="-122"/>
                <a:sym typeface="+mn-ea"/>
              </a:rPr>
              <a:t>一、《父爱之舟》一课用了什么写作法，写了哪些内容</a:t>
            </a:r>
            <a:r>
              <a:rPr lang="en-US" sz="2800" b="1" dirty="0">
                <a:solidFill>
                  <a:srgbClr val="000000"/>
                </a:solidFill>
                <a:latin typeface="宋体" panose="02010600030101010101" pitchFamily="2" charset="-122"/>
                <a:cs typeface="宋体" panose="02010600030101010101" pitchFamily="2" charset="-122"/>
                <a:sym typeface="+mn-ea"/>
              </a:rPr>
              <a:t>？</a:t>
            </a:r>
            <a:endParaRPr lang="zh-CN" altLang="en-US" sz="2800" dirty="0">
              <a:solidFill>
                <a:srgbClr val="000000"/>
              </a:solidFill>
              <a:latin typeface="宋体" panose="02010600030101010101" pitchFamily="2" charset="-122"/>
            </a:endParaRPr>
          </a:p>
        </p:txBody>
      </p:sp>
      <p:sp>
        <p:nvSpPr>
          <p:cNvPr id="5" name="TextBox 4"/>
          <p:cNvSpPr txBox="1"/>
          <p:nvPr/>
        </p:nvSpPr>
        <p:spPr>
          <a:xfrm>
            <a:off x="2261453" y="1524759"/>
            <a:ext cx="4134465" cy="523220"/>
          </a:xfrm>
          <a:prstGeom prst="rect">
            <a:avLst/>
          </a:prstGeom>
          <a:noFill/>
        </p:spPr>
        <p:txBody>
          <a:bodyPr wrap="none" rtlCol="0">
            <a:spAutoFit/>
          </a:bodyPr>
          <a:lstStyle/>
          <a:p>
            <a:r>
              <a:rPr lang="zh-CN" altLang="en-US" sz="2800" dirty="0" smtClean="0"/>
              <a:t>本文用映衬的写作</a:t>
            </a:r>
            <a:r>
              <a:rPr lang="zh-CN" altLang="en-US" sz="2800" dirty="0" smtClean="0">
                <a:cs typeface="宋体" panose="02010600030101010101" pitchFamily="2" charset="-122"/>
                <a:sym typeface="+mn-ea"/>
              </a:rPr>
              <a:t>手</a:t>
            </a:r>
            <a:r>
              <a:rPr lang="zh-CN" altLang="en-US" sz="2800" dirty="0" smtClean="0"/>
              <a:t>法。</a:t>
            </a:r>
            <a:endParaRPr lang="zh-CN" altLang="en-US" sz="2800" dirty="0" smtClean="0"/>
          </a:p>
        </p:txBody>
      </p:sp>
      <p:sp>
        <p:nvSpPr>
          <p:cNvPr id="9" name="左大括号 8"/>
          <p:cNvSpPr/>
          <p:nvPr/>
        </p:nvSpPr>
        <p:spPr>
          <a:xfrm>
            <a:off x="1412091" y="2494374"/>
            <a:ext cx="253365" cy="1310005"/>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1" name="TextBox 4"/>
          <p:cNvSpPr txBox="1"/>
          <p:nvPr/>
        </p:nvSpPr>
        <p:spPr>
          <a:xfrm>
            <a:off x="1835696" y="2383785"/>
            <a:ext cx="851515" cy="492443"/>
          </a:xfrm>
          <a:prstGeom prst="rect">
            <a:avLst/>
          </a:prstGeom>
          <a:noFill/>
        </p:spPr>
        <p:txBody>
          <a:bodyPr wrap="none" rtlCol="0">
            <a:spAutoFit/>
          </a:bodyPr>
          <a:lstStyle/>
          <a:p>
            <a:r>
              <a:rPr lang="zh-CN" altLang="en-US" sz="2600" dirty="0" smtClean="0"/>
              <a:t>做梦</a:t>
            </a:r>
            <a:endParaRPr lang="zh-CN" altLang="en-US" sz="2600" dirty="0" smtClean="0"/>
          </a:p>
        </p:txBody>
      </p:sp>
      <p:sp>
        <p:nvSpPr>
          <p:cNvPr id="12" name="TextBox 4"/>
          <p:cNvSpPr txBox="1"/>
          <p:nvPr/>
        </p:nvSpPr>
        <p:spPr>
          <a:xfrm>
            <a:off x="1835696" y="2931790"/>
            <a:ext cx="3820277" cy="492443"/>
          </a:xfrm>
          <a:prstGeom prst="rect">
            <a:avLst/>
          </a:prstGeom>
          <a:noFill/>
        </p:spPr>
        <p:txBody>
          <a:bodyPr wrap="none" rtlCol="0">
            <a:spAutoFit/>
          </a:bodyPr>
          <a:lstStyle/>
          <a:p>
            <a:r>
              <a:rPr lang="zh-CN" altLang="en-US" sz="2600" dirty="0" smtClean="0"/>
              <a:t>梦境</a:t>
            </a:r>
            <a:r>
              <a:rPr lang="en-US" altLang="zh-CN" sz="2600" dirty="0" smtClean="0"/>
              <a:t>—</a:t>
            </a:r>
            <a:r>
              <a:rPr lang="zh-CN" altLang="en-US" sz="2600" dirty="0" smtClean="0"/>
              <a:t>父亲种种关爱场景</a:t>
            </a:r>
            <a:endParaRPr lang="zh-CN" altLang="en-US" sz="2600" dirty="0" smtClean="0"/>
          </a:p>
        </p:txBody>
      </p:sp>
      <p:sp>
        <p:nvSpPr>
          <p:cNvPr id="13" name="TextBox 4"/>
          <p:cNvSpPr txBox="1"/>
          <p:nvPr/>
        </p:nvSpPr>
        <p:spPr>
          <a:xfrm>
            <a:off x="1835696" y="3479795"/>
            <a:ext cx="851515" cy="492443"/>
          </a:xfrm>
          <a:prstGeom prst="rect">
            <a:avLst/>
          </a:prstGeom>
          <a:noFill/>
        </p:spPr>
        <p:txBody>
          <a:bodyPr wrap="none" rtlCol="0">
            <a:spAutoFit/>
          </a:bodyPr>
          <a:lstStyle/>
          <a:p>
            <a:r>
              <a:rPr lang="zh-CN" altLang="en-US" sz="2600" dirty="0" smtClean="0"/>
              <a:t>梦醒</a:t>
            </a:r>
            <a:endParaRPr lang="zh-CN" altLang="en-US" sz="2600" dirty="0" smtClean="0"/>
          </a:p>
        </p:txBody>
      </p:sp>
      <p:sp>
        <p:nvSpPr>
          <p:cNvPr id="14" name="文本框 13"/>
          <p:cNvSpPr txBox="1"/>
          <p:nvPr/>
        </p:nvSpPr>
        <p:spPr>
          <a:xfrm>
            <a:off x="734348" y="2368282"/>
            <a:ext cx="615553" cy="1528624"/>
          </a:xfrm>
          <a:prstGeom prst="rect">
            <a:avLst/>
          </a:prstGeom>
          <a:noFill/>
        </p:spPr>
        <p:txBody>
          <a:bodyPr vert="eaVert" wrap="none" rtlCol="0">
            <a:spAutoFit/>
          </a:bodyPr>
          <a:lstStyle/>
          <a:p>
            <a:r>
              <a:rPr lang="zh-CN" altLang="en-US" sz="2800" dirty="0"/>
              <a:t>父爱之舟</a:t>
            </a:r>
            <a:endParaRPr lang="zh-CN" altLang="en-US" sz="2800" dirty="0"/>
          </a:p>
        </p:txBody>
      </p:sp>
      <p:sp>
        <p:nvSpPr>
          <p:cNvPr id="21" name="文本框 20"/>
          <p:cNvSpPr txBox="1"/>
          <p:nvPr/>
        </p:nvSpPr>
        <p:spPr>
          <a:xfrm>
            <a:off x="3717291" y="8255"/>
            <a:ext cx="2294870" cy="460375"/>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defPPr>
              <a:defRPr lang="zh-CN"/>
            </a:defPPr>
            <a:lvl1pPr algn="ctr">
              <a:defRPr sz="2400">
                <a:solidFill>
                  <a:srgbClr val="000000"/>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zh-CN" dirty="0">
                <a:sym typeface="+mn-ea"/>
              </a:rPr>
              <a:t>19.</a:t>
            </a:r>
            <a:r>
              <a:rPr lang="zh-CN" altLang="en-US" dirty="0">
                <a:sym typeface="+mn-ea"/>
              </a:rPr>
              <a:t>父爱之舟</a:t>
            </a:r>
            <a:endParaRPr lang="zh-CN" altLang="en-US" dirty="0">
              <a:sym typeface="+mn-ea"/>
            </a:endParaRPr>
          </a:p>
        </p:txBody>
      </p:sp>
      <p:sp>
        <p:nvSpPr>
          <p:cNvPr id="2" name="右大括号 1"/>
          <p:cNvSpPr/>
          <p:nvPr/>
        </p:nvSpPr>
        <p:spPr>
          <a:xfrm>
            <a:off x="5649077" y="2371184"/>
            <a:ext cx="236855" cy="1614805"/>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4" name="文本框 3"/>
          <p:cNvSpPr txBox="1"/>
          <p:nvPr/>
        </p:nvSpPr>
        <p:spPr>
          <a:xfrm>
            <a:off x="5845613" y="2494374"/>
            <a:ext cx="1477328" cy="1528624"/>
          </a:xfrm>
          <a:prstGeom prst="rect">
            <a:avLst/>
          </a:prstGeom>
          <a:noFill/>
        </p:spPr>
        <p:txBody>
          <a:bodyPr vert="eaVert" wrap="none" rtlCol="0">
            <a:spAutoFit/>
          </a:bodyPr>
          <a:lstStyle/>
          <a:p>
            <a:endParaRPr lang="zh-CN" altLang="en-US" sz="2800"/>
          </a:p>
          <a:p>
            <a:r>
              <a:rPr lang="zh-CN" altLang="en-US" sz="2800"/>
              <a:t>爱不平凡</a:t>
            </a:r>
            <a:endParaRPr lang="zh-CN" altLang="en-US" sz="2800"/>
          </a:p>
          <a:p>
            <a:r>
              <a:rPr lang="zh-CN" altLang="en-US" sz="2800">
                <a:sym typeface="+mn-ea"/>
              </a:rPr>
              <a:t>平凡小事</a:t>
            </a:r>
            <a:endParaRPr lang="zh-CN" altLang="en-US" sz="2800"/>
          </a:p>
        </p:txBody>
      </p:sp>
      <p:sp>
        <p:nvSpPr>
          <p:cNvPr id="6" name="文本框 5"/>
          <p:cNvSpPr txBox="1"/>
          <p:nvPr/>
        </p:nvSpPr>
        <p:spPr>
          <a:xfrm>
            <a:off x="6857522" y="2494374"/>
            <a:ext cx="1046440" cy="1528624"/>
          </a:xfrm>
          <a:prstGeom prst="rect">
            <a:avLst/>
          </a:prstGeom>
          <a:noFill/>
        </p:spPr>
        <p:txBody>
          <a:bodyPr vert="eaVert" wrap="none" rtlCol="0">
            <a:spAutoFit/>
          </a:bodyPr>
          <a:lstStyle/>
          <a:p>
            <a:r>
              <a:rPr lang="zh-CN" altLang="en-US" sz="2800"/>
              <a:t>承载父爱</a:t>
            </a:r>
            <a:endParaRPr lang="zh-CN" altLang="en-US" sz="2800"/>
          </a:p>
          <a:p>
            <a:r>
              <a:rPr lang="zh-CN" altLang="en-US" sz="2800"/>
              <a:t>父爱之舟</a:t>
            </a:r>
            <a:endParaRPr lang="zh-CN" altLang="en-US" sz="280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P spid="11" grpId="0"/>
      <p:bldP spid="12" grpId="0"/>
      <p:bldP spid="13" grpId="0"/>
      <p:bldP spid="14" grpId="0"/>
      <p:bldP spid="2" grpId="0" animBg="1"/>
      <p:bldP spid="4" grpId="0"/>
      <p:bldP spid="6"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3"/>
          <p:cNvSpPr txBox="1"/>
          <p:nvPr/>
        </p:nvSpPr>
        <p:spPr>
          <a:xfrm>
            <a:off x="899592" y="1563638"/>
            <a:ext cx="7056784" cy="1569660"/>
          </a:xfrm>
          <a:prstGeom prst="rect">
            <a:avLst/>
          </a:prstGeom>
          <a:noFill/>
        </p:spPr>
        <p:txBody>
          <a:bodyPr wrap="square" rtlCol="0">
            <a:spAutoFit/>
          </a:bodyPr>
          <a:lstStyle/>
          <a:p>
            <a:r>
              <a:rPr lang="zh-CN" altLang="en-US" sz="3200" dirty="0" smtClean="0">
                <a:latin typeface="宋体" panose="02010600030101010101" pitchFamily="2" charset="-122"/>
              </a:rPr>
              <a:t>    本文</a:t>
            </a:r>
            <a:r>
              <a:rPr lang="zh-CN" altLang="en-US" sz="3200" dirty="0">
                <a:latin typeface="宋体" panose="02010600030101010101" pitchFamily="2" charset="-122"/>
              </a:rPr>
              <a:t>围绕父爱这一中心，写出了父亲深沉的爱子之情，抒发了儿子对父亲的怀念和感激之情。</a:t>
            </a:r>
            <a:endParaRPr lang="zh-CN" altLang="en-US" sz="3200" dirty="0">
              <a:latin typeface="宋体" panose="02010600030101010101" pitchFamily="2" charset="-122"/>
            </a:endParaRPr>
          </a:p>
        </p:txBody>
      </p:sp>
      <p:sp>
        <p:nvSpPr>
          <p:cNvPr id="28" name="TextBox 4"/>
          <p:cNvSpPr txBox="1"/>
          <p:nvPr/>
        </p:nvSpPr>
        <p:spPr>
          <a:xfrm>
            <a:off x="1249884" y="483518"/>
            <a:ext cx="2880320" cy="584775"/>
          </a:xfrm>
          <a:prstGeom prst="rect">
            <a:avLst/>
          </a:prstGeom>
          <a:noFill/>
        </p:spPr>
        <p:txBody>
          <a:bodyPr wrap="square" rtlCol="0">
            <a:spAutoFit/>
          </a:bodyPr>
          <a:lstStyle/>
          <a:p>
            <a:r>
              <a:rPr lang="zh-CN" altLang="en-US" sz="3200" dirty="0" smtClean="0">
                <a:solidFill>
                  <a:srgbClr val="000000"/>
                </a:solidFill>
              </a:rPr>
              <a:t>二、概括主题</a:t>
            </a:r>
            <a:endParaRPr lang="zh-CN" altLang="en-US" sz="3200" dirty="0" smtClean="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84039" y="1063627"/>
            <a:ext cx="8286167" cy="1384995"/>
          </a:xfrm>
          <a:prstGeom prst="rect">
            <a:avLst/>
          </a:prstGeom>
          <a:noFill/>
        </p:spPr>
        <p:txBody>
          <a:bodyPr wrap="square" rtlCol="0" anchor="t">
            <a:spAutoFit/>
          </a:bodyPr>
          <a:lstStyle/>
          <a:p>
            <a:r>
              <a:rPr lang="zh-CN" altLang="en-US" sz="2800" dirty="0" smtClean="0">
                <a:sym typeface="+mn-ea"/>
              </a:rPr>
              <a:t>       ◆</a:t>
            </a:r>
            <a:r>
              <a:rPr lang="zh-CN" altLang="en-US" sz="2800" dirty="0">
                <a:sym typeface="+mn-ea"/>
              </a:rPr>
              <a:t>这是我第一次真正心酸的哭，与在</a:t>
            </a:r>
            <a:r>
              <a:rPr lang="zh-CN" altLang="en-US" sz="2800" dirty="0" smtClean="0">
                <a:sym typeface="+mn-ea"/>
              </a:rPr>
              <a:t>家里撒娇的</a:t>
            </a:r>
            <a:r>
              <a:rPr lang="zh-CN" altLang="en-US" sz="2800" dirty="0" smtClean="0">
                <a:sym typeface="+mn-ea"/>
              </a:rPr>
              <a:t>哭、发脾气</a:t>
            </a:r>
            <a:r>
              <a:rPr lang="zh-CN" altLang="en-US" sz="2800" dirty="0">
                <a:sym typeface="+mn-ea"/>
              </a:rPr>
              <a:t>的哭、打架的哭都大不一样</a:t>
            </a:r>
            <a:r>
              <a:rPr lang="zh-CN" altLang="en-US" sz="2800" dirty="0" smtClean="0">
                <a:sym typeface="+mn-ea"/>
              </a:rPr>
              <a:t>，是人生</a:t>
            </a:r>
            <a:r>
              <a:rPr lang="zh-CN" altLang="en-US" sz="2800" dirty="0">
                <a:sym typeface="+mn-ea"/>
              </a:rPr>
              <a:t>道路中品尝到的新滋味了。(</a:t>
            </a:r>
            <a:r>
              <a:rPr lang="zh-CN" altLang="en-US" sz="2800" dirty="0" smtClean="0">
                <a:sym typeface="+mn-ea"/>
              </a:rPr>
              <a:t>“新滋味”指的</a:t>
            </a:r>
            <a:r>
              <a:rPr lang="zh-CN" altLang="en-US" sz="2800" dirty="0">
                <a:sym typeface="+mn-ea"/>
              </a:rPr>
              <a:t>是什么?)</a:t>
            </a:r>
            <a:endParaRPr lang="zh-CN" altLang="en-US" sz="2800" dirty="0"/>
          </a:p>
        </p:txBody>
      </p:sp>
      <p:sp>
        <p:nvSpPr>
          <p:cNvPr id="3" name="文本框 2"/>
          <p:cNvSpPr txBox="1"/>
          <p:nvPr/>
        </p:nvSpPr>
        <p:spPr>
          <a:xfrm>
            <a:off x="971600" y="345272"/>
            <a:ext cx="6647974" cy="523220"/>
          </a:xfrm>
          <a:prstGeom prst="rect">
            <a:avLst/>
          </a:prstGeom>
          <a:noFill/>
        </p:spPr>
        <p:txBody>
          <a:bodyPr wrap="none" rtlCol="0" anchor="t">
            <a:spAutoFit/>
          </a:bodyPr>
          <a:lstStyle/>
          <a:p>
            <a:r>
              <a:rPr lang="zh-CN" altLang="en-US" sz="2800" dirty="0">
                <a:solidFill>
                  <a:srgbClr val="000000"/>
                </a:solidFill>
                <a:sym typeface="+mn-ea"/>
              </a:rPr>
              <a:t>三、读下面的句子，回答括号里的问题。</a:t>
            </a:r>
            <a:endParaRPr lang="zh-CN" altLang="en-US" sz="2800" dirty="0">
              <a:solidFill>
                <a:srgbClr val="000000"/>
              </a:solidFill>
              <a:sym typeface="+mn-ea"/>
            </a:endParaRPr>
          </a:p>
        </p:txBody>
      </p:sp>
      <p:sp>
        <p:nvSpPr>
          <p:cNvPr id="6" name="文本框 5"/>
          <p:cNvSpPr txBox="1"/>
          <p:nvPr/>
        </p:nvSpPr>
        <p:spPr>
          <a:xfrm>
            <a:off x="432910" y="2859782"/>
            <a:ext cx="8388424" cy="954107"/>
          </a:xfrm>
          <a:prstGeom prst="rect">
            <a:avLst/>
          </a:prstGeom>
          <a:noFill/>
        </p:spPr>
        <p:txBody>
          <a:bodyPr wrap="square" rtlCol="0" anchor="t">
            <a:spAutoFit/>
          </a:bodyPr>
          <a:lstStyle/>
          <a:p>
            <a:r>
              <a:rPr lang="zh-CN" altLang="en-US" sz="2800" dirty="0" smtClean="0">
                <a:sym typeface="+mn-ea"/>
              </a:rPr>
              <a:t>      </a:t>
            </a:r>
            <a:r>
              <a:rPr lang="zh-CN" altLang="en-US" sz="2800" dirty="0" smtClean="0">
                <a:sym typeface="+mn-ea"/>
              </a:rPr>
              <a:t> “新滋味”</a:t>
            </a:r>
            <a:r>
              <a:rPr lang="zh-CN" altLang="en-US" sz="2800" dirty="0">
                <a:sym typeface="+mn-ea"/>
              </a:rPr>
              <a:t>指的是父亲为供自己上学凑钱的艰难;对父亲的依恋</a:t>
            </a:r>
            <a:r>
              <a:rPr lang="zh-CN" altLang="en-US" sz="2800" dirty="0" smtClean="0">
                <a:sym typeface="+mn-ea"/>
              </a:rPr>
              <a:t>;自己</a:t>
            </a:r>
            <a:r>
              <a:rPr lang="zh-CN" altLang="en-US" sz="2800" dirty="0">
                <a:sym typeface="+mn-ea"/>
              </a:rPr>
              <a:t>肩上责任的沉重。</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27584" y="2283718"/>
            <a:ext cx="7416824" cy="1815882"/>
          </a:xfrm>
          <a:prstGeom prst="rect">
            <a:avLst/>
          </a:prstGeom>
          <a:noFill/>
        </p:spPr>
        <p:txBody>
          <a:bodyPr wrap="square" rtlCol="0" anchor="t">
            <a:spAutoFit/>
          </a:bodyPr>
          <a:lstStyle/>
          <a:p>
            <a:r>
              <a:rPr lang="zh-CN" altLang="en-US" sz="2800" dirty="0" smtClean="0"/>
              <a:t>       作者</a:t>
            </a:r>
            <a:r>
              <a:rPr lang="zh-CN" altLang="en-US" sz="2800" dirty="0"/>
              <a:t>认为自己的词句不够形容深沉的</a:t>
            </a:r>
            <a:r>
              <a:rPr lang="zh-CN" altLang="en-US" sz="2800" dirty="0" smtClean="0"/>
              <a:t>父爱，只好</a:t>
            </a:r>
            <a:r>
              <a:rPr lang="zh-CN" altLang="en-US" sz="2800" dirty="0"/>
              <a:t>借助笔来画，更真切地表现出对父亲的怀念和感激之情。句子中“载着</a:t>
            </a:r>
            <a:r>
              <a:rPr lang="en-US" altLang="zh-CN" sz="2800" dirty="0"/>
              <a:t>”</a:t>
            </a:r>
            <a:r>
              <a:rPr lang="zh-CN" altLang="en-US" sz="2800" dirty="0"/>
              <a:t>一词把父爱具体化了，能更生动形象地描绘出父爱得深沉。</a:t>
            </a:r>
            <a:endParaRPr lang="zh-CN" altLang="en-US" sz="2800" dirty="0">
              <a:sym typeface="+mn-ea"/>
            </a:endParaRPr>
          </a:p>
        </p:txBody>
      </p:sp>
      <p:sp>
        <p:nvSpPr>
          <p:cNvPr id="5" name="文本框 4"/>
          <p:cNvSpPr txBox="1"/>
          <p:nvPr/>
        </p:nvSpPr>
        <p:spPr>
          <a:xfrm>
            <a:off x="827584" y="699542"/>
            <a:ext cx="7416824" cy="1384995"/>
          </a:xfrm>
          <a:prstGeom prst="rect">
            <a:avLst/>
          </a:prstGeom>
          <a:noFill/>
        </p:spPr>
        <p:txBody>
          <a:bodyPr wrap="square" rtlCol="0" anchor="t">
            <a:spAutoFit/>
          </a:bodyPr>
          <a:lstStyle/>
          <a:p>
            <a:r>
              <a:rPr lang="zh-CN" altLang="en-US" sz="2800" dirty="0" smtClean="0">
                <a:solidFill>
                  <a:srgbClr val="000000"/>
                </a:solidFill>
                <a:sym typeface="+mn-ea"/>
              </a:rPr>
              <a:t>       ◆</a:t>
            </a:r>
            <a:r>
              <a:rPr lang="zh-CN" altLang="en-US" sz="2800" dirty="0">
                <a:solidFill>
                  <a:srgbClr val="000000"/>
                </a:solidFill>
                <a:sym typeface="+mn-ea"/>
              </a:rPr>
              <a:t>我什么时候能够用自己手中的笔，把那只载着父爱的小船画出来就好了! (从这句</a:t>
            </a:r>
            <a:r>
              <a:rPr lang="zh-CN" altLang="en-US" sz="2800" dirty="0" smtClean="0">
                <a:solidFill>
                  <a:srgbClr val="000000"/>
                </a:solidFill>
                <a:sym typeface="+mn-ea"/>
              </a:rPr>
              <a:t>话体会</a:t>
            </a:r>
            <a:r>
              <a:rPr lang="zh-CN" altLang="en-US" sz="2800" dirty="0">
                <a:solidFill>
                  <a:srgbClr val="000000"/>
                </a:solidFill>
                <a:sym typeface="+mn-ea"/>
              </a:rPr>
              <a:t>到了作者对父亲怎样的情感?)</a:t>
            </a:r>
            <a:endParaRPr lang="zh-CN" altLang="en-US" sz="2800"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395536" y="630019"/>
            <a:ext cx="8109740" cy="954107"/>
          </a:xfrm>
          <a:prstGeom prst="rect">
            <a:avLst/>
          </a:prstGeom>
          <a:noFill/>
          <a:ln w="9525">
            <a:noFill/>
            <a:miter lim="800000"/>
          </a:ln>
          <a:effectLst/>
        </p:spPr>
        <p:txBody>
          <a:bodyPr vert="horz" wrap="square" lIns="91440" tIns="45720" rIns="91440" bIns="45720" numCol="1" anchor="ctr" anchorCtr="0" compatLnSpc="1">
            <a:spAutoFit/>
          </a:bodyPr>
          <a:lstStyle/>
          <a:p>
            <a:pPr defTabSz="914400" fontAlgn="base">
              <a:spcBef>
                <a:spcPct val="0"/>
              </a:spcBef>
              <a:spcAft>
                <a:spcPct val="0"/>
              </a:spcAft>
            </a:pPr>
            <a:r>
              <a:rPr lang="zh-CN" altLang="en-US" sz="2800" dirty="0" smtClean="0">
                <a:cs typeface="宋体" panose="02010600030101010101" pitchFamily="2" charset="-122"/>
              </a:rPr>
              <a:t>        一、《</a:t>
            </a:r>
            <a:r>
              <a:rPr lang="zh-CN" altLang="en-US" sz="2800" dirty="0" smtClean="0">
                <a:sym typeface="+mn-ea"/>
              </a:rPr>
              <a:t>“</a:t>
            </a:r>
            <a:r>
              <a:rPr lang="zh-CN" altLang="en-US" sz="2800" dirty="0" smtClean="0">
                <a:latin typeface="宋体" panose="02010600030101010101" pitchFamily="2" charset="-122"/>
                <a:cs typeface="+mn-ea"/>
                <a:sym typeface="+mn-ea"/>
              </a:rPr>
              <a:t>精彩极了</a:t>
            </a:r>
            <a:r>
              <a:rPr lang="zh-CN" altLang="en-US" sz="2800" dirty="0" smtClean="0">
                <a:sym typeface="+mn-ea"/>
              </a:rPr>
              <a:t>”</a:t>
            </a:r>
            <a:r>
              <a:rPr lang="zh-CN" altLang="en-US" sz="2800" dirty="0" smtClean="0">
                <a:latin typeface="宋体" panose="02010600030101010101" pitchFamily="2" charset="-122"/>
                <a:cs typeface="+mn-ea"/>
                <a:sym typeface="+mn-ea"/>
              </a:rPr>
              <a:t>和</a:t>
            </a:r>
            <a:r>
              <a:rPr lang="zh-CN" altLang="en-US" sz="2800" dirty="0" smtClean="0">
                <a:sym typeface="+mn-ea"/>
              </a:rPr>
              <a:t>“</a:t>
            </a:r>
            <a:r>
              <a:rPr lang="zh-CN" altLang="en-US" sz="2800" dirty="0" smtClean="0">
                <a:latin typeface="宋体" panose="02010600030101010101" pitchFamily="2" charset="-122"/>
                <a:cs typeface="+mn-ea"/>
                <a:sym typeface="+mn-ea"/>
              </a:rPr>
              <a:t>糟糕透了</a:t>
            </a:r>
            <a:r>
              <a:rPr lang="zh-CN" altLang="en-US" sz="2800" dirty="0" smtClean="0">
                <a:sym typeface="+mn-ea"/>
              </a:rPr>
              <a:t>”</a:t>
            </a:r>
            <a:r>
              <a:rPr lang="zh-CN" altLang="en-US" sz="2800" dirty="0" smtClean="0">
                <a:cs typeface="宋体" panose="02010600030101010101" pitchFamily="2" charset="-122"/>
                <a:sym typeface="+mn-ea"/>
              </a:rPr>
              <a:t>》一文是按什么顺序来写的，写了哪些内容</a:t>
            </a:r>
            <a:r>
              <a:rPr lang="en-US" sz="2800" b="1" dirty="0">
                <a:latin typeface="宋体" panose="02010600030101010101" pitchFamily="2" charset="-122"/>
                <a:cs typeface="宋体" panose="02010600030101010101" pitchFamily="2" charset="-122"/>
                <a:sym typeface="+mn-ea"/>
              </a:rPr>
              <a:t>？</a:t>
            </a:r>
            <a:endParaRPr lang="zh-CN" altLang="en-US" sz="2800" dirty="0" smtClean="0">
              <a:cs typeface="宋体" panose="02010600030101010101" pitchFamily="2" charset="-122"/>
            </a:endParaRPr>
          </a:p>
        </p:txBody>
      </p:sp>
      <p:sp>
        <p:nvSpPr>
          <p:cNvPr id="7" name="矩形 6"/>
          <p:cNvSpPr/>
          <p:nvPr/>
        </p:nvSpPr>
        <p:spPr>
          <a:xfrm>
            <a:off x="2423887" y="1575017"/>
            <a:ext cx="4032099" cy="523220"/>
          </a:xfrm>
          <a:prstGeom prst="rect">
            <a:avLst/>
          </a:prstGeom>
        </p:spPr>
        <p:txBody>
          <a:bodyPr wrap="square">
            <a:spAutoFit/>
          </a:bodyPr>
          <a:lstStyle/>
          <a:p>
            <a:r>
              <a:rPr lang="zh-CN" altLang="en-US" sz="2800" dirty="0" smtClean="0"/>
              <a:t>本文是按时</a:t>
            </a:r>
            <a:r>
              <a:rPr lang="zh-CN" altLang="en-US" sz="2800" dirty="0"/>
              <a:t>间顺序写的。</a:t>
            </a:r>
            <a:endParaRPr lang="zh-CN" altLang="en-US" sz="2800" dirty="0"/>
          </a:p>
        </p:txBody>
      </p:sp>
      <p:sp>
        <p:nvSpPr>
          <p:cNvPr id="3" name="TextBox 4"/>
          <p:cNvSpPr txBox="1"/>
          <p:nvPr/>
        </p:nvSpPr>
        <p:spPr>
          <a:xfrm>
            <a:off x="1613619" y="2204814"/>
            <a:ext cx="1820989" cy="461665"/>
          </a:xfrm>
          <a:prstGeom prst="rect">
            <a:avLst/>
          </a:prstGeom>
          <a:noFill/>
        </p:spPr>
        <p:txBody>
          <a:bodyPr wrap="square" rtlCol="0">
            <a:spAutoFit/>
          </a:bodyPr>
          <a:lstStyle/>
          <a:p>
            <a:r>
              <a:rPr lang="zh-CN" altLang="en-US" sz="2400" dirty="0" smtClean="0"/>
              <a:t>童年写诗 </a:t>
            </a:r>
            <a:endParaRPr lang="zh-CN" altLang="en-US" sz="2400" dirty="0" smtClean="0"/>
          </a:p>
        </p:txBody>
      </p:sp>
      <p:sp>
        <p:nvSpPr>
          <p:cNvPr id="6" name="左大括号 5"/>
          <p:cNvSpPr/>
          <p:nvPr/>
        </p:nvSpPr>
        <p:spPr>
          <a:xfrm>
            <a:off x="1476460" y="2439228"/>
            <a:ext cx="146688" cy="1129030"/>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400"/>
          </a:p>
        </p:txBody>
      </p:sp>
      <p:sp>
        <p:nvSpPr>
          <p:cNvPr id="11" name="右大括号 10"/>
          <p:cNvSpPr/>
          <p:nvPr/>
        </p:nvSpPr>
        <p:spPr>
          <a:xfrm>
            <a:off x="8072205" y="2272223"/>
            <a:ext cx="237010" cy="1657350"/>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400"/>
          </a:p>
        </p:txBody>
      </p:sp>
      <p:sp>
        <p:nvSpPr>
          <p:cNvPr id="17" name="TextBox 4"/>
          <p:cNvSpPr txBox="1"/>
          <p:nvPr/>
        </p:nvSpPr>
        <p:spPr>
          <a:xfrm>
            <a:off x="1613620" y="2731229"/>
            <a:ext cx="1733557" cy="461665"/>
          </a:xfrm>
          <a:prstGeom prst="rect">
            <a:avLst/>
          </a:prstGeom>
          <a:noFill/>
        </p:spPr>
        <p:txBody>
          <a:bodyPr wrap="square" rtlCol="0">
            <a:spAutoFit/>
          </a:bodyPr>
          <a:lstStyle/>
          <a:p>
            <a:r>
              <a:rPr lang="zh-CN" altLang="en-US" sz="2400" dirty="0" smtClean="0"/>
              <a:t>长大感悟</a:t>
            </a:r>
            <a:endParaRPr lang="zh-CN" altLang="en-US" sz="2400" dirty="0" smtClean="0"/>
          </a:p>
        </p:txBody>
      </p:sp>
      <p:sp>
        <p:nvSpPr>
          <p:cNvPr id="18" name="TextBox 4"/>
          <p:cNvSpPr txBox="1"/>
          <p:nvPr/>
        </p:nvSpPr>
        <p:spPr>
          <a:xfrm>
            <a:off x="1613620" y="3257644"/>
            <a:ext cx="1733557" cy="461665"/>
          </a:xfrm>
          <a:prstGeom prst="rect">
            <a:avLst/>
          </a:prstGeom>
          <a:noFill/>
        </p:spPr>
        <p:txBody>
          <a:bodyPr wrap="square" rtlCol="0">
            <a:spAutoFit/>
          </a:bodyPr>
          <a:lstStyle/>
          <a:p>
            <a:r>
              <a:rPr lang="zh-CN" altLang="en-US" sz="2400" dirty="0" smtClean="0"/>
              <a:t>成年体会</a:t>
            </a:r>
            <a:endParaRPr lang="zh-CN" altLang="en-US" sz="2400" dirty="0" smtClean="0"/>
          </a:p>
        </p:txBody>
      </p:sp>
      <p:sp>
        <p:nvSpPr>
          <p:cNvPr id="21" name="TextBox 4"/>
          <p:cNvSpPr txBox="1"/>
          <p:nvPr/>
        </p:nvSpPr>
        <p:spPr>
          <a:xfrm>
            <a:off x="-201794" y="2413758"/>
            <a:ext cx="1851255" cy="1200329"/>
          </a:xfrm>
          <a:prstGeom prst="rect">
            <a:avLst/>
          </a:prstGeom>
          <a:noFill/>
        </p:spPr>
        <p:txBody>
          <a:bodyPr wrap="square" rtlCol="0">
            <a:spAutoFit/>
          </a:bodyPr>
          <a:lstStyle/>
          <a:p>
            <a:r>
              <a:rPr lang="zh-CN" altLang="en-US" sz="2400">
                <a:sym typeface="+mn-ea"/>
              </a:rPr>
              <a:t>“</a:t>
            </a:r>
            <a:r>
              <a:rPr lang="zh-CN" altLang="en-US" sz="2400">
                <a:latin typeface="宋体" panose="02010600030101010101" pitchFamily="2" charset="-122"/>
                <a:cs typeface="+mn-ea"/>
                <a:sym typeface="+mn-ea"/>
              </a:rPr>
              <a:t>精彩极了</a:t>
            </a:r>
            <a:r>
              <a:rPr lang="zh-CN" altLang="en-US" sz="2400">
                <a:sym typeface="+mn-ea"/>
              </a:rPr>
              <a:t>”</a:t>
            </a:r>
            <a:endParaRPr lang="zh-CN" altLang="en-US" sz="2400">
              <a:sym typeface="+mn-ea"/>
            </a:endParaRPr>
          </a:p>
          <a:p>
            <a:r>
              <a:rPr lang="zh-CN" altLang="en-US" sz="2400">
                <a:latin typeface="宋体" panose="02010600030101010101" pitchFamily="2" charset="-122"/>
                <a:cs typeface="+mn-ea"/>
                <a:sym typeface="+mn-ea"/>
              </a:rPr>
              <a:t>     和</a:t>
            </a:r>
            <a:endParaRPr lang="zh-CN" altLang="en-US" sz="2400">
              <a:latin typeface="宋体" panose="02010600030101010101" pitchFamily="2" charset="-122"/>
              <a:cs typeface="+mn-ea"/>
              <a:sym typeface="+mn-ea"/>
            </a:endParaRPr>
          </a:p>
          <a:p>
            <a:r>
              <a:rPr lang="zh-CN" altLang="en-US" sz="2400">
                <a:sym typeface="+mn-ea"/>
              </a:rPr>
              <a:t>“</a:t>
            </a:r>
            <a:r>
              <a:rPr lang="zh-CN" altLang="en-US" sz="2400">
                <a:latin typeface="宋体" panose="02010600030101010101" pitchFamily="2" charset="-122"/>
                <a:cs typeface="+mn-ea"/>
                <a:sym typeface="+mn-ea"/>
              </a:rPr>
              <a:t>糟糕透了</a:t>
            </a:r>
            <a:r>
              <a:rPr lang="zh-CN" altLang="en-US" sz="2400">
                <a:sym typeface="+mn-ea"/>
              </a:rPr>
              <a:t>”</a:t>
            </a:r>
            <a:endParaRPr lang="zh-CN" altLang="en-US" sz="2400" dirty="0" smtClean="0"/>
          </a:p>
        </p:txBody>
      </p:sp>
      <p:sp>
        <p:nvSpPr>
          <p:cNvPr id="22" name="文本框 21"/>
          <p:cNvSpPr txBox="1"/>
          <p:nvPr/>
        </p:nvSpPr>
        <p:spPr>
          <a:xfrm>
            <a:off x="2429510" y="109855"/>
            <a:ext cx="4602480" cy="460375"/>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defPPr>
              <a:defRPr lang="zh-CN"/>
            </a:defPPr>
            <a:lvl1pPr algn="ctr">
              <a:defRPr sz="2400">
                <a:solidFill>
                  <a:srgbClr val="000000"/>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zh-CN" dirty="0"/>
              <a:t>20.</a:t>
            </a:r>
            <a:r>
              <a:rPr lang="zh-CN" altLang="en-US" dirty="0">
                <a:sym typeface="+mn-ea"/>
              </a:rPr>
              <a:t>“</a:t>
            </a:r>
            <a:r>
              <a:rPr lang="zh-CN" altLang="en-US" dirty="0"/>
              <a:t>精彩极了</a:t>
            </a:r>
            <a:r>
              <a:rPr lang="zh-CN" altLang="en-US" dirty="0">
                <a:sym typeface="+mn-ea"/>
              </a:rPr>
              <a:t>”</a:t>
            </a:r>
            <a:r>
              <a:rPr lang="zh-CN" altLang="en-US" dirty="0"/>
              <a:t>和</a:t>
            </a:r>
            <a:r>
              <a:rPr lang="zh-CN" altLang="en-US" dirty="0">
                <a:sym typeface="+mn-ea"/>
              </a:rPr>
              <a:t>“</a:t>
            </a:r>
            <a:r>
              <a:rPr lang="zh-CN" altLang="en-US" dirty="0"/>
              <a:t>糟糕透了</a:t>
            </a:r>
            <a:r>
              <a:rPr lang="zh-CN" altLang="en-US" dirty="0">
                <a:sym typeface="+mn-ea"/>
              </a:rPr>
              <a:t>”</a:t>
            </a:r>
            <a:endParaRPr lang="zh-CN" altLang="en-US" dirty="0"/>
          </a:p>
        </p:txBody>
      </p:sp>
      <p:sp>
        <p:nvSpPr>
          <p:cNvPr id="4" name="TextBox 4"/>
          <p:cNvSpPr txBox="1"/>
          <p:nvPr/>
        </p:nvSpPr>
        <p:spPr>
          <a:xfrm>
            <a:off x="2990299" y="2204814"/>
            <a:ext cx="3653635" cy="461665"/>
          </a:xfrm>
          <a:prstGeom prst="rect">
            <a:avLst/>
          </a:prstGeom>
          <a:noFill/>
        </p:spPr>
        <p:txBody>
          <a:bodyPr wrap="square" rtlCol="0">
            <a:spAutoFit/>
          </a:bodyPr>
          <a:lstStyle/>
          <a:p>
            <a:r>
              <a:rPr lang="zh-CN" altLang="en-US" sz="2400" dirty="0" smtClean="0">
                <a:sym typeface="+mn-ea"/>
              </a:rPr>
              <a:t>母亲表扬，父亲批评</a:t>
            </a:r>
            <a:endParaRPr lang="zh-CN" altLang="en-US" sz="2400" dirty="0" smtClean="0"/>
          </a:p>
        </p:txBody>
      </p:sp>
      <p:sp>
        <p:nvSpPr>
          <p:cNvPr id="5" name="TextBox 4"/>
          <p:cNvSpPr txBox="1"/>
          <p:nvPr/>
        </p:nvSpPr>
        <p:spPr>
          <a:xfrm>
            <a:off x="2990300" y="2731229"/>
            <a:ext cx="3741067" cy="461665"/>
          </a:xfrm>
          <a:prstGeom prst="rect">
            <a:avLst/>
          </a:prstGeom>
          <a:noFill/>
        </p:spPr>
        <p:txBody>
          <a:bodyPr wrap="square" rtlCol="0">
            <a:spAutoFit/>
          </a:bodyPr>
          <a:lstStyle/>
          <a:p>
            <a:r>
              <a:rPr lang="zh-CN" altLang="en-US" sz="2400" dirty="0" smtClean="0"/>
              <a:t>母亲鼓励，父亲严格 </a:t>
            </a:r>
            <a:endParaRPr lang="zh-CN" altLang="en-US" sz="2400" dirty="0" smtClean="0"/>
          </a:p>
        </p:txBody>
      </p:sp>
      <p:sp>
        <p:nvSpPr>
          <p:cNvPr id="8" name="TextBox 4"/>
          <p:cNvSpPr txBox="1"/>
          <p:nvPr/>
        </p:nvSpPr>
        <p:spPr>
          <a:xfrm>
            <a:off x="3076660" y="3092544"/>
            <a:ext cx="3741067" cy="461665"/>
          </a:xfrm>
          <a:prstGeom prst="rect">
            <a:avLst/>
          </a:prstGeom>
          <a:noFill/>
        </p:spPr>
        <p:txBody>
          <a:bodyPr wrap="square" rtlCol="0">
            <a:spAutoFit/>
          </a:bodyPr>
          <a:lstStyle/>
          <a:p>
            <a:r>
              <a:rPr lang="zh-CN" altLang="en-US" sz="2400" dirty="0" smtClean="0"/>
              <a:t>精彩极 了，创作源泉</a:t>
            </a:r>
            <a:endParaRPr lang="zh-CN" altLang="en-US" sz="2400" dirty="0" smtClean="0"/>
          </a:p>
        </p:txBody>
      </p:sp>
      <p:sp>
        <p:nvSpPr>
          <p:cNvPr id="9" name="TextBox 4"/>
          <p:cNvSpPr txBox="1"/>
          <p:nvPr/>
        </p:nvSpPr>
        <p:spPr>
          <a:xfrm>
            <a:off x="3059548" y="3568159"/>
            <a:ext cx="3653635" cy="461665"/>
          </a:xfrm>
          <a:prstGeom prst="rect">
            <a:avLst/>
          </a:prstGeom>
          <a:noFill/>
        </p:spPr>
        <p:txBody>
          <a:bodyPr wrap="square" rtlCol="0">
            <a:spAutoFit/>
          </a:bodyPr>
          <a:lstStyle/>
          <a:p>
            <a:r>
              <a:rPr lang="zh-CN" altLang="en-US" sz="2400" dirty="0" smtClean="0"/>
              <a:t>糟糕透了，警告力量</a:t>
            </a:r>
            <a:endParaRPr lang="zh-CN" altLang="en-US" sz="2400" dirty="0" smtClean="0"/>
          </a:p>
        </p:txBody>
      </p:sp>
      <p:sp>
        <p:nvSpPr>
          <p:cNvPr id="10" name="左大括号 9"/>
          <p:cNvSpPr/>
          <p:nvPr/>
        </p:nvSpPr>
        <p:spPr>
          <a:xfrm>
            <a:off x="2916005" y="3092643"/>
            <a:ext cx="171815" cy="885190"/>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400"/>
          </a:p>
        </p:txBody>
      </p:sp>
      <p:sp>
        <p:nvSpPr>
          <p:cNvPr id="12" name="TextBox 4"/>
          <p:cNvSpPr txBox="1"/>
          <p:nvPr/>
        </p:nvSpPr>
        <p:spPr>
          <a:xfrm>
            <a:off x="5914538" y="2205370"/>
            <a:ext cx="2885604" cy="461665"/>
          </a:xfrm>
          <a:prstGeom prst="rect">
            <a:avLst/>
          </a:prstGeom>
          <a:noFill/>
        </p:spPr>
        <p:txBody>
          <a:bodyPr wrap="square" rtlCol="0">
            <a:spAutoFit/>
          </a:bodyPr>
          <a:lstStyle/>
          <a:p>
            <a:r>
              <a:rPr lang="zh-CN" altLang="en-US" sz="2400" dirty="0" smtClean="0"/>
              <a:t>表扬与批评共存</a:t>
            </a:r>
            <a:endParaRPr lang="zh-CN" altLang="en-US" sz="2400" dirty="0" smtClean="0"/>
          </a:p>
        </p:txBody>
      </p:sp>
      <p:sp>
        <p:nvSpPr>
          <p:cNvPr id="13" name="TextBox 4"/>
          <p:cNvSpPr txBox="1"/>
          <p:nvPr/>
        </p:nvSpPr>
        <p:spPr>
          <a:xfrm>
            <a:off x="5914538" y="2717279"/>
            <a:ext cx="2885604" cy="461665"/>
          </a:xfrm>
          <a:prstGeom prst="rect">
            <a:avLst/>
          </a:prstGeom>
          <a:noFill/>
        </p:spPr>
        <p:txBody>
          <a:bodyPr wrap="square" rtlCol="0">
            <a:spAutoFit/>
          </a:bodyPr>
          <a:lstStyle/>
          <a:p>
            <a:r>
              <a:rPr lang="zh-CN" altLang="en-US" sz="2400" dirty="0" smtClean="0"/>
              <a:t>慈母与严父同在</a:t>
            </a:r>
            <a:endParaRPr lang="zh-CN" altLang="en-US" sz="2400" dirty="0" smtClean="0"/>
          </a:p>
        </p:txBody>
      </p:sp>
      <p:sp>
        <p:nvSpPr>
          <p:cNvPr id="14" name="TextBox 4"/>
          <p:cNvSpPr txBox="1"/>
          <p:nvPr/>
        </p:nvSpPr>
        <p:spPr>
          <a:xfrm>
            <a:off x="6163395" y="3198589"/>
            <a:ext cx="1733557" cy="830997"/>
          </a:xfrm>
          <a:prstGeom prst="rect">
            <a:avLst/>
          </a:prstGeom>
          <a:noFill/>
        </p:spPr>
        <p:txBody>
          <a:bodyPr wrap="square" rtlCol="0">
            <a:spAutoFit/>
          </a:bodyPr>
          <a:lstStyle/>
          <a:p>
            <a:r>
              <a:rPr lang="zh-CN" altLang="en-US" sz="2400" dirty="0" smtClean="0"/>
              <a:t>两种爱缺</a:t>
            </a:r>
            <a:endParaRPr lang="zh-CN" altLang="en-US" sz="2400" dirty="0" smtClean="0"/>
          </a:p>
          <a:p>
            <a:r>
              <a:rPr lang="zh-CN" altLang="en-US" sz="2400" dirty="0" smtClean="0"/>
              <a:t>一不可</a:t>
            </a:r>
            <a:endParaRPr lang="zh-CN" altLang="en-US" sz="2400" dirty="0" smtClean="0"/>
          </a:p>
        </p:txBody>
      </p:sp>
      <p:sp>
        <p:nvSpPr>
          <p:cNvPr id="15" name="TextBox 4"/>
          <p:cNvSpPr txBox="1"/>
          <p:nvPr/>
        </p:nvSpPr>
        <p:spPr>
          <a:xfrm>
            <a:off x="8293820" y="2272223"/>
            <a:ext cx="837409" cy="1569660"/>
          </a:xfrm>
          <a:prstGeom prst="rect">
            <a:avLst/>
          </a:prstGeom>
          <a:noFill/>
        </p:spPr>
        <p:txBody>
          <a:bodyPr wrap="square" rtlCol="0">
            <a:spAutoFit/>
          </a:bodyPr>
          <a:lstStyle/>
          <a:p>
            <a:r>
              <a:rPr lang="zh-CN" altLang="en-US" sz="2400" dirty="0" smtClean="0"/>
              <a:t>评价</a:t>
            </a:r>
            <a:endParaRPr lang="zh-CN" altLang="en-US" sz="2400" dirty="0" smtClean="0"/>
          </a:p>
          <a:p>
            <a:r>
              <a:rPr lang="zh-CN" altLang="en-US" sz="2400" dirty="0" smtClean="0"/>
              <a:t>相反</a:t>
            </a:r>
            <a:endParaRPr lang="zh-CN" altLang="en-US" sz="2400" dirty="0" smtClean="0"/>
          </a:p>
          <a:p>
            <a:r>
              <a:rPr lang="zh-CN" altLang="en-US" sz="2400" dirty="0" smtClean="0"/>
              <a:t>爱</a:t>
            </a:r>
            <a:endParaRPr lang="zh-CN" altLang="en-US" sz="2400" dirty="0" smtClean="0"/>
          </a:p>
          <a:p>
            <a:r>
              <a:rPr lang="zh-CN" altLang="en-US" sz="2400" dirty="0" smtClean="0"/>
              <a:t>相同</a:t>
            </a:r>
            <a:endParaRPr lang="zh-CN" altLang="en-US" sz="2400" dirty="0" smtClean="0"/>
          </a:p>
        </p:txBody>
      </p:sp>
      <p:sp>
        <p:nvSpPr>
          <p:cNvPr id="16" name="右大括号 15"/>
          <p:cNvSpPr/>
          <p:nvPr/>
        </p:nvSpPr>
        <p:spPr>
          <a:xfrm>
            <a:off x="6087194" y="3258378"/>
            <a:ext cx="81493" cy="671195"/>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40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P spid="6" grpId="0" animBg="1"/>
      <p:bldP spid="11" grpId="0" animBg="1"/>
      <p:bldP spid="17" grpId="0"/>
      <p:bldP spid="18" grpId="0"/>
      <p:bldP spid="21" grpId="0"/>
      <p:bldP spid="4" grpId="0"/>
      <p:bldP spid="5" grpId="0"/>
      <p:bldP spid="8" grpId="0"/>
      <p:bldP spid="9" grpId="0"/>
      <p:bldP spid="10" grpId="0" animBg="1"/>
      <p:bldP spid="12" grpId="0"/>
      <p:bldP spid="13" grpId="0"/>
      <p:bldP spid="14" grpId="0"/>
      <p:bldP spid="15" grpId="0"/>
      <p:bldP spid="16" grpId="0"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4"/>
          <p:cNvSpPr txBox="1"/>
          <p:nvPr/>
        </p:nvSpPr>
        <p:spPr>
          <a:xfrm>
            <a:off x="1043608" y="483518"/>
            <a:ext cx="3312368" cy="646331"/>
          </a:xfrm>
          <a:prstGeom prst="rect">
            <a:avLst/>
          </a:prstGeom>
          <a:noFill/>
        </p:spPr>
        <p:txBody>
          <a:bodyPr wrap="square" rtlCol="0">
            <a:spAutoFit/>
          </a:bodyPr>
          <a:lstStyle/>
          <a:p>
            <a:r>
              <a:rPr lang="zh-CN" altLang="en-US" sz="3600" dirty="0" smtClean="0">
                <a:solidFill>
                  <a:srgbClr val="000000"/>
                </a:solidFill>
              </a:rPr>
              <a:t>二、概括主题</a:t>
            </a:r>
            <a:endParaRPr lang="zh-CN" altLang="en-US" sz="3600" dirty="0" smtClean="0">
              <a:solidFill>
                <a:srgbClr val="000000"/>
              </a:solidFill>
            </a:endParaRPr>
          </a:p>
        </p:txBody>
      </p:sp>
      <p:sp>
        <p:nvSpPr>
          <p:cNvPr id="19" name="文本框 18"/>
          <p:cNvSpPr txBox="1"/>
          <p:nvPr/>
        </p:nvSpPr>
        <p:spPr>
          <a:xfrm>
            <a:off x="899592" y="1491630"/>
            <a:ext cx="7560840" cy="2062103"/>
          </a:xfrm>
          <a:prstGeom prst="rect">
            <a:avLst/>
          </a:prstGeom>
          <a:noFill/>
        </p:spPr>
        <p:txBody>
          <a:bodyPr wrap="square" rtlCol="0" anchor="t">
            <a:spAutoFit/>
          </a:bodyPr>
          <a:lstStyle/>
          <a:p>
            <a:r>
              <a:rPr lang="zh-CN" altLang="en-US" sz="3200" dirty="0" smtClean="0"/>
              <a:t>       本文</a:t>
            </a:r>
            <a:r>
              <a:rPr lang="zh-CN" altLang="en-US" sz="3200" dirty="0"/>
              <a:t>讲的是作者童年时，父亲和母亲对他第一次写作的截然不同的</a:t>
            </a:r>
            <a:r>
              <a:rPr lang="zh-CN" altLang="en-US" sz="3200" dirty="0" smtClean="0"/>
              <a:t>评价</a:t>
            </a:r>
            <a:r>
              <a:rPr lang="zh-CN" altLang="en-US" sz="3200" dirty="0"/>
              <a:t>、</a:t>
            </a:r>
            <a:r>
              <a:rPr lang="zh-CN" altLang="en-US" sz="3200" dirty="0" smtClean="0"/>
              <a:t>这</a:t>
            </a:r>
            <a:r>
              <a:rPr lang="zh-CN" altLang="en-US" sz="3200" dirty="0"/>
              <a:t>两种评价对他产生的巨大影响，以及作者从中感悟到的</a:t>
            </a:r>
            <a:r>
              <a:rPr lang="zh-CN" altLang="en-US" sz="3200" dirty="0" smtClean="0"/>
              <a:t>爱。</a:t>
            </a:r>
            <a:endParaRPr lang="zh-CN" altLang="en-US" sz="1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83568" y="4051171"/>
            <a:ext cx="7698436" cy="954107"/>
          </a:xfrm>
          <a:prstGeom prst="rect">
            <a:avLst/>
          </a:prstGeom>
          <a:noFill/>
        </p:spPr>
        <p:txBody>
          <a:bodyPr wrap="square" rtlCol="0" anchor="t">
            <a:spAutoFit/>
          </a:bodyPr>
          <a:lstStyle/>
          <a:p>
            <a:r>
              <a:rPr lang="zh-CN" altLang="en-US" sz="2800" dirty="0" smtClean="0"/>
              <a:t>“我”</a:t>
            </a:r>
            <a:r>
              <a:rPr lang="zh-CN" altLang="en-US" sz="2800" dirty="0"/>
              <a:t>的表现:我的眼睛湿润了，头也沉重得抬不起来。</a:t>
            </a:r>
            <a:endParaRPr lang="zh-CN" altLang="en-US" sz="2800" dirty="0">
              <a:sym typeface="+mn-ea"/>
            </a:endParaRPr>
          </a:p>
        </p:txBody>
      </p:sp>
      <p:sp>
        <p:nvSpPr>
          <p:cNvPr id="2" name="文本框 1"/>
          <p:cNvSpPr txBox="1"/>
          <p:nvPr/>
        </p:nvSpPr>
        <p:spPr>
          <a:xfrm>
            <a:off x="827584" y="1452037"/>
            <a:ext cx="7358186" cy="954107"/>
          </a:xfrm>
          <a:prstGeom prst="rect">
            <a:avLst/>
          </a:prstGeom>
          <a:noFill/>
        </p:spPr>
        <p:txBody>
          <a:bodyPr wrap="square" rtlCol="0" anchor="t">
            <a:spAutoFit/>
          </a:bodyPr>
          <a:lstStyle/>
          <a:p>
            <a:r>
              <a:rPr lang="zh-CN" altLang="en-US" sz="2800" dirty="0"/>
              <a:t>母亲的评价:“巴迪，真是你写的吗?多美的诗啊</a:t>
            </a:r>
            <a:r>
              <a:rPr lang="zh-CN" altLang="en-US" sz="2800" dirty="0">
                <a:sym typeface="+mn-ea"/>
              </a:rPr>
              <a:t>!</a:t>
            </a:r>
            <a:r>
              <a:rPr lang="zh-CN" altLang="en-US" sz="2800" dirty="0"/>
              <a:t>精彩极了!”  </a:t>
            </a:r>
            <a:endParaRPr lang="zh-CN" altLang="en-US" sz="2800" dirty="0"/>
          </a:p>
        </p:txBody>
      </p:sp>
      <p:sp>
        <p:nvSpPr>
          <p:cNvPr id="5" name="文本框 4"/>
          <p:cNvSpPr txBox="1"/>
          <p:nvPr/>
        </p:nvSpPr>
        <p:spPr>
          <a:xfrm>
            <a:off x="817761" y="3041164"/>
            <a:ext cx="7223992" cy="954107"/>
          </a:xfrm>
          <a:prstGeom prst="rect">
            <a:avLst/>
          </a:prstGeom>
          <a:noFill/>
        </p:spPr>
        <p:txBody>
          <a:bodyPr wrap="square" rtlCol="0" anchor="t">
            <a:spAutoFit/>
          </a:bodyPr>
          <a:lstStyle/>
          <a:p>
            <a:r>
              <a:rPr lang="zh-CN" altLang="en-US" sz="2800" dirty="0">
                <a:sym typeface="+mn-ea"/>
              </a:rPr>
              <a:t>父亲的评价:“我看这首诗糟糕透了。”父亲把诗扔回原处。</a:t>
            </a:r>
            <a:endParaRPr lang="zh-CN" altLang="en-US" sz="2800" dirty="0"/>
          </a:p>
        </p:txBody>
      </p:sp>
      <p:sp>
        <p:nvSpPr>
          <p:cNvPr id="3" name="文本框 2"/>
          <p:cNvSpPr txBox="1"/>
          <p:nvPr/>
        </p:nvSpPr>
        <p:spPr>
          <a:xfrm>
            <a:off x="267296" y="497930"/>
            <a:ext cx="8731250" cy="954107"/>
          </a:xfrm>
          <a:prstGeom prst="rect">
            <a:avLst/>
          </a:prstGeom>
          <a:noFill/>
        </p:spPr>
        <p:txBody>
          <a:bodyPr wrap="square" rtlCol="0" anchor="t">
            <a:spAutoFit/>
          </a:bodyPr>
          <a:lstStyle/>
          <a:p>
            <a:r>
              <a:rPr lang="zh-CN" altLang="en-US" sz="2800" dirty="0" smtClean="0">
                <a:solidFill>
                  <a:srgbClr val="000000"/>
                </a:solidFill>
                <a:sym typeface="+mn-ea"/>
              </a:rPr>
              <a:t>       三</a:t>
            </a:r>
            <a:r>
              <a:rPr lang="zh-CN" altLang="en-US" sz="2800" dirty="0">
                <a:solidFill>
                  <a:srgbClr val="000000"/>
                </a:solidFill>
                <a:sym typeface="+mn-ea"/>
              </a:rPr>
              <a:t>、当</a:t>
            </a:r>
            <a:r>
              <a:rPr lang="zh-CN" altLang="en-US" sz="2800" dirty="0" smtClean="0">
                <a:solidFill>
                  <a:srgbClr val="000000"/>
                </a:solidFill>
                <a:sym typeface="+mn-ea"/>
              </a:rPr>
              <a:t>“我”写</a:t>
            </a:r>
            <a:r>
              <a:rPr lang="zh-CN" altLang="en-US" sz="2800" dirty="0">
                <a:solidFill>
                  <a:srgbClr val="000000"/>
                </a:solidFill>
                <a:sym typeface="+mn-ea"/>
              </a:rPr>
              <a:t>了第一首诗后，母亲和父亲有何评价，“我”又有什么表现?</a:t>
            </a:r>
            <a:endParaRPr lang="zh-CN" altLang="en-US" sz="2800" dirty="0">
              <a:solidFill>
                <a:srgbClr val="000000"/>
              </a:solidFill>
              <a:sym typeface="+mn-ea"/>
            </a:endParaRPr>
          </a:p>
        </p:txBody>
      </p:sp>
      <p:sp>
        <p:nvSpPr>
          <p:cNvPr id="6" name="文本框 5"/>
          <p:cNvSpPr txBox="1"/>
          <p:nvPr/>
        </p:nvSpPr>
        <p:spPr>
          <a:xfrm>
            <a:off x="817761" y="2462044"/>
            <a:ext cx="6466835" cy="523220"/>
          </a:xfrm>
          <a:prstGeom prst="rect">
            <a:avLst/>
          </a:prstGeom>
          <a:noFill/>
        </p:spPr>
        <p:txBody>
          <a:bodyPr wrap="none" rtlCol="0" anchor="t">
            <a:spAutoFit/>
          </a:bodyPr>
          <a:lstStyle/>
          <a:p>
            <a:r>
              <a:rPr lang="zh-CN" altLang="en-US" sz="2800" dirty="0" smtClean="0">
                <a:sym typeface="+mn-ea"/>
              </a:rPr>
              <a:t>“我”</a:t>
            </a:r>
            <a:r>
              <a:rPr lang="zh-CN" altLang="en-US" sz="2800" dirty="0">
                <a:sym typeface="+mn-ea"/>
              </a:rPr>
              <a:t>的表现:我既腼腆，又得意扬扬。 </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899832" y="563176"/>
            <a:ext cx="7311836" cy="954107"/>
          </a:xfrm>
          <a:prstGeom prst="rect">
            <a:avLst/>
          </a:prstGeom>
          <a:noFill/>
          <a:ln w="9525">
            <a:noFill/>
            <a:miter lim="800000"/>
          </a:ln>
          <a:effectLst/>
        </p:spPr>
        <p:txBody>
          <a:bodyPr vert="horz" wrap="square" lIns="91440" tIns="45720" rIns="91440" bIns="45720" numCol="1" anchor="ctr" anchorCtr="0" compatLnSpc="1">
            <a:spAutoFit/>
          </a:bodyPr>
          <a:lstStyle/>
          <a:p>
            <a:pPr lvl="0" defTabSz="914400" fontAlgn="base">
              <a:spcBef>
                <a:spcPct val="0"/>
              </a:spcBef>
              <a:spcAft>
                <a:spcPct val="0"/>
              </a:spcAft>
            </a:pPr>
            <a:r>
              <a:rPr kumimoji="0" lang="zh-CN" altLang="en-US" sz="2800" b="0" i="0" u="none" strike="noStrike" cap="none" normalizeH="0" baseline="0" dirty="0" smtClean="0">
                <a:ln>
                  <a:noFill/>
                </a:ln>
                <a:effectLst/>
                <a:latin typeface="Arial" panose="020B0604020202020204" pitchFamily="34" charset="0"/>
                <a:ea typeface="宋体" panose="02010600030101010101" pitchFamily="2" charset="-122"/>
                <a:cs typeface="宋体" panose="02010600030101010101" pitchFamily="2" charset="-122"/>
              </a:rPr>
              <a:t>一、《桂花雨</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》一课用了什么写作手法，写了哪些内容</a:t>
            </a:r>
            <a:r>
              <a:rPr lang="en-US" sz="2800" b="1" dirty="0">
                <a:latin typeface="宋体" panose="02010600030101010101" pitchFamily="2" charset="-122"/>
                <a:ea typeface="宋体" panose="02010600030101010101" pitchFamily="2" charset="-122"/>
                <a:cs typeface="宋体" panose="02010600030101010101" pitchFamily="2" charset="-122"/>
                <a:sym typeface="+mn-ea"/>
              </a:rPr>
              <a:t>？</a:t>
            </a:r>
            <a:endParaRPr kumimoji="0" lang="zh-CN" sz="2800" b="0" i="0" u="none" strike="noStrike" cap="none" normalizeH="0" baseline="0" dirty="0" smtClean="0">
              <a:ln>
                <a:noFill/>
              </a:ln>
              <a:effectLst/>
              <a:latin typeface="Arial" panose="020B0604020202020204" pitchFamily="34" charset="0"/>
              <a:ea typeface="宋体" panose="02010600030101010101" pitchFamily="2" charset="-122"/>
              <a:cs typeface="宋体" panose="02010600030101010101" pitchFamily="2" charset="-122"/>
            </a:endParaRPr>
          </a:p>
        </p:txBody>
      </p:sp>
      <p:sp>
        <p:nvSpPr>
          <p:cNvPr id="7" name="矩形 6"/>
          <p:cNvSpPr/>
          <p:nvPr/>
        </p:nvSpPr>
        <p:spPr>
          <a:xfrm>
            <a:off x="1873560" y="1527387"/>
            <a:ext cx="5757014" cy="523220"/>
          </a:xfrm>
          <a:prstGeom prst="rect">
            <a:avLst/>
          </a:prstGeom>
        </p:spPr>
        <p:txBody>
          <a:bodyPr wrap="square">
            <a:spAutoFit/>
          </a:bodyPr>
          <a:lstStyle/>
          <a:p>
            <a:r>
              <a:rPr lang="zh-CN" altLang="en-US" sz="2800" dirty="0"/>
              <a:t>本文用了寄情于事的写作手法。</a:t>
            </a:r>
            <a:endParaRPr lang="zh-CN" altLang="en-US" sz="2800" dirty="0"/>
          </a:p>
        </p:txBody>
      </p:sp>
      <p:sp>
        <p:nvSpPr>
          <p:cNvPr id="2" name="左大括号 1"/>
          <p:cNvSpPr/>
          <p:nvPr/>
        </p:nvSpPr>
        <p:spPr>
          <a:xfrm>
            <a:off x="1491845" y="2438309"/>
            <a:ext cx="365760" cy="1656715"/>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5" name="TextBox 4"/>
          <p:cNvSpPr txBox="1"/>
          <p:nvPr/>
        </p:nvSpPr>
        <p:spPr>
          <a:xfrm>
            <a:off x="1858214" y="2197733"/>
            <a:ext cx="1261884" cy="523220"/>
          </a:xfrm>
          <a:prstGeom prst="rect">
            <a:avLst/>
          </a:prstGeom>
          <a:noFill/>
        </p:spPr>
        <p:txBody>
          <a:bodyPr wrap="none" rtlCol="0">
            <a:spAutoFit/>
          </a:bodyPr>
          <a:lstStyle/>
          <a:p>
            <a:pPr algn="l">
              <a:buClrTx/>
              <a:buSzTx/>
              <a:buFontTx/>
            </a:pPr>
            <a:r>
              <a:rPr lang="zh-CN" altLang="en-US" sz="2800" dirty="0" smtClean="0"/>
              <a:t>爱桂花</a:t>
            </a:r>
            <a:endParaRPr lang="zh-CN" altLang="en-US" sz="2800" dirty="0" smtClean="0"/>
          </a:p>
        </p:txBody>
      </p:sp>
      <p:sp>
        <p:nvSpPr>
          <p:cNvPr id="3" name="TextBox 4"/>
          <p:cNvSpPr txBox="1"/>
          <p:nvPr/>
        </p:nvSpPr>
        <p:spPr>
          <a:xfrm>
            <a:off x="2786610" y="2739835"/>
            <a:ext cx="3078087" cy="492443"/>
          </a:xfrm>
          <a:prstGeom prst="rect">
            <a:avLst/>
          </a:prstGeom>
          <a:noFill/>
        </p:spPr>
        <p:txBody>
          <a:bodyPr wrap="none" rtlCol="0">
            <a:spAutoFit/>
          </a:bodyPr>
          <a:lstStyle/>
          <a:p>
            <a:pPr algn="l">
              <a:buClrTx/>
              <a:buSzTx/>
              <a:buFontTx/>
            </a:pPr>
            <a:r>
              <a:rPr lang="zh-CN" altLang="en-US" sz="2600" dirty="0" smtClean="0"/>
              <a:t>桂花盛开   香气迷人</a:t>
            </a:r>
            <a:endParaRPr lang="zh-CN" altLang="en-US" sz="2600" dirty="0" smtClean="0"/>
          </a:p>
        </p:txBody>
      </p:sp>
      <p:sp>
        <p:nvSpPr>
          <p:cNvPr id="12" name="右大括号 11"/>
          <p:cNvSpPr/>
          <p:nvPr/>
        </p:nvSpPr>
        <p:spPr>
          <a:xfrm>
            <a:off x="5909774" y="2870857"/>
            <a:ext cx="154305" cy="914400"/>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3" name="文本框 12"/>
          <p:cNvSpPr txBox="1"/>
          <p:nvPr/>
        </p:nvSpPr>
        <p:spPr>
          <a:xfrm>
            <a:off x="7234684" y="2146507"/>
            <a:ext cx="615553" cy="1887696"/>
          </a:xfrm>
          <a:prstGeom prst="rect">
            <a:avLst/>
          </a:prstGeom>
          <a:noFill/>
        </p:spPr>
        <p:txBody>
          <a:bodyPr vert="eaVert" wrap="none" rtlCol="0">
            <a:spAutoFit/>
          </a:bodyPr>
          <a:lstStyle/>
          <a:p>
            <a:r>
              <a:rPr lang="zh-CN" altLang="en-US" sz="2800"/>
              <a:t>桂花雨缤纷</a:t>
            </a:r>
            <a:endParaRPr lang="zh-CN" altLang="en-US" sz="2800"/>
          </a:p>
        </p:txBody>
      </p:sp>
      <p:sp>
        <p:nvSpPr>
          <p:cNvPr id="14" name="文本框 13"/>
          <p:cNvSpPr txBox="1"/>
          <p:nvPr/>
        </p:nvSpPr>
        <p:spPr>
          <a:xfrm>
            <a:off x="7723634" y="2125552"/>
            <a:ext cx="615553" cy="1887696"/>
          </a:xfrm>
          <a:prstGeom prst="rect">
            <a:avLst/>
          </a:prstGeom>
          <a:noFill/>
        </p:spPr>
        <p:txBody>
          <a:bodyPr vert="eaVert" wrap="none" rtlCol="0">
            <a:spAutoFit/>
          </a:bodyPr>
          <a:lstStyle/>
          <a:p>
            <a:r>
              <a:rPr lang="zh-CN" altLang="en-US" sz="2800"/>
              <a:t>思乡情难抑</a:t>
            </a:r>
            <a:endParaRPr lang="zh-CN" altLang="en-US" sz="2800"/>
          </a:p>
        </p:txBody>
      </p:sp>
      <p:sp>
        <p:nvSpPr>
          <p:cNvPr id="6" name="左大括号 5"/>
          <p:cNvSpPr/>
          <p:nvPr/>
        </p:nvSpPr>
        <p:spPr>
          <a:xfrm>
            <a:off x="2469414" y="2854115"/>
            <a:ext cx="154305" cy="914400"/>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1" name="右大括号 10"/>
          <p:cNvSpPr/>
          <p:nvPr/>
        </p:nvSpPr>
        <p:spPr>
          <a:xfrm>
            <a:off x="6924388" y="2289075"/>
            <a:ext cx="221615" cy="1657350"/>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5" name="文本框 14"/>
          <p:cNvSpPr txBox="1"/>
          <p:nvPr/>
        </p:nvSpPr>
        <p:spPr>
          <a:xfrm>
            <a:off x="876292" y="2796449"/>
            <a:ext cx="615553" cy="1169551"/>
          </a:xfrm>
          <a:prstGeom prst="rect">
            <a:avLst/>
          </a:prstGeom>
          <a:noFill/>
        </p:spPr>
        <p:txBody>
          <a:bodyPr vert="eaVert" wrap="none" rtlCol="0">
            <a:spAutoFit/>
          </a:bodyPr>
          <a:lstStyle/>
          <a:p>
            <a:r>
              <a:rPr lang="zh-CN" altLang="en-US" sz="2800"/>
              <a:t>桂花雨</a:t>
            </a:r>
            <a:endParaRPr lang="zh-CN" altLang="en-US" sz="2800"/>
          </a:p>
        </p:txBody>
      </p:sp>
      <p:sp>
        <p:nvSpPr>
          <p:cNvPr id="16" name="文本框 15"/>
          <p:cNvSpPr txBox="1"/>
          <p:nvPr/>
        </p:nvSpPr>
        <p:spPr>
          <a:xfrm>
            <a:off x="1873560" y="2767755"/>
            <a:ext cx="584775" cy="1092607"/>
          </a:xfrm>
          <a:prstGeom prst="rect">
            <a:avLst/>
          </a:prstGeom>
          <a:noFill/>
        </p:spPr>
        <p:txBody>
          <a:bodyPr vert="eaVert" wrap="none" rtlCol="0">
            <a:spAutoFit/>
          </a:bodyPr>
          <a:lstStyle/>
          <a:p>
            <a:r>
              <a:rPr lang="zh-CN" altLang="en-US" sz="2600" dirty="0"/>
              <a:t>摇桂花</a:t>
            </a:r>
            <a:endParaRPr lang="zh-CN" altLang="en-US" sz="2600" dirty="0"/>
          </a:p>
        </p:txBody>
      </p:sp>
      <p:sp>
        <p:nvSpPr>
          <p:cNvPr id="17" name="TextBox 4"/>
          <p:cNvSpPr txBox="1"/>
          <p:nvPr/>
        </p:nvSpPr>
        <p:spPr>
          <a:xfrm>
            <a:off x="2786610" y="3090355"/>
            <a:ext cx="3078087" cy="492443"/>
          </a:xfrm>
          <a:prstGeom prst="rect">
            <a:avLst/>
          </a:prstGeom>
          <a:noFill/>
        </p:spPr>
        <p:txBody>
          <a:bodyPr wrap="none" rtlCol="0">
            <a:spAutoFit/>
          </a:bodyPr>
          <a:lstStyle/>
          <a:p>
            <a:pPr algn="l">
              <a:buClrTx/>
              <a:buSzTx/>
              <a:buFontTx/>
            </a:pPr>
            <a:r>
              <a:rPr lang="zh-CN" altLang="en-US" sz="2600" dirty="0" smtClean="0"/>
              <a:t>摇落桂花   如雨纷纷</a:t>
            </a:r>
            <a:endParaRPr lang="zh-CN" altLang="en-US" sz="2600" dirty="0" smtClean="0"/>
          </a:p>
        </p:txBody>
      </p:sp>
      <p:sp>
        <p:nvSpPr>
          <p:cNvPr id="18" name="TextBox 4"/>
          <p:cNvSpPr txBox="1"/>
          <p:nvPr/>
        </p:nvSpPr>
        <p:spPr>
          <a:xfrm>
            <a:off x="2786610" y="3440875"/>
            <a:ext cx="3078087" cy="492443"/>
          </a:xfrm>
          <a:prstGeom prst="rect">
            <a:avLst/>
          </a:prstGeom>
          <a:noFill/>
        </p:spPr>
        <p:txBody>
          <a:bodyPr wrap="none" rtlCol="0">
            <a:spAutoFit/>
          </a:bodyPr>
          <a:lstStyle/>
          <a:p>
            <a:pPr algn="l">
              <a:buClrTx/>
              <a:buSzTx/>
              <a:buFontTx/>
            </a:pPr>
            <a:r>
              <a:rPr lang="zh-CN" altLang="en-US" sz="2600" dirty="0" smtClean="0"/>
              <a:t>四季不断   香甜生活</a:t>
            </a:r>
            <a:endParaRPr lang="zh-CN" altLang="en-US" sz="2600" dirty="0" smtClean="0"/>
          </a:p>
        </p:txBody>
      </p:sp>
      <p:sp>
        <p:nvSpPr>
          <p:cNvPr id="19" name="TextBox 4"/>
          <p:cNvSpPr txBox="1"/>
          <p:nvPr/>
        </p:nvSpPr>
        <p:spPr>
          <a:xfrm>
            <a:off x="2913584" y="2197733"/>
            <a:ext cx="2852063" cy="492443"/>
          </a:xfrm>
          <a:prstGeom prst="rect">
            <a:avLst/>
          </a:prstGeom>
          <a:noFill/>
        </p:spPr>
        <p:txBody>
          <a:bodyPr wrap="none" rtlCol="0">
            <a:spAutoFit/>
          </a:bodyPr>
          <a:lstStyle/>
          <a:p>
            <a:pPr algn="l">
              <a:buClrTx/>
              <a:buSzTx/>
              <a:buFontTx/>
            </a:pPr>
            <a:r>
              <a:rPr lang="zh-CN" altLang="en-US" sz="2600" dirty="0" smtClean="0"/>
              <a:t>喜欢它迷人的香气</a:t>
            </a:r>
            <a:endParaRPr lang="zh-CN" altLang="en-US" sz="2600" dirty="0" smtClean="0"/>
          </a:p>
        </p:txBody>
      </p:sp>
      <p:sp>
        <p:nvSpPr>
          <p:cNvPr id="21" name="TextBox 4"/>
          <p:cNvSpPr txBox="1"/>
          <p:nvPr/>
        </p:nvSpPr>
        <p:spPr>
          <a:xfrm>
            <a:off x="6064079" y="2841827"/>
            <a:ext cx="902811" cy="954107"/>
          </a:xfrm>
          <a:prstGeom prst="rect">
            <a:avLst/>
          </a:prstGeom>
          <a:noFill/>
        </p:spPr>
        <p:txBody>
          <a:bodyPr wrap="none" rtlCol="0">
            <a:spAutoFit/>
          </a:bodyPr>
          <a:lstStyle/>
          <a:p>
            <a:pPr algn="l">
              <a:buClrTx/>
              <a:buSzTx/>
              <a:buFontTx/>
            </a:pPr>
            <a:r>
              <a:rPr lang="zh-CN" altLang="en-US" sz="2800" dirty="0" smtClean="0"/>
              <a:t>美好</a:t>
            </a:r>
            <a:endParaRPr lang="zh-CN" altLang="en-US" sz="2800" dirty="0" smtClean="0"/>
          </a:p>
          <a:p>
            <a:pPr algn="l">
              <a:buClrTx/>
              <a:buSzTx/>
              <a:buFontTx/>
            </a:pPr>
            <a:r>
              <a:rPr lang="zh-CN" altLang="en-US" sz="2800" dirty="0" smtClean="0"/>
              <a:t>欢乐</a:t>
            </a:r>
            <a:endParaRPr lang="zh-CN" altLang="en-US" sz="2800" dirty="0" smtClean="0"/>
          </a:p>
        </p:txBody>
      </p:sp>
      <p:sp>
        <p:nvSpPr>
          <p:cNvPr id="22" name="文本框 21"/>
          <p:cNvSpPr txBox="1"/>
          <p:nvPr/>
        </p:nvSpPr>
        <p:spPr>
          <a:xfrm>
            <a:off x="3779912" y="72786"/>
            <a:ext cx="1402080" cy="460375"/>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defPPr>
              <a:defRPr lang="zh-CN"/>
            </a:defPPr>
            <a:lvl1pPr algn="ctr">
              <a:defRPr sz="2400">
                <a:ln>
                  <a:noFill/>
                </a:ln>
                <a:solidFill>
                  <a:schemeClr val="dk1"/>
                </a:solidFill>
                <a:effectLst/>
                <a:latin typeface="Arial" panose="020B0604020202020204" pitchFamily="34" charset="0"/>
                <a:ea typeface="宋体" panose="02010600030101010101" pitchFamily="2" charset="-122"/>
                <a:cs typeface="宋体" panose="02010600030101010101" pitchFamily="2"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zh-CN" dirty="0">
                <a:sym typeface="+mn-ea"/>
              </a:rPr>
              <a:t>3.</a:t>
            </a:r>
            <a:r>
              <a:rPr lang="zh-CN" altLang="en-US" dirty="0">
                <a:sym typeface="+mn-ea"/>
              </a:rPr>
              <a:t>桂花雨</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2"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2"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animBg="1"/>
      <p:bldP spid="5" grpId="0"/>
      <p:bldP spid="3" grpId="0"/>
      <p:bldP spid="12" grpId="0" animBg="1"/>
      <p:bldP spid="13" grpId="0"/>
      <p:bldP spid="14" grpId="1"/>
      <p:bldP spid="14" grpId="2"/>
      <p:bldP spid="6" grpId="0" animBg="1"/>
      <p:bldP spid="11" grpId="0" animBg="1"/>
      <p:bldP spid="15" grpId="1"/>
      <p:bldP spid="15" grpId="2"/>
      <p:bldP spid="16" grpId="0"/>
      <p:bldP spid="17" grpId="0"/>
      <p:bldP spid="18" grpId="0"/>
      <p:bldP spid="19" grpId="0"/>
      <p:bldP spid="21" grpId="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611560" y="483518"/>
            <a:ext cx="7776864" cy="954107"/>
          </a:xfrm>
          <a:prstGeom prst="rect">
            <a:avLst/>
          </a:prstGeom>
          <a:noFill/>
        </p:spPr>
        <p:txBody>
          <a:bodyPr wrap="square" rtlCol="0" anchor="t">
            <a:spAutoFit/>
          </a:bodyPr>
          <a:lstStyle/>
          <a:p>
            <a:r>
              <a:rPr lang="zh-CN" altLang="en-US" sz="2800" dirty="0" smtClean="0">
                <a:solidFill>
                  <a:srgbClr val="000000"/>
                </a:solidFill>
                <a:latin typeface="宋体" panose="02010600030101010101" pitchFamily="2" charset="-122"/>
                <a:cs typeface="+mn-ea"/>
                <a:sym typeface="+mn-ea"/>
              </a:rPr>
              <a:t>    四、联系课文，结合实际，说说你是如何看待巴迪父母表达的方式。</a:t>
            </a:r>
            <a:endParaRPr lang="zh-CN" altLang="en-US" sz="2800" dirty="0" smtClean="0">
              <a:solidFill>
                <a:srgbClr val="000000"/>
              </a:solidFill>
              <a:latin typeface="宋体" panose="02010600030101010101" pitchFamily="2" charset="-122"/>
              <a:cs typeface="+mn-ea"/>
              <a:sym typeface="+mn-ea"/>
            </a:endParaRPr>
          </a:p>
        </p:txBody>
      </p:sp>
      <p:sp>
        <p:nvSpPr>
          <p:cNvPr id="7" name="文本框 6"/>
          <p:cNvSpPr txBox="1"/>
          <p:nvPr/>
        </p:nvSpPr>
        <p:spPr>
          <a:xfrm>
            <a:off x="611560" y="1923678"/>
            <a:ext cx="7848872" cy="1815882"/>
          </a:xfrm>
          <a:prstGeom prst="rect">
            <a:avLst/>
          </a:prstGeom>
          <a:noFill/>
        </p:spPr>
        <p:txBody>
          <a:bodyPr wrap="square" rtlCol="0" anchor="t">
            <a:spAutoFit/>
          </a:bodyPr>
          <a:lstStyle/>
          <a:p>
            <a:r>
              <a:rPr lang="zh-CN" altLang="en-US" sz="2800" dirty="0" smtClean="0">
                <a:latin typeface="宋体" panose="02010600030101010101" pitchFamily="2" charset="-122"/>
                <a:cs typeface="+mn-ea"/>
                <a:sym typeface="+mn-ea"/>
              </a:rPr>
              <a:t>    巴迪父母虽然表达方式截然不同，但都是出自对孩子的爱。一个人需要表扬，也同样需要批评。因为表扬激励自己的信心，而批评可以帮助自己改正缺点。</a:t>
            </a:r>
            <a:endParaRPr lang="zh-CN" altLang="en-US" sz="2800" dirty="0" smtClean="0">
              <a:latin typeface="宋体" panose="02010600030101010101" pitchFamily="2" charset="-122"/>
              <a:cs typeface="+mn-ea"/>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699792" y="-2324794"/>
            <a:ext cx="3570208" cy="5168321"/>
            <a:chOff x="2066816" y="-480463"/>
            <a:chExt cx="3570208" cy="5168321"/>
          </a:xfrm>
        </p:grpSpPr>
        <p:grpSp>
          <p:nvGrpSpPr>
            <p:cNvPr id="9" name="组合 8"/>
            <p:cNvGrpSpPr/>
            <p:nvPr/>
          </p:nvGrpSpPr>
          <p:grpSpPr>
            <a:xfrm>
              <a:off x="2066816" y="2067694"/>
              <a:ext cx="3570208" cy="2620164"/>
              <a:chOff x="2066816" y="2067694"/>
              <a:chExt cx="3570208" cy="2620164"/>
            </a:xfrm>
          </p:grpSpPr>
          <p:sp>
            <p:nvSpPr>
              <p:cNvPr id="2" name="文本框 1"/>
              <p:cNvSpPr txBox="1">
                <a:spLocks noChangeArrowheads="1"/>
              </p:cNvSpPr>
              <p:nvPr/>
            </p:nvSpPr>
            <p:spPr bwMode="auto">
              <a:xfrm>
                <a:off x="2066816" y="3579862"/>
                <a:ext cx="3570208" cy="110799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zh-CN" altLang="en-US" sz="6600" dirty="0" smtClean="0">
                    <a:latin typeface="宋体" panose="02010600030101010101" pitchFamily="2" charset="-122"/>
                    <a:ea typeface="宋体" panose="02010600030101010101" pitchFamily="2" charset="-122"/>
                  </a:rPr>
                  <a:t>巩固练习</a:t>
                </a:r>
                <a:endParaRPr lang="zh-CN" altLang="en-US" sz="6600" dirty="0">
                  <a:latin typeface="宋体" panose="02010600030101010101" pitchFamily="2" charset="-122"/>
                  <a:ea typeface="宋体" panose="02010600030101010101" pitchFamily="2" charset="-122"/>
                </a:endParaRPr>
              </a:p>
            </p:txBody>
          </p:sp>
          <p:cxnSp>
            <p:nvCxnSpPr>
              <p:cNvPr id="4" name="直接连接符 3"/>
              <p:cNvCxnSpPr/>
              <p:nvPr/>
            </p:nvCxnSpPr>
            <p:spPr>
              <a:xfrm flipV="1">
                <a:off x="3851920" y="2067694"/>
                <a:ext cx="0" cy="1512168"/>
              </a:xfrm>
              <a:prstGeom prst="line">
                <a:avLst/>
              </a:prstGeom>
              <a:ln w="254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rot="10800000">
              <a:off x="2066816" y="-480463"/>
              <a:ext cx="3570208" cy="2620164"/>
              <a:chOff x="2066816" y="2067694"/>
              <a:chExt cx="3570208" cy="2620164"/>
            </a:xfrm>
          </p:grpSpPr>
          <p:sp>
            <p:nvSpPr>
              <p:cNvPr id="11" name="文本框 10"/>
              <p:cNvSpPr txBox="1">
                <a:spLocks noChangeArrowheads="1"/>
              </p:cNvSpPr>
              <p:nvPr/>
            </p:nvSpPr>
            <p:spPr bwMode="auto">
              <a:xfrm>
                <a:off x="2066816" y="3579862"/>
                <a:ext cx="3570208" cy="110799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none">
                <a:spAutoFit/>
              </a:bodyPr>
              <a:lstStyle/>
              <a:p>
                <a:r>
                  <a:rPr lang="zh-CN" altLang="en-US" sz="6600" dirty="0" smtClean="0">
                    <a:noFill/>
                    <a:latin typeface="宋体" panose="02010600030101010101" pitchFamily="2" charset="-122"/>
                    <a:ea typeface="宋体" panose="02010600030101010101" pitchFamily="2" charset="-122"/>
                  </a:rPr>
                  <a:t>例题</a:t>
                </a:r>
                <a:r>
                  <a:rPr lang="zh-CN" altLang="en-US" sz="6600" dirty="0">
                    <a:noFill/>
                    <a:latin typeface="宋体" panose="02010600030101010101" pitchFamily="2" charset="-122"/>
                    <a:ea typeface="宋体" panose="02010600030101010101" pitchFamily="2" charset="-122"/>
                  </a:rPr>
                  <a:t>分析</a:t>
                </a:r>
                <a:endParaRPr lang="zh-CN" altLang="en-US" sz="6600" dirty="0">
                  <a:noFill/>
                  <a:latin typeface="宋体" panose="02010600030101010101" pitchFamily="2" charset="-122"/>
                  <a:ea typeface="宋体" panose="02010600030101010101" pitchFamily="2" charset="-122"/>
                </a:endParaRPr>
              </a:p>
            </p:txBody>
          </p:sp>
          <p:cxnSp>
            <p:nvCxnSpPr>
              <p:cNvPr id="12" name="直接连接符 11"/>
              <p:cNvCxnSpPr/>
              <p:nvPr/>
            </p:nvCxnSpPr>
            <p:spPr>
              <a:xfrm flipV="1">
                <a:off x="3851920" y="2067694"/>
                <a:ext cx="0" cy="1512168"/>
              </a:xfrm>
              <a:prstGeom prst="line">
                <a:avLst/>
              </a:prstGeom>
              <a:ln w="25400">
                <a:no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3"/>
                                        </p:tgtEl>
                                        <p:attrNameLst>
                                          <p:attrName>r</p:attrName>
                                        </p:attrNameLst>
                                      </p:cBhvr>
                                    </p:animRot>
                                    <p:animRot by="-240000">
                                      <p:cBhvr>
                                        <p:cTn id="7" dur="200" fill="hold">
                                          <p:stCondLst>
                                            <p:cond delay="200"/>
                                          </p:stCondLst>
                                        </p:cTn>
                                        <p:tgtEl>
                                          <p:spTgt spid="13"/>
                                        </p:tgtEl>
                                        <p:attrNameLst>
                                          <p:attrName>r</p:attrName>
                                        </p:attrNameLst>
                                      </p:cBhvr>
                                    </p:animRot>
                                    <p:animRot by="240000">
                                      <p:cBhvr>
                                        <p:cTn id="8" dur="200" fill="hold">
                                          <p:stCondLst>
                                            <p:cond delay="400"/>
                                          </p:stCondLst>
                                        </p:cTn>
                                        <p:tgtEl>
                                          <p:spTgt spid="13"/>
                                        </p:tgtEl>
                                        <p:attrNameLst>
                                          <p:attrName>r</p:attrName>
                                        </p:attrNameLst>
                                      </p:cBhvr>
                                    </p:animRot>
                                    <p:animRot by="-240000">
                                      <p:cBhvr>
                                        <p:cTn id="9" dur="200" fill="hold">
                                          <p:stCondLst>
                                            <p:cond delay="600"/>
                                          </p:stCondLst>
                                        </p:cTn>
                                        <p:tgtEl>
                                          <p:spTgt spid="13"/>
                                        </p:tgtEl>
                                        <p:attrNameLst>
                                          <p:attrName>r</p:attrName>
                                        </p:attrNameLst>
                                      </p:cBhvr>
                                    </p:animRot>
                                    <p:animRot by="120000">
                                      <p:cBhvr>
                                        <p:cTn id="10" dur="200" fill="hold">
                                          <p:stCondLst>
                                            <p:cond delay="8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24972" y="1243381"/>
            <a:ext cx="8239060" cy="2677656"/>
          </a:xfrm>
          <a:prstGeom prst="rect">
            <a:avLst/>
          </a:prstGeom>
          <a:noFill/>
        </p:spPr>
        <p:txBody>
          <a:bodyPr wrap="square" rtlCol="0" anchor="t">
            <a:spAutoFit/>
          </a:bodyPr>
          <a:lstStyle/>
          <a:p>
            <a:r>
              <a:rPr lang="en-US" altLang="zh-CN" sz="2800" dirty="0" smtClean="0">
                <a:solidFill>
                  <a:srgbClr val="000000"/>
                </a:solidFill>
                <a:sym typeface="Wingdings" panose="05000000000000000000" charset="0"/>
              </a:rPr>
              <a:t>       </a:t>
            </a:r>
            <a:r>
              <a:rPr lang="en-US" altLang="zh-CN" sz="2800" dirty="0">
                <a:solidFill>
                  <a:srgbClr val="000000"/>
                </a:solidFill>
                <a:sym typeface="+mn-ea"/>
              </a:rPr>
              <a:t>《</a:t>
            </a:r>
            <a:r>
              <a:rPr lang="en-US" altLang="zh-CN" sz="2800" dirty="0" err="1">
                <a:solidFill>
                  <a:srgbClr val="000000"/>
                </a:solidFill>
                <a:sym typeface="+mn-ea"/>
              </a:rPr>
              <a:t>父爱之舟</a:t>
            </a:r>
            <a:r>
              <a:rPr lang="en-US" altLang="zh-CN" sz="2800" dirty="0">
                <a:solidFill>
                  <a:srgbClr val="000000"/>
                </a:solidFill>
                <a:sym typeface="+mn-ea"/>
              </a:rPr>
              <a:t>)</a:t>
            </a:r>
            <a:r>
              <a:rPr lang="en-US" altLang="zh-CN" sz="2800" dirty="0" err="1">
                <a:solidFill>
                  <a:srgbClr val="000000"/>
                </a:solidFill>
                <a:sym typeface="+mn-ea"/>
              </a:rPr>
              <a:t>这个题目运</a:t>
            </a:r>
            <a:r>
              <a:rPr lang="zh-CN" altLang="en-US" sz="2800" dirty="0">
                <a:solidFill>
                  <a:srgbClr val="000000"/>
                </a:solidFill>
                <a:sym typeface="+mn-ea"/>
              </a:rPr>
              <a:t>用</a:t>
            </a:r>
            <a:r>
              <a:rPr lang="en-US" altLang="zh-CN" sz="2800" dirty="0" smtClean="0">
                <a:solidFill>
                  <a:srgbClr val="000000"/>
                </a:solidFill>
                <a:sym typeface="+mn-ea"/>
              </a:rPr>
              <a:t>(             )</a:t>
            </a:r>
            <a:r>
              <a:rPr lang="zh-CN" altLang="en-US" sz="2800" dirty="0" smtClean="0">
                <a:solidFill>
                  <a:srgbClr val="000000"/>
                </a:solidFill>
                <a:sym typeface="+mn-ea"/>
              </a:rPr>
              <a:t>的修辞</a:t>
            </a:r>
            <a:r>
              <a:rPr lang="en-US" altLang="zh-CN" sz="2800" dirty="0" err="1">
                <a:solidFill>
                  <a:srgbClr val="000000"/>
                </a:solidFill>
                <a:sym typeface="+mn-ea"/>
              </a:rPr>
              <a:t>手法，在文中</a:t>
            </a:r>
            <a:r>
              <a:rPr lang="en-US" altLang="zh-CN" sz="2800" dirty="0">
                <a:solidFill>
                  <a:srgbClr val="000000"/>
                </a:solidFill>
                <a:sym typeface="+mn-ea"/>
              </a:rPr>
              <a:t>，“</a:t>
            </a:r>
            <a:r>
              <a:rPr lang="en-US" altLang="zh-CN" sz="2800" dirty="0" smtClean="0">
                <a:solidFill>
                  <a:srgbClr val="000000"/>
                </a:solidFill>
                <a:sym typeface="+mn-ea"/>
              </a:rPr>
              <a:t>舟</a:t>
            </a:r>
            <a:r>
              <a:rPr lang="zh-CN" altLang="en-US" sz="2800" dirty="0" smtClean="0">
                <a:solidFill>
                  <a:srgbClr val="000000"/>
                </a:solidFill>
                <a:sym typeface="+mn-ea"/>
              </a:rPr>
              <a:t>”</a:t>
            </a:r>
            <a:r>
              <a:rPr lang="en-US" altLang="zh-CN" sz="2800" dirty="0" err="1" smtClean="0">
                <a:solidFill>
                  <a:srgbClr val="000000"/>
                </a:solidFill>
                <a:sym typeface="+mn-ea"/>
              </a:rPr>
              <a:t>指的是</a:t>
            </a:r>
            <a:r>
              <a:rPr lang="en-US" altLang="zh-CN" sz="2800" dirty="0">
                <a:solidFill>
                  <a:srgbClr val="000000"/>
                </a:solidFill>
                <a:sym typeface="+mn-ea"/>
              </a:rPr>
              <a:t>(          </a:t>
            </a:r>
            <a:r>
              <a:rPr lang="en-US" altLang="zh-CN" sz="2800" dirty="0" smtClean="0">
                <a:solidFill>
                  <a:srgbClr val="000000"/>
                </a:solidFill>
                <a:sym typeface="+mn-ea"/>
              </a:rPr>
              <a:t>                </a:t>
            </a:r>
            <a:r>
              <a:rPr lang="en-US" altLang="zh-CN" sz="2800" dirty="0">
                <a:solidFill>
                  <a:srgbClr val="000000"/>
                </a:solidFill>
                <a:sym typeface="+mn-ea"/>
              </a:rPr>
              <a:t>)</a:t>
            </a:r>
            <a:r>
              <a:rPr lang="zh-CN" altLang="en-US" sz="2800" dirty="0">
                <a:solidFill>
                  <a:srgbClr val="000000"/>
                </a:solidFill>
                <a:sym typeface="+mn-ea"/>
              </a:rPr>
              <a:t>。这</a:t>
            </a:r>
            <a:r>
              <a:rPr lang="en-US" altLang="zh-CN" sz="2800" dirty="0">
                <a:solidFill>
                  <a:srgbClr val="000000"/>
                </a:solidFill>
                <a:sym typeface="+mn-ea"/>
              </a:rPr>
              <a:t>“</a:t>
            </a:r>
            <a:r>
              <a:rPr lang="en-US" altLang="zh-CN" sz="2800" dirty="0" err="1">
                <a:solidFill>
                  <a:srgbClr val="000000"/>
                </a:solidFill>
                <a:sym typeface="+mn-ea"/>
              </a:rPr>
              <a:t>舟”承</a:t>
            </a:r>
            <a:r>
              <a:rPr lang="zh-CN" altLang="en-US" sz="2800" dirty="0">
                <a:solidFill>
                  <a:srgbClr val="000000"/>
                </a:solidFill>
                <a:sym typeface="+mn-ea"/>
              </a:rPr>
              <a:t>载着</a:t>
            </a:r>
            <a:r>
              <a:rPr lang="en-US" altLang="zh-CN" sz="2800" dirty="0" err="1">
                <a:solidFill>
                  <a:srgbClr val="000000"/>
                </a:solidFill>
                <a:sym typeface="+mn-ea"/>
              </a:rPr>
              <a:t>父亲对儿</a:t>
            </a:r>
            <a:r>
              <a:rPr lang="zh-CN" altLang="en-US" sz="2800" dirty="0">
                <a:solidFill>
                  <a:srgbClr val="000000"/>
                </a:solidFill>
                <a:sym typeface="+mn-ea"/>
              </a:rPr>
              <a:t>子</a:t>
            </a:r>
            <a:r>
              <a:rPr lang="en-US" altLang="zh-CN" sz="2800" dirty="0" err="1">
                <a:solidFill>
                  <a:srgbClr val="000000"/>
                </a:solidFill>
                <a:sym typeface="+mn-ea"/>
              </a:rPr>
              <a:t>满满的爱，</a:t>
            </a:r>
            <a:r>
              <a:rPr lang="en-US" altLang="zh-CN" sz="2800" dirty="0" err="1" smtClean="0">
                <a:solidFill>
                  <a:srgbClr val="000000"/>
                </a:solidFill>
                <a:sym typeface="+mn-ea"/>
              </a:rPr>
              <a:t>它是本文</a:t>
            </a:r>
            <a:r>
              <a:rPr lang="zh-CN" altLang="en-US" sz="2800" dirty="0" smtClean="0">
                <a:solidFill>
                  <a:srgbClr val="000000"/>
                </a:solidFill>
                <a:sym typeface="+mn-ea"/>
              </a:rPr>
              <a:t>的</a:t>
            </a:r>
            <a:r>
              <a:rPr lang="en-US" altLang="zh-CN" sz="2800" dirty="0" smtClean="0">
                <a:solidFill>
                  <a:srgbClr val="000000"/>
                </a:solidFill>
                <a:sym typeface="+mn-ea"/>
              </a:rPr>
              <a:t>(               )</a:t>
            </a:r>
            <a:r>
              <a:rPr lang="zh-CN" altLang="en-US" sz="2800" dirty="0" smtClean="0">
                <a:solidFill>
                  <a:srgbClr val="000000"/>
                </a:solidFill>
                <a:sym typeface="+mn-ea"/>
              </a:rPr>
              <a:t>，</a:t>
            </a:r>
            <a:r>
              <a:rPr lang="en-US" altLang="zh-CN" sz="2800" dirty="0" err="1" smtClean="0">
                <a:solidFill>
                  <a:srgbClr val="000000"/>
                </a:solidFill>
                <a:sym typeface="+mn-ea"/>
              </a:rPr>
              <a:t>表达了</a:t>
            </a:r>
            <a:r>
              <a:rPr lang="en-US" altLang="zh-CN" sz="2800" dirty="0" err="1">
                <a:solidFill>
                  <a:srgbClr val="000000"/>
                </a:solidFill>
                <a:sym typeface="+mn-ea"/>
              </a:rPr>
              <a:t>“我”对父亲的</a:t>
            </a:r>
            <a:r>
              <a:rPr lang="en-US" altLang="zh-CN" sz="2800" dirty="0">
                <a:solidFill>
                  <a:srgbClr val="000000"/>
                </a:solidFill>
                <a:sym typeface="+mn-ea"/>
              </a:rPr>
              <a:t>(                 </a:t>
            </a:r>
            <a:r>
              <a:rPr lang="en-US" altLang="zh-CN" sz="2800" dirty="0" smtClean="0">
                <a:solidFill>
                  <a:srgbClr val="000000"/>
                </a:solidFill>
                <a:sym typeface="+mn-ea"/>
              </a:rPr>
              <a:t>                </a:t>
            </a:r>
            <a:r>
              <a:rPr lang="en-US" altLang="zh-CN" sz="2800" dirty="0">
                <a:solidFill>
                  <a:srgbClr val="000000"/>
                </a:solidFill>
                <a:sym typeface="+mn-ea"/>
              </a:rPr>
              <a:t>)</a:t>
            </a:r>
            <a:r>
              <a:rPr lang="zh-CN" altLang="en-US" sz="2800" dirty="0">
                <a:solidFill>
                  <a:srgbClr val="000000"/>
                </a:solidFill>
                <a:sym typeface="+mn-ea"/>
              </a:rPr>
              <a:t>。</a:t>
            </a:r>
            <a:endParaRPr lang="en-US" altLang="zh-CN" sz="2800" dirty="0">
              <a:solidFill>
                <a:srgbClr val="000000"/>
              </a:solidFill>
              <a:sym typeface="+mn-ea"/>
            </a:endParaRPr>
          </a:p>
          <a:p>
            <a:r>
              <a:rPr lang="en-US" altLang="zh-CN" sz="2800" dirty="0">
                <a:solidFill>
                  <a:srgbClr val="000000"/>
                </a:solidFill>
                <a:sym typeface="+mn-ea"/>
              </a:rPr>
              <a:t> </a:t>
            </a:r>
            <a:r>
              <a:rPr lang="en-US" altLang="zh-CN" sz="2800" dirty="0" smtClean="0">
                <a:solidFill>
                  <a:srgbClr val="000000"/>
                </a:solidFill>
                <a:sym typeface="+mn-ea"/>
              </a:rPr>
              <a:t>      </a:t>
            </a:r>
            <a:r>
              <a:rPr lang="en-US" altLang="zh-CN" sz="2800" dirty="0" smtClean="0">
                <a:solidFill>
                  <a:srgbClr val="000000"/>
                </a:solidFill>
                <a:sym typeface="Wingdings" panose="05000000000000000000" charset="0"/>
              </a:rPr>
              <a:t></a:t>
            </a:r>
            <a:r>
              <a:rPr lang="en-US" altLang="zh-CN" sz="2800" dirty="0" err="1">
                <a:solidFill>
                  <a:srgbClr val="000000"/>
                </a:solidFill>
                <a:sym typeface="Wingdings" panose="05000000000000000000" charset="0"/>
              </a:rPr>
              <a:t>本文首尾</a:t>
            </a:r>
            <a:r>
              <a:rPr lang="en-US" altLang="zh-CN" sz="2800" dirty="0">
                <a:solidFill>
                  <a:srgbClr val="000000"/>
                </a:solidFill>
                <a:sym typeface="+mn-ea"/>
              </a:rPr>
              <a:t>(        </a:t>
            </a:r>
            <a:r>
              <a:rPr lang="en-US" altLang="zh-CN" sz="2800" dirty="0" smtClean="0">
                <a:solidFill>
                  <a:srgbClr val="000000"/>
                </a:solidFill>
                <a:sym typeface="+mn-ea"/>
              </a:rPr>
              <a:t>       )</a:t>
            </a:r>
            <a:r>
              <a:rPr lang="zh-CN" altLang="en-US" sz="2800" dirty="0" smtClean="0">
                <a:solidFill>
                  <a:srgbClr val="000000"/>
                </a:solidFill>
                <a:sym typeface="+mn-ea"/>
              </a:rPr>
              <a:t>。</a:t>
            </a:r>
            <a:r>
              <a:rPr lang="en-US" altLang="zh-CN" sz="2800" dirty="0" err="1" smtClean="0">
                <a:solidFill>
                  <a:srgbClr val="000000"/>
                </a:solidFill>
                <a:sym typeface="Wingdings" panose="05000000000000000000" charset="0"/>
              </a:rPr>
              <a:t>作者以</a:t>
            </a:r>
            <a:r>
              <a:rPr lang="en-US" altLang="zh-CN" sz="2800" dirty="0">
                <a:solidFill>
                  <a:srgbClr val="000000"/>
                </a:solidFill>
                <a:sym typeface="+mn-ea"/>
              </a:rPr>
              <a:t>(         </a:t>
            </a:r>
            <a:r>
              <a:rPr lang="en-US" altLang="zh-CN" sz="2800" dirty="0" smtClean="0">
                <a:solidFill>
                  <a:srgbClr val="000000"/>
                </a:solidFill>
                <a:sym typeface="+mn-ea"/>
              </a:rPr>
              <a:t>      </a:t>
            </a:r>
            <a:r>
              <a:rPr lang="en-US" altLang="zh-CN" sz="2800" dirty="0">
                <a:solidFill>
                  <a:srgbClr val="000000"/>
                </a:solidFill>
                <a:sym typeface="+mn-ea"/>
              </a:rPr>
              <a:t>)</a:t>
            </a:r>
            <a:r>
              <a:rPr lang="en-US" altLang="zh-CN" sz="2800" dirty="0" err="1">
                <a:solidFill>
                  <a:srgbClr val="000000"/>
                </a:solidFill>
                <a:sym typeface="+mn-ea"/>
              </a:rPr>
              <a:t>的形式讲述了与父亲有关的往事，歌颂了</a:t>
            </a:r>
            <a:r>
              <a:rPr lang="en-US" altLang="zh-CN" sz="2800" dirty="0">
                <a:solidFill>
                  <a:srgbClr val="000000"/>
                </a:solidFill>
                <a:sym typeface="+mn-ea"/>
              </a:rPr>
              <a:t>(     </a:t>
            </a:r>
            <a:r>
              <a:rPr lang="en-US" altLang="zh-CN" sz="2800" dirty="0" smtClean="0">
                <a:solidFill>
                  <a:srgbClr val="000000"/>
                </a:solidFill>
                <a:sym typeface="+mn-ea"/>
              </a:rPr>
              <a:t>                     </a:t>
            </a:r>
            <a:r>
              <a:rPr lang="en-US" altLang="zh-CN" sz="2800" dirty="0">
                <a:solidFill>
                  <a:srgbClr val="000000"/>
                </a:solidFill>
                <a:sym typeface="+mn-ea"/>
              </a:rPr>
              <a:t>)</a:t>
            </a:r>
            <a:r>
              <a:rPr lang="zh-CN" altLang="en-US" sz="2800" dirty="0">
                <a:solidFill>
                  <a:srgbClr val="000000"/>
                </a:solidFill>
              </a:rPr>
              <a:t>。</a:t>
            </a:r>
            <a:endParaRPr lang="zh-CN" altLang="en-US" sz="2800" dirty="0">
              <a:solidFill>
                <a:srgbClr val="000000"/>
              </a:solidFill>
            </a:endParaRPr>
          </a:p>
        </p:txBody>
      </p:sp>
      <p:sp>
        <p:nvSpPr>
          <p:cNvPr id="3" name="文本框 2"/>
          <p:cNvSpPr txBox="1"/>
          <p:nvPr/>
        </p:nvSpPr>
        <p:spPr>
          <a:xfrm>
            <a:off x="840142" y="391781"/>
            <a:ext cx="3841078" cy="523220"/>
          </a:xfrm>
          <a:prstGeom prst="rect">
            <a:avLst/>
          </a:prstGeom>
          <a:noFill/>
        </p:spPr>
        <p:txBody>
          <a:bodyPr wrap="square" rtlCol="0" anchor="t">
            <a:spAutoFit/>
          </a:bodyPr>
          <a:lstStyle/>
          <a:p>
            <a:r>
              <a:rPr lang="en-US" altLang="zh-CN" sz="2800">
                <a:solidFill>
                  <a:srgbClr val="000000"/>
                </a:solidFill>
              </a:rPr>
              <a:t>1.</a:t>
            </a:r>
            <a:r>
              <a:rPr lang="zh-CN" altLang="en-US" sz="2800">
                <a:solidFill>
                  <a:srgbClr val="000000"/>
                </a:solidFill>
              </a:rPr>
              <a:t>按课文内容填空。</a:t>
            </a:r>
            <a:endParaRPr lang="zh-CN" altLang="en-US" sz="2800">
              <a:solidFill>
                <a:srgbClr val="000000"/>
              </a:solidFill>
            </a:endParaRPr>
          </a:p>
        </p:txBody>
      </p:sp>
      <p:sp>
        <p:nvSpPr>
          <p:cNvPr id="7" name="文本框 6"/>
          <p:cNvSpPr txBox="1"/>
          <p:nvPr/>
        </p:nvSpPr>
        <p:spPr>
          <a:xfrm>
            <a:off x="6019497" y="2979865"/>
            <a:ext cx="1151255" cy="523220"/>
          </a:xfrm>
          <a:prstGeom prst="rect">
            <a:avLst/>
          </a:prstGeom>
          <a:noFill/>
        </p:spPr>
        <p:txBody>
          <a:bodyPr wrap="square" rtlCol="0" anchor="t">
            <a:spAutoFit/>
          </a:bodyPr>
          <a:lstStyle/>
          <a:p>
            <a:r>
              <a:rPr lang="zh-CN" altLang="en-US" sz="2800" dirty="0">
                <a:solidFill>
                  <a:srgbClr val="FF0000"/>
                </a:solidFill>
              </a:rPr>
              <a:t>梦境</a:t>
            </a:r>
            <a:endParaRPr lang="zh-CN" altLang="en-US" sz="2800" dirty="0">
              <a:solidFill>
                <a:srgbClr val="FF0000"/>
              </a:solidFill>
            </a:endParaRPr>
          </a:p>
        </p:txBody>
      </p:sp>
      <p:sp>
        <p:nvSpPr>
          <p:cNvPr id="8" name="文本框 7"/>
          <p:cNvSpPr txBox="1"/>
          <p:nvPr/>
        </p:nvSpPr>
        <p:spPr>
          <a:xfrm>
            <a:off x="3231874" y="2979865"/>
            <a:ext cx="1002665" cy="523220"/>
          </a:xfrm>
          <a:prstGeom prst="rect">
            <a:avLst/>
          </a:prstGeom>
          <a:noFill/>
        </p:spPr>
        <p:txBody>
          <a:bodyPr wrap="square" rtlCol="0" anchor="t">
            <a:spAutoFit/>
          </a:bodyPr>
          <a:lstStyle/>
          <a:p>
            <a:r>
              <a:rPr lang="zh-CN" altLang="en-US" sz="2800" dirty="0">
                <a:solidFill>
                  <a:srgbClr val="FF0000"/>
                </a:solidFill>
              </a:rPr>
              <a:t>呼应</a:t>
            </a:r>
            <a:endParaRPr lang="zh-CN" altLang="en-US" sz="2800" dirty="0">
              <a:solidFill>
                <a:srgbClr val="FF0000"/>
              </a:solidFill>
            </a:endParaRPr>
          </a:p>
        </p:txBody>
      </p:sp>
      <p:sp>
        <p:nvSpPr>
          <p:cNvPr id="9" name="文本框 8"/>
          <p:cNvSpPr txBox="1"/>
          <p:nvPr/>
        </p:nvSpPr>
        <p:spPr>
          <a:xfrm>
            <a:off x="5759825" y="1243380"/>
            <a:ext cx="932180" cy="523220"/>
          </a:xfrm>
          <a:prstGeom prst="rect">
            <a:avLst/>
          </a:prstGeom>
          <a:noFill/>
        </p:spPr>
        <p:txBody>
          <a:bodyPr wrap="square" rtlCol="0" anchor="t">
            <a:spAutoFit/>
          </a:bodyPr>
          <a:lstStyle/>
          <a:p>
            <a:r>
              <a:rPr lang="zh-CN" altLang="en-US" sz="2800" dirty="0">
                <a:solidFill>
                  <a:srgbClr val="FF0000"/>
                </a:solidFill>
              </a:rPr>
              <a:t>比喻</a:t>
            </a:r>
            <a:endParaRPr lang="zh-CN" altLang="en-US" sz="2800" dirty="0">
              <a:solidFill>
                <a:srgbClr val="FF0000"/>
              </a:solidFill>
            </a:endParaRPr>
          </a:p>
        </p:txBody>
      </p:sp>
      <p:sp>
        <p:nvSpPr>
          <p:cNvPr id="10" name="文本框 9"/>
          <p:cNvSpPr txBox="1"/>
          <p:nvPr/>
        </p:nvSpPr>
        <p:spPr>
          <a:xfrm>
            <a:off x="4244715" y="1635109"/>
            <a:ext cx="2049780" cy="523220"/>
          </a:xfrm>
          <a:prstGeom prst="rect">
            <a:avLst/>
          </a:prstGeom>
          <a:noFill/>
        </p:spPr>
        <p:txBody>
          <a:bodyPr wrap="square" rtlCol="0" anchor="t">
            <a:spAutoFit/>
          </a:bodyPr>
          <a:lstStyle/>
          <a:p>
            <a:r>
              <a:rPr lang="zh-CN" altLang="en-US" sz="2800" dirty="0">
                <a:solidFill>
                  <a:srgbClr val="FF0000"/>
                </a:solidFill>
              </a:rPr>
              <a:t>借来的小船</a:t>
            </a:r>
            <a:endParaRPr lang="zh-CN" altLang="en-US" sz="2800" dirty="0">
              <a:solidFill>
                <a:srgbClr val="FF0000"/>
              </a:solidFill>
            </a:endParaRPr>
          </a:p>
        </p:txBody>
      </p:sp>
      <p:sp>
        <p:nvSpPr>
          <p:cNvPr id="14" name="文本框 13"/>
          <p:cNvSpPr txBox="1"/>
          <p:nvPr/>
        </p:nvSpPr>
        <p:spPr>
          <a:xfrm>
            <a:off x="6587938" y="2111622"/>
            <a:ext cx="980440" cy="523220"/>
          </a:xfrm>
          <a:prstGeom prst="rect">
            <a:avLst/>
          </a:prstGeom>
          <a:noFill/>
        </p:spPr>
        <p:txBody>
          <a:bodyPr wrap="square" rtlCol="0" anchor="t">
            <a:spAutoFit/>
          </a:bodyPr>
          <a:lstStyle/>
          <a:p>
            <a:r>
              <a:rPr lang="zh-CN" altLang="en-US" sz="2800" dirty="0">
                <a:solidFill>
                  <a:srgbClr val="FF0000"/>
                </a:solidFill>
              </a:rPr>
              <a:t>线索</a:t>
            </a:r>
            <a:endParaRPr lang="zh-CN" altLang="en-US" sz="2800" dirty="0">
              <a:solidFill>
                <a:srgbClr val="FF0000"/>
              </a:solidFill>
            </a:endParaRPr>
          </a:p>
        </p:txBody>
      </p:sp>
      <p:sp>
        <p:nvSpPr>
          <p:cNvPr id="15" name="文本框 14"/>
          <p:cNvSpPr txBox="1"/>
          <p:nvPr/>
        </p:nvSpPr>
        <p:spPr>
          <a:xfrm>
            <a:off x="3556080" y="2520898"/>
            <a:ext cx="3672408" cy="523220"/>
          </a:xfrm>
          <a:prstGeom prst="rect">
            <a:avLst/>
          </a:prstGeom>
          <a:noFill/>
        </p:spPr>
        <p:txBody>
          <a:bodyPr wrap="square" rtlCol="0" anchor="t">
            <a:spAutoFit/>
          </a:bodyPr>
          <a:lstStyle/>
          <a:p>
            <a:r>
              <a:rPr lang="zh-CN" altLang="en-US" sz="2800" dirty="0">
                <a:solidFill>
                  <a:srgbClr val="FF0000"/>
                </a:solidFill>
              </a:rPr>
              <a:t>怀念和深深感谢</a:t>
            </a:r>
            <a:endParaRPr lang="zh-CN" altLang="en-US" sz="2800" dirty="0">
              <a:solidFill>
                <a:srgbClr val="FF0000"/>
              </a:solidFill>
            </a:endParaRPr>
          </a:p>
        </p:txBody>
      </p:sp>
      <p:sp>
        <p:nvSpPr>
          <p:cNvPr id="6" name="文本框 5"/>
          <p:cNvSpPr txBox="1"/>
          <p:nvPr/>
        </p:nvSpPr>
        <p:spPr>
          <a:xfrm>
            <a:off x="5940152" y="3435846"/>
            <a:ext cx="2276011" cy="523220"/>
          </a:xfrm>
          <a:prstGeom prst="rect">
            <a:avLst/>
          </a:prstGeom>
          <a:noFill/>
        </p:spPr>
        <p:txBody>
          <a:bodyPr wrap="square" rtlCol="0" anchor="t">
            <a:spAutoFit/>
          </a:bodyPr>
          <a:lstStyle/>
          <a:p>
            <a:r>
              <a:rPr lang="zh-CN" altLang="en-US" sz="2800" dirty="0">
                <a:solidFill>
                  <a:srgbClr val="FF0000"/>
                </a:solidFill>
              </a:rPr>
              <a:t>父爱的伟大</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down)">
                                      <p:cBhvr>
                                        <p:cTn id="13" dur="500"/>
                                        <p:tgtEl>
                                          <p:spTgt spid="1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down)">
                                      <p:cBhvr>
                                        <p:cTn id="16" dur="500"/>
                                        <p:tgtEl>
                                          <p:spTgt spid="15"/>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00"/>
                                        <p:tgtEl>
                                          <p:spTgt spid="6"/>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4" grpId="0"/>
      <p:bldP spid="15" grpId="0"/>
      <p:bldP spid="6"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264911" y="1779662"/>
            <a:ext cx="8801100" cy="1815882"/>
          </a:xfrm>
          <a:prstGeom prst="rect">
            <a:avLst/>
          </a:prstGeom>
          <a:noFill/>
        </p:spPr>
        <p:txBody>
          <a:bodyPr wrap="square" rtlCol="0" anchor="t">
            <a:spAutoFit/>
          </a:bodyPr>
          <a:lstStyle/>
          <a:p>
            <a:r>
              <a:rPr lang="en-US" altLang="zh-CN" sz="2800" dirty="0">
                <a:solidFill>
                  <a:srgbClr val="000000"/>
                </a:solidFill>
                <a:sym typeface="Wingdings" panose="05000000000000000000" charset="0"/>
              </a:rPr>
              <a:t></a:t>
            </a:r>
            <a:r>
              <a:rPr lang="en-US" altLang="zh-CN" sz="2800" dirty="0" err="1">
                <a:solidFill>
                  <a:srgbClr val="000000"/>
                </a:solidFill>
              </a:rPr>
              <a:t>我一直想买</a:t>
            </a:r>
            <a:r>
              <a:rPr lang="zh-CN" altLang="en-US" sz="2800" dirty="0">
                <a:solidFill>
                  <a:srgbClr val="000000"/>
                </a:solidFill>
              </a:rPr>
              <a:t>一</a:t>
            </a:r>
            <a:r>
              <a:rPr lang="en-US" altLang="zh-CN" sz="2800" dirty="0" err="1">
                <a:solidFill>
                  <a:srgbClr val="000000"/>
                </a:solidFill>
              </a:rPr>
              <a:t>本长篇小说</a:t>
            </a:r>
            <a:r>
              <a:rPr lang="en-US" altLang="zh-CN" sz="2800" dirty="0">
                <a:solidFill>
                  <a:srgbClr val="000000"/>
                </a:solidFill>
              </a:rPr>
              <a:t>——</a:t>
            </a:r>
            <a:r>
              <a:rPr lang="en-US" altLang="zh-CN" sz="2800" dirty="0">
                <a:solidFill>
                  <a:srgbClr val="000000"/>
                </a:solidFill>
                <a:sym typeface="+mn-ea"/>
              </a:rPr>
              <a:t>《</a:t>
            </a:r>
            <a:r>
              <a:rPr lang="en-US" altLang="zh-CN" sz="2800" dirty="0" err="1">
                <a:solidFill>
                  <a:srgbClr val="000000"/>
                </a:solidFill>
                <a:sym typeface="+mn-ea"/>
              </a:rPr>
              <a:t>青年近</a:t>
            </a:r>
            <a:r>
              <a:rPr lang="en-US" altLang="zh-CN" sz="2800" dirty="0" err="1">
                <a:solidFill>
                  <a:srgbClr val="000000"/>
                </a:solidFill>
              </a:rPr>
              <a:t>卫军</a:t>
            </a:r>
            <a:r>
              <a:rPr lang="en-US" altLang="zh-CN" sz="2800" dirty="0" smtClean="0">
                <a:solidFill>
                  <a:srgbClr val="000000"/>
                </a:solidFill>
              </a:rPr>
              <a:t>》。</a:t>
            </a:r>
            <a:endParaRPr lang="en-US" altLang="zh-CN" sz="2800" dirty="0" smtClean="0">
              <a:solidFill>
                <a:srgbClr val="000000"/>
              </a:solidFill>
            </a:endParaRPr>
          </a:p>
          <a:p>
            <a:r>
              <a:rPr lang="en-US" altLang="zh-CN" sz="2800" dirty="0">
                <a:solidFill>
                  <a:srgbClr val="000000"/>
                </a:solidFill>
                <a:sym typeface="+mn-ea"/>
              </a:rPr>
              <a:t> </a:t>
            </a:r>
            <a:r>
              <a:rPr lang="en-US" altLang="zh-CN" sz="2800" dirty="0" smtClean="0">
                <a:solidFill>
                  <a:srgbClr val="000000"/>
                </a:solidFill>
                <a:sym typeface="+mn-ea"/>
              </a:rPr>
              <a:t>                                                                            (                      </a:t>
            </a:r>
            <a:r>
              <a:rPr lang="en-US" altLang="zh-CN" sz="2800" dirty="0">
                <a:solidFill>
                  <a:srgbClr val="000000"/>
                </a:solidFill>
                <a:sym typeface="+mn-ea"/>
              </a:rPr>
              <a:t>)</a:t>
            </a:r>
            <a:endParaRPr lang="en-US" altLang="zh-CN" sz="2800" dirty="0">
              <a:solidFill>
                <a:srgbClr val="000000"/>
              </a:solidFill>
            </a:endParaRPr>
          </a:p>
          <a:p>
            <a:r>
              <a:rPr lang="en-US" altLang="zh-CN" sz="2800" dirty="0">
                <a:solidFill>
                  <a:srgbClr val="000000"/>
                </a:solidFill>
                <a:sym typeface="Wingdings" panose="05000000000000000000" charset="0"/>
              </a:rPr>
              <a:t>“妈 </a:t>
            </a:r>
            <a:r>
              <a:rPr lang="en-US" altLang="zh-CN" sz="2800" dirty="0">
                <a:solidFill>
                  <a:srgbClr val="000000"/>
                </a:solidFill>
                <a:sym typeface="Wingdings" panose="05000000000000000000" charset="0"/>
              </a:rPr>
              <a:t>——” “妈 ——” </a:t>
            </a:r>
            <a:r>
              <a:rPr lang="en-US" altLang="zh-CN" sz="2800" dirty="0" smtClean="0">
                <a:solidFill>
                  <a:srgbClr val="000000"/>
                </a:solidFill>
                <a:sym typeface="Wingdings" panose="05000000000000000000" charset="0"/>
              </a:rPr>
              <a:t>                                     </a:t>
            </a:r>
            <a:r>
              <a:rPr lang="en-US" altLang="zh-CN" sz="2800" dirty="0" smtClean="0">
                <a:solidFill>
                  <a:srgbClr val="000000"/>
                </a:solidFill>
                <a:sym typeface="+mn-ea"/>
              </a:rPr>
              <a:t>(                      </a:t>
            </a:r>
            <a:r>
              <a:rPr lang="en-US" altLang="zh-CN" sz="2800" dirty="0">
                <a:solidFill>
                  <a:srgbClr val="000000"/>
                </a:solidFill>
                <a:sym typeface="+mn-ea"/>
              </a:rPr>
              <a:t>)</a:t>
            </a:r>
            <a:endParaRPr lang="en-US" altLang="zh-CN" sz="2800" dirty="0">
              <a:solidFill>
                <a:srgbClr val="000000"/>
              </a:solidFill>
            </a:endParaRPr>
          </a:p>
          <a:p>
            <a:r>
              <a:rPr lang="en-US" altLang="zh-CN" sz="2800" dirty="0">
                <a:solidFill>
                  <a:srgbClr val="000000"/>
                </a:solidFill>
                <a:sym typeface="Wingdings" panose="05000000000000000000" charset="0"/>
              </a:rPr>
              <a:t></a:t>
            </a:r>
            <a:r>
              <a:rPr lang="en-US" altLang="zh-CN" sz="2800" dirty="0" err="1">
                <a:solidFill>
                  <a:srgbClr val="000000"/>
                </a:solidFill>
                <a:sym typeface="Wingdings" panose="05000000000000000000" charset="0"/>
              </a:rPr>
              <a:t>他等了十分钟</a:t>
            </a:r>
            <a:r>
              <a:rPr lang="en-US" altLang="zh-CN" sz="2800" dirty="0">
                <a:solidFill>
                  <a:srgbClr val="000000"/>
                </a:solidFill>
                <a:sym typeface="Wingdings" panose="05000000000000000000" charset="0"/>
              </a:rPr>
              <a:t>——</a:t>
            </a:r>
            <a:r>
              <a:rPr lang="en-US" altLang="zh-CN" sz="2800" dirty="0" err="1" smtClean="0">
                <a:solidFill>
                  <a:srgbClr val="000000"/>
                </a:solidFill>
                <a:sym typeface="Wingdings" panose="05000000000000000000" charset="0"/>
              </a:rPr>
              <a:t>他已经觉得时间太长</a:t>
            </a:r>
            <a:r>
              <a:rPr lang="zh-CN" altLang="en-US" sz="2800" dirty="0">
                <a:solidFill>
                  <a:srgbClr val="000000"/>
                </a:solidFill>
                <a:sym typeface="Wingdings" panose="05000000000000000000" charset="0"/>
              </a:rPr>
              <a:t>。</a:t>
            </a:r>
            <a:r>
              <a:rPr lang="en-US" altLang="zh-CN" sz="2800" dirty="0">
                <a:solidFill>
                  <a:srgbClr val="000000"/>
                </a:solidFill>
                <a:sym typeface="+mn-ea"/>
              </a:rPr>
              <a:t>(        </a:t>
            </a:r>
            <a:r>
              <a:rPr lang="en-US" altLang="zh-CN" sz="2800" dirty="0" smtClean="0">
                <a:solidFill>
                  <a:srgbClr val="000000"/>
                </a:solidFill>
                <a:sym typeface="+mn-ea"/>
              </a:rPr>
              <a:t>             )</a:t>
            </a:r>
            <a:endParaRPr lang="en-US" altLang="zh-CN" sz="2800" dirty="0">
              <a:solidFill>
                <a:srgbClr val="000000"/>
              </a:solidFill>
            </a:endParaRPr>
          </a:p>
        </p:txBody>
      </p:sp>
      <p:sp>
        <p:nvSpPr>
          <p:cNvPr id="16" name="文本框 15"/>
          <p:cNvSpPr txBox="1"/>
          <p:nvPr/>
        </p:nvSpPr>
        <p:spPr>
          <a:xfrm>
            <a:off x="6702377" y="2164383"/>
            <a:ext cx="2013485" cy="523220"/>
          </a:xfrm>
          <a:prstGeom prst="rect">
            <a:avLst/>
          </a:prstGeom>
          <a:noFill/>
        </p:spPr>
        <p:txBody>
          <a:bodyPr wrap="square" rtlCol="0" anchor="t">
            <a:spAutoFit/>
          </a:bodyPr>
          <a:lstStyle/>
          <a:p>
            <a:r>
              <a:rPr lang="zh-CN" altLang="en-US" sz="2800" dirty="0">
                <a:solidFill>
                  <a:srgbClr val="FF0000"/>
                </a:solidFill>
              </a:rPr>
              <a:t>解释说明</a:t>
            </a:r>
            <a:endParaRPr lang="zh-CN" altLang="en-US" sz="2800" dirty="0">
              <a:solidFill>
                <a:srgbClr val="FF0000"/>
              </a:solidFill>
            </a:endParaRPr>
          </a:p>
        </p:txBody>
      </p:sp>
      <p:sp>
        <p:nvSpPr>
          <p:cNvPr id="17" name="文本框 16"/>
          <p:cNvSpPr txBox="1"/>
          <p:nvPr/>
        </p:nvSpPr>
        <p:spPr>
          <a:xfrm>
            <a:off x="899573" y="623620"/>
            <a:ext cx="8081058" cy="523220"/>
          </a:xfrm>
          <a:prstGeom prst="rect">
            <a:avLst/>
          </a:prstGeom>
          <a:noFill/>
        </p:spPr>
        <p:txBody>
          <a:bodyPr wrap="none" rtlCol="0" anchor="t">
            <a:spAutoFit/>
          </a:bodyPr>
          <a:lstStyle/>
          <a:p>
            <a:r>
              <a:rPr lang="en-US" altLang="zh-CN" sz="2800" dirty="0">
                <a:solidFill>
                  <a:srgbClr val="000000"/>
                </a:solidFill>
                <a:sym typeface="+mn-ea"/>
              </a:rPr>
              <a:t>2</a:t>
            </a:r>
            <a:r>
              <a:rPr lang="en-US" altLang="zh-CN" sz="2800" dirty="0" smtClean="0">
                <a:solidFill>
                  <a:srgbClr val="000000"/>
                </a:solidFill>
                <a:sym typeface="+mn-ea"/>
              </a:rPr>
              <a:t>. </a:t>
            </a:r>
            <a:r>
              <a:rPr lang="en-US" altLang="zh-CN" sz="2800" dirty="0" err="1" smtClean="0">
                <a:solidFill>
                  <a:srgbClr val="000000"/>
                </a:solidFill>
                <a:sym typeface="+mn-ea"/>
              </a:rPr>
              <a:t>下列破折号的作用是什么</a:t>
            </a:r>
            <a:r>
              <a:rPr lang="en-US" altLang="zh-CN" sz="2800" dirty="0" err="1">
                <a:solidFill>
                  <a:srgbClr val="000000"/>
                </a:solidFill>
                <a:sym typeface="+mn-ea"/>
              </a:rPr>
              <a:t>，写在后面的括号中</a:t>
            </a:r>
            <a:r>
              <a:rPr lang="en-US" altLang="zh-CN" sz="2800" dirty="0">
                <a:solidFill>
                  <a:srgbClr val="000000"/>
                </a:solidFill>
                <a:sym typeface="+mn-ea"/>
              </a:rPr>
              <a:t>。</a:t>
            </a:r>
            <a:endParaRPr lang="zh-CN" altLang="en-US" sz="2800" dirty="0">
              <a:solidFill>
                <a:srgbClr val="000000"/>
              </a:solidFill>
            </a:endParaRPr>
          </a:p>
        </p:txBody>
      </p:sp>
      <p:sp>
        <p:nvSpPr>
          <p:cNvPr id="18" name="文本框 17"/>
          <p:cNvSpPr txBox="1"/>
          <p:nvPr/>
        </p:nvSpPr>
        <p:spPr>
          <a:xfrm>
            <a:off x="6758786" y="2687603"/>
            <a:ext cx="1655445" cy="523220"/>
          </a:xfrm>
          <a:prstGeom prst="rect">
            <a:avLst/>
          </a:prstGeom>
          <a:noFill/>
        </p:spPr>
        <p:txBody>
          <a:bodyPr wrap="square" rtlCol="0" anchor="t">
            <a:spAutoFit/>
          </a:bodyPr>
          <a:lstStyle/>
          <a:p>
            <a:r>
              <a:rPr lang="zh-CN" altLang="en-US" sz="2800" dirty="0">
                <a:solidFill>
                  <a:srgbClr val="FF0000"/>
                </a:solidFill>
              </a:rPr>
              <a:t>声音延长</a:t>
            </a:r>
            <a:endParaRPr lang="zh-CN" altLang="en-US" sz="2800" dirty="0">
              <a:solidFill>
                <a:srgbClr val="FF0000"/>
              </a:solidFill>
            </a:endParaRPr>
          </a:p>
        </p:txBody>
      </p:sp>
      <p:sp>
        <p:nvSpPr>
          <p:cNvPr id="19" name="文本框 18"/>
          <p:cNvSpPr txBox="1"/>
          <p:nvPr/>
        </p:nvSpPr>
        <p:spPr>
          <a:xfrm>
            <a:off x="7224405" y="3106748"/>
            <a:ext cx="1898015" cy="523220"/>
          </a:xfrm>
          <a:prstGeom prst="rect">
            <a:avLst/>
          </a:prstGeom>
          <a:noFill/>
        </p:spPr>
        <p:txBody>
          <a:bodyPr wrap="square" rtlCol="0" anchor="t">
            <a:spAutoFit/>
          </a:bodyPr>
          <a:lstStyle/>
          <a:p>
            <a:r>
              <a:rPr lang="zh-CN" altLang="en-US" sz="2800" dirty="0">
                <a:solidFill>
                  <a:srgbClr val="FF0000"/>
                </a:solidFill>
              </a:rPr>
              <a:t>意思转折</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down)">
                                      <p:cBhvr>
                                        <p:cTn id="10" dur="500"/>
                                        <p:tgtEl>
                                          <p:spTgt spid="18"/>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down)">
                                      <p:cBhvr>
                                        <p:cTn id="1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19"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1202918" y="462522"/>
            <a:ext cx="6647974" cy="523220"/>
          </a:xfrm>
          <a:prstGeom prst="rect">
            <a:avLst/>
          </a:prstGeom>
          <a:noFill/>
        </p:spPr>
        <p:txBody>
          <a:bodyPr wrap="none" rtlCol="0" anchor="t">
            <a:spAutoFit/>
          </a:bodyPr>
          <a:lstStyle/>
          <a:p>
            <a:r>
              <a:rPr lang="en-US" altLang="zh-CN" sz="2800" dirty="0" smtClean="0">
                <a:solidFill>
                  <a:srgbClr val="000000"/>
                </a:solidFill>
                <a:latin typeface="宋体" panose="02010600030101010101" pitchFamily="2" charset="-122"/>
                <a:cs typeface="+mn-ea"/>
                <a:sym typeface="+mn-ea"/>
              </a:rPr>
              <a:t>3.</a:t>
            </a:r>
            <a:r>
              <a:rPr lang="zh-CN" altLang="en-US" sz="2800" dirty="0" smtClean="0">
                <a:solidFill>
                  <a:srgbClr val="000000"/>
                </a:solidFill>
                <a:latin typeface="宋体" panose="02010600030101010101" pitchFamily="2" charset="-122"/>
                <a:cs typeface="+mn-ea"/>
                <a:sym typeface="+mn-ea"/>
              </a:rPr>
              <a:t>根据句子内容选择对应的母亲的形象。</a:t>
            </a:r>
            <a:endParaRPr lang="zh-CN" altLang="en-US" sz="2800" dirty="0" smtClean="0">
              <a:solidFill>
                <a:srgbClr val="000000"/>
              </a:solidFill>
              <a:latin typeface="宋体" panose="02010600030101010101" pitchFamily="2" charset="-122"/>
              <a:cs typeface="+mn-ea"/>
              <a:sym typeface="+mn-ea"/>
            </a:endParaRPr>
          </a:p>
        </p:txBody>
      </p:sp>
      <p:sp>
        <p:nvSpPr>
          <p:cNvPr id="3" name="文本框 2"/>
          <p:cNvSpPr txBox="1"/>
          <p:nvPr/>
        </p:nvSpPr>
        <p:spPr>
          <a:xfrm>
            <a:off x="1202918" y="1133221"/>
            <a:ext cx="6801862" cy="461665"/>
          </a:xfrm>
          <a:prstGeom prst="rect">
            <a:avLst/>
          </a:prstGeom>
          <a:noFill/>
        </p:spPr>
        <p:txBody>
          <a:bodyPr wrap="none" rtlCol="0" anchor="t">
            <a:spAutoFit/>
          </a:bodyPr>
          <a:lstStyle/>
          <a:p>
            <a:r>
              <a:rPr lang="en-US" altLang="zh-CN" sz="2400" dirty="0" smtClean="0">
                <a:solidFill>
                  <a:srgbClr val="000000"/>
                </a:solidFill>
                <a:latin typeface="宋体" panose="02010600030101010101" pitchFamily="2" charset="-122"/>
                <a:cs typeface="+mn-ea"/>
                <a:sym typeface="+mn-ea"/>
              </a:rPr>
              <a:t>A.贫苦的母亲  B.辛劳的母亲  C通情达理的母亲</a:t>
            </a:r>
            <a:endParaRPr lang="zh-CN" altLang="en-US" sz="2400" dirty="0" smtClean="0">
              <a:solidFill>
                <a:srgbClr val="000000"/>
              </a:solidFill>
              <a:latin typeface="宋体" panose="02010600030101010101" pitchFamily="2" charset="-122"/>
              <a:cs typeface="+mn-ea"/>
              <a:sym typeface="+mn-ea"/>
            </a:endParaRPr>
          </a:p>
        </p:txBody>
      </p:sp>
      <p:sp>
        <p:nvSpPr>
          <p:cNvPr id="4" name="文本框 3"/>
          <p:cNvSpPr txBox="1"/>
          <p:nvPr/>
        </p:nvSpPr>
        <p:spPr>
          <a:xfrm>
            <a:off x="562188" y="1707654"/>
            <a:ext cx="7953325" cy="2246769"/>
          </a:xfrm>
          <a:prstGeom prst="rect">
            <a:avLst/>
          </a:prstGeom>
          <a:noFill/>
        </p:spPr>
        <p:txBody>
          <a:bodyPr wrap="square" rtlCol="0" anchor="t">
            <a:spAutoFit/>
          </a:bodyPr>
          <a:lstStyle/>
          <a:p>
            <a:r>
              <a:rPr lang="zh-CN" altLang="en-US" sz="2800" dirty="0" smtClean="0">
                <a:solidFill>
                  <a:srgbClr val="000000"/>
                </a:solidFill>
                <a:latin typeface="宋体" panose="02010600030101010101" pitchFamily="2" charset="-122"/>
                <a:cs typeface="+mn-ea"/>
                <a:sym typeface="Wingdings" panose="05000000000000000000" charset="0"/>
              </a:rPr>
              <a:t>     </a:t>
            </a:r>
            <a:r>
              <a:rPr lang="zh-CN" altLang="en-US" sz="2800" dirty="0" smtClean="0">
                <a:solidFill>
                  <a:srgbClr val="000000"/>
                </a:solidFill>
                <a:latin typeface="宋体" panose="02010600030101010101" pitchFamily="2" charset="-122"/>
                <a:cs typeface="+mn-ea"/>
                <a:sym typeface="+mn-ea"/>
              </a:rPr>
              <a:t>母亲掏衣兜，掏出一卷揉的皱皱的毛票，用龟裂的手指数着。                  </a:t>
            </a:r>
            <a:r>
              <a:rPr lang="en-US" altLang="zh-CN" sz="2800" dirty="0" smtClean="0">
                <a:solidFill>
                  <a:srgbClr val="000000"/>
                </a:solidFill>
                <a:sym typeface="+mn-ea"/>
              </a:rPr>
              <a:t>(             </a:t>
            </a:r>
            <a:r>
              <a:rPr lang="en-US" altLang="zh-CN" sz="2800" dirty="0">
                <a:solidFill>
                  <a:srgbClr val="000000"/>
                </a:solidFill>
                <a:sym typeface="+mn-ea"/>
              </a:rPr>
              <a:t>)</a:t>
            </a:r>
            <a:endParaRPr lang="zh-CN" altLang="en-US" sz="2800" dirty="0" smtClean="0">
              <a:solidFill>
                <a:srgbClr val="000000"/>
              </a:solidFill>
              <a:latin typeface="宋体" panose="02010600030101010101" pitchFamily="2" charset="-122"/>
              <a:cs typeface="+mn-ea"/>
              <a:sym typeface="+mn-ea"/>
            </a:endParaRPr>
          </a:p>
          <a:p>
            <a:r>
              <a:rPr lang="zh-CN" altLang="en-US" sz="2800" dirty="0" smtClean="0">
                <a:solidFill>
                  <a:srgbClr val="000000"/>
                </a:solidFill>
                <a:latin typeface="宋体" panose="02010600030101010101" pitchFamily="2" charset="-122"/>
                <a:cs typeface="+mn-ea"/>
                <a:sym typeface="Wingdings" panose="05000000000000000000" charset="0"/>
              </a:rPr>
              <a:t>    </a:t>
            </a:r>
            <a:r>
              <a:rPr lang="zh-CN" altLang="en-US" sz="2800" dirty="0" smtClean="0">
                <a:solidFill>
                  <a:srgbClr val="000000"/>
                </a:solidFill>
                <a:latin typeface="宋体" panose="02010600030101010101" pitchFamily="2" charset="-122"/>
                <a:cs typeface="+mn-ea"/>
                <a:sym typeface="+mn-ea"/>
              </a:rPr>
              <a:t>母亲却已将钱塞在我手心里了，大声回答那个女人</a:t>
            </a:r>
            <a:r>
              <a:rPr lang="en-US" altLang="zh-CN" sz="2800" dirty="0" smtClean="0">
                <a:solidFill>
                  <a:srgbClr val="000000"/>
                </a:solidFill>
                <a:latin typeface="宋体" panose="02010600030101010101" pitchFamily="2" charset="-122"/>
                <a:cs typeface="+mn-ea"/>
                <a:sym typeface="+mn-ea"/>
              </a:rPr>
              <a:t>:</a:t>
            </a:r>
            <a:r>
              <a:rPr lang="zh-CN" altLang="en-US" sz="2800" dirty="0" smtClean="0">
                <a:solidFill>
                  <a:srgbClr val="000000"/>
                </a:solidFill>
                <a:latin typeface="宋体" panose="02010600030101010101" pitchFamily="2" charset="-122"/>
                <a:cs typeface="+mn-ea"/>
                <a:sym typeface="+mn-ea"/>
              </a:rPr>
              <a:t>“我挺高兴他爱看书的!”                                </a:t>
            </a:r>
            <a:endParaRPr lang="en-US" altLang="zh-CN" sz="2800" dirty="0" smtClean="0">
              <a:solidFill>
                <a:srgbClr val="000000"/>
              </a:solidFill>
              <a:latin typeface="宋体" panose="02010600030101010101" pitchFamily="2" charset="-122"/>
              <a:cs typeface="+mn-ea"/>
              <a:sym typeface="+mn-ea"/>
            </a:endParaRPr>
          </a:p>
          <a:p>
            <a:r>
              <a:rPr lang="en-US" altLang="zh-CN" sz="2800" dirty="0">
                <a:solidFill>
                  <a:srgbClr val="000000"/>
                </a:solidFill>
                <a:latin typeface="宋体" panose="02010600030101010101" pitchFamily="2" charset="-122"/>
                <a:cs typeface="+mn-ea"/>
                <a:sym typeface="+mn-ea"/>
              </a:rPr>
              <a:t> </a:t>
            </a:r>
            <a:r>
              <a:rPr lang="en-US" altLang="zh-CN" sz="2800" dirty="0" smtClean="0">
                <a:solidFill>
                  <a:srgbClr val="000000"/>
                </a:solidFill>
                <a:latin typeface="宋体" panose="02010600030101010101" pitchFamily="2" charset="-122"/>
                <a:cs typeface="+mn-ea"/>
                <a:sym typeface="+mn-ea"/>
              </a:rPr>
              <a:t>                                   </a:t>
            </a:r>
            <a:r>
              <a:rPr lang="en-US" altLang="zh-CN" sz="2800" dirty="0" smtClean="0">
                <a:solidFill>
                  <a:srgbClr val="000000"/>
                </a:solidFill>
                <a:sym typeface="+mn-ea"/>
              </a:rPr>
              <a:t>(             </a:t>
            </a:r>
            <a:r>
              <a:rPr lang="en-US" altLang="zh-CN" sz="2800" dirty="0">
                <a:solidFill>
                  <a:srgbClr val="000000"/>
                </a:solidFill>
                <a:sym typeface="+mn-ea"/>
              </a:rPr>
              <a:t>)</a:t>
            </a:r>
            <a:endParaRPr lang="zh-CN" altLang="en-US" sz="2800" dirty="0" smtClean="0">
              <a:solidFill>
                <a:srgbClr val="000000"/>
              </a:solidFill>
              <a:latin typeface="宋体" panose="02010600030101010101" pitchFamily="2" charset="-122"/>
              <a:cs typeface="+mn-ea"/>
              <a:sym typeface="+mn-ea"/>
            </a:endParaRPr>
          </a:p>
        </p:txBody>
      </p:sp>
      <p:sp>
        <p:nvSpPr>
          <p:cNvPr id="5" name="文本框 4"/>
          <p:cNvSpPr txBox="1"/>
          <p:nvPr/>
        </p:nvSpPr>
        <p:spPr>
          <a:xfrm>
            <a:off x="7435393" y="2089805"/>
            <a:ext cx="543739" cy="523220"/>
          </a:xfrm>
          <a:prstGeom prst="rect">
            <a:avLst/>
          </a:prstGeom>
          <a:noFill/>
        </p:spPr>
        <p:txBody>
          <a:bodyPr wrap="none" rtlCol="0" anchor="t">
            <a:spAutoFit/>
          </a:bodyPr>
          <a:lstStyle/>
          <a:p>
            <a:r>
              <a:rPr lang="en-US" sz="2800" dirty="0" smtClean="0">
                <a:solidFill>
                  <a:srgbClr val="FF0000"/>
                </a:solidFill>
                <a:latin typeface="宋体" panose="02010600030101010101" pitchFamily="2" charset="-122"/>
                <a:cs typeface="+mn-ea"/>
                <a:sym typeface="+mn-ea"/>
              </a:rPr>
              <a:t>AB</a:t>
            </a:r>
            <a:endParaRPr lang="en-US" sz="2800" dirty="0" smtClean="0">
              <a:solidFill>
                <a:srgbClr val="FF0000"/>
              </a:solidFill>
              <a:latin typeface="宋体" panose="02010600030101010101" pitchFamily="2" charset="-122"/>
              <a:cs typeface="+mn-ea"/>
              <a:sym typeface="+mn-ea"/>
            </a:endParaRPr>
          </a:p>
        </p:txBody>
      </p:sp>
      <p:sp>
        <p:nvSpPr>
          <p:cNvPr id="6" name="文本框 5"/>
          <p:cNvSpPr txBox="1"/>
          <p:nvPr/>
        </p:nvSpPr>
        <p:spPr>
          <a:xfrm>
            <a:off x="7562045" y="3431203"/>
            <a:ext cx="290433" cy="523220"/>
          </a:xfrm>
          <a:prstGeom prst="rect">
            <a:avLst/>
          </a:prstGeom>
          <a:noFill/>
        </p:spPr>
        <p:txBody>
          <a:bodyPr wrap="square" rtlCol="0" anchor="t">
            <a:spAutoFit/>
          </a:bodyPr>
          <a:lstStyle/>
          <a:p>
            <a:r>
              <a:rPr lang="en-US" sz="2800" dirty="0" smtClean="0">
                <a:solidFill>
                  <a:srgbClr val="FF0000"/>
                </a:solidFill>
                <a:latin typeface="宋体" panose="02010600030101010101" pitchFamily="2" charset="-122"/>
                <a:cs typeface="+mn-ea"/>
                <a:sym typeface="+mn-ea"/>
              </a:rPr>
              <a:t>C</a:t>
            </a:r>
            <a:endParaRPr lang="en-US" sz="2800" dirty="0" smtClean="0">
              <a:solidFill>
                <a:srgbClr val="FF0000"/>
              </a:solidFill>
              <a:latin typeface="宋体" panose="02010600030101010101" pitchFamily="2" charset="-122"/>
              <a:cs typeface="+mn-ea"/>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827584" y="555526"/>
            <a:ext cx="4032448" cy="523220"/>
          </a:xfrm>
          <a:prstGeom prst="rect">
            <a:avLst/>
          </a:prstGeom>
          <a:noFill/>
        </p:spPr>
        <p:txBody>
          <a:bodyPr wrap="square" rtlCol="0" anchor="t">
            <a:spAutoFit/>
          </a:bodyPr>
          <a:lstStyle/>
          <a:p>
            <a:r>
              <a:rPr lang="en-US" sz="2800" dirty="0" smtClean="0">
                <a:solidFill>
                  <a:srgbClr val="000000"/>
                </a:solidFill>
                <a:latin typeface="宋体" panose="02010600030101010101" pitchFamily="2" charset="-122"/>
                <a:cs typeface="+mn-ea"/>
                <a:sym typeface="+mn-ea"/>
              </a:rPr>
              <a:t>4.</a:t>
            </a:r>
            <a:r>
              <a:rPr lang="zh-CN" altLang="en-US" sz="2800" dirty="0" smtClean="0">
                <a:solidFill>
                  <a:srgbClr val="000000"/>
                </a:solidFill>
                <a:latin typeface="宋体" panose="02010600030101010101" pitchFamily="2" charset="-122"/>
                <a:cs typeface="+mn-ea"/>
                <a:sym typeface="+mn-ea"/>
              </a:rPr>
              <a:t>按要求改写句子。</a:t>
            </a:r>
            <a:endParaRPr lang="zh-CN" altLang="en-US" sz="2800" dirty="0" smtClean="0">
              <a:solidFill>
                <a:srgbClr val="000000"/>
              </a:solidFill>
              <a:latin typeface="宋体" panose="02010600030101010101" pitchFamily="2" charset="-122"/>
              <a:cs typeface="+mn-ea"/>
              <a:sym typeface="+mn-ea"/>
            </a:endParaRPr>
          </a:p>
        </p:txBody>
      </p:sp>
      <p:sp>
        <p:nvSpPr>
          <p:cNvPr id="8" name="文本框 7"/>
          <p:cNvSpPr txBox="1"/>
          <p:nvPr/>
        </p:nvSpPr>
        <p:spPr>
          <a:xfrm>
            <a:off x="781474" y="1339192"/>
            <a:ext cx="7416824" cy="954107"/>
          </a:xfrm>
          <a:prstGeom prst="rect">
            <a:avLst/>
          </a:prstGeom>
          <a:noFill/>
        </p:spPr>
        <p:txBody>
          <a:bodyPr wrap="square" rtlCol="0" anchor="t">
            <a:spAutoFit/>
          </a:bodyPr>
          <a:lstStyle/>
          <a:p>
            <a:r>
              <a:rPr lang="zh-CN" altLang="en-US" sz="2800" dirty="0" smtClean="0">
                <a:solidFill>
                  <a:srgbClr val="000000"/>
                </a:solidFill>
                <a:latin typeface="宋体" panose="02010600030101010101" pitchFamily="2" charset="-122"/>
                <a:cs typeface="+mn-ea"/>
                <a:sym typeface="+mn-ea"/>
              </a:rPr>
              <a:t>     几年后，当我再拿起那首诗，不得不承认父亲是对的。 </a:t>
            </a:r>
            <a:r>
              <a:rPr lang="en-US" altLang="zh-CN" sz="2800" dirty="0" smtClean="0">
                <a:solidFill>
                  <a:srgbClr val="000000"/>
                </a:solidFill>
                <a:sym typeface="+mn-ea"/>
              </a:rPr>
              <a:t>( </a:t>
            </a:r>
            <a:r>
              <a:rPr lang="zh-CN" altLang="en-US" sz="2800" dirty="0">
                <a:solidFill>
                  <a:srgbClr val="000000"/>
                </a:solidFill>
                <a:sym typeface="+mn-ea"/>
              </a:rPr>
              <a:t>改为肯定句</a:t>
            </a:r>
            <a:r>
              <a:rPr lang="en-US" altLang="zh-CN" sz="2800" dirty="0">
                <a:solidFill>
                  <a:srgbClr val="000000"/>
                </a:solidFill>
                <a:sym typeface="+mn-ea"/>
              </a:rPr>
              <a:t>    )</a:t>
            </a:r>
            <a:endParaRPr lang="zh-CN" altLang="en-US" sz="2800" dirty="0" smtClean="0">
              <a:solidFill>
                <a:srgbClr val="000000"/>
              </a:solidFill>
              <a:latin typeface="宋体" panose="02010600030101010101" pitchFamily="2" charset="-122"/>
              <a:cs typeface="+mn-ea"/>
              <a:sym typeface="+mn-ea"/>
            </a:endParaRPr>
          </a:p>
        </p:txBody>
      </p:sp>
      <p:sp>
        <p:nvSpPr>
          <p:cNvPr id="9" name="文本框 8"/>
          <p:cNvSpPr txBox="1"/>
          <p:nvPr/>
        </p:nvSpPr>
        <p:spPr>
          <a:xfrm>
            <a:off x="776373" y="2643758"/>
            <a:ext cx="7421925" cy="954107"/>
          </a:xfrm>
          <a:prstGeom prst="rect">
            <a:avLst/>
          </a:prstGeom>
          <a:noFill/>
        </p:spPr>
        <p:txBody>
          <a:bodyPr wrap="square" rtlCol="0" anchor="t">
            <a:spAutoFit/>
          </a:bodyPr>
          <a:lstStyle/>
          <a:p>
            <a:r>
              <a:rPr lang="zh-CN" altLang="en-US" sz="2800" dirty="0" smtClean="0">
                <a:latin typeface="宋体" panose="02010600030101010101" pitchFamily="2" charset="-122"/>
                <a:cs typeface="+mn-ea"/>
                <a:sym typeface="+mn-ea"/>
              </a:rPr>
              <a:t>     几年后，当我再拿起那首诗，必须承认父亲是对的。</a:t>
            </a:r>
            <a:endParaRPr lang="en-US" sz="2800" dirty="0" smtClean="0">
              <a:latin typeface="宋体" panose="02010600030101010101" pitchFamily="2" charset="-122"/>
              <a:cs typeface="+mn-ea"/>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699792" y="-2324794"/>
            <a:ext cx="3570208" cy="5168321"/>
            <a:chOff x="2066816" y="-480463"/>
            <a:chExt cx="3570208" cy="5168321"/>
          </a:xfrm>
        </p:grpSpPr>
        <p:grpSp>
          <p:nvGrpSpPr>
            <p:cNvPr id="9" name="组合 8"/>
            <p:cNvGrpSpPr/>
            <p:nvPr/>
          </p:nvGrpSpPr>
          <p:grpSpPr>
            <a:xfrm>
              <a:off x="2066816" y="2067694"/>
              <a:ext cx="3570208" cy="2620164"/>
              <a:chOff x="2066816" y="2067694"/>
              <a:chExt cx="3570208" cy="2620164"/>
            </a:xfrm>
          </p:grpSpPr>
          <p:sp>
            <p:nvSpPr>
              <p:cNvPr id="2" name="文本框 1"/>
              <p:cNvSpPr txBox="1">
                <a:spLocks noChangeArrowheads="1"/>
              </p:cNvSpPr>
              <p:nvPr/>
            </p:nvSpPr>
            <p:spPr bwMode="auto">
              <a:xfrm>
                <a:off x="2066816" y="3579862"/>
                <a:ext cx="3570208" cy="110799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zh-CN" altLang="en-US" sz="6600" dirty="0" smtClean="0">
                    <a:latin typeface="宋体" panose="02010600030101010101" pitchFamily="2" charset="-122"/>
                    <a:ea typeface="宋体" panose="02010600030101010101" pitchFamily="2" charset="-122"/>
                  </a:rPr>
                  <a:t>第</a:t>
                </a:r>
                <a:r>
                  <a:rPr lang="zh-CN" altLang="en-US" sz="6600" dirty="0">
                    <a:latin typeface="宋体" panose="02010600030101010101" pitchFamily="2" charset="-122"/>
                    <a:ea typeface="宋体" panose="02010600030101010101" pitchFamily="2" charset="-122"/>
                  </a:rPr>
                  <a:t>七</a:t>
                </a:r>
                <a:r>
                  <a:rPr lang="zh-CN" altLang="en-US" sz="6600" dirty="0" smtClean="0">
                    <a:latin typeface="宋体" panose="02010600030101010101" pitchFamily="2" charset="-122"/>
                    <a:ea typeface="宋体" panose="02010600030101010101" pitchFamily="2" charset="-122"/>
                  </a:rPr>
                  <a:t>单元</a:t>
                </a:r>
                <a:endParaRPr lang="zh-CN" altLang="en-US" sz="6600" dirty="0">
                  <a:latin typeface="宋体" panose="02010600030101010101" pitchFamily="2" charset="-122"/>
                  <a:ea typeface="宋体" panose="02010600030101010101" pitchFamily="2" charset="-122"/>
                </a:endParaRPr>
              </a:p>
            </p:txBody>
          </p:sp>
          <p:cxnSp>
            <p:nvCxnSpPr>
              <p:cNvPr id="4" name="直接连接符 3"/>
              <p:cNvCxnSpPr/>
              <p:nvPr/>
            </p:nvCxnSpPr>
            <p:spPr>
              <a:xfrm flipV="1">
                <a:off x="3851920" y="2067694"/>
                <a:ext cx="0" cy="1512168"/>
              </a:xfrm>
              <a:prstGeom prst="line">
                <a:avLst/>
              </a:prstGeom>
              <a:ln w="254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rot="10800000">
              <a:off x="2066816" y="-480463"/>
              <a:ext cx="3570208" cy="2620164"/>
              <a:chOff x="2066816" y="2067694"/>
              <a:chExt cx="3570208" cy="2620164"/>
            </a:xfrm>
          </p:grpSpPr>
          <p:sp>
            <p:nvSpPr>
              <p:cNvPr id="11" name="文本框 10"/>
              <p:cNvSpPr txBox="1">
                <a:spLocks noChangeArrowheads="1"/>
              </p:cNvSpPr>
              <p:nvPr/>
            </p:nvSpPr>
            <p:spPr bwMode="auto">
              <a:xfrm>
                <a:off x="2066816" y="3579862"/>
                <a:ext cx="3570208" cy="110799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none">
                <a:spAutoFit/>
              </a:bodyPr>
              <a:lstStyle/>
              <a:p>
                <a:r>
                  <a:rPr lang="zh-CN" altLang="en-US" sz="6600" dirty="0" smtClean="0">
                    <a:noFill/>
                    <a:latin typeface="宋体" panose="02010600030101010101" pitchFamily="2" charset="-122"/>
                    <a:ea typeface="宋体" panose="02010600030101010101" pitchFamily="2" charset="-122"/>
                  </a:rPr>
                  <a:t>例题</a:t>
                </a:r>
                <a:r>
                  <a:rPr lang="zh-CN" altLang="en-US" sz="6600" dirty="0">
                    <a:noFill/>
                    <a:latin typeface="宋体" panose="02010600030101010101" pitchFamily="2" charset="-122"/>
                    <a:ea typeface="宋体" panose="02010600030101010101" pitchFamily="2" charset="-122"/>
                  </a:rPr>
                  <a:t>分析</a:t>
                </a:r>
                <a:endParaRPr lang="zh-CN" altLang="en-US" sz="6600" dirty="0">
                  <a:noFill/>
                  <a:latin typeface="宋体" panose="02010600030101010101" pitchFamily="2" charset="-122"/>
                  <a:ea typeface="宋体" panose="02010600030101010101" pitchFamily="2" charset="-122"/>
                </a:endParaRPr>
              </a:p>
            </p:txBody>
          </p:sp>
          <p:cxnSp>
            <p:nvCxnSpPr>
              <p:cNvPr id="12" name="直接连接符 11"/>
              <p:cNvCxnSpPr/>
              <p:nvPr/>
            </p:nvCxnSpPr>
            <p:spPr>
              <a:xfrm flipV="1">
                <a:off x="3851920" y="2067694"/>
                <a:ext cx="0" cy="1512168"/>
              </a:xfrm>
              <a:prstGeom prst="line">
                <a:avLst/>
              </a:prstGeom>
              <a:ln w="25400">
                <a:no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3"/>
                                        </p:tgtEl>
                                        <p:attrNameLst>
                                          <p:attrName>r</p:attrName>
                                        </p:attrNameLst>
                                      </p:cBhvr>
                                    </p:animRot>
                                    <p:animRot by="-240000">
                                      <p:cBhvr>
                                        <p:cTn id="7" dur="200" fill="hold">
                                          <p:stCondLst>
                                            <p:cond delay="200"/>
                                          </p:stCondLst>
                                        </p:cTn>
                                        <p:tgtEl>
                                          <p:spTgt spid="13"/>
                                        </p:tgtEl>
                                        <p:attrNameLst>
                                          <p:attrName>r</p:attrName>
                                        </p:attrNameLst>
                                      </p:cBhvr>
                                    </p:animRot>
                                    <p:animRot by="240000">
                                      <p:cBhvr>
                                        <p:cTn id="8" dur="200" fill="hold">
                                          <p:stCondLst>
                                            <p:cond delay="400"/>
                                          </p:stCondLst>
                                        </p:cTn>
                                        <p:tgtEl>
                                          <p:spTgt spid="13"/>
                                        </p:tgtEl>
                                        <p:attrNameLst>
                                          <p:attrName>r</p:attrName>
                                        </p:attrNameLst>
                                      </p:cBhvr>
                                    </p:animRot>
                                    <p:animRot by="-240000">
                                      <p:cBhvr>
                                        <p:cTn id="9" dur="200" fill="hold">
                                          <p:stCondLst>
                                            <p:cond delay="600"/>
                                          </p:stCondLst>
                                        </p:cTn>
                                        <p:tgtEl>
                                          <p:spTgt spid="13"/>
                                        </p:tgtEl>
                                        <p:attrNameLst>
                                          <p:attrName>r</p:attrName>
                                        </p:attrNameLst>
                                      </p:cBhvr>
                                    </p:animRot>
                                    <p:animRot by="120000">
                                      <p:cBhvr>
                                        <p:cTn id="10" dur="200" fill="hold">
                                          <p:stCondLst>
                                            <p:cond delay="8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972790" y="555126"/>
            <a:ext cx="7221810" cy="954107"/>
          </a:xfrm>
          <a:prstGeom prst="rect">
            <a:avLst/>
          </a:prstGeom>
          <a:noFill/>
          <a:ln w="9525">
            <a:noFill/>
            <a:miter lim="800000"/>
          </a:ln>
          <a:effectLst/>
        </p:spPr>
        <p:txBody>
          <a:bodyPr vert="horz" wrap="square" lIns="91440" tIns="45720" rIns="91440" bIns="45720" numCol="1" anchor="ctr" anchorCtr="0" compatLnSpc="1">
            <a:spAutoFit/>
          </a:bodyPr>
          <a:lstStyle/>
          <a:p>
            <a:pPr defTabSz="914400" fontAlgn="base">
              <a:spcBef>
                <a:spcPct val="0"/>
              </a:spcBef>
              <a:spcAft>
                <a:spcPct val="0"/>
              </a:spcAft>
            </a:pPr>
            <a:r>
              <a:rPr lang="zh-CN" altLang="en-US" sz="2800" dirty="0" smtClean="0">
                <a:solidFill>
                  <a:srgbClr val="000000"/>
                </a:solidFill>
                <a:cs typeface="宋体" panose="02010600030101010101" pitchFamily="2" charset="-122"/>
              </a:rPr>
              <a:t>一、《</a:t>
            </a:r>
            <a:r>
              <a:rPr lang="zh-CN" altLang="en-US" sz="2800" dirty="0" smtClean="0">
                <a:solidFill>
                  <a:srgbClr val="000000"/>
                </a:solidFill>
                <a:latin typeface="宋体" panose="02010600030101010101" pitchFamily="2" charset="-122"/>
                <a:cs typeface="+mn-ea"/>
                <a:sym typeface="+mn-ea"/>
              </a:rPr>
              <a:t>四季之美</a:t>
            </a:r>
            <a:r>
              <a:rPr lang="zh-CN" altLang="en-US" sz="2800" dirty="0" smtClean="0">
                <a:solidFill>
                  <a:srgbClr val="000000"/>
                </a:solidFill>
                <a:cs typeface="宋体" panose="02010600030101010101" pitchFamily="2" charset="-122"/>
                <a:sym typeface="+mn-ea"/>
              </a:rPr>
              <a:t>》按什么顺序写的，写了哪些内容</a:t>
            </a:r>
            <a:r>
              <a:rPr lang="en-US" sz="2800" b="1" dirty="0">
                <a:solidFill>
                  <a:srgbClr val="000000"/>
                </a:solidFill>
                <a:latin typeface="宋体" panose="02010600030101010101" pitchFamily="2" charset="-122"/>
                <a:cs typeface="宋体" panose="02010600030101010101" pitchFamily="2" charset="-122"/>
                <a:sym typeface="+mn-ea"/>
              </a:rPr>
              <a:t>？</a:t>
            </a:r>
            <a:endParaRPr lang="zh-CN" altLang="en-US" sz="2800" dirty="0" smtClean="0">
              <a:solidFill>
                <a:srgbClr val="000000"/>
              </a:solidFill>
              <a:cs typeface="宋体" panose="02010600030101010101" pitchFamily="2" charset="-122"/>
            </a:endParaRPr>
          </a:p>
        </p:txBody>
      </p:sp>
      <p:sp>
        <p:nvSpPr>
          <p:cNvPr id="7" name="矩形 6"/>
          <p:cNvSpPr/>
          <p:nvPr/>
        </p:nvSpPr>
        <p:spPr>
          <a:xfrm>
            <a:off x="2195736" y="1519914"/>
            <a:ext cx="4536504" cy="523220"/>
          </a:xfrm>
          <a:prstGeom prst="rect">
            <a:avLst/>
          </a:prstGeom>
        </p:spPr>
        <p:txBody>
          <a:bodyPr wrap="square">
            <a:spAutoFit/>
          </a:bodyPr>
          <a:lstStyle/>
          <a:p>
            <a:r>
              <a:rPr lang="zh-CN" altLang="en-US" sz="2800" dirty="0"/>
              <a:t>本文按时间顺序</a:t>
            </a:r>
            <a:r>
              <a:rPr lang="zh-CN" altLang="en-US" sz="2800" dirty="0" smtClean="0">
                <a:cs typeface="宋体" panose="02010600030101010101" pitchFamily="2" charset="-122"/>
                <a:sym typeface="+mn-ea"/>
              </a:rPr>
              <a:t>写的</a:t>
            </a:r>
            <a:r>
              <a:rPr lang="zh-CN" altLang="en-US" sz="2800" dirty="0"/>
              <a:t>。</a:t>
            </a:r>
            <a:endParaRPr lang="zh-CN" altLang="en-US" sz="2800" dirty="0"/>
          </a:p>
        </p:txBody>
      </p:sp>
      <p:sp>
        <p:nvSpPr>
          <p:cNvPr id="2" name="左大括号 1"/>
          <p:cNvSpPr/>
          <p:nvPr/>
        </p:nvSpPr>
        <p:spPr>
          <a:xfrm>
            <a:off x="1300535" y="2272046"/>
            <a:ext cx="366395" cy="1884680"/>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5" name="TextBox 4"/>
          <p:cNvSpPr txBox="1"/>
          <p:nvPr/>
        </p:nvSpPr>
        <p:spPr>
          <a:xfrm>
            <a:off x="1666295" y="2111927"/>
            <a:ext cx="2518638" cy="523220"/>
          </a:xfrm>
          <a:prstGeom prst="rect">
            <a:avLst/>
          </a:prstGeom>
          <a:noFill/>
        </p:spPr>
        <p:txBody>
          <a:bodyPr wrap="none" rtlCol="0">
            <a:spAutoFit/>
          </a:bodyPr>
          <a:lstStyle/>
          <a:p>
            <a:r>
              <a:rPr lang="zh-CN" altLang="en-US" sz="2800">
                <a:latin typeface="宋体" panose="02010600030101010101" pitchFamily="2" charset="-122"/>
                <a:cs typeface="宋体" panose="02010600030101010101" pitchFamily="2" charset="-122"/>
                <a:sym typeface="+mn-ea"/>
              </a:rPr>
              <a:t>春天最美</a:t>
            </a:r>
            <a:r>
              <a:rPr lang="en-US" altLang="zh-CN" sz="2800">
                <a:latin typeface="宋体" panose="02010600030101010101" pitchFamily="2" charset="-122"/>
                <a:cs typeface="宋体" panose="02010600030101010101" pitchFamily="2" charset="-122"/>
                <a:sym typeface="+mn-ea"/>
              </a:rPr>
              <a:t>:</a:t>
            </a:r>
            <a:r>
              <a:rPr lang="zh-CN" altLang="en-US" sz="2800">
                <a:latin typeface="宋体" panose="02010600030101010101" pitchFamily="2" charset="-122"/>
                <a:cs typeface="宋体" panose="02010600030101010101" pitchFamily="2" charset="-122"/>
                <a:sym typeface="+mn-ea"/>
              </a:rPr>
              <a:t>黎明</a:t>
            </a:r>
            <a:endParaRPr lang="zh-CN" altLang="en-US" sz="2800" dirty="0" smtClean="0">
              <a:latin typeface="宋体" panose="02010600030101010101" pitchFamily="2" charset="-122"/>
              <a:cs typeface="宋体" panose="02010600030101010101" pitchFamily="2" charset="-122"/>
              <a:sym typeface="+mn-ea"/>
            </a:endParaRPr>
          </a:p>
        </p:txBody>
      </p:sp>
      <p:sp>
        <p:nvSpPr>
          <p:cNvPr id="10" name="TextBox 4"/>
          <p:cNvSpPr txBox="1"/>
          <p:nvPr/>
        </p:nvSpPr>
        <p:spPr>
          <a:xfrm>
            <a:off x="1666295" y="3206667"/>
            <a:ext cx="2699385" cy="523220"/>
          </a:xfrm>
          <a:prstGeom prst="rect">
            <a:avLst/>
          </a:prstGeom>
          <a:noFill/>
        </p:spPr>
        <p:txBody>
          <a:bodyPr wrap="square" rtlCol="0">
            <a:spAutoFit/>
          </a:bodyPr>
          <a:lstStyle/>
          <a:p>
            <a:r>
              <a:rPr lang="zh-CN" altLang="en-US" sz="2800" dirty="0">
                <a:latin typeface="宋体" panose="02010600030101010101" pitchFamily="2" charset="-122"/>
                <a:cs typeface="宋体" panose="02010600030101010101" pitchFamily="2" charset="-122"/>
                <a:sym typeface="+mn-ea"/>
              </a:rPr>
              <a:t>秋天最美</a:t>
            </a:r>
            <a:r>
              <a:rPr lang="en-US" altLang="zh-CN" sz="2800" dirty="0">
                <a:latin typeface="宋体" panose="02010600030101010101" pitchFamily="2" charset="-122"/>
                <a:cs typeface="宋体" panose="02010600030101010101" pitchFamily="2" charset="-122"/>
                <a:sym typeface="+mn-ea"/>
              </a:rPr>
              <a:t>:</a:t>
            </a:r>
            <a:r>
              <a:rPr lang="zh-CN" altLang="en-US" sz="2800" dirty="0">
                <a:latin typeface="宋体" panose="02010600030101010101" pitchFamily="2" charset="-122"/>
                <a:cs typeface="宋体" panose="02010600030101010101" pitchFamily="2" charset="-122"/>
                <a:sym typeface="+mn-ea"/>
              </a:rPr>
              <a:t>黄昏</a:t>
            </a:r>
            <a:endParaRPr lang="zh-CN" altLang="en-US" sz="2800" dirty="0" smtClean="0">
              <a:latin typeface="宋体" panose="02010600030101010101" pitchFamily="2" charset="-122"/>
              <a:cs typeface="宋体" panose="02010600030101010101" pitchFamily="2" charset="-122"/>
              <a:sym typeface="+mn-ea"/>
            </a:endParaRPr>
          </a:p>
        </p:txBody>
      </p:sp>
      <p:sp>
        <p:nvSpPr>
          <p:cNvPr id="13" name="文本框 12"/>
          <p:cNvSpPr txBox="1"/>
          <p:nvPr/>
        </p:nvSpPr>
        <p:spPr>
          <a:xfrm>
            <a:off x="4700621" y="2385081"/>
            <a:ext cx="1477328" cy="2039620"/>
          </a:xfrm>
          <a:prstGeom prst="rect">
            <a:avLst/>
          </a:prstGeom>
          <a:noFill/>
        </p:spPr>
        <p:txBody>
          <a:bodyPr vert="eaVert" wrap="square" rtlCol="0">
            <a:spAutoFit/>
          </a:bodyPr>
          <a:lstStyle/>
          <a:p>
            <a:endParaRPr lang="zh-CN" altLang="en-US" sz="2800"/>
          </a:p>
          <a:p>
            <a:r>
              <a:rPr lang="zh-CN" altLang="en-US" sz="2800"/>
              <a:t>心旷神怡</a:t>
            </a:r>
            <a:endParaRPr lang="zh-CN" altLang="en-US" sz="2800"/>
          </a:p>
          <a:p>
            <a:r>
              <a:rPr lang="zh-CN" altLang="en-US" sz="2800">
                <a:sym typeface="+mn-ea"/>
              </a:rPr>
              <a:t>目之所及</a:t>
            </a:r>
            <a:endParaRPr lang="zh-CN" altLang="en-US" sz="2800"/>
          </a:p>
        </p:txBody>
      </p:sp>
      <p:sp>
        <p:nvSpPr>
          <p:cNvPr id="11" name="右大括号 10"/>
          <p:cNvSpPr/>
          <p:nvPr/>
        </p:nvSpPr>
        <p:spPr>
          <a:xfrm>
            <a:off x="4362480" y="2157116"/>
            <a:ext cx="354330" cy="1884680"/>
          </a:xfrm>
          <a:prstGeom prst="rightBrace">
            <a:avLst>
              <a:gd name="adj1" fmla="val 0"/>
              <a:gd name="adj2" fmla="val 50000"/>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5" name="文本框 14"/>
          <p:cNvSpPr txBox="1"/>
          <p:nvPr/>
        </p:nvSpPr>
        <p:spPr>
          <a:xfrm>
            <a:off x="684982" y="2572401"/>
            <a:ext cx="615553" cy="1528624"/>
          </a:xfrm>
          <a:prstGeom prst="rect">
            <a:avLst/>
          </a:prstGeom>
          <a:noFill/>
        </p:spPr>
        <p:txBody>
          <a:bodyPr vert="eaVert" wrap="none" rtlCol="0">
            <a:spAutoFit/>
          </a:bodyPr>
          <a:lstStyle/>
          <a:p>
            <a:r>
              <a:rPr lang="zh-CN" altLang="en-US" sz="2800"/>
              <a:t>四季之美</a:t>
            </a:r>
            <a:endParaRPr lang="zh-CN" altLang="en-US" sz="2800"/>
          </a:p>
        </p:txBody>
      </p:sp>
      <p:sp>
        <p:nvSpPr>
          <p:cNvPr id="22" name="文本框 21"/>
          <p:cNvSpPr txBox="1"/>
          <p:nvPr/>
        </p:nvSpPr>
        <p:spPr>
          <a:xfrm>
            <a:off x="3787170" y="153965"/>
            <a:ext cx="1859280" cy="460375"/>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defPPr>
              <a:defRPr lang="zh-CN"/>
            </a:defPPr>
            <a:lvl1pPr algn="ctr">
              <a:defRPr sz="2400">
                <a:solidFill>
                  <a:srgbClr val="000000"/>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zh-CN" dirty="0">
                <a:sym typeface="+mn-ea"/>
              </a:rPr>
              <a:t>22.</a:t>
            </a:r>
            <a:r>
              <a:rPr lang="zh-CN" altLang="en-US" dirty="0">
                <a:sym typeface="+mn-ea"/>
              </a:rPr>
              <a:t>四季之美</a:t>
            </a:r>
            <a:endParaRPr lang="zh-CN" altLang="en-US" dirty="0">
              <a:sym typeface="+mn-ea"/>
            </a:endParaRPr>
          </a:p>
        </p:txBody>
      </p:sp>
      <p:sp>
        <p:nvSpPr>
          <p:cNvPr id="3" name="TextBox 4"/>
          <p:cNvSpPr txBox="1"/>
          <p:nvPr/>
        </p:nvSpPr>
        <p:spPr>
          <a:xfrm>
            <a:off x="1666295" y="2659297"/>
            <a:ext cx="2518638" cy="523220"/>
          </a:xfrm>
          <a:prstGeom prst="rect">
            <a:avLst/>
          </a:prstGeom>
          <a:noFill/>
        </p:spPr>
        <p:txBody>
          <a:bodyPr wrap="none" rtlCol="0">
            <a:spAutoFit/>
          </a:bodyPr>
          <a:lstStyle/>
          <a:p>
            <a:r>
              <a:rPr lang="zh-CN" altLang="en-US" sz="2800">
                <a:latin typeface="宋体" panose="02010600030101010101" pitchFamily="2" charset="-122"/>
                <a:cs typeface="宋体" panose="02010600030101010101" pitchFamily="2" charset="-122"/>
                <a:sym typeface="+mn-ea"/>
              </a:rPr>
              <a:t>夏天最美</a:t>
            </a:r>
            <a:r>
              <a:rPr lang="en-US" altLang="zh-CN" sz="2800">
                <a:latin typeface="宋体" panose="02010600030101010101" pitchFamily="2" charset="-122"/>
                <a:cs typeface="宋体" panose="02010600030101010101" pitchFamily="2" charset="-122"/>
                <a:sym typeface="+mn-ea"/>
              </a:rPr>
              <a:t>:</a:t>
            </a:r>
            <a:r>
              <a:rPr lang="zh-CN" altLang="en-US" sz="2800">
                <a:latin typeface="宋体" panose="02010600030101010101" pitchFamily="2" charset="-122"/>
                <a:cs typeface="宋体" panose="02010600030101010101" pitchFamily="2" charset="-122"/>
                <a:sym typeface="+mn-ea"/>
              </a:rPr>
              <a:t>夜晚</a:t>
            </a:r>
            <a:endParaRPr lang="zh-CN" altLang="en-US" sz="2800" dirty="0" smtClean="0">
              <a:latin typeface="宋体" panose="02010600030101010101" pitchFamily="2" charset="-122"/>
              <a:cs typeface="宋体" panose="02010600030101010101" pitchFamily="2" charset="-122"/>
              <a:sym typeface="+mn-ea"/>
            </a:endParaRPr>
          </a:p>
        </p:txBody>
      </p:sp>
      <p:sp>
        <p:nvSpPr>
          <p:cNvPr id="4" name="TextBox 4"/>
          <p:cNvSpPr txBox="1"/>
          <p:nvPr/>
        </p:nvSpPr>
        <p:spPr>
          <a:xfrm>
            <a:off x="1666295" y="3754037"/>
            <a:ext cx="2699385" cy="523220"/>
          </a:xfrm>
          <a:prstGeom prst="rect">
            <a:avLst/>
          </a:prstGeom>
          <a:noFill/>
        </p:spPr>
        <p:txBody>
          <a:bodyPr wrap="square" rtlCol="0">
            <a:spAutoFit/>
          </a:bodyPr>
          <a:lstStyle/>
          <a:p>
            <a:r>
              <a:rPr lang="zh-CN" altLang="en-US" sz="2800" dirty="0">
                <a:latin typeface="宋体" panose="02010600030101010101" pitchFamily="2" charset="-122"/>
                <a:cs typeface="宋体" panose="02010600030101010101" pitchFamily="2" charset="-122"/>
                <a:sym typeface="+mn-ea"/>
              </a:rPr>
              <a:t>冬天最美</a:t>
            </a:r>
            <a:r>
              <a:rPr lang="en-US" altLang="zh-CN" sz="2800" dirty="0">
                <a:latin typeface="宋体" panose="02010600030101010101" pitchFamily="2" charset="-122"/>
                <a:cs typeface="宋体" panose="02010600030101010101" pitchFamily="2" charset="-122"/>
                <a:sym typeface="+mn-ea"/>
              </a:rPr>
              <a:t>:</a:t>
            </a:r>
            <a:r>
              <a:rPr lang="zh-CN" altLang="en-US" sz="2800" dirty="0">
                <a:latin typeface="宋体" panose="02010600030101010101" pitchFamily="2" charset="-122"/>
                <a:cs typeface="宋体" panose="02010600030101010101" pitchFamily="2" charset="-122"/>
                <a:sym typeface="+mn-ea"/>
              </a:rPr>
              <a:t>早晨</a:t>
            </a:r>
            <a:endParaRPr lang="zh-CN" altLang="en-US" sz="2800" dirty="0" smtClean="0">
              <a:latin typeface="宋体" panose="02010600030101010101" pitchFamily="2" charset="-122"/>
              <a:cs typeface="宋体" panose="02010600030101010101" pitchFamily="2" charset="-122"/>
              <a:sym typeface="+mn-ea"/>
            </a:endParaRPr>
          </a:p>
        </p:txBody>
      </p:sp>
      <p:sp>
        <p:nvSpPr>
          <p:cNvPr id="6" name="文本框 5"/>
          <p:cNvSpPr txBox="1"/>
          <p:nvPr/>
        </p:nvSpPr>
        <p:spPr>
          <a:xfrm>
            <a:off x="5734023" y="2385081"/>
            <a:ext cx="1477328" cy="2039620"/>
          </a:xfrm>
          <a:prstGeom prst="rect">
            <a:avLst/>
          </a:prstGeom>
          <a:noFill/>
        </p:spPr>
        <p:txBody>
          <a:bodyPr vert="eaVert" wrap="square" rtlCol="0">
            <a:spAutoFit/>
          </a:bodyPr>
          <a:lstStyle/>
          <a:p>
            <a:endParaRPr lang="zh-CN" altLang="en-US" sz="2800" dirty="0"/>
          </a:p>
          <a:p>
            <a:r>
              <a:rPr lang="zh-CN" altLang="en-US" sz="2800" dirty="0"/>
              <a:t>赏心悦目</a:t>
            </a:r>
            <a:endParaRPr lang="zh-CN" altLang="en-US" sz="2800" dirty="0"/>
          </a:p>
          <a:p>
            <a:r>
              <a:rPr lang="zh-CN" altLang="en-US" sz="2800" dirty="0"/>
              <a:t>四季之美</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2"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animBg="1"/>
      <p:bldP spid="5" grpId="0"/>
      <p:bldP spid="10" grpId="0"/>
      <p:bldP spid="13" grpId="0"/>
      <p:bldP spid="11" grpId="0" animBg="1"/>
      <p:bldP spid="15" grpId="1"/>
      <p:bldP spid="15" grpId="2"/>
      <p:bldP spid="3" grpId="0"/>
      <p:bldP spid="4" grpId="0"/>
      <p:bldP spid="6" grpId="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187624" y="1635646"/>
            <a:ext cx="6768751" cy="1569660"/>
          </a:xfrm>
          <a:prstGeom prst="rect">
            <a:avLst/>
          </a:prstGeom>
          <a:noFill/>
        </p:spPr>
        <p:txBody>
          <a:bodyPr wrap="square" rtlCol="0">
            <a:spAutoFit/>
          </a:bodyPr>
          <a:lstStyle/>
          <a:p>
            <a:r>
              <a:rPr lang="zh-CN" altLang="en-US" sz="3200" dirty="0" smtClean="0"/>
              <a:t>         本文</a:t>
            </a:r>
            <a:r>
              <a:rPr lang="zh-CN" altLang="en-US" sz="3200" dirty="0"/>
              <a:t>描写了四季的景色之美，表达了作者热爱</a:t>
            </a:r>
            <a:r>
              <a:rPr lang="zh-CN" altLang="en-US" sz="3200" dirty="0" smtClean="0"/>
              <a:t>大自然、热爱</a:t>
            </a:r>
            <a:r>
              <a:rPr lang="zh-CN" altLang="en-US" sz="3200" dirty="0"/>
              <a:t>四季的思想感情。</a:t>
            </a:r>
            <a:endParaRPr lang="zh-CN" altLang="en-US" sz="3200" dirty="0"/>
          </a:p>
        </p:txBody>
      </p:sp>
      <p:sp>
        <p:nvSpPr>
          <p:cNvPr id="28" name="TextBox 4"/>
          <p:cNvSpPr txBox="1"/>
          <p:nvPr/>
        </p:nvSpPr>
        <p:spPr>
          <a:xfrm>
            <a:off x="1046312" y="483518"/>
            <a:ext cx="2736304" cy="523220"/>
          </a:xfrm>
          <a:prstGeom prst="rect">
            <a:avLst/>
          </a:prstGeom>
          <a:noFill/>
        </p:spPr>
        <p:txBody>
          <a:bodyPr wrap="square" rtlCol="0">
            <a:spAutoFit/>
          </a:bodyPr>
          <a:lstStyle/>
          <a:p>
            <a:r>
              <a:rPr lang="zh-CN" altLang="en-US" sz="2800" dirty="0" smtClean="0">
                <a:solidFill>
                  <a:srgbClr val="000000"/>
                </a:solidFill>
              </a:rPr>
              <a:t>二、概括主题</a:t>
            </a:r>
            <a:endParaRPr lang="zh-CN" altLang="en-US" sz="2800" dirty="0" smtClean="0">
              <a:solidFill>
                <a:srgbClr val="000000"/>
              </a:solidFill>
            </a:endParaRPr>
          </a:p>
        </p:txBody>
      </p:sp>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292080" y="2923827"/>
            <a:ext cx="2758746" cy="1820773"/>
          </a:xfrm>
          <a:prstGeom prst="rect">
            <a:avLst/>
          </a:prstGeom>
          <a:ln>
            <a:noFill/>
          </a:ln>
          <a:effectLst>
            <a:softEdge rad="112500"/>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7820" y="1635646"/>
            <a:ext cx="8806180" cy="1815882"/>
          </a:xfrm>
          <a:prstGeom prst="rect">
            <a:avLst/>
          </a:prstGeom>
          <a:noFill/>
        </p:spPr>
        <p:txBody>
          <a:bodyPr wrap="square" rtlCol="0" anchor="t">
            <a:spAutoFit/>
          </a:bodyPr>
          <a:lstStyle/>
          <a:p>
            <a:r>
              <a:rPr lang="zh-CN" altLang="en-US" sz="2800" dirty="0" smtClean="0">
                <a:solidFill>
                  <a:srgbClr val="000000"/>
                </a:solidFill>
              </a:rPr>
              <a:t>          本文</a:t>
            </a:r>
            <a:r>
              <a:rPr lang="zh-CN" altLang="en-US" sz="2800" dirty="0">
                <a:solidFill>
                  <a:srgbClr val="000000"/>
                </a:solidFill>
              </a:rPr>
              <a:t>是按</a:t>
            </a:r>
            <a:r>
              <a:rPr lang="en-US" altLang="zh-CN" sz="2800" dirty="0">
                <a:solidFill>
                  <a:srgbClr val="000000"/>
                </a:solidFill>
                <a:sym typeface="+mn-ea"/>
              </a:rPr>
              <a:t>(     </a:t>
            </a:r>
            <a:r>
              <a:rPr lang="en-US" altLang="zh-CN" sz="2800" dirty="0" smtClean="0">
                <a:solidFill>
                  <a:srgbClr val="000000"/>
                </a:solidFill>
                <a:sym typeface="+mn-ea"/>
              </a:rPr>
              <a:t>           </a:t>
            </a:r>
            <a:r>
              <a:rPr lang="en-US" altLang="zh-CN" sz="2800" dirty="0">
                <a:solidFill>
                  <a:srgbClr val="000000"/>
                </a:solidFill>
                <a:sym typeface="+mn-ea"/>
              </a:rPr>
              <a:t>)</a:t>
            </a:r>
            <a:r>
              <a:rPr lang="zh-CN" altLang="en-US" sz="2800" dirty="0">
                <a:solidFill>
                  <a:srgbClr val="000000"/>
                </a:solidFill>
              </a:rPr>
              <a:t>顺序来写的。  在写每个季节的时候，先用一个句子概括这个季节的特点,这个句子叫作</a:t>
            </a:r>
            <a:r>
              <a:rPr lang="en-US" altLang="zh-CN" sz="2800" dirty="0">
                <a:solidFill>
                  <a:srgbClr val="000000"/>
                </a:solidFill>
                <a:sym typeface="+mn-ea"/>
              </a:rPr>
              <a:t>(         </a:t>
            </a:r>
            <a:r>
              <a:rPr lang="en-US" altLang="zh-CN" sz="2800" dirty="0" smtClean="0">
                <a:solidFill>
                  <a:srgbClr val="000000"/>
                </a:solidFill>
                <a:sym typeface="+mn-ea"/>
              </a:rPr>
              <a:t>             </a:t>
            </a:r>
            <a:r>
              <a:rPr lang="en-US" altLang="zh-CN" sz="2800" dirty="0">
                <a:solidFill>
                  <a:srgbClr val="000000"/>
                </a:solidFill>
                <a:sym typeface="+mn-ea"/>
              </a:rPr>
              <a:t>)</a:t>
            </a:r>
            <a:r>
              <a:rPr lang="zh-CN" altLang="en-US" sz="2800" dirty="0">
                <a:solidFill>
                  <a:srgbClr val="000000"/>
                </a:solidFill>
                <a:sym typeface="+mn-ea"/>
              </a:rPr>
              <a:t>。</a:t>
            </a:r>
            <a:r>
              <a:rPr lang="zh-CN" altLang="en-US" sz="2800" dirty="0">
                <a:solidFill>
                  <a:srgbClr val="000000"/>
                </a:solidFill>
              </a:rPr>
              <a:t>在写夏季时，写出了</a:t>
            </a:r>
            <a:r>
              <a:rPr lang="en-US" altLang="zh-CN" sz="2800" dirty="0">
                <a:solidFill>
                  <a:srgbClr val="000000"/>
                </a:solidFill>
                <a:sym typeface="+mn-ea"/>
              </a:rPr>
              <a:t>(             </a:t>
            </a:r>
            <a:r>
              <a:rPr lang="en-US" altLang="zh-CN" sz="2800" dirty="0" smtClean="0">
                <a:solidFill>
                  <a:srgbClr val="000000"/>
                </a:solidFill>
                <a:sym typeface="+mn-ea"/>
              </a:rPr>
              <a:t>            </a:t>
            </a:r>
            <a:r>
              <a:rPr lang="en-US" altLang="zh-CN" sz="2800" dirty="0">
                <a:solidFill>
                  <a:srgbClr val="000000"/>
                </a:solidFill>
                <a:sym typeface="+mn-ea"/>
              </a:rPr>
              <a:t>)</a:t>
            </a:r>
            <a:r>
              <a:rPr lang="zh-CN" altLang="en-US" sz="2800" dirty="0">
                <a:solidFill>
                  <a:srgbClr val="000000"/>
                </a:solidFill>
              </a:rPr>
              <a:t>时的动态美。</a:t>
            </a:r>
            <a:endParaRPr lang="zh-CN" altLang="en-US" sz="2800" dirty="0">
              <a:solidFill>
                <a:srgbClr val="000000"/>
              </a:solidFill>
            </a:endParaRPr>
          </a:p>
        </p:txBody>
      </p:sp>
      <p:sp>
        <p:nvSpPr>
          <p:cNvPr id="6" name="文本框 5"/>
          <p:cNvSpPr txBox="1"/>
          <p:nvPr/>
        </p:nvSpPr>
        <p:spPr>
          <a:xfrm>
            <a:off x="1115616" y="417425"/>
            <a:ext cx="5957570" cy="523220"/>
          </a:xfrm>
          <a:prstGeom prst="rect">
            <a:avLst/>
          </a:prstGeom>
          <a:noFill/>
        </p:spPr>
        <p:txBody>
          <a:bodyPr wrap="square" rtlCol="0" anchor="t">
            <a:spAutoFit/>
          </a:bodyPr>
          <a:lstStyle/>
          <a:p>
            <a:r>
              <a:rPr lang="zh-CN" altLang="en-US" sz="2800" dirty="0">
                <a:solidFill>
                  <a:srgbClr val="000000"/>
                </a:solidFill>
              </a:rPr>
              <a:t>三、根据课文内容填空。</a:t>
            </a:r>
            <a:endParaRPr lang="zh-CN" altLang="en-US" sz="2800" dirty="0">
              <a:solidFill>
                <a:srgbClr val="000000"/>
              </a:solidFill>
            </a:endParaRPr>
          </a:p>
        </p:txBody>
      </p:sp>
      <p:sp>
        <p:nvSpPr>
          <p:cNvPr id="8" name="文本框 7"/>
          <p:cNvSpPr txBox="1"/>
          <p:nvPr/>
        </p:nvSpPr>
        <p:spPr>
          <a:xfrm>
            <a:off x="3037612" y="1587059"/>
            <a:ext cx="1318538" cy="523220"/>
          </a:xfrm>
          <a:prstGeom prst="rect">
            <a:avLst/>
          </a:prstGeom>
          <a:noFill/>
        </p:spPr>
        <p:txBody>
          <a:bodyPr wrap="square" rtlCol="0" anchor="t">
            <a:spAutoFit/>
          </a:bodyPr>
          <a:lstStyle/>
          <a:p>
            <a:r>
              <a:rPr lang="zh-CN" altLang="en-US" sz="2800" dirty="0">
                <a:solidFill>
                  <a:srgbClr val="FF0000"/>
                </a:solidFill>
              </a:rPr>
              <a:t>时间</a:t>
            </a:r>
            <a:endParaRPr lang="zh-CN" altLang="en-US" sz="2800" dirty="0">
              <a:solidFill>
                <a:srgbClr val="FF0000"/>
              </a:solidFill>
            </a:endParaRPr>
          </a:p>
        </p:txBody>
      </p:sp>
      <p:sp>
        <p:nvSpPr>
          <p:cNvPr id="4" name="文本框 3"/>
          <p:cNvSpPr txBox="1"/>
          <p:nvPr/>
        </p:nvSpPr>
        <p:spPr>
          <a:xfrm>
            <a:off x="877372" y="2543587"/>
            <a:ext cx="1618823" cy="523220"/>
          </a:xfrm>
          <a:prstGeom prst="rect">
            <a:avLst/>
          </a:prstGeom>
          <a:noFill/>
        </p:spPr>
        <p:txBody>
          <a:bodyPr wrap="square" rtlCol="0" anchor="t">
            <a:spAutoFit/>
          </a:bodyPr>
          <a:lstStyle/>
          <a:p>
            <a:r>
              <a:rPr lang="zh-CN" altLang="en-US" sz="2800" dirty="0">
                <a:solidFill>
                  <a:srgbClr val="FF0000"/>
                </a:solidFill>
              </a:rPr>
              <a:t>中心句</a:t>
            </a:r>
            <a:endParaRPr lang="zh-CN" altLang="en-US" sz="2800" dirty="0">
              <a:solidFill>
                <a:srgbClr val="FF0000"/>
              </a:solidFill>
            </a:endParaRPr>
          </a:p>
        </p:txBody>
      </p:sp>
      <p:sp>
        <p:nvSpPr>
          <p:cNvPr id="7" name="文本框 6"/>
          <p:cNvSpPr txBox="1"/>
          <p:nvPr/>
        </p:nvSpPr>
        <p:spPr>
          <a:xfrm>
            <a:off x="6205964" y="2532673"/>
            <a:ext cx="2193290" cy="523220"/>
          </a:xfrm>
          <a:prstGeom prst="rect">
            <a:avLst/>
          </a:prstGeom>
          <a:noFill/>
        </p:spPr>
        <p:txBody>
          <a:bodyPr wrap="square" rtlCol="0" anchor="t">
            <a:spAutoFit/>
          </a:bodyPr>
          <a:lstStyle/>
          <a:p>
            <a:r>
              <a:rPr lang="zh-CN" altLang="en-US" sz="2800" dirty="0">
                <a:solidFill>
                  <a:srgbClr val="FF0000"/>
                </a:solidFill>
              </a:rPr>
              <a:t>萤火虫飞行</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p:cNvSpPr txBox="1"/>
          <p:nvPr/>
        </p:nvSpPr>
        <p:spPr>
          <a:xfrm>
            <a:off x="4139952" y="1203598"/>
            <a:ext cx="4104455" cy="3046988"/>
          </a:xfrm>
          <a:prstGeom prst="rect">
            <a:avLst/>
          </a:prstGeom>
          <a:noFill/>
        </p:spPr>
        <p:txBody>
          <a:bodyPr wrap="square" rtlCol="0">
            <a:spAutoFit/>
          </a:bodyPr>
          <a:lstStyle/>
          <a:p>
            <a:r>
              <a:rPr lang="zh-CN" altLang="en-US" sz="3200" dirty="0" smtClean="0"/>
              <a:t>       本文</a:t>
            </a:r>
            <a:r>
              <a:rPr lang="zh-CN" altLang="en-US" sz="3200" dirty="0"/>
              <a:t>通过回忆作者童年时代的摇花乐和桂花雨，表达了作者对童年往事的无比怀念和对家乡</a:t>
            </a:r>
            <a:r>
              <a:rPr lang="zh-CN" altLang="en-US" sz="3200" dirty="0" smtClean="0"/>
              <a:t>无比热爱</a:t>
            </a:r>
            <a:r>
              <a:rPr lang="zh-CN" altLang="en-US" sz="3200" dirty="0"/>
              <a:t>的思想感情。</a:t>
            </a:r>
            <a:endParaRPr lang="zh-CN" altLang="en-US" sz="3200" dirty="0"/>
          </a:p>
        </p:txBody>
      </p:sp>
      <p:sp>
        <p:nvSpPr>
          <p:cNvPr id="3" name="文本框 2"/>
          <p:cNvSpPr txBox="1"/>
          <p:nvPr/>
        </p:nvSpPr>
        <p:spPr>
          <a:xfrm>
            <a:off x="1115616" y="339502"/>
            <a:ext cx="2709545" cy="584775"/>
          </a:xfrm>
          <a:prstGeom prst="rect">
            <a:avLst/>
          </a:prstGeom>
          <a:noFill/>
        </p:spPr>
        <p:txBody>
          <a:bodyPr wrap="square" rtlCol="0" anchor="t">
            <a:spAutoFit/>
          </a:bodyPr>
          <a:lstStyle/>
          <a:p>
            <a:r>
              <a:rPr lang="zh-CN" altLang="en-US" sz="3200" dirty="0"/>
              <a:t>二、概括主题</a:t>
            </a:r>
            <a:endParaRPr lang="zh-CN" altLang="en-US" sz="3200" dirty="0"/>
          </a:p>
        </p:txBody>
      </p:sp>
      <p:pic>
        <p:nvPicPr>
          <p:cNvPr id="4" name="图片 3"/>
          <p:cNvPicPr>
            <a:picLocks noChangeAspect="1"/>
          </p:cNvPicPr>
          <p:nvPr/>
        </p:nvPicPr>
        <p:blipFill rotWithShape="1">
          <a:blip r:embed="rId1">
            <a:extLst>
              <a:ext uri="{28A0092B-C50C-407E-A947-70E740481C1C}">
                <a14:useLocalDpi xmlns:a14="http://schemas.microsoft.com/office/drawing/2010/main" val="0"/>
              </a:ext>
            </a:extLst>
          </a:blip>
          <a:srcRect t="6049"/>
          <a:stretch>
            <a:fillRect/>
          </a:stretch>
        </p:blipFill>
        <p:spPr>
          <a:xfrm>
            <a:off x="611560" y="1635646"/>
            <a:ext cx="2845946" cy="172819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03648" y="1635646"/>
            <a:ext cx="6353264" cy="2062103"/>
          </a:xfrm>
          <a:prstGeom prst="rect">
            <a:avLst/>
          </a:prstGeom>
          <a:noFill/>
        </p:spPr>
        <p:txBody>
          <a:bodyPr wrap="square" rtlCol="0" anchor="t">
            <a:spAutoFit/>
          </a:bodyPr>
          <a:lstStyle/>
          <a:p>
            <a:r>
              <a:rPr lang="en-US" altLang="zh-CN" sz="3200" dirty="0">
                <a:solidFill>
                  <a:srgbClr val="000000"/>
                </a:solidFill>
                <a:latin typeface="+mn-ea"/>
              </a:rPr>
              <a:t>1.</a:t>
            </a:r>
            <a:r>
              <a:rPr lang="zh-CN" altLang="en-US" sz="3200" dirty="0">
                <a:solidFill>
                  <a:srgbClr val="000000"/>
                </a:solidFill>
                <a:latin typeface="+mn-ea"/>
              </a:rPr>
              <a:t>火与雪动静之美。</a:t>
            </a:r>
            <a:r>
              <a:rPr lang="zh-CN" altLang="en-US" sz="3200" dirty="0">
                <a:solidFill>
                  <a:srgbClr val="000000"/>
                </a:solidFill>
                <a:latin typeface="+mn-ea"/>
                <a:sym typeface="+mn-ea"/>
              </a:rPr>
              <a:t>(      </a:t>
            </a:r>
            <a:r>
              <a:rPr lang="zh-CN" altLang="en-US" sz="3200" dirty="0" smtClean="0">
                <a:solidFill>
                  <a:srgbClr val="000000"/>
                </a:solidFill>
                <a:latin typeface="+mn-ea"/>
                <a:sym typeface="+mn-ea"/>
              </a:rPr>
              <a:t>)</a:t>
            </a:r>
            <a:endParaRPr lang="en-US" altLang="zh-CN" sz="3200" dirty="0" smtClean="0">
              <a:solidFill>
                <a:srgbClr val="000000"/>
              </a:solidFill>
              <a:latin typeface="+mn-ea"/>
              <a:sym typeface="+mn-ea"/>
            </a:endParaRPr>
          </a:p>
          <a:p>
            <a:r>
              <a:rPr lang="en-US" altLang="zh-CN" sz="3200" dirty="0" smtClean="0">
                <a:solidFill>
                  <a:srgbClr val="000000"/>
                </a:solidFill>
                <a:latin typeface="+mn-ea"/>
              </a:rPr>
              <a:t>2</a:t>
            </a:r>
            <a:r>
              <a:rPr lang="en-US" altLang="zh-CN" sz="3200" dirty="0">
                <a:solidFill>
                  <a:srgbClr val="000000"/>
                </a:solidFill>
                <a:latin typeface="+mn-ea"/>
              </a:rPr>
              <a:t>.</a:t>
            </a:r>
            <a:r>
              <a:rPr lang="zh-CN" altLang="en-US" sz="3200" dirty="0">
                <a:solidFill>
                  <a:srgbClr val="000000"/>
                </a:solidFill>
                <a:latin typeface="+mn-ea"/>
                <a:sym typeface="+mn-ea"/>
              </a:rPr>
              <a:t>“</a:t>
            </a:r>
            <a:r>
              <a:rPr lang="zh-CN" altLang="en-US" sz="3200" dirty="0">
                <a:solidFill>
                  <a:srgbClr val="000000"/>
                </a:solidFill>
                <a:latin typeface="+mn-ea"/>
              </a:rPr>
              <a:t>物</a:t>
            </a:r>
            <a:r>
              <a:rPr lang="zh-CN" altLang="en-US" sz="3200" dirty="0">
                <a:solidFill>
                  <a:srgbClr val="000000"/>
                </a:solidFill>
                <a:latin typeface="+mn-ea"/>
                <a:sym typeface="+mn-ea"/>
              </a:rPr>
              <a:t>动”</a:t>
            </a:r>
            <a:r>
              <a:rPr lang="zh-CN" altLang="en-US" sz="3200" dirty="0">
                <a:solidFill>
                  <a:srgbClr val="000000"/>
                </a:solidFill>
                <a:latin typeface="+mn-ea"/>
              </a:rPr>
              <a:t>之美。</a:t>
            </a:r>
            <a:r>
              <a:rPr lang="zh-CN" altLang="en-US" sz="3200" dirty="0">
                <a:solidFill>
                  <a:srgbClr val="000000"/>
                </a:solidFill>
                <a:latin typeface="+mn-ea"/>
                <a:sym typeface="+mn-ea"/>
              </a:rPr>
              <a:t>(      )</a:t>
            </a:r>
            <a:endParaRPr lang="zh-CN" altLang="en-US" sz="3200" dirty="0">
              <a:solidFill>
                <a:srgbClr val="000000"/>
              </a:solidFill>
              <a:latin typeface="+mn-ea"/>
            </a:endParaRPr>
          </a:p>
          <a:p>
            <a:r>
              <a:rPr lang="en-US" altLang="zh-CN" sz="3200" dirty="0">
                <a:solidFill>
                  <a:srgbClr val="000000"/>
                </a:solidFill>
                <a:latin typeface="+mn-ea"/>
              </a:rPr>
              <a:t>3.</a:t>
            </a:r>
            <a:r>
              <a:rPr lang="zh-CN" altLang="en-US" sz="3200" dirty="0">
                <a:solidFill>
                  <a:srgbClr val="000000"/>
                </a:solidFill>
                <a:latin typeface="+mn-ea"/>
              </a:rPr>
              <a:t>“色变”之美。</a:t>
            </a:r>
            <a:r>
              <a:rPr lang="zh-CN" altLang="en-US" sz="3200" dirty="0">
                <a:solidFill>
                  <a:srgbClr val="000000"/>
                </a:solidFill>
                <a:latin typeface="+mn-ea"/>
                <a:sym typeface="+mn-ea"/>
              </a:rPr>
              <a:t>(      )   </a:t>
            </a:r>
            <a:endParaRPr lang="en-US" altLang="zh-CN" sz="3200" dirty="0" smtClean="0">
              <a:solidFill>
                <a:srgbClr val="000000"/>
              </a:solidFill>
              <a:latin typeface="+mn-ea"/>
              <a:sym typeface="+mn-ea"/>
            </a:endParaRPr>
          </a:p>
          <a:p>
            <a:r>
              <a:rPr lang="en-US" altLang="zh-CN" sz="3200" dirty="0" smtClean="0">
                <a:solidFill>
                  <a:srgbClr val="000000"/>
                </a:solidFill>
                <a:latin typeface="+mn-ea"/>
              </a:rPr>
              <a:t>4.</a:t>
            </a:r>
            <a:r>
              <a:rPr lang="zh-CN" altLang="en-US" sz="3200" dirty="0" smtClean="0">
                <a:solidFill>
                  <a:srgbClr val="000000"/>
                </a:solidFill>
                <a:latin typeface="+mn-ea"/>
              </a:rPr>
              <a:t>“光感相映”</a:t>
            </a:r>
            <a:r>
              <a:rPr lang="zh-CN" altLang="en-US" sz="3200" dirty="0">
                <a:solidFill>
                  <a:srgbClr val="000000"/>
                </a:solidFill>
                <a:latin typeface="+mn-ea"/>
              </a:rPr>
              <a:t>之美。</a:t>
            </a:r>
            <a:r>
              <a:rPr lang="zh-CN" altLang="en-US" sz="3200" dirty="0">
                <a:solidFill>
                  <a:srgbClr val="000000"/>
                </a:solidFill>
                <a:latin typeface="+mn-ea"/>
                <a:sym typeface="+mn-ea"/>
              </a:rPr>
              <a:t>(      )</a:t>
            </a:r>
            <a:endParaRPr lang="zh-CN" altLang="en-US" sz="3200" dirty="0">
              <a:solidFill>
                <a:srgbClr val="000000"/>
              </a:solidFill>
              <a:latin typeface="+mn-ea"/>
            </a:endParaRPr>
          </a:p>
        </p:txBody>
      </p:sp>
      <p:sp>
        <p:nvSpPr>
          <p:cNvPr id="9" name="文本框 8"/>
          <p:cNvSpPr txBox="1"/>
          <p:nvPr/>
        </p:nvSpPr>
        <p:spPr>
          <a:xfrm>
            <a:off x="944245" y="525998"/>
            <a:ext cx="6458764" cy="523220"/>
          </a:xfrm>
          <a:prstGeom prst="rect">
            <a:avLst/>
          </a:prstGeom>
          <a:noFill/>
        </p:spPr>
        <p:txBody>
          <a:bodyPr wrap="square" rtlCol="0" anchor="t">
            <a:spAutoFit/>
          </a:bodyPr>
          <a:lstStyle/>
          <a:p>
            <a:r>
              <a:rPr lang="zh-CN" altLang="en-US" sz="2800" dirty="0">
                <a:solidFill>
                  <a:srgbClr val="000000"/>
                </a:solidFill>
                <a:latin typeface="+mn-ea"/>
                <a:sym typeface="+mn-ea"/>
              </a:rPr>
              <a:t>四、下面句子描写的</a:t>
            </a:r>
            <a:r>
              <a:rPr lang="zh-CN" altLang="en-US" sz="2800" dirty="0" smtClean="0">
                <a:latin typeface="+mn-ea"/>
                <a:sym typeface="+mn-ea"/>
              </a:rPr>
              <a:t>是哪个季节?</a:t>
            </a:r>
            <a:r>
              <a:rPr lang="zh-CN" altLang="en-US" sz="2800" dirty="0">
                <a:solidFill>
                  <a:srgbClr val="000000"/>
                </a:solidFill>
                <a:latin typeface="+mn-ea"/>
                <a:sym typeface="+mn-ea"/>
              </a:rPr>
              <a:t>请选择。</a:t>
            </a:r>
            <a:endParaRPr lang="zh-CN" altLang="en-US" sz="2800" dirty="0">
              <a:solidFill>
                <a:srgbClr val="000000"/>
              </a:solidFill>
              <a:latin typeface="+mn-ea"/>
              <a:sym typeface="+mn-ea"/>
            </a:endParaRPr>
          </a:p>
        </p:txBody>
      </p:sp>
      <p:sp>
        <p:nvSpPr>
          <p:cNvPr id="11" name="文本框 10"/>
          <p:cNvSpPr txBox="1"/>
          <p:nvPr/>
        </p:nvSpPr>
        <p:spPr>
          <a:xfrm>
            <a:off x="5516136" y="1612255"/>
            <a:ext cx="595035" cy="584775"/>
          </a:xfrm>
          <a:prstGeom prst="rect">
            <a:avLst/>
          </a:prstGeom>
          <a:noFill/>
        </p:spPr>
        <p:txBody>
          <a:bodyPr wrap="none" rtlCol="0" anchor="t">
            <a:spAutoFit/>
          </a:bodyPr>
          <a:lstStyle/>
          <a:p>
            <a:r>
              <a:rPr lang="zh-CN" altLang="en-US" sz="3200" dirty="0">
                <a:solidFill>
                  <a:srgbClr val="FF0000"/>
                </a:solidFill>
                <a:latin typeface="+mn-ea"/>
                <a:sym typeface="+mn-ea"/>
              </a:rPr>
              <a:t>冬</a:t>
            </a:r>
            <a:endParaRPr lang="zh-CN" altLang="en-US" sz="3200" dirty="0">
              <a:solidFill>
                <a:srgbClr val="FF0000"/>
              </a:solidFill>
              <a:latin typeface="+mn-ea"/>
            </a:endParaRPr>
          </a:p>
        </p:txBody>
      </p:sp>
      <p:sp>
        <p:nvSpPr>
          <p:cNvPr id="12" name="文本框 11"/>
          <p:cNvSpPr txBox="1"/>
          <p:nvPr/>
        </p:nvSpPr>
        <p:spPr>
          <a:xfrm>
            <a:off x="5258206" y="2019518"/>
            <a:ext cx="595035" cy="584775"/>
          </a:xfrm>
          <a:prstGeom prst="rect">
            <a:avLst/>
          </a:prstGeom>
          <a:noFill/>
        </p:spPr>
        <p:txBody>
          <a:bodyPr wrap="none" rtlCol="0" anchor="t">
            <a:spAutoFit/>
          </a:bodyPr>
          <a:lstStyle/>
          <a:p>
            <a:r>
              <a:rPr lang="zh-CN" altLang="en-US" sz="3200" dirty="0">
                <a:solidFill>
                  <a:srgbClr val="FF0000"/>
                </a:solidFill>
                <a:latin typeface="+mn-ea"/>
              </a:rPr>
              <a:t>秋</a:t>
            </a:r>
            <a:endParaRPr lang="zh-CN" altLang="en-US" sz="3200" dirty="0">
              <a:solidFill>
                <a:srgbClr val="FF0000"/>
              </a:solidFill>
              <a:latin typeface="+mn-ea"/>
            </a:endParaRPr>
          </a:p>
        </p:txBody>
      </p:sp>
      <p:sp>
        <p:nvSpPr>
          <p:cNvPr id="13" name="文本框 12"/>
          <p:cNvSpPr txBox="1"/>
          <p:nvPr/>
        </p:nvSpPr>
        <p:spPr>
          <a:xfrm>
            <a:off x="5270162" y="2565281"/>
            <a:ext cx="595035" cy="584775"/>
          </a:xfrm>
          <a:prstGeom prst="rect">
            <a:avLst/>
          </a:prstGeom>
          <a:noFill/>
        </p:spPr>
        <p:txBody>
          <a:bodyPr wrap="none" rtlCol="0" anchor="t">
            <a:spAutoFit/>
          </a:bodyPr>
          <a:lstStyle/>
          <a:p>
            <a:r>
              <a:rPr lang="zh-CN" altLang="en-US" sz="3200" dirty="0">
                <a:solidFill>
                  <a:srgbClr val="FF0000"/>
                </a:solidFill>
                <a:latin typeface="+mn-ea"/>
              </a:rPr>
              <a:t>春</a:t>
            </a:r>
            <a:endParaRPr lang="zh-CN" altLang="en-US" sz="3200" dirty="0">
              <a:solidFill>
                <a:srgbClr val="FF0000"/>
              </a:solidFill>
              <a:latin typeface="+mn-ea"/>
            </a:endParaRPr>
          </a:p>
        </p:txBody>
      </p:sp>
      <p:sp>
        <p:nvSpPr>
          <p:cNvPr id="14" name="文本框 13"/>
          <p:cNvSpPr txBox="1"/>
          <p:nvPr/>
        </p:nvSpPr>
        <p:spPr>
          <a:xfrm>
            <a:off x="5891589" y="3112974"/>
            <a:ext cx="595035" cy="584775"/>
          </a:xfrm>
          <a:prstGeom prst="rect">
            <a:avLst/>
          </a:prstGeom>
          <a:noFill/>
        </p:spPr>
        <p:txBody>
          <a:bodyPr wrap="none" rtlCol="0" anchor="t">
            <a:spAutoFit/>
          </a:bodyPr>
          <a:lstStyle/>
          <a:p>
            <a:r>
              <a:rPr lang="zh-CN" altLang="en-US" sz="3200" dirty="0">
                <a:solidFill>
                  <a:srgbClr val="FF0000"/>
                </a:solidFill>
                <a:latin typeface="+mn-ea"/>
              </a:rPr>
              <a:t>夏</a:t>
            </a:r>
            <a:endParaRPr lang="zh-CN" altLang="en-US" sz="3200" dirty="0">
              <a:solidFill>
                <a:srgbClr val="FF0000"/>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down)">
                                      <p:cBhvr>
                                        <p:cTn id="10" dur="500"/>
                                        <p:tgtEl>
                                          <p:spTgt spid="1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down)">
                                      <p:cBhvr>
                                        <p:cTn id="13" dur="500"/>
                                        <p:tgtEl>
                                          <p:spTgt spid="13"/>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down)">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952845" y="424192"/>
            <a:ext cx="7086168" cy="954107"/>
          </a:xfrm>
          <a:prstGeom prst="rect">
            <a:avLst/>
          </a:prstGeom>
          <a:noFill/>
          <a:ln w="9525">
            <a:noFill/>
            <a:miter lim="800000"/>
          </a:ln>
          <a:effectLst/>
        </p:spPr>
        <p:txBody>
          <a:bodyPr vert="horz" wrap="square" lIns="91440" tIns="45720" rIns="91440" bIns="45720" numCol="1" anchor="ctr" anchorCtr="0" compatLnSpc="1">
            <a:spAutoFit/>
          </a:bodyPr>
          <a:lstStyle/>
          <a:p>
            <a:pPr defTabSz="914400" fontAlgn="base">
              <a:spcBef>
                <a:spcPct val="0"/>
              </a:spcBef>
              <a:spcAft>
                <a:spcPct val="0"/>
              </a:spcAft>
            </a:pPr>
            <a:r>
              <a:rPr lang="zh-CN" altLang="en-US" sz="2800" dirty="0" smtClean="0">
                <a:solidFill>
                  <a:srgbClr val="000000"/>
                </a:solidFill>
                <a:cs typeface="宋体" panose="02010600030101010101" pitchFamily="2" charset="-122"/>
              </a:rPr>
              <a:t>一、《</a:t>
            </a:r>
            <a:r>
              <a:rPr lang="zh-CN" altLang="en-US" sz="2800" dirty="0" smtClean="0">
                <a:solidFill>
                  <a:srgbClr val="000000"/>
                </a:solidFill>
                <a:cs typeface="宋体" panose="02010600030101010101" pitchFamily="2" charset="-122"/>
                <a:sym typeface="+mn-ea"/>
              </a:rPr>
              <a:t>鸟的天堂》一课用了什么写作手法，写了哪些内容</a:t>
            </a:r>
            <a:r>
              <a:rPr lang="en-US" sz="2800" b="1" dirty="0">
                <a:solidFill>
                  <a:srgbClr val="000000"/>
                </a:solidFill>
                <a:latin typeface="宋体" panose="02010600030101010101" pitchFamily="2" charset="-122"/>
                <a:cs typeface="宋体" panose="02010600030101010101" pitchFamily="2" charset="-122"/>
                <a:sym typeface="+mn-ea"/>
              </a:rPr>
              <a:t>？</a:t>
            </a:r>
            <a:endParaRPr lang="zh-CN" altLang="en-US" sz="2800" dirty="0" smtClean="0">
              <a:solidFill>
                <a:srgbClr val="000000"/>
              </a:solidFill>
              <a:cs typeface="宋体" panose="02010600030101010101" pitchFamily="2" charset="-122"/>
            </a:endParaRPr>
          </a:p>
        </p:txBody>
      </p:sp>
      <p:sp>
        <p:nvSpPr>
          <p:cNvPr id="7" name="矩形 6"/>
          <p:cNvSpPr/>
          <p:nvPr/>
        </p:nvSpPr>
        <p:spPr>
          <a:xfrm>
            <a:off x="1295916" y="1410226"/>
            <a:ext cx="6694884" cy="523220"/>
          </a:xfrm>
          <a:prstGeom prst="rect">
            <a:avLst/>
          </a:prstGeom>
        </p:spPr>
        <p:txBody>
          <a:bodyPr wrap="square">
            <a:spAutoFit/>
          </a:bodyPr>
          <a:lstStyle/>
          <a:p>
            <a:r>
              <a:rPr lang="zh-CN" altLang="en-US" sz="2800" dirty="0"/>
              <a:t>本文用了动静结合写景物的写作</a:t>
            </a:r>
            <a:r>
              <a:rPr lang="zh-CN" altLang="en-US" sz="2800" dirty="0" smtClean="0">
                <a:cs typeface="宋体" panose="02010600030101010101" pitchFamily="2" charset="-122"/>
                <a:sym typeface="+mn-ea"/>
              </a:rPr>
              <a:t>手</a:t>
            </a:r>
            <a:r>
              <a:rPr lang="zh-CN" altLang="en-US" sz="2800" dirty="0"/>
              <a:t>法。</a:t>
            </a:r>
            <a:endParaRPr lang="zh-CN" altLang="en-US" sz="2800" dirty="0"/>
          </a:p>
        </p:txBody>
      </p:sp>
      <p:sp>
        <p:nvSpPr>
          <p:cNvPr id="13" name="文本框 12"/>
          <p:cNvSpPr txBox="1"/>
          <p:nvPr/>
        </p:nvSpPr>
        <p:spPr>
          <a:xfrm>
            <a:off x="7510234" y="2692256"/>
            <a:ext cx="923330" cy="1310640"/>
          </a:xfrm>
          <a:prstGeom prst="rect">
            <a:avLst/>
          </a:prstGeom>
          <a:noFill/>
        </p:spPr>
        <p:txBody>
          <a:bodyPr vert="eaVert" wrap="square" rtlCol="0">
            <a:spAutoFit/>
          </a:bodyPr>
          <a:lstStyle/>
          <a:p>
            <a:r>
              <a:rPr lang="zh-CN" altLang="en-US" sz="2400"/>
              <a:t>和谐美好</a:t>
            </a:r>
            <a:endParaRPr lang="zh-CN" altLang="en-US" sz="2400"/>
          </a:p>
          <a:p>
            <a:r>
              <a:rPr lang="zh-CN" altLang="en-US" sz="2400"/>
              <a:t>景色如画</a:t>
            </a:r>
            <a:endParaRPr lang="zh-CN" altLang="en-US" sz="2400"/>
          </a:p>
        </p:txBody>
      </p:sp>
      <p:sp>
        <p:nvSpPr>
          <p:cNvPr id="6" name="左大括号 5"/>
          <p:cNvSpPr/>
          <p:nvPr/>
        </p:nvSpPr>
        <p:spPr>
          <a:xfrm>
            <a:off x="1189484" y="2576051"/>
            <a:ext cx="267335" cy="1219835"/>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11" name="右大括号 10"/>
          <p:cNvSpPr/>
          <p:nvPr/>
        </p:nvSpPr>
        <p:spPr>
          <a:xfrm>
            <a:off x="7468824" y="2485246"/>
            <a:ext cx="203200" cy="1762760"/>
          </a:xfrm>
          <a:prstGeom prst="rightBrace">
            <a:avLst>
              <a:gd name="adj1" fmla="val 0"/>
              <a:gd name="adj2" fmla="val 50000"/>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17" name="TextBox 4"/>
          <p:cNvSpPr txBox="1"/>
          <p:nvPr/>
        </p:nvSpPr>
        <p:spPr>
          <a:xfrm>
            <a:off x="4128899" y="2024772"/>
            <a:ext cx="1859280" cy="460375"/>
          </a:xfrm>
          <a:prstGeom prst="rect">
            <a:avLst/>
          </a:prstGeom>
          <a:noFill/>
        </p:spPr>
        <p:txBody>
          <a:bodyPr wrap="none" rtlCol="0">
            <a:spAutoFit/>
          </a:bodyPr>
          <a:lstStyle/>
          <a:p>
            <a:r>
              <a:rPr lang="zh-CN" altLang="en-US" sz="2400" dirty="0" smtClean="0"/>
              <a:t>干</a:t>
            </a:r>
            <a:r>
              <a:rPr lang="en-US" altLang="zh-CN" sz="2400">
                <a:latin typeface="宋体" panose="02010600030101010101" pitchFamily="2" charset="-122"/>
                <a:cs typeface="宋体" panose="02010600030101010101" pitchFamily="2" charset="-122"/>
                <a:sym typeface="+mn-ea"/>
              </a:rPr>
              <a:t>:</a:t>
            </a:r>
            <a:r>
              <a:rPr lang="zh-CN" altLang="en-US" sz="2400" dirty="0" smtClean="0"/>
              <a:t>不可计数</a:t>
            </a:r>
            <a:endParaRPr lang="zh-CN" altLang="en-US" sz="2400" dirty="0" smtClean="0"/>
          </a:p>
        </p:txBody>
      </p:sp>
      <p:sp>
        <p:nvSpPr>
          <p:cNvPr id="4" name="TextBox 4"/>
          <p:cNvSpPr txBox="1"/>
          <p:nvPr/>
        </p:nvSpPr>
        <p:spPr>
          <a:xfrm>
            <a:off x="1496824" y="2485147"/>
            <a:ext cx="2116285" cy="461665"/>
          </a:xfrm>
          <a:prstGeom prst="rect">
            <a:avLst/>
          </a:prstGeom>
          <a:noFill/>
        </p:spPr>
        <p:txBody>
          <a:bodyPr wrap="none" rtlCol="0">
            <a:spAutoFit/>
          </a:bodyPr>
          <a:lstStyle/>
          <a:p>
            <a:r>
              <a:rPr lang="zh-CN" altLang="en-US" sz="2400" dirty="0" smtClean="0"/>
              <a:t>第一次 树傍晚</a:t>
            </a:r>
            <a:endParaRPr lang="zh-CN" altLang="en-US" sz="2400" dirty="0" smtClean="0"/>
          </a:p>
        </p:txBody>
      </p:sp>
      <p:sp>
        <p:nvSpPr>
          <p:cNvPr id="8" name="TextBox 4"/>
          <p:cNvSpPr txBox="1"/>
          <p:nvPr/>
        </p:nvSpPr>
        <p:spPr>
          <a:xfrm>
            <a:off x="1456819" y="3525912"/>
            <a:ext cx="2116285" cy="461665"/>
          </a:xfrm>
          <a:prstGeom prst="rect">
            <a:avLst/>
          </a:prstGeom>
          <a:noFill/>
        </p:spPr>
        <p:txBody>
          <a:bodyPr wrap="none" rtlCol="0">
            <a:spAutoFit/>
          </a:bodyPr>
          <a:lstStyle/>
          <a:p>
            <a:r>
              <a:rPr lang="zh-CN" altLang="en-US" sz="2400" dirty="0" smtClean="0"/>
              <a:t>第二次 鸟早晨</a:t>
            </a:r>
            <a:endParaRPr lang="zh-CN" altLang="en-US" sz="2400" dirty="0" smtClean="0"/>
          </a:p>
        </p:txBody>
      </p:sp>
      <p:sp>
        <p:nvSpPr>
          <p:cNvPr id="3" name="TextBox 4"/>
          <p:cNvSpPr txBox="1"/>
          <p:nvPr/>
        </p:nvSpPr>
        <p:spPr>
          <a:xfrm>
            <a:off x="4128899" y="2320682"/>
            <a:ext cx="1859280" cy="460375"/>
          </a:xfrm>
          <a:prstGeom prst="rect">
            <a:avLst/>
          </a:prstGeom>
          <a:noFill/>
        </p:spPr>
        <p:txBody>
          <a:bodyPr wrap="none" rtlCol="0">
            <a:spAutoFit/>
          </a:bodyPr>
          <a:lstStyle/>
          <a:p>
            <a:r>
              <a:rPr lang="zh-CN" altLang="en-US" sz="2400" dirty="0" smtClean="0"/>
              <a:t>枝</a:t>
            </a:r>
            <a:r>
              <a:rPr lang="en-US" altLang="zh-CN" sz="2400">
                <a:latin typeface="宋体" panose="02010600030101010101" pitchFamily="2" charset="-122"/>
                <a:cs typeface="宋体" panose="02010600030101010101" pitchFamily="2" charset="-122"/>
                <a:sym typeface="+mn-ea"/>
              </a:rPr>
              <a:t>:</a:t>
            </a:r>
            <a:r>
              <a:rPr lang="zh-CN" altLang="en-US" sz="2400" dirty="0" smtClean="0"/>
              <a:t>枝上生根</a:t>
            </a:r>
            <a:endParaRPr lang="zh-CN" altLang="en-US" sz="2400" dirty="0" smtClean="0"/>
          </a:p>
        </p:txBody>
      </p:sp>
      <p:sp>
        <p:nvSpPr>
          <p:cNvPr id="12" name="TextBox 4"/>
          <p:cNvSpPr txBox="1"/>
          <p:nvPr/>
        </p:nvSpPr>
        <p:spPr>
          <a:xfrm>
            <a:off x="4128899" y="2616592"/>
            <a:ext cx="2324100" cy="460375"/>
          </a:xfrm>
          <a:prstGeom prst="rect">
            <a:avLst/>
          </a:prstGeom>
          <a:noFill/>
        </p:spPr>
        <p:txBody>
          <a:bodyPr wrap="square" rtlCol="0">
            <a:spAutoFit/>
          </a:bodyPr>
          <a:lstStyle/>
          <a:p>
            <a:r>
              <a:rPr lang="zh-CN" altLang="en-US" sz="2400" dirty="0" smtClean="0"/>
              <a:t>根</a:t>
            </a:r>
            <a:r>
              <a:rPr lang="en-US" altLang="zh-CN" sz="2400">
                <a:latin typeface="宋体" panose="02010600030101010101" pitchFamily="2" charset="-122"/>
                <a:cs typeface="宋体" panose="02010600030101010101" pitchFamily="2" charset="-122"/>
                <a:sym typeface="+mn-ea"/>
              </a:rPr>
              <a:t>:</a:t>
            </a:r>
            <a:r>
              <a:rPr lang="zh-CN" altLang="en-US" sz="2400" dirty="0" smtClean="0"/>
              <a:t>直垂地面</a:t>
            </a:r>
            <a:endParaRPr lang="zh-CN" altLang="en-US" sz="2400" dirty="0" smtClean="0"/>
          </a:p>
        </p:txBody>
      </p:sp>
      <p:sp>
        <p:nvSpPr>
          <p:cNvPr id="26" name="文本框 25"/>
          <p:cNvSpPr txBox="1"/>
          <p:nvPr/>
        </p:nvSpPr>
        <p:spPr>
          <a:xfrm>
            <a:off x="3486150" y="57150"/>
            <a:ext cx="2620010" cy="460375"/>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defPPr>
              <a:defRPr lang="zh-CN"/>
            </a:defPPr>
            <a:lvl1pPr algn="ctr">
              <a:defRPr sz="2400">
                <a:solidFill>
                  <a:srgbClr val="000000"/>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zh-CN" dirty="0">
                <a:sym typeface="+mn-ea"/>
              </a:rPr>
              <a:t>23.</a:t>
            </a:r>
            <a:r>
              <a:rPr lang="zh-CN" altLang="en-US" dirty="0">
                <a:sym typeface="+mn-ea"/>
              </a:rPr>
              <a:t>鸟的天堂</a:t>
            </a:r>
            <a:endParaRPr lang="zh-CN" altLang="en-US" dirty="0">
              <a:sym typeface="+mn-ea"/>
            </a:endParaRPr>
          </a:p>
        </p:txBody>
      </p:sp>
      <p:sp>
        <p:nvSpPr>
          <p:cNvPr id="2" name="文本框 1"/>
          <p:cNvSpPr txBox="1"/>
          <p:nvPr/>
        </p:nvSpPr>
        <p:spPr>
          <a:xfrm>
            <a:off x="545356" y="2459846"/>
            <a:ext cx="615553" cy="1543050"/>
          </a:xfrm>
          <a:prstGeom prst="rect">
            <a:avLst/>
          </a:prstGeom>
          <a:noFill/>
        </p:spPr>
        <p:txBody>
          <a:bodyPr vert="eaVert" wrap="square" rtlCol="0">
            <a:spAutoFit/>
          </a:bodyPr>
          <a:lstStyle/>
          <a:p>
            <a:r>
              <a:rPr lang="zh-CN" altLang="en-US" sz="2800" dirty="0"/>
              <a:t>鸟的天堂</a:t>
            </a:r>
            <a:endParaRPr lang="zh-CN" altLang="en-US" sz="2800" dirty="0"/>
          </a:p>
        </p:txBody>
      </p:sp>
      <p:sp>
        <p:nvSpPr>
          <p:cNvPr id="10" name="TextBox 4"/>
          <p:cNvSpPr txBox="1"/>
          <p:nvPr/>
        </p:nvSpPr>
        <p:spPr>
          <a:xfrm>
            <a:off x="4128899" y="2912502"/>
            <a:ext cx="1859280" cy="460375"/>
          </a:xfrm>
          <a:prstGeom prst="rect">
            <a:avLst/>
          </a:prstGeom>
          <a:noFill/>
        </p:spPr>
        <p:txBody>
          <a:bodyPr wrap="none" rtlCol="0">
            <a:spAutoFit/>
          </a:bodyPr>
          <a:lstStyle/>
          <a:p>
            <a:r>
              <a:rPr lang="zh-CN" altLang="en-US" sz="2400" dirty="0" smtClean="0"/>
              <a:t>叶</a:t>
            </a:r>
            <a:r>
              <a:rPr lang="en-US" altLang="zh-CN" sz="2400">
                <a:latin typeface="宋体" panose="02010600030101010101" pitchFamily="2" charset="-122"/>
                <a:cs typeface="宋体" panose="02010600030101010101" pitchFamily="2" charset="-122"/>
                <a:sym typeface="+mn-ea"/>
              </a:rPr>
              <a:t>:</a:t>
            </a:r>
            <a:r>
              <a:rPr lang="zh-CN" altLang="en-US" sz="2400" dirty="0" smtClean="0"/>
              <a:t>生机勃勃</a:t>
            </a:r>
            <a:endParaRPr lang="zh-CN" altLang="en-US" sz="2400" dirty="0" smtClean="0"/>
          </a:p>
        </p:txBody>
      </p:sp>
      <p:sp>
        <p:nvSpPr>
          <p:cNvPr id="15" name="左大括号 14"/>
          <p:cNvSpPr/>
          <p:nvPr/>
        </p:nvSpPr>
        <p:spPr>
          <a:xfrm>
            <a:off x="3588514" y="2263631"/>
            <a:ext cx="240030" cy="1056005"/>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5" name="左大括号 4"/>
          <p:cNvSpPr/>
          <p:nvPr/>
        </p:nvSpPr>
        <p:spPr>
          <a:xfrm>
            <a:off x="3648839" y="3436476"/>
            <a:ext cx="122555" cy="681990"/>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14" name="TextBox 4"/>
          <p:cNvSpPr txBox="1"/>
          <p:nvPr/>
        </p:nvSpPr>
        <p:spPr>
          <a:xfrm>
            <a:off x="3828544" y="3335511"/>
            <a:ext cx="599440" cy="460375"/>
          </a:xfrm>
          <a:prstGeom prst="rect">
            <a:avLst/>
          </a:prstGeom>
          <a:noFill/>
        </p:spPr>
        <p:txBody>
          <a:bodyPr wrap="square" rtlCol="0">
            <a:spAutoFit/>
          </a:bodyPr>
          <a:lstStyle/>
          <a:p>
            <a:r>
              <a:rPr lang="zh-CN" altLang="en-US" sz="2400" dirty="0" smtClean="0"/>
              <a:t>多</a:t>
            </a:r>
            <a:endParaRPr lang="zh-CN" altLang="en-US" sz="2400" dirty="0" smtClean="0"/>
          </a:p>
        </p:txBody>
      </p:sp>
      <p:sp>
        <p:nvSpPr>
          <p:cNvPr id="16" name="TextBox 4"/>
          <p:cNvSpPr txBox="1"/>
          <p:nvPr/>
        </p:nvSpPr>
        <p:spPr>
          <a:xfrm>
            <a:off x="3896489" y="3795886"/>
            <a:ext cx="599440" cy="460375"/>
          </a:xfrm>
          <a:prstGeom prst="rect">
            <a:avLst/>
          </a:prstGeom>
          <a:noFill/>
        </p:spPr>
        <p:txBody>
          <a:bodyPr wrap="square" rtlCol="0">
            <a:spAutoFit/>
          </a:bodyPr>
          <a:lstStyle/>
          <a:p>
            <a:r>
              <a:rPr lang="zh-CN" altLang="en-US" sz="2400" dirty="0" smtClean="0"/>
              <a:t>欢</a:t>
            </a:r>
            <a:endParaRPr lang="zh-CN" altLang="en-US" sz="2400" dirty="0" smtClean="0"/>
          </a:p>
        </p:txBody>
      </p:sp>
      <p:sp>
        <p:nvSpPr>
          <p:cNvPr id="18" name="TextBox 4"/>
          <p:cNvSpPr txBox="1"/>
          <p:nvPr/>
        </p:nvSpPr>
        <p:spPr>
          <a:xfrm>
            <a:off x="4287649" y="3372976"/>
            <a:ext cx="2756535" cy="460375"/>
          </a:xfrm>
          <a:prstGeom prst="rect">
            <a:avLst/>
          </a:prstGeom>
          <a:noFill/>
        </p:spPr>
        <p:txBody>
          <a:bodyPr wrap="square" rtlCol="0">
            <a:spAutoFit/>
          </a:bodyPr>
          <a:lstStyle/>
          <a:p>
            <a:r>
              <a:rPr lang="zh-CN" altLang="en-US" sz="2400" dirty="0" smtClean="0"/>
              <a:t>到处是鸟声、鸟影</a:t>
            </a:r>
            <a:endParaRPr lang="zh-CN" altLang="en-US" sz="2400" dirty="0" smtClean="0"/>
          </a:p>
        </p:txBody>
      </p:sp>
      <p:sp>
        <p:nvSpPr>
          <p:cNvPr id="19" name="TextBox 4"/>
          <p:cNvSpPr txBox="1"/>
          <p:nvPr/>
        </p:nvSpPr>
        <p:spPr>
          <a:xfrm>
            <a:off x="4427984" y="3795886"/>
            <a:ext cx="1404620" cy="460375"/>
          </a:xfrm>
          <a:prstGeom prst="rect">
            <a:avLst/>
          </a:prstGeom>
          <a:noFill/>
        </p:spPr>
        <p:txBody>
          <a:bodyPr wrap="square" rtlCol="0">
            <a:spAutoFit/>
          </a:bodyPr>
          <a:lstStyle/>
          <a:p>
            <a:r>
              <a:rPr lang="zh-CN" altLang="en-US" sz="2400" dirty="0" smtClean="0"/>
              <a:t>叫 飞 扑</a:t>
            </a:r>
            <a:endParaRPr lang="zh-CN" altLang="en-US" sz="2400" dirty="0" smtClean="0"/>
          </a:p>
        </p:txBody>
      </p:sp>
      <p:sp>
        <p:nvSpPr>
          <p:cNvPr id="20" name="右大括号 19"/>
          <p:cNvSpPr/>
          <p:nvPr/>
        </p:nvSpPr>
        <p:spPr>
          <a:xfrm>
            <a:off x="6141849" y="2115676"/>
            <a:ext cx="165735" cy="1119505"/>
          </a:xfrm>
          <a:prstGeom prst="rightBrace">
            <a:avLst>
              <a:gd name="adj1" fmla="val 0"/>
              <a:gd name="adj2" fmla="val 50000"/>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21" name="文本框 20"/>
          <p:cNvSpPr txBox="1"/>
          <p:nvPr/>
        </p:nvSpPr>
        <p:spPr>
          <a:xfrm>
            <a:off x="6305401" y="2212831"/>
            <a:ext cx="553998" cy="1015663"/>
          </a:xfrm>
          <a:prstGeom prst="rect">
            <a:avLst/>
          </a:prstGeom>
          <a:noFill/>
        </p:spPr>
        <p:txBody>
          <a:bodyPr vert="eaVert" wrap="none" rtlCol="0">
            <a:spAutoFit/>
          </a:bodyPr>
          <a:lstStyle/>
          <a:p>
            <a:r>
              <a:rPr lang="zh-CN" altLang="en-US" sz="2400"/>
              <a:t>静态美</a:t>
            </a:r>
            <a:endParaRPr lang="zh-CN" altLang="en-US" sz="2400"/>
          </a:p>
        </p:txBody>
      </p:sp>
      <p:sp>
        <p:nvSpPr>
          <p:cNvPr id="22" name="右大括号 21"/>
          <p:cNvSpPr/>
          <p:nvPr/>
        </p:nvSpPr>
        <p:spPr>
          <a:xfrm>
            <a:off x="6878449" y="3383136"/>
            <a:ext cx="165735" cy="789305"/>
          </a:xfrm>
          <a:prstGeom prst="rightBrace">
            <a:avLst>
              <a:gd name="adj1" fmla="val 0"/>
              <a:gd name="adj2" fmla="val 50000"/>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23" name="文本框 22"/>
          <p:cNvSpPr txBox="1"/>
          <p:nvPr/>
        </p:nvSpPr>
        <p:spPr>
          <a:xfrm>
            <a:off x="7042001" y="3166601"/>
            <a:ext cx="553998" cy="1015663"/>
          </a:xfrm>
          <a:prstGeom prst="rect">
            <a:avLst/>
          </a:prstGeom>
          <a:noFill/>
        </p:spPr>
        <p:txBody>
          <a:bodyPr vert="eaVert" wrap="none" rtlCol="0">
            <a:spAutoFit/>
          </a:bodyPr>
          <a:lstStyle/>
          <a:p>
            <a:r>
              <a:rPr lang="zh-CN" altLang="en-US" sz="2400"/>
              <a:t>动态美</a:t>
            </a:r>
            <a:endParaRPr lang="zh-CN" altLang="en-US" sz="240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P spid="6" grpId="0" animBg="1"/>
      <p:bldP spid="11" grpId="0" animBg="1"/>
      <p:bldP spid="17" grpId="0"/>
      <p:bldP spid="4" grpId="0"/>
      <p:bldP spid="8" grpId="0"/>
      <p:bldP spid="3" grpId="0"/>
      <p:bldP spid="12" grpId="0"/>
      <p:bldP spid="2" grpId="0"/>
      <p:bldP spid="10" grpId="0"/>
      <p:bldP spid="15" grpId="0" animBg="1"/>
      <p:bldP spid="5" grpId="0" animBg="1"/>
      <p:bldP spid="14" grpId="0"/>
      <p:bldP spid="16" grpId="0"/>
      <p:bldP spid="18" grpId="0"/>
      <p:bldP spid="19" grpId="0"/>
      <p:bldP spid="20" grpId="0" animBg="1"/>
      <p:bldP spid="21" grpId="0"/>
      <p:bldP spid="22" grpId="0" animBg="1"/>
      <p:bldP spid="23" grpId="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55576" y="1779662"/>
            <a:ext cx="7272808" cy="1815882"/>
          </a:xfrm>
          <a:prstGeom prst="rect">
            <a:avLst/>
          </a:prstGeom>
          <a:noFill/>
        </p:spPr>
        <p:txBody>
          <a:bodyPr wrap="square" rtlCol="0">
            <a:spAutoFit/>
          </a:bodyPr>
          <a:lstStyle/>
          <a:p>
            <a:r>
              <a:rPr lang="zh-CN" altLang="en-US" sz="2800" dirty="0" smtClean="0"/>
              <a:t>       本文</a:t>
            </a:r>
            <a:r>
              <a:rPr lang="zh-CN" altLang="en-US" sz="2800" dirty="0"/>
              <a:t>记述了作者和他的朋友两次经过鸟的天堂的所见所闻，具体写傍晚静态的大榕树和第二天早晨群鸟活动的现象，表达了作者对大自然的热爱和赞美之情。</a:t>
            </a:r>
            <a:endParaRPr lang="zh-CN" altLang="en-US" sz="2800" dirty="0"/>
          </a:p>
        </p:txBody>
      </p:sp>
      <p:sp>
        <p:nvSpPr>
          <p:cNvPr id="28" name="TextBox 4"/>
          <p:cNvSpPr txBox="1"/>
          <p:nvPr/>
        </p:nvSpPr>
        <p:spPr>
          <a:xfrm>
            <a:off x="1115616" y="483518"/>
            <a:ext cx="2371090" cy="523220"/>
          </a:xfrm>
          <a:prstGeom prst="rect">
            <a:avLst/>
          </a:prstGeom>
          <a:noFill/>
        </p:spPr>
        <p:txBody>
          <a:bodyPr wrap="square" rtlCol="0">
            <a:spAutoFit/>
          </a:bodyPr>
          <a:lstStyle/>
          <a:p>
            <a:r>
              <a:rPr lang="zh-CN" altLang="en-US" sz="2800" dirty="0" smtClean="0">
                <a:solidFill>
                  <a:srgbClr val="000000"/>
                </a:solidFill>
              </a:rPr>
              <a:t>二、概括主题</a:t>
            </a:r>
            <a:endParaRPr lang="zh-CN" altLang="en-US" sz="2800" dirty="0" smtClean="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55576" y="2067694"/>
            <a:ext cx="7272808" cy="2062103"/>
          </a:xfrm>
          <a:prstGeom prst="rect">
            <a:avLst/>
          </a:prstGeom>
          <a:noFill/>
        </p:spPr>
        <p:txBody>
          <a:bodyPr wrap="square" rtlCol="0" anchor="t">
            <a:spAutoFit/>
          </a:bodyPr>
          <a:lstStyle/>
          <a:p>
            <a:r>
              <a:rPr lang="zh-CN" altLang="en-US" sz="3200" dirty="0" smtClean="0">
                <a:sym typeface="+mn-ea"/>
              </a:rPr>
              <a:t>        “照耀”</a:t>
            </a:r>
            <a:r>
              <a:rPr lang="zh-CN" altLang="en-US" sz="3200" dirty="0">
                <a:sym typeface="+mn-ea"/>
              </a:rPr>
              <a:t>原意指“强光照射”，用在这里极为传神地表现出大榕树叶子</a:t>
            </a:r>
            <a:r>
              <a:rPr lang="zh-CN" altLang="en-US" sz="3200" dirty="0" smtClean="0">
                <a:sym typeface="+mn-ea"/>
              </a:rPr>
              <a:t>绿得鲜亮</a:t>
            </a:r>
            <a:r>
              <a:rPr lang="zh-CN" altLang="en-US" sz="3200" dirty="0">
                <a:sym typeface="+mn-ea"/>
              </a:rPr>
              <a:t>，让我们感受到大榕树的生命力极其旺盛。</a:t>
            </a:r>
            <a:endParaRPr lang="zh-CN" altLang="en-US" sz="3200" dirty="0"/>
          </a:p>
        </p:txBody>
      </p:sp>
      <p:sp>
        <p:nvSpPr>
          <p:cNvPr id="3" name="文本框 2"/>
          <p:cNvSpPr txBox="1"/>
          <p:nvPr/>
        </p:nvSpPr>
        <p:spPr>
          <a:xfrm>
            <a:off x="827584" y="555526"/>
            <a:ext cx="7416824" cy="1077218"/>
          </a:xfrm>
          <a:prstGeom prst="rect">
            <a:avLst/>
          </a:prstGeom>
          <a:noFill/>
        </p:spPr>
        <p:txBody>
          <a:bodyPr wrap="square" rtlCol="0" anchor="t">
            <a:spAutoFit/>
          </a:bodyPr>
          <a:lstStyle/>
          <a:p>
            <a:r>
              <a:rPr lang="zh-CN" altLang="en-US" sz="3200" dirty="0"/>
              <a:t>二、读第8自然段</a:t>
            </a:r>
            <a:r>
              <a:rPr lang="zh-CN" altLang="en-US" sz="3200" dirty="0" smtClean="0"/>
              <a:t>，理解“照耀”</a:t>
            </a:r>
            <a:r>
              <a:rPr lang="zh-CN" altLang="en-US" sz="3200" dirty="0"/>
              <a:t>一词的妙用。</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945227" y="459749"/>
            <a:ext cx="7193493" cy="954107"/>
          </a:xfrm>
          <a:prstGeom prst="rect">
            <a:avLst/>
          </a:prstGeom>
          <a:noFill/>
          <a:ln w="9525">
            <a:noFill/>
            <a:miter lim="800000"/>
          </a:ln>
          <a:effectLst/>
        </p:spPr>
        <p:txBody>
          <a:bodyPr vert="horz" wrap="square" lIns="91440" tIns="45720" rIns="91440" bIns="45720" numCol="1" anchor="ctr" anchorCtr="0" compatLnSpc="1">
            <a:spAutoFit/>
          </a:bodyPr>
          <a:lstStyle/>
          <a:p>
            <a:pPr defTabSz="914400" fontAlgn="base">
              <a:spcBef>
                <a:spcPct val="0"/>
              </a:spcBef>
              <a:spcAft>
                <a:spcPct val="0"/>
              </a:spcAft>
            </a:pPr>
            <a:r>
              <a:rPr lang="zh-CN" altLang="en-US" sz="2800" dirty="0" smtClean="0">
                <a:cs typeface="宋体" panose="02010600030101010101" pitchFamily="2" charset="-122"/>
              </a:rPr>
              <a:t>一、《</a:t>
            </a:r>
            <a:r>
              <a:rPr lang="zh-CN" altLang="en-US" sz="2800" dirty="0" smtClean="0">
                <a:latin typeface="宋体" panose="02010600030101010101" pitchFamily="2" charset="-122"/>
                <a:cs typeface="+mn-ea"/>
                <a:sym typeface="+mn-ea"/>
              </a:rPr>
              <a:t>月迹</a:t>
            </a:r>
            <a:r>
              <a:rPr lang="zh-CN" altLang="en-US" sz="2800" dirty="0" smtClean="0">
                <a:cs typeface="宋体" panose="02010600030101010101" pitchFamily="2" charset="-122"/>
                <a:sym typeface="+mn-ea"/>
              </a:rPr>
              <a:t>》的写作线索是什么，写了哪些内容</a:t>
            </a:r>
            <a:r>
              <a:rPr lang="en-US" sz="2800" b="1" dirty="0">
                <a:latin typeface="宋体" panose="02010600030101010101" pitchFamily="2" charset="-122"/>
                <a:cs typeface="宋体" panose="02010600030101010101" pitchFamily="2" charset="-122"/>
                <a:sym typeface="+mn-ea"/>
              </a:rPr>
              <a:t>？</a:t>
            </a:r>
            <a:endParaRPr lang="zh-CN" altLang="en-US" sz="2800" dirty="0" smtClean="0">
              <a:cs typeface="宋体" panose="02010600030101010101" pitchFamily="2" charset="-122"/>
            </a:endParaRPr>
          </a:p>
        </p:txBody>
      </p:sp>
      <p:sp>
        <p:nvSpPr>
          <p:cNvPr id="7" name="矩形 6"/>
          <p:cNvSpPr/>
          <p:nvPr/>
        </p:nvSpPr>
        <p:spPr>
          <a:xfrm>
            <a:off x="2138134" y="1292860"/>
            <a:ext cx="4320480" cy="523220"/>
          </a:xfrm>
          <a:prstGeom prst="rect">
            <a:avLst/>
          </a:prstGeom>
        </p:spPr>
        <p:txBody>
          <a:bodyPr wrap="square">
            <a:spAutoFit/>
          </a:bodyPr>
          <a:lstStyle/>
          <a:p>
            <a:r>
              <a:rPr lang="zh-CN" altLang="en-US" sz="2800" dirty="0"/>
              <a:t>本文用</a:t>
            </a:r>
            <a:r>
              <a:rPr lang="en-US" altLang="zh-CN" sz="2800" dirty="0"/>
              <a:t>“</a:t>
            </a:r>
            <a:r>
              <a:rPr lang="zh-CN" altLang="en-US" sz="2800" dirty="0">
                <a:latin typeface="宋体" panose="02010600030101010101" pitchFamily="2" charset="-122"/>
                <a:cs typeface="+mn-ea"/>
                <a:sym typeface="+mn-ea"/>
              </a:rPr>
              <a:t>月迹</a:t>
            </a:r>
            <a:r>
              <a:rPr lang="en-US" altLang="zh-CN" sz="2800" dirty="0">
                <a:sym typeface="+mn-ea"/>
              </a:rPr>
              <a:t>”</a:t>
            </a:r>
            <a:r>
              <a:rPr lang="zh-CN" altLang="en-US" sz="2800" dirty="0">
                <a:latin typeface="宋体" panose="02010600030101010101" pitchFamily="2" charset="-122"/>
                <a:cs typeface="+mn-ea"/>
                <a:sym typeface="+mn-ea"/>
              </a:rPr>
              <a:t>为写作线索</a:t>
            </a:r>
            <a:r>
              <a:rPr lang="zh-CN" altLang="en-US" sz="2800" dirty="0"/>
              <a:t>。</a:t>
            </a:r>
            <a:endParaRPr lang="zh-CN" altLang="en-US" sz="2800" dirty="0"/>
          </a:p>
        </p:txBody>
      </p:sp>
      <p:sp>
        <p:nvSpPr>
          <p:cNvPr id="6" name="左大括号 5"/>
          <p:cNvSpPr/>
          <p:nvPr/>
        </p:nvSpPr>
        <p:spPr>
          <a:xfrm>
            <a:off x="1073448" y="1969734"/>
            <a:ext cx="225425" cy="1915795"/>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1" name="右大括号 10"/>
          <p:cNvSpPr/>
          <p:nvPr/>
        </p:nvSpPr>
        <p:spPr>
          <a:xfrm>
            <a:off x="6697055" y="1805269"/>
            <a:ext cx="219710" cy="2084705"/>
          </a:xfrm>
          <a:prstGeom prst="rightBrace">
            <a:avLst>
              <a:gd name="adj1" fmla="val 0"/>
              <a:gd name="adj2" fmla="val 50000"/>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7" name="TextBox 4"/>
          <p:cNvSpPr txBox="1"/>
          <p:nvPr/>
        </p:nvSpPr>
        <p:spPr>
          <a:xfrm>
            <a:off x="1474388" y="3559377"/>
            <a:ext cx="4230645" cy="954107"/>
          </a:xfrm>
          <a:prstGeom prst="rect">
            <a:avLst/>
          </a:prstGeom>
          <a:noFill/>
        </p:spPr>
        <p:txBody>
          <a:bodyPr wrap="none" rtlCol="0">
            <a:spAutoFit/>
          </a:bodyPr>
          <a:lstStyle/>
          <a:p>
            <a:r>
              <a:rPr lang="zh-CN" altLang="en-US" sz="2800" dirty="0" smtClean="0"/>
              <a:t>议月</a:t>
            </a:r>
            <a:r>
              <a:rPr lang="en-US" altLang="zh-CN" sz="2800" dirty="0" smtClean="0">
                <a:sym typeface="+mn-ea"/>
              </a:rPr>
              <a:t>:</a:t>
            </a:r>
            <a:r>
              <a:rPr lang="zh-CN" altLang="en-US" sz="2800" dirty="0" smtClean="0"/>
              <a:t>孩子们沙滩上议月，</a:t>
            </a:r>
            <a:endParaRPr lang="zh-CN" altLang="en-US" sz="2800" dirty="0" smtClean="0"/>
          </a:p>
          <a:p>
            <a:r>
              <a:rPr lang="zh-CN" altLang="en-US" sz="2800" dirty="0" smtClean="0"/>
              <a:t>心理得到了满足</a:t>
            </a:r>
            <a:endParaRPr lang="zh-CN" altLang="en-US" sz="2800" dirty="0" smtClean="0"/>
          </a:p>
        </p:txBody>
      </p:sp>
      <p:sp>
        <p:nvSpPr>
          <p:cNvPr id="4" name="TextBox 4"/>
          <p:cNvSpPr txBox="1"/>
          <p:nvPr/>
        </p:nvSpPr>
        <p:spPr>
          <a:xfrm>
            <a:off x="1403648" y="1867400"/>
            <a:ext cx="4589718" cy="954107"/>
          </a:xfrm>
          <a:prstGeom prst="rect">
            <a:avLst/>
          </a:prstGeom>
          <a:noFill/>
        </p:spPr>
        <p:txBody>
          <a:bodyPr wrap="none" rtlCol="0">
            <a:spAutoFit/>
          </a:bodyPr>
          <a:lstStyle/>
          <a:p>
            <a:r>
              <a:rPr lang="zh-CN" altLang="en-US" sz="2800" dirty="0" smtClean="0"/>
              <a:t>盼月</a:t>
            </a:r>
            <a:r>
              <a:rPr lang="en-US" altLang="zh-CN" sz="2800" dirty="0" smtClean="0"/>
              <a:t>:</a:t>
            </a:r>
            <a:r>
              <a:rPr lang="zh-CN" altLang="en-US" sz="2800" dirty="0" smtClean="0"/>
              <a:t>中堂里穿衣镜里的月亮</a:t>
            </a:r>
            <a:endParaRPr lang="zh-CN" altLang="en-US" sz="2800" dirty="0" smtClean="0"/>
          </a:p>
          <a:p>
            <a:r>
              <a:rPr lang="zh-CN" altLang="en-US" sz="2800" dirty="0" smtClean="0"/>
              <a:t>匆匆来去</a:t>
            </a:r>
            <a:endParaRPr lang="zh-CN" altLang="en-US" sz="2800" dirty="0" smtClean="0"/>
          </a:p>
        </p:txBody>
      </p:sp>
      <p:sp>
        <p:nvSpPr>
          <p:cNvPr id="8" name="TextBox 4"/>
          <p:cNvSpPr txBox="1"/>
          <p:nvPr/>
        </p:nvSpPr>
        <p:spPr>
          <a:xfrm>
            <a:off x="1395636" y="2713389"/>
            <a:ext cx="4824536" cy="954107"/>
          </a:xfrm>
          <a:prstGeom prst="rect">
            <a:avLst/>
          </a:prstGeom>
          <a:noFill/>
        </p:spPr>
        <p:txBody>
          <a:bodyPr wrap="square" rtlCol="0">
            <a:spAutoFit/>
          </a:bodyPr>
          <a:lstStyle/>
          <a:p>
            <a:r>
              <a:rPr lang="zh-CN" altLang="en-US" sz="2800" dirty="0" smtClean="0"/>
              <a:t>寻月</a:t>
            </a:r>
            <a:r>
              <a:rPr lang="en-US" altLang="zh-CN" sz="2800" dirty="0" smtClean="0">
                <a:sym typeface="+mn-ea"/>
              </a:rPr>
              <a:t>:</a:t>
            </a:r>
            <a:r>
              <a:rPr lang="zh-CN" altLang="en-US" sz="2800" dirty="0" smtClean="0"/>
              <a:t>孩子们在院子里小河里彼此的眼睛里寻月的过程</a:t>
            </a:r>
            <a:endParaRPr lang="zh-CN" altLang="en-US" sz="2800" dirty="0" smtClean="0"/>
          </a:p>
        </p:txBody>
      </p:sp>
      <p:sp>
        <p:nvSpPr>
          <p:cNvPr id="2" name="文本框 1"/>
          <p:cNvSpPr txBox="1"/>
          <p:nvPr/>
        </p:nvSpPr>
        <p:spPr>
          <a:xfrm>
            <a:off x="448370" y="2313904"/>
            <a:ext cx="615553" cy="810478"/>
          </a:xfrm>
          <a:prstGeom prst="rect">
            <a:avLst/>
          </a:prstGeom>
          <a:noFill/>
        </p:spPr>
        <p:txBody>
          <a:bodyPr vert="eaVert" wrap="none" rtlCol="0">
            <a:spAutoFit/>
          </a:bodyPr>
          <a:lstStyle/>
          <a:p>
            <a:r>
              <a:rPr lang="zh-CN" altLang="en-US" sz="2800"/>
              <a:t>月迹</a:t>
            </a:r>
            <a:endParaRPr lang="zh-CN" altLang="en-US" sz="2800"/>
          </a:p>
        </p:txBody>
      </p:sp>
      <p:sp>
        <p:nvSpPr>
          <p:cNvPr id="19" name="文本框 18"/>
          <p:cNvSpPr txBox="1"/>
          <p:nvPr/>
        </p:nvSpPr>
        <p:spPr>
          <a:xfrm>
            <a:off x="3939827" y="94615"/>
            <a:ext cx="1188146" cy="461665"/>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defPPr>
              <a:defRPr lang="zh-CN"/>
            </a:defPPr>
            <a:lvl1pPr algn="ctr">
              <a:defRPr sz="2400">
                <a:solidFill>
                  <a:srgbClr val="000000"/>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zh-CN" dirty="0"/>
              <a:t>24.</a:t>
            </a:r>
            <a:r>
              <a:rPr lang="zh-CN" altLang="en-US" dirty="0"/>
              <a:t>月迹</a:t>
            </a:r>
            <a:endParaRPr lang="zh-CN" altLang="en-US" dirty="0"/>
          </a:p>
        </p:txBody>
      </p:sp>
      <p:sp>
        <p:nvSpPr>
          <p:cNvPr id="3" name="文本框 2"/>
          <p:cNvSpPr txBox="1"/>
          <p:nvPr/>
        </p:nvSpPr>
        <p:spPr>
          <a:xfrm>
            <a:off x="7092280" y="1969734"/>
            <a:ext cx="1046440" cy="2246769"/>
          </a:xfrm>
          <a:prstGeom prst="rect">
            <a:avLst/>
          </a:prstGeom>
          <a:noFill/>
        </p:spPr>
        <p:txBody>
          <a:bodyPr vert="eaVert" wrap="none" rtlCol="0">
            <a:spAutoFit/>
          </a:bodyPr>
          <a:lstStyle/>
          <a:p>
            <a:r>
              <a:rPr lang="zh-CN" altLang="en-US" sz="2800" dirty="0"/>
              <a:t>美无处不在</a:t>
            </a:r>
            <a:endParaRPr lang="zh-CN" altLang="en-US" sz="2800" dirty="0"/>
          </a:p>
          <a:p>
            <a:r>
              <a:rPr lang="zh-CN" altLang="en-US" sz="2800" dirty="0"/>
              <a:t>创造发现了美</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animBg="1"/>
      <p:bldP spid="11" grpId="0" animBg="1"/>
      <p:bldP spid="17" grpId="0"/>
      <p:bldP spid="4" grpId="0"/>
      <p:bldP spid="8" grpId="0"/>
      <p:bldP spid="2" grpId="0"/>
      <p:bldP spid="3" grpId="0"/>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55576" y="1563638"/>
            <a:ext cx="6912768" cy="1815882"/>
          </a:xfrm>
          <a:prstGeom prst="rect">
            <a:avLst/>
          </a:prstGeom>
          <a:noFill/>
        </p:spPr>
        <p:txBody>
          <a:bodyPr wrap="square" rtlCol="0" anchor="t">
            <a:spAutoFit/>
          </a:bodyPr>
          <a:lstStyle/>
          <a:p>
            <a:r>
              <a:rPr lang="zh-CN" altLang="en-US" sz="2800" dirty="0" smtClean="0"/>
              <a:t>       本文</a:t>
            </a:r>
            <a:r>
              <a:rPr lang="zh-CN" altLang="en-US" sz="2800" dirty="0"/>
              <a:t>主要通过山村儿童追寻月迹的故事，体现了中秋月夜月亮的淡雅，说明了童心的可爱与单纯，也告诉人们人人都可以拥有美，美属于每个人。</a:t>
            </a:r>
            <a:endParaRPr lang="zh-CN" altLang="en-US" sz="2800" dirty="0"/>
          </a:p>
        </p:txBody>
      </p:sp>
      <p:sp>
        <p:nvSpPr>
          <p:cNvPr id="13" name="TextBox 4"/>
          <p:cNvSpPr txBox="1"/>
          <p:nvPr/>
        </p:nvSpPr>
        <p:spPr>
          <a:xfrm>
            <a:off x="1115616" y="411510"/>
            <a:ext cx="2440305" cy="523220"/>
          </a:xfrm>
          <a:prstGeom prst="rect">
            <a:avLst/>
          </a:prstGeom>
          <a:noFill/>
        </p:spPr>
        <p:txBody>
          <a:bodyPr wrap="square" rtlCol="0">
            <a:spAutoFit/>
          </a:bodyPr>
          <a:lstStyle/>
          <a:p>
            <a:r>
              <a:rPr lang="zh-CN" altLang="en-US" sz="2800" dirty="0" smtClean="0">
                <a:solidFill>
                  <a:srgbClr val="000000"/>
                </a:solidFill>
              </a:rPr>
              <a:t>二、概括主题</a:t>
            </a:r>
            <a:endParaRPr lang="zh-CN" altLang="en-US" sz="2800" dirty="0" smtClean="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52161" y="301817"/>
            <a:ext cx="3087791" cy="523220"/>
          </a:xfrm>
          <a:prstGeom prst="rect">
            <a:avLst/>
          </a:prstGeom>
          <a:noFill/>
        </p:spPr>
        <p:txBody>
          <a:bodyPr wrap="square" rtlCol="0" anchor="t">
            <a:spAutoFit/>
          </a:bodyPr>
          <a:lstStyle/>
          <a:p>
            <a:r>
              <a:rPr lang="zh-CN" altLang="en-US" sz="2800" dirty="0">
                <a:latin typeface="+mn-ea"/>
              </a:rPr>
              <a:t>三、理解</a:t>
            </a:r>
            <a:r>
              <a:rPr lang="zh-CN" altLang="en-US" sz="2800" dirty="0" smtClean="0">
                <a:latin typeface="+mn-ea"/>
              </a:rPr>
              <a:t>句子</a:t>
            </a:r>
            <a:endParaRPr lang="zh-CN" altLang="en-US" sz="2800" dirty="0">
              <a:latin typeface="+mn-ea"/>
            </a:endParaRPr>
          </a:p>
        </p:txBody>
      </p:sp>
      <p:sp>
        <p:nvSpPr>
          <p:cNvPr id="3" name="文本框 2"/>
          <p:cNvSpPr txBox="1"/>
          <p:nvPr/>
        </p:nvSpPr>
        <p:spPr>
          <a:xfrm>
            <a:off x="1038841" y="825037"/>
            <a:ext cx="6644758" cy="954107"/>
          </a:xfrm>
          <a:prstGeom prst="rect">
            <a:avLst/>
          </a:prstGeom>
          <a:noFill/>
        </p:spPr>
        <p:txBody>
          <a:bodyPr wrap="square" rtlCol="0" anchor="t">
            <a:spAutoFit/>
          </a:bodyPr>
          <a:lstStyle/>
          <a:p>
            <a:r>
              <a:rPr lang="en-US" altLang="zh-CN" sz="2800" dirty="0" smtClean="0">
                <a:latin typeface="+mn-ea"/>
              </a:rPr>
              <a:t>    </a:t>
            </a:r>
            <a:r>
              <a:rPr lang="en-US" altLang="zh-CN" sz="2800" dirty="0" err="1" smtClean="0">
                <a:latin typeface="+mn-ea"/>
              </a:rPr>
              <a:t>噢</a:t>
            </a:r>
            <a:r>
              <a:rPr lang="en-US" altLang="zh-CN" sz="2800" dirty="0" err="1">
                <a:latin typeface="+mn-ea"/>
              </a:rPr>
              <a:t>，</a:t>
            </a:r>
            <a:r>
              <a:rPr lang="en-US" altLang="zh-CN" sz="2800" dirty="0" err="1" smtClean="0">
                <a:latin typeface="+mn-ea"/>
              </a:rPr>
              <a:t>月亮竟是这么多</a:t>
            </a:r>
            <a:r>
              <a:rPr lang="zh-CN" altLang="en-US" sz="2800" dirty="0" smtClean="0">
                <a:latin typeface="+mn-ea"/>
              </a:rPr>
              <a:t>：</a:t>
            </a:r>
            <a:r>
              <a:rPr lang="en-US" altLang="zh-CN" sz="2800" dirty="0" err="1" smtClean="0">
                <a:latin typeface="+mn-ea"/>
              </a:rPr>
              <a:t>只要你愿意</a:t>
            </a:r>
            <a:r>
              <a:rPr lang="en-US" altLang="zh-CN" sz="2800" dirty="0" err="1">
                <a:latin typeface="+mn-ea"/>
              </a:rPr>
              <a:t>,它就有了哩</a:t>
            </a:r>
            <a:r>
              <a:rPr lang="en-US" altLang="zh-CN" sz="2800" dirty="0" smtClean="0">
                <a:latin typeface="+mn-ea"/>
              </a:rPr>
              <a:t>。</a:t>
            </a:r>
            <a:endParaRPr lang="en-US" altLang="zh-CN" sz="2800" dirty="0">
              <a:latin typeface="+mn-ea"/>
            </a:endParaRPr>
          </a:p>
        </p:txBody>
      </p:sp>
      <p:sp>
        <p:nvSpPr>
          <p:cNvPr id="8" name="文本框 7"/>
          <p:cNvSpPr txBox="1"/>
          <p:nvPr/>
        </p:nvSpPr>
        <p:spPr>
          <a:xfrm>
            <a:off x="1038841" y="1872877"/>
            <a:ext cx="7776864" cy="2677656"/>
          </a:xfrm>
          <a:prstGeom prst="rect">
            <a:avLst/>
          </a:prstGeom>
          <a:noFill/>
        </p:spPr>
        <p:txBody>
          <a:bodyPr wrap="square" rtlCol="0" anchor="t">
            <a:spAutoFit/>
          </a:bodyPr>
          <a:lstStyle/>
          <a:p>
            <a:r>
              <a:rPr lang="en-US" altLang="zh-CN" sz="2800" dirty="0">
                <a:latin typeface="+mn-ea"/>
                <a:sym typeface="+mn-ea"/>
              </a:rPr>
              <a:t>1.句中的 “</a:t>
            </a:r>
            <a:r>
              <a:rPr lang="en-US" altLang="zh-CN" sz="2800" dirty="0" err="1">
                <a:latin typeface="+mn-ea"/>
                <a:sym typeface="+mn-ea"/>
              </a:rPr>
              <a:t>噢”表达的意思是</a:t>
            </a:r>
            <a:r>
              <a:rPr lang="en-US" altLang="zh-CN" sz="2800" dirty="0">
                <a:latin typeface="+mn-ea"/>
                <a:sym typeface="+mn-ea"/>
              </a:rPr>
              <a:t>(   )。</a:t>
            </a:r>
            <a:endParaRPr lang="en-US" altLang="zh-CN" sz="2800" dirty="0">
              <a:latin typeface="+mn-ea"/>
              <a:sym typeface="+mn-ea"/>
            </a:endParaRPr>
          </a:p>
          <a:p>
            <a:r>
              <a:rPr lang="en-US" altLang="zh-CN" sz="2800" dirty="0" err="1">
                <a:latin typeface="+mn-ea"/>
                <a:sym typeface="+mn-ea"/>
              </a:rPr>
              <a:t>A.出乎意料,流露出惊喜之情</a:t>
            </a:r>
            <a:r>
              <a:rPr lang="en-US" altLang="zh-CN" sz="2800" dirty="0">
                <a:latin typeface="+mn-ea"/>
                <a:sym typeface="+mn-ea"/>
              </a:rPr>
              <a:t> </a:t>
            </a:r>
            <a:endParaRPr lang="en-US" altLang="zh-CN" sz="2800" dirty="0" smtClean="0">
              <a:latin typeface="+mn-ea"/>
              <a:sym typeface="+mn-ea"/>
            </a:endParaRPr>
          </a:p>
          <a:p>
            <a:r>
              <a:rPr lang="en-US" altLang="zh-CN" sz="2800" dirty="0" err="1" smtClean="0">
                <a:latin typeface="+mn-ea"/>
                <a:sym typeface="+mn-ea"/>
              </a:rPr>
              <a:t>B</a:t>
            </a:r>
            <a:r>
              <a:rPr lang="en-US" altLang="zh-CN" sz="2800" dirty="0" err="1">
                <a:latin typeface="+mn-ea"/>
                <a:sym typeface="+mn-ea"/>
              </a:rPr>
              <a:t>.回答的声音，流露出惊喜之情</a:t>
            </a:r>
            <a:endParaRPr lang="en-US" altLang="zh-CN" sz="2800" dirty="0">
              <a:latin typeface="+mn-ea"/>
              <a:sym typeface="+mn-ea"/>
            </a:endParaRPr>
          </a:p>
          <a:p>
            <a:r>
              <a:rPr lang="en-US" altLang="zh-CN" sz="2800" dirty="0" err="1">
                <a:latin typeface="+mn-ea"/>
                <a:sym typeface="+mn-ea"/>
              </a:rPr>
              <a:t>C.知道了答案,</a:t>
            </a:r>
            <a:r>
              <a:rPr lang="en-US" altLang="zh-CN" sz="2800" dirty="0" err="1" smtClean="0">
                <a:latin typeface="+mn-ea"/>
                <a:sym typeface="+mn-ea"/>
              </a:rPr>
              <a:t>流露出惊喜之情</a:t>
            </a:r>
            <a:endParaRPr lang="en-US" altLang="zh-CN" sz="2800" dirty="0">
              <a:latin typeface="+mn-ea"/>
              <a:sym typeface="+mn-ea"/>
            </a:endParaRPr>
          </a:p>
          <a:p>
            <a:r>
              <a:rPr lang="en-US" altLang="zh-CN" sz="2800" dirty="0">
                <a:latin typeface="+mn-ea"/>
                <a:sym typeface="+mn-ea"/>
              </a:rPr>
              <a:t>2.这句话表达了(     )</a:t>
            </a:r>
            <a:r>
              <a:rPr lang="en-US" altLang="zh-CN" sz="2800" dirty="0" err="1">
                <a:latin typeface="+mn-ea"/>
                <a:sym typeface="+mn-ea"/>
              </a:rPr>
              <a:t>之情，应该用的</a:t>
            </a:r>
            <a:r>
              <a:rPr lang="en-US" altLang="zh-CN" sz="2800" dirty="0">
                <a:latin typeface="+mn-ea"/>
                <a:sym typeface="+mn-ea"/>
              </a:rPr>
              <a:t>(        </a:t>
            </a:r>
            <a:r>
              <a:rPr lang="en-US" altLang="zh-CN" sz="2800" dirty="0" smtClean="0">
                <a:latin typeface="+mn-ea"/>
                <a:sym typeface="+mn-ea"/>
              </a:rPr>
              <a:t>        </a:t>
            </a:r>
            <a:r>
              <a:rPr lang="en-US" altLang="zh-CN" sz="2800" dirty="0">
                <a:latin typeface="+mn-ea"/>
                <a:sym typeface="+mn-ea"/>
              </a:rPr>
              <a:t>)</a:t>
            </a:r>
            <a:r>
              <a:rPr lang="en-US" altLang="zh-CN" sz="2800" dirty="0" err="1">
                <a:latin typeface="+mn-ea"/>
                <a:sym typeface="+mn-ea"/>
              </a:rPr>
              <a:t>语气来读</a:t>
            </a:r>
            <a:r>
              <a:rPr lang="en-US" altLang="zh-CN" sz="2800" dirty="0" smtClean="0">
                <a:latin typeface="+mn-ea"/>
                <a:sym typeface="+mn-ea"/>
              </a:rPr>
              <a:t>。</a:t>
            </a:r>
            <a:endParaRPr lang="en-US" altLang="zh-CN" sz="2800" dirty="0">
              <a:latin typeface="+mn-ea"/>
              <a:sym typeface="+mn-ea"/>
            </a:endParaRPr>
          </a:p>
        </p:txBody>
      </p:sp>
      <p:sp>
        <p:nvSpPr>
          <p:cNvPr id="5" name="文本框 4"/>
          <p:cNvSpPr txBox="1"/>
          <p:nvPr/>
        </p:nvSpPr>
        <p:spPr>
          <a:xfrm>
            <a:off x="6295424" y="1851411"/>
            <a:ext cx="271780" cy="523220"/>
          </a:xfrm>
          <a:prstGeom prst="rect">
            <a:avLst/>
          </a:prstGeom>
          <a:noFill/>
        </p:spPr>
        <p:txBody>
          <a:bodyPr wrap="square" rtlCol="0" anchor="t">
            <a:spAutoFit/>
          </a:bodyPr>
          <a:lstStyle/>
          <a:p>
            <a:r>
              <a:rPr lang="en-US" altLang="zh-CN" sz="2800" dirty="0">
                <a:solidFill>
                  <a:srgbClr val="FF0000"/>
                </a:solidFill>
                <a:latin typeface="+mn-ea"/>
                <a:sym typeface="+mn-ea"/>
              </a:rPr>
              <a:t>A</a:t>
            </a:r>
            <a:endParaRPr lang="zh-CN" altLang="en-US" sz="2800" dirty="0">
              <a:solidFill>
                <a:srgbClr val="FF0000"/>
              </a:solidFill>
              <a:latin typeface="+mn-ea"/>
            </a:endParaRPr>
          </a:p>
        </p:txBody>
      </p:sp>
      <p:sp>
        <p:nvSpPr>
          <p:cNvPr id="6" name="文本框 5"/>
          <p:cNvSpPr txBox="1"/>
          <p:nvPr/>
        </p:nvSpPr>
        <p:spPr>
          <a:xfrm>
            <a:off x="3847152" y="3581905"/>
            <a:ext cx="902811" cy="523220"/>
          </a:xfrm>
          <a:prstGeom prst="rect">
            <a:avLst/>
          </a:prstGeom>
          <a:noFill/>
        </p:spPr>
        <p:txBody>
          <a:bodyPr wrap="none" rtlCol="0" anchor="t">
            <a:spAutoFit/>
          </a:bodyPr>
          <a:lstStyle/>
          <a:p>
            <a:r>
              <a:rPr lang="en-US" altLang="zh-CN" sz="2800" dirty="0" err="1">
                <a:solidFill>
                  <a:srgbClr val="FF0000"/>
                </a:solidFill>
                <a:latin typeface="+mn-ea"/>
                <a:sym typeface="+mn-ea"/>
              </a:rPr>
              <a:t>惊喜</a:t>
            </a:r>
            <a:endParaRPr lang="zh-CN" altLang="en-US" sz="2800" dirty="0">
              <a:solidFill>
                <a:srgbClr val="FF0000"/>
              </a:solidFill>
              <a:latin typeface="+mn-ea"/>
            </a:endParaRPr>
          </a:p>
        </p:txBody>
      </p:sp>
      <p:sp>
        <p:nvSpPr>
          <p:cNvPr id="9" name="文本框 8"/>
          <p:cNvSpPr txBox="1"/>
          <p:nvPr/>
        </p:nvSpPr>
        <p:spPr>
          <a:xfrm>
            <a:off x="1756261" y="4027313"/>
            <a:ext cx="1980029" cy="523220"/>
          </a:xfrm>
          <a:prstGeom prst="rect">
            <a:avLst/>
          </a:prstGeom>
          <a:noFill/>
        </p:spPr>
        <p:txBody>
          <a:bodyPr wrap="none" rtlCol="0" anchor="t">
            <a:spAutoFit/>
          </a:bodyPr>
          <a:lstStyle/>
          <a:p>
            <a:r>
              <a:rPr lang="en-US" altLang="zh-CN" sz="2800" dirty="0" err="1">
                <a:solidFill>
                  <a:srgbClr val="FF0000"/>
                </a:solidFill>
                <a:latin typeface="+mn-ea"/>
                <a:sym typeface="+mn-ea"/>
              </a:rPr>
              <a:t>好奇和惊喜</a:t>
            </a:r>
            <a:endParaRPr lang="zh-CN" altLang="en-US" sz="2800" dirty="0">
              <a:solidFill>
                <a:srgbClr val="FF0000"/>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27584" y="1563638"/>
            <a:ext cx="7615782" cy="1815882"/>
          </a:xfrm>
          <a:prstGeom prst="rect">
            <a:avLst/>
          </a:prstGeom>
          <a:noFill/>
        </p:spPr>
        <p:txBody>
          <a:bodyPr wrap="square" rtlCol="0" anchor="t">
            <a:spAutoFit/>
          </a:bodyPr>
          <a:lstStyle/>
          <a:p>
            <a:r>
              <a:rPr lang="en-US" altLang="zh-CN" sz="2800" dirty="0" smtClean="0">
                <a:sym typeface="+mn-ea"/>
              </a:rPr>
              <a:t>        </a:t>
            </a:r>
            <a:r>
              <a:rPr lang="en-US" altLang="zh-CN" sz="2800" dirty="0" smtClean="0">
                <a:sym typeface="+mn-ea"/>
              </a:rPr>
              <a:t> </a:t>
            </a:r>
            <a:r>
              <a:rPr lang="en-US" altLang="zh-CN" sz="2800" dirty="0" err="1" smtClean="0">
                <a:sym typeface="+mn-ea"/>
              </a:rPr>
              <a:t>这句话说明了</a:t>
            </a:r>
            <a:r>
              <a:rPr lang="en-US" altLang="zh-CN" sz="2800" dirty="0" err="1">
                <a:sym typeface="+mn-ea"/>
              </a:rPr>
              <a:t>“生活中不是缺少美，而是缺少发现</a:t>
            </a:r>
            <a:r>
              <a:rPr lang="zh-CN" altLang="en-US" sz="2800" dirty="0">
                <a:sym typeface="+mn-ea"/>
              </a:rPr>
              <a:t>美的眼睛，只要你愿意去发</a:t>
            </a:r>
            <a:r>
              <a:rPr lang="en-US" altLang="zh-CN" sz="2800" dirty="0" err="1">
                <a:sym typeface="+mn-ea"/>
              </a:rPr>
              <a:t>现，美无处不在，希望无处不有</a:t>
            </a:r>
            <a:r>
              <a:rPr lang="en-US" altLang="zh-CN" sz="2800" dirty="0" smtClean="0">
                <a:sym typeface="+mn-ea"/>
              </a:rPr>
              <a:t>。</a:t>
            </a:r>
            <a:r>
              <a:rPr lang="zh-CN" altLang="en-US" sz="2800" dirty="0" smtClean="0">
                <a:sym typeface="+mn-ea"/>
              </a:rPr>
              <a:t>表现出孩子们为了得到月亮锲而不舍的追求精神。</a:t>
            </a:r>
            <a:endParaRPr lang="zh-CN" altLang="en-US" sz="2800" dirty="0"/>
          </a:p>
        </p:txBody>
      </p:sp>
      <p:sp>
        <p:nvSpPr>
          <p:cNvPr id="8" name="文本框 7"/>
          <p:cNvSpPr txBox="1"/>
          <p:nvPr/>
        </p:nvSpPr>
        <p:spPr>
          <a:xfrm>
            <a:off x="1115616" y="555526"/>
            <a:ext cx="8689975" cy="584775"/>
          </a:xfrm>
          <a:prstGeom prst="rect">
            <a:avLst/>
          </a:prstGeom>
          <a:noFill/>
        </p:spPr>
        <p:txBody>
          <a:bodyPr wrap="square" rtlCol="0" anchor="t">
            <a:spAutoFit/>
          </a:bodyPr>
          <a:lstStyle/>
          <a:p>
            <a:r>
              <a:rPr lang="en-US" altLang="zh-CN" sz="3200" dirty="0" smtClean="0">
                <a:latin typeface="宋体" panose="02010600030101010101" pitchFamily="2" charset="-122"/>
                <a:sym typeface="+mn-ea"/>
              </a:rPr>
              <a:t>3</a:t>
            </a:r>
            <a:r>
              <a:rPr lang="en-US" altLang="zh-CN" sz="3200" dirty="0" smtClean="0">
                <a:latin typeface="宋体" panose="02010600030101010101" pitchFamily="2" charset="-122"/>
                <a:sym typeface="+mn-ea"/>
              </a:rPr>
              <a:t>.</a:t>
            </a:r>
            <a:r>
              <a:rPr lang="zh-CN" altLang="en-US" sz="3200" dirty="0" smtClean="0">
                <a:latin typeface="宋体" panose="02010600030101010101" pitchFamily="2" charset="-122"/>
                <a:sym typeface="+mn-ea"/>
              </a:rPr>
              <a:t>怎样理解这句话</a:t>
            </a:r>
            <a:r>
              <a:rPr lang="en-US" altLang="zh-CN" sz="3200" dirty="0" smtClean="0">
                <a:latin typeface="宋体" panose="02010600030101010101" pitchFamily="2" charset="-122"/>
                <a:sym typeface="+mn-ea"/>
              </a:rPr>
              <a:t>?</a:t>
            </a:r>
            <a:endParaRPr lang="en-US" altLang="zh-CN" sz="3200" dirty="0">
              <a:latin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699792" y="-2324794"/>
            <a:ext cx="3570208" cy="5168321"/>
            <a:chOff x="2066816" y="-480463"/>
            <a:chExt cx="3570208" cy="5168321"/>
          </a:xfrm>
        </p:grpSpPr>
        <p:grpSp>
          <p:nvGrpSpPr>
            <p:cNvPr id="9" name="组合 8"/>
            <p:cNvGrpSpPr/>
            <p:nvPr/>
          </p:nvGrpSpPr>
          <p:grpSpPr>
            <a:xfrm>
              <a:off x="2066816" y="2067694"/>
              <a:ext cx="3570208" cy="2620164"/>
              <a:chOff x="2066816" y="2067694"/>
              <a:chExt cx="3570208" cy="2620164"/>
            </a:xfrm>
          </p:grpSpPr>
          <p:sp>
            <p:nvSpPr>
              <p:cNvPr id="2" name="文本框 1"/>
              <p:cNvSpPr txBox="1">
                <a:spLocks noChangeArrowheads="1"/>
              </p:cNvSpPr>
              <p:nvPr/>
            </p:nvSpPr>
            <p:spPr bwMode="auto">
              <a:xfrm>
                <a:off x="2066816" y="3579862"/>
                <a:ext cx="3570208" cy="110799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zh-CN" altLang="en-US" sz="6600" dirty="0" smtClean="0">
                    <a:latin typeface="宋体" panose="02010600030101010101" pitchFamily="2" charset="-122"/>
                    <a:ea typeface="宋体" panose="02010600030101010101" pitchFamily="2" charset="-122"/>
                  </a:rPr>
                  <a:t>巩固练习</a:t>
                </a:r>
                <a:endParaRPr lang="zh-CN" altLang="en-US" sz="6600" dirty="0">
                  <a:latin typeface="宋体" panose="02010600030101010101" pitchFamily="2" charset="-122"/>
                  <a:ea typeface="宋体" panose="02010600030101010101" pitchFamily="2" charset="-122"/>
                </a:endParaRPr>
              </a:p>
            </p:txBody>
          </p:sp>
          <p:cxnSp>
            <p:nvCxnSpPr>
              <p:cNvPr id="4" name="直接连接符 3"/>
              <p:cNvCxnSpPr/>
              <p:nvPr/>
            </p:nvCxnSpPr>
            <p:spPr>
              <a:xfrm flipV="1">
                <a:off x="3851920" y="2067694"/>
                <a:ext cx="0" cy="1512168"/>
              </a:xfrm>
              <a:prstGeom prst="line">
                <a:avLst/>
              </a:prstGeom>
              <a:ln w="254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rot="10800000">
              <a:off x="2066816" y="-480463"/>
              <a:ext cx="3570208" cy="2620164"/>
              <a:chOff x="2066816" y="2067694"/>
              <a:chExt cx="3570208" cy="2620164"/>
            </a:xfrm>
          </p:grpSpPr>
          <p:sp>
            <p:nvSpPr>
              <p:cNvPr id="11" name="文本框 10"/>
              <p:cNvSpPr txBox="1">
                <a:spLocks noChangeArrowheads="1"/>
              </p:cNvSpPr>
              <p:nvPr/>
            </p:nvSpPr>
            <p:spPr bwMode="auto">
              <a:xfrm>
                <a:off x="2066816" y="3579862"/>
                <a:ext cx="3570208" cy="110799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none">
                <a:spAutoFit/>
              </a:bodyPr>
              <a:lstStyle/>
              <a:p>
                <a:r>
                  <a:rPr lang="zh-CN" altLang="en-US" sz="6600" dirty="0" smtClean="0">
                    <a:noFill/>
                    <a:latin typeface="宋体" panose="02010600030101010101" pitchFamily="2" charset="-122"/>
                    <a:ea typeface="宋体" panose="02010600030101010101" pitchFamily="2" charset="-122"/>
                  </a:rPr>
                  <a:t>例题</a:t>
                </a:r>
                <a:r>
                  <a:rPr lang="zh-CN" altLang="en-US" sz="6600" dirty="0">
                    <a:noFill/>
                    <a:latin typeface="宋体" panose="02010600030101010101" pitchFamily="2" charset="-122"/>
                    <a:ea typeface="宋体" panose="02010600030101010101" pitchFamily="2" charset="-122"/>
                  </a:rPr>
                  <a:t>分析</a:t>
                </a:r>
                <a:endParaRPr lang="zh-CN" altLang="en-US" sz="6600" dirty="0">
                  <a:noFill/>
                  <a:latin typeface="宋体" panose="02010600030101010101" pitchFamily="2" charset="-122"/>
                  <a:ea typeface="宋体" panose="02010600030101010101" pitchFamily="2" charset="-122"/>
                </a:endParaRPr>
              </a:p>
            </p:txBody>
          </p:sp>
          <p:cxnSp>
            <p:nvCxnSpPr>
              <p:cNvPr id="12" name="直接连接符 11"/>
              <p:cNvCxnSpPr/>
              <p:nvPr/>
            </p:nvCxnSpPr>
            <p:spPr>
              <a:xfrm flipV="1">
                <a:off x="3851920" y="2067694"/>
                <a:ext cx="0" cy="1512168"/>
              </a:xfrm>
              <a:prstGeom prst="line">
                <a:avLst/>
              </a:prstGeom>
              <a:ln w="25400">
                <a:no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3"/>
                                        </p:tgtEl>
                                        <p:attrNameLst>
                                          <p:attrName>r</p:attrName>
                                        </p:attrNameLst>
                                      </p:cBhvr>
                                    </p:animRot>
                                    <p:animRot by="-240000">
                                      <p:cBhvr>
                                        <p:cTn id="7" dur="200" fill="hold">
                                          <p:stCondLst>
                                            <p:cond delay="200"/>
                                          </p:stCondLst>
                                        </p:cTn>
                                        <p:tgtEl>
                                          <p:spTgt spid="13"/>
                                        </p:tgtEl>
                                        <p:attrNameLst>
                                          <p:attrName>r</p:attrName>
                                        </p:attrNameLst>
                                      </p:cBhvr>
                                    </p:animRot>
                                    <p:animRot by="240000">
                                      <p:cBhvr>
                                        <p:cTn id="8" dur="200" fill="hold">
                                          <p:stCondLst>
                                            <p:cond delay="400"/>
                                          </p:stCondLst>
                                        </p:cTn>
                                        <p:tgtEl>
                                          <p:spTgt spid="13"/>
                                        </p:tgtEl>
                                        <p:attrNameLst>
                                          <p:attrName>r</p:attrName>
                                        </p:attrNameLst>
                                      </p:cBhvr>
                                    </p:animRot>
                                    <p:animRot by="-240000">
                                      <p:cBhvr>
                                        <p:cTn id="9" dur="200" fill="hold">
                                          <p:stCondLst>
                                            <p:cond delay="600"/>
                                          </p:stCondLst>
                                        </p:cTn>
                                        <p:tgtEl>
                                          <p:spTgt spid="13"/>
                                        </p:tgtEl>
                                        <p:attrNameLst>
                                          <p:attrName>r</p:attrName>
                                        </p:attrNameLst>
                                      </p:cBhvr>
                                    </p:animRot>
                                    <p:animRot by="120000">
                                      <p:cBhvr>
                                        <p:cTn id="10" dur="200" fill="hold">
                                          <p:stCondLst>
                                            <p:cond delay="8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21832" y="380279"/>
            <a:ext cx="2773680" cy="523220"/>
          </a:xfrm>
          <a:prstGeom prst="rect">
            <a:avLst/>
          </a:prstGeom>
          <a:noFill/>
        </p:spPr>
        <p:txBody>
          <a:bodyPr wrap="square" rtlCol="0" anchor="t">
            <a:spAutoFit/>
          </a:bodyPr>
          <a:lstStyle/>
          <a:p>
            <a:r>
              <a:rPr lang="en-US" altLang="zh-CN" sz="2800" dirty="0" smtClean="0">
                <a:solidFill>
                  <a:srgbClr val="000000"/>
                </a:solidFill>
                <a:cs typeface="宋体" panose="02010600030101010101" pitchFamily="2" charset="-122"/>
                <a:sym typeface="+mn-ea"/>
              </a:rPr>
              <a:t>1.</a:t>
            </a:r>
            <a:r>
              <a:rPr lang="zh-CN" altLang="en-US" sz="2800" dirty="0" smtClean="0">
                <a:solidFill>
                  <a:srgbClr val="000000"/>
                </a:solidFill>
                <a:cs typeface="宋体" panose="02010600030101010101" pitchFamily="2" charset="-122"/>
                <a:sym typeface="+mn-ea"/>
              </a:rPr>
              <a:t>句子乐园。</a:t>
            </a:r>
            <a:r>
              <a:rPr lang="zh-CN" altLang="en-US" sz="2800" u="sng" dirty="0" smtClean="0">
                <a:solidFill>
                  <a:srgbClr val="000000"/>
                </a:solidFill>
                <a:cs typeface="宋体" panose="02010600030101010101" pitchFamily="2" charset="-122"/>
                <a:sym typeface="+mn-ea"/>
              </a:rPr>
              <a:t>                 </a:t>
            </a:r>
            <a:r>
              <a:rPr lang="zh-CN" altLang="en-US" sz="2800" dirty="0" smtClean="0">
                <a:solidFill>
                  <a:srgbClr val="000000"/>
                </a:solidFill>
                <a:cs typeface="宋体" panose="02010600030101010101" pitchFamily="2" charset="-122"/>
                <a:sym typeface="+mn-ea"/>
              </a:rPr>
              <a:t> </a:t>
            </a:r>
            <a:endParaRPr lang="zh-CN" altLang="en-US" sz="2800" dirty="0" smtClean="0">
              <a:solidFill>
                <a:srgbClr val="000000"/>
              </a:solidFill>
              <a:cs typeface="宋体" panose="02010600030101010101" pitchFamily="2" charset="-122"/>
              <a:sym typeface="+mn-ea"/>
            </a:endParaRPr>
          </a:p>
        </p:txBody>
      </p:sp>
      <p:sp>
        <p:nvSpPr>
          <p:cNvPr id="5" name="文本框 4"/>
          <p:cNvSpPr txBox="1"/>
          <p:nvPr/>
        </p:nvSpPr>
        <p:spPr>
          <a:xfrm>
            <a:off x="285114" y="1165109"/>
            <a:ext cx="8751381" cy="3108543"/>
          </a:xfrm>
          <a:prstGeom prst="rect">
            <a:avLst/>
          </a:prstGeom>
          <a:noFill/>
        </p:spPr>
        <p:txBody>
          <a:bodyPr wrap="square" rtlCol="0" anchor="t">
            <a:spAutoFit/>
          </a:bodyPr>
          <a:lstStyle/>
          <a:p>
            <a:r>
              <a:rPr lang="en-US" altLang="zh-CN" sz="2400" dirty="0" smtClean="0">
                <a:solidFill>
                  <a:srgbClr val="000000"/>
                </a:solidFill>
                <a:sym typeface="Wingdings" panose="05000000000000000000" charset="0"/>
              </a:rPr>
              <a:t>       </a:t>
            </a:r>
            <a:r>
              <a:rPr lang="en-US" altLang="zh-CN" sz="2800" dirty="0" smtClean="0">
                <a:solidFill>
                  <a:srgbClr val="000000"/>
                </a:solidFill>
                <a:sym typeface="Wingdings" panose="05000000000000000000" charset="0"/>
              </a:rPr>
              <a:t></a:t>
            </a:r>
            <a:r>
              <a:rPr lang="zh-CN" altLang="en-US" sz="2800" dirty="0">
                <a:solidFill>
                  <a:srgbClr val="000000"/>
                </a:solidFill>
                <a:sym typeface="+mn-ea"/>
              </a:rPr>
              <a:t>“夕阳斜照西山时，动人的是点点归鸦急急匆匆地朝窠里飞去。”作者触景生情，看到点点归鸦急急匆匆地朝窠里飞去，可能会想到</a:t>
            </a:r>
            <a:r>
              <a:rPr lang="en-US" altLang="zh-CN" sz="2800" dirty="0">
                <a:solidFill>
                  <a:srgbClr val="000000"/>
                </a:solidFill>
                <a:sym typeface="+mn-ea"/>
              </a:rPr>
              <a:t>(        </a:t>
            </a:r>
            <a:r>
              <a:rPr lang="en-US" altLang="zh-CN" sz="2800" dirty="0" smtClean="0">
                <a:solidFill>
                  <a:srgbClr val="000000"/>
                </a:solidFill>
                <a:sym typeface="+mn-ea"/>
              </a:rPr>
              <a:t>    )</a:t>
            </a:r>
            <a:r>
              <a:rPr lang="zh-CN" altLang="en-US" sz="2800" dirty="0">
                <a:solidFill>
                  <a:srgbClr val="000000"/>
                </a:solidFill>
                <a:sym typeface="+mn-ea"/>
              </a:rPr>
              <a:t>，想到</a:t>
            </a:r>
            <a:r>
              <a:rPr lang="en-US" altLang="zh-CN" sz="2800" dirty="0">
                <a:solidFill>
                  <a:srgbClr val="000000"/>
                </a:solidFill>
                <a:sym typeface="+mn-ea"/>
              </a:rPr>
              <a:t>(    </a:t>
            </a:r>
            <a:r>
              <a:rPr lang="en-US" altLang="zh-CN" sz="2800" dirty="0" smtClean="0">
                <a:solidFill>
                  <a:srgbClr val="000000"/>
                </a:solidFill>
                <a:sym typeface="+mn-ea"/>
              </a:rPr>
              <a:t>        </a:t>
            </a:r>
            <a:r>
              <a:rPr lang="en-US" altLang="zh-CN" sz="2800" dirty="0">
                <a:solidFill>
                  <a:srgbClr val="000000"/>
                </a:solidFill>
                <a:sym typeface="+mn-ea"/>
              </a:rPr>
              <a:t>)</a:t>
            </a:r>
            <a:r>
              <a:rPr lang="zh-CN" altLang="en-US" sz="2800" dirty="0" smtClean="0">
                <a:solidFill>
                  <a:srgbClr val="000000"/>
                </a:solidFill>
                <a:sym typeface="+mn-ea"/>
              </a:rPr>
              <a:t>。</a:t>
            </a:r>
            <a:endParaRPr lang="en-US" altLang="zh-CN" sz="2800" dirty="0">
              <a:solidFill>
                <a:srgbClr val="000000"/>
              </a:solidFill>
              <a:sym typeface="+mn-ea"/>
            </a:endParaRPr>
          </a:p>
          <a:p>
            <a:r>
              <a:rPr lang="en-US" altLang="zh-CN" sz="2800" dirty="0" smtClean="0">
                <a:solidFill>
                  <a:srgbClr val="000000"/>
                </a:solidFill>
                <a:sym typeface="Wingdings" panose="05000000000000000000" charset="0"/>
              </a:rPr>
              <a:t>        </a:t>
            </a:r>
            <a:r>
              <a:rPr lang="zh-CN" altLang="en-US" sz="2800" dirty="0">
                <a:solidFill>
                  <a:srgbClr val="000000"/>
                </a:solidFill>
                <a:sym typeface="+mn-ea"/>
              </a:rPr>
              <a:t>“噢，月亮竟是这么多:只要你愿意，它就有了哩。”“噢”要用 </a:t>
            </a:r>
            <a:r>
              <a:rPr lang="en-US" altLang="zh-CN" sz="2800" dirty="0">
                <a:solidFill>
                  <a:srgbClr val="000000"/>
                </a:solidFill>
                <a:sym typeface="+mn-ea"/>
              </a:rPr>
              <a:t>( </a:t>
            </a:r>
            <a:r>
              <a:rPr lang="en-US" altLang="zh-CN" sz="2800" dirty="0" smtClean="0">
                <a:solidFill>
                  <a:srgbClr val="000000"/>
                </a:solidFill>
                <a:sym typeface="+mn-ea"/>
              </a:rPr>
              <a:t>               </a:t>
            </a:r>
            <a:r>
              <a:rPr lang="en-US" altLang="zh-CN" sz="2800" dirty="0">
                <a:solidFill>
                  <a:srgbClr val="000000"/>
                </a:solidFill>
                <a:sym typeface="+mn-ea"/>
              </a:rPr>
              <a:t>)</a:t>
            </a:r>
            <a:r>
              <a:rPr lang="zh-CN" altLang="en-US" sz="2800" dirty="0">
                <a:solidFill>
                  <a:srgbClr val="000000"/>
                </a:solidFill>
                <a:sym typeface="+mn-ea"/>
              </a:rPr>
              <a:t>的语气来读，“月亮”在这里指的是</a:t>
            </a:r>
            <a:r>
              <a:rPr lang="en-US" altLang="zh-CN" sz="2800" dirty="0">
                <a:solidFill>
                  <a:srgbClr val="000000"/>
                </a:solidFill>
                <a:sym typeface="+mn-ea"/>
              </a:rPr>
              <a:t>(             </a:t>
            </a:r>
            <a:r>
              <a:rPr lang="en-US" altLang="zh-CN" sz="2800" dirty="0" smtClean="0">
                <a:solidFill>
                  <a:srgbClr val="000000"/>
                </a:solidFill>
                <a:sym typeface="+mn-ea"/>
              </a:rPr>
              <a:t>                 </a:t>
            </a:r>
            <a:r>
              <a:rPr lang="en-US" altLang="zh-CN" sz="2800" dirty="0">
                <a:solidFill>
                  <a:srgbClr val="000000"/>
                </a:solidFill>
                <a:sym typeface="+mn-ea"/>
              </a:rPr>
              <a:t>)</a:t>
            </a:r>
            <a:r>
              <a:rPr lang="zh-CN" altLang="en-US" sz="2800" dirty="0">
                <a:solidFill>
                  <a:srgbClr val="000000"/>
                </a:solidFill>
                <a:sym typeface="+mn-ea"/>
              </a:rPr>
              <a:t>。这句话</a:t>
            </a:r>
            <a:r>
              <a:rPr lang="zh-CN" altLang="en-US" sz="2800" dirty="0" smtClean="0">
                <a:solidFill>
                  <a:srgbClr val="000000"/>
                </a:solidFill>
                <a:sym typeface="+mn-ea"/>
              </a:rPr>
              <a:t>的</a:t>
            </a:r>
            <a:r>
              <a:rPr lang="zh-CN" altLang="en-US" sz="2800" dirty="0">
                <a:solidFill>
                  <a:srgbClr val="000000"/>
                </a:solidFill>
                <a:sym typeface="+mn-ea"/>
              </a:rPr>
              <a:t>意思是</a:t>
            </a:r>
            <a:r>
              <a:rPr lang="en-US" altLang="zh-CN" sz="2800" dirty="0" smtClean="0">
                <a:solidFill>
                  <a:srgbClr val="000000"/>
                </a:solidFill>
                <a:sym typeface="+mn-ea"/>
              </a:rPr>
              <a:t>(                                                        )  </a:t>
            </a:r>
            <a:endParaRPr lang="zh-CN" altLang="en-US" sz="2800" dirty="0">
              <a:solidFill>
                <a:srgbClr val="000000"/>
              </a:solidFill>
              <a:sym typeface="+mn-ea"/>
            </a:endParaRPr>
          </a:p>
        </p:txBody>
      </p:sp>
      <p:sp>
        <p:nvSpPr>
          <p:cNvPr id="11" name="文本框 10"/>
          <p:cNvSpPr txBox="1"/>
          <p:nvPr/>
        </p:nvSpPr>
        <p:spPr>
          <a:xfrm>
            <a:off x="439735" y="3797618"/>
            <a:ext cx="4628041" cy="523220"/>
          </a:xfrm>
          <a:prstGeom prst="rect">
            <a:avLst/>
          </a:prstGeom>
          <a:noFill/>
        </p:spPr>
        <p:txBody>
          <a:bodyPr wrap="square" rtlCol="0" anchor="t">
            <a:spAutoFit/>
          </a:bodyPr>
          <a:lstStyle/>
          <a:p>
            <a:r>
              <a:rPr lang="zh-CN" altLang="en-US" sz="2800" dirty="0">
                <a:solidFill>
                  <a:srgbClr val="FF0000"/>
                </a:solidFill>
                <a:sym typeface="+mn-ea"/>
              </a:rPr>
              <a:t>只要你去发现，美无处</a:t>
            </a:r>
            <a:r>
              <a:rPr lang="zh-CN" altLang="en-US" sz="2800" dirty="0" smtClean="0">
                <a:solidFill>
                  <a:srgbClr val="FF0000"/>
                </a:solidFill>
                <a:sym typeface="+mn-ea"/>
              </a:rPr>
              <a:t>不在</a:t>
            </a:r>
            <a:endParaRPr lang="en-US" altLang="zh-CN" sz="2800" dirty="0">
              <a:solidFill>
                <a:srgbClr val="FF0000"/>
              </a:solidFill>
            </a:endParaRPr>
          </a:p>
        </p:txBody>
      </p:sp>
      <p:sp>
        <p:nvSpPr>
          <p:cNvPr id="2" name="文本框 1"/>
          <p:cNvSpPr txBox="1"/>
          <p:nvPr/>
        </p:nvSpPr>
        <p:spPr>
          <a:xfrm>
            <a:off x="5067776" y="2081132"/>
            <a:ext cx="1197765" cy="523220"/>
          </a:xfrm>
          <a:prstGeom prst="rect">
            <a:avLst/>
          </a:prstGeom>
          <a:noFill/>
        </p:spPr>
        <p:txBody>
          <a:bodyPr wrap="square" rtlCol="0" anchor="t">
            <a:spAutoFit/>
          </a:bodyPr>
          <a:lstStyle/>
          <a:p>
            <a:r>
              <a:rPr lang="zh-CN" altLang="en-US" sz="2800" dirty="0" smtClean="0">
                <a:solidFill>
                  <a:srgbClr val="FF0000"/>
                </a:solidFill>
                <a:cs typeface="宋体" panose="02010600030101010101" pitchFamily="2" charset="-122"/>
                <a:sym typeface="+mn-ea"/>
              </a:rPr>
              <a:t>故乡</a:t>
            </a:r>
            <a:r>
              <a:rPr lang="zh-CN" altLang="en-US" sz="2800" u="sng" dirty="0" smtClean="0">
                <a:solidFill>
                  <a:srgbClr val="FF0000"/>
                </a:solidFill>
                <a:cs typeface="宋体" panose="02010600030101010101" pitchFamily="2" charset="-122"/>
                <a:sym typeface="+mn-ea"/>
              </a:rPr>
              <a:t>                 </a:t>
            </a:r>
            <a:r>
              <a:rPr lang="zh-CN" altLang="en-US" sz="2800" dirty="0" smtClean="0">
                <a:solidFill>
                  <a:srgbClr val="FF0000"/>
                </a:solidFill>
                <a:cs typeface="宋体" panose="02010600030101010101" pitchFamily="2" charset="-122"/>
                <a:sym typeface="+mn-ea"/>
              </a:rPr>
              <a:t> </a:t>
            </a:r>
            <a:endParaRPr lang="zh-CN" altLang="en-US" sz="2800" dirty="0" smtClean="0">
              <a:solidFill>
                <a:srgbClr val="FF0000"/>
              </a:solidFill>
              <a:cs typeface="宋体" panose="02010600030101010101" pitchFamily="2" charset="-122"/>
              <a:sym typeface="+mn-ea"/>
            </a:endParaRPr>
          </a:p>
        </p:txBody>
      </p:sp>
      <p:sp>
        <p:nvSpPr>
          <p:cNvPr id="4" name="文本框 3"/>
          <p:cNvSpPr txBox="1"/>
          <p:nvPr/>
        </p:nvSpPr>
        <p:spPr>
          <a:xfrm>
            <a:off x="7308304" y="2079464"/>
            <a:ext cx="1296144" cy="523220"/>
          </a:xfrm>
          <a:prstGeom prst="rect">
            <a:avLst/>
          </a:prstGeom>
          <a:noFill/>
        </p:spPr>
        <p:txBody>
          <a:bodyPr wrap="square" rtlCol="0" anchor="t">
            <a:spAutoFit/>
          </a:bodyPr>
          <a:lstStyle/>
          <a:p>
            <a:r>
              <a:rPr lang="zh-CN" altLang="en-US" sz="2800" dirty="0" smtClean="0">
                <a:solidFill>
                  <a:srgbClr val="FF0000"/>
                </a:solidFill>
                <a:cs typeface="宋体" panose="02010600030101010101" pitchFamily="2" charset="-122"/>
                <a:sym typeface="+mn-ea"/>
              </a:rPr>
              <a:t> 亲人</a:t>
            </a:r>
            <a:r>
              <a:rPr lang="zh-CN" altLang="en-US" sz="2800" u="sng" dirty="0" smtClean="0">
                <a:solidFill>
                  <a:srgbClr val="FF0000"/>
                </a:solidFill>
                <a:cs typeface="宋体" panose="02010600030101010101" pitchFamily="2" charset="-122"/>
                <a:sym typeface="+mn-ea"/>
              </a:rPr>
              <a:t>                </a:t>
            </a:r>
            <a:r>
              <a:rPr lang="zh-CN" altLang="en-US" sz="2800" dirty="0" smtClean="0">
                <a:solidFill>
                  <a:srgbClr val="FF0000"/>
                </a:solidFill>
                <a:cs typeface="宋体" panose="02010600030101010101" pitchFamily="2" charset="-122"/>
                <a:sym typeface="+mn-ea"/>
              </a:rPr>
              <a:t> </a:t>
            </a:r>
            <a:endParaRPr lang="zh-CN" altLang="en-US" sz="2800" dirty="0" smtClean="0">
              <a:solidFill>
                <a:srgbClr val="FF0000"/>
              </a:solidFill>
              <a:cs typeface="宋体" panose="02010600030101010101" pitchFamily="2" charset="-122"/>
              <a:sym typeface="+mn-ea"/>
            </a:endParaRPr>
          </a:p>
        </p:txBody>
      </p:sp>
      <p:sp>
        <p:nvSpPr>
          <p:cNvPr id="6" name="文本框 5"/>
          <p:cNvSpPr txBox="1"/>
          <p:nvPr/>
        </p:nvSpPr>
        <p:spPr>
          <a:xfrm>
            <a:off x="3637181" y="2801509"/>
            <a:ext cx="1430595" cy="523220"/>
          </a:xfrm>
          <a:prstGeom prst="rect">
            <a:avLst/>
          </a:prstGeom>
          <a:noFill/>
        </p:spPr>
        <p:txBody>
          <a:bodyPr wrap="square" rtlCol="0" anchor="t">
            <a:spAutoFit/>
          </a:bodyPr>
          <a:lstStyle/>
          <a:p>
            <a:r>
              <a:rPr lang="zh-CN" altLang="en-US" sz="2800" dirty="0" smtClean="0">
                <a:solidFill>
                  <a:srgbClr val="FF0000"/>
                </a:solidFill>
                <a:cs typeface="宋体" panose="02010600030101010101" pitchFamily="2" charset="-122"/>
                <a:sym typeface="+mn-ea"/>
              </a:rPr>
              <a:t>惊讶</a:t>
            </a:r>
            <a:r>
              <a:rPr lang="zh-CN" altLang="en-US" sz="2800" u="sng" dirty="0" smtClean="0">
                <a:solidFill>
                  <a:srgbClr val="FF0000"/>
                </a:solidFill>
                <a:cs typeface="宋体" panose="02010600030101010101" pitchFamily="2" charset="-122"/>
                <a:sym typeface="+mn-ea"/>
              </a:rPr>
              <a:t>              </a:t>
            </a:r>
            <a:r>
              <a:rPr lang="zh-CN" altLang="en-US" sz="2800" dirty="0" smtClean="0">
                <a:solidFill>
                  <a:srgbClr val="FF0000"/>
                </a:solidFill>
                <a:cs typeface="宋体" panose="02010600030101010101" pitchFamily="2" charset="-122"/>
                <a:sym typeface="+mn-ea"/>
              </a:rPr>
              <a:t> </a:t>
            </a:r>
            <a:endParaRPr lang="zh-CN" altLang="en-US" sz="2800" dirty="0" smtClean="0">
              <a:solidFill>
                <a:srgbClr val="FF0000"/>
              </a:solidFill>
              <a:cs typeface="宋体" panose="02010600030101010101" pitchFamily="2" charset="-122"/>
              <a:sym typeface="+mn-ea"/>
            </a:endParaRPr>
          </a:p>
        </p:txBody>
      </p:sp>
      <p:sp>
        <p:nvSpPr>
          <p:cNvPr id="7" name="文本框 6"/>
          <p:cNvSpPr txBox="1"/>
          <p:nvPr/>
        </p:nvSpPr>
        <p:spPr>
          <a:xfrm>
            <a:off x="2408672" y="3324729"/>
            <a:ext cx="2457017" cy="523220"/>
          </a:xfrm>
          <a:prstGeom prst="rect">
            <a:avLst/>
          </a:prstGeom>
          <a:noFill/>
        </p:spPr>
        <p:txBody>
          <a:bodyPr wrap="square" rtlCol="0" anchor="t">
            <a:spAutoFit/>
          </a:bodyPr>
          <a:lstStyle/>
          <a:p>
            <a:r>
              <a:rPr lang="zh-CN" altLang="en-US" sz="2800" dirty="0" smtClean="0">
                <a:solidFill>
                  <a:srgbClr val="FF0000"/>
                </a:solidFill>
                <a:cs typeface="宋体" panose="02010600030101010101" pitchFamily="2" charset="-122"/>
                <a:sym typeface="+mn-ea"/>
              </a:rPr>
              <a:t>美好的事物</a:t>
            </a:r>
            <a:r>
              <a:rPr lang="zh-CN" altLang="en-US" sz="2800" u="sng" dirty="0" smtClean="0">
                <a:solidFill>
                  <a:srgbClr val="FF0000"/>
                </a:solidFill>
                <a:cs typeface="宋体" panose="02010600030101010101" pitchFamily="2" charset="-122"/>
                <a:sym typeface="+mn-ea"/>
              </a:rPr>
              <a:t>                 </a:t>
            </a:r>
            <a:r>
              <a:rPr lang="zh-CN" altLang="en-US" sz="2800" dirty="0" smtClean="0">
                <a:solidFill>
                  <a:srgbClr val="FF0000"/>
                </a:solidFill>
                <a:cs typeface="宋体" panose="02010600030101010101" pitchFamily="2" charset="-122"/>
                <a:sym typeface="+mn-ea"/>
              </a:rPr>
              <a:t> </a:t>
            </a:r>
            <a:endParaRPr lang="zh-CN" altLang="en-US" sz="2800" dirty="0" smtClean="0">
              <a:solidFill>
                <a:srgbClr val="FF0000"/>
              </a:solidFill>
              <a:cs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down)">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p:bldP spid="4"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544" y="1347614"/>
            <a:ext cx="8087444" cy="2400657"/>
          </a:xfrm>
          <a:prstGeom prst="rect">
            <a:avLst/>
          </a:prstGeom>
          <a:noFill/>
        </p:spPr>
        <p:txBody>
          <a:bodyPr wrap="square" rtlCol="0" anchor="t">
            <a:spAutoFit/>
          </a:bodyPr>
          <a:lstStyle/>
          <a:p>
            <a:r>
              <a:rPr lang="en-US" altLang="zh-CN" sz="3000" dirty="0" smtClean="0"/>
              <a:t>         1</a:t>
            </a:r>
            <a:r>
              <a:rPr lang="en-US" altLang="zh-CN" sz="3000" dirty="0"/>
              <a:t>.</a:t>
            </a:r>
            <a:r>
              <a:rPr lang="zh-CN" altLang="en-US" sz="3000" dirty="0">
                <a:latin typeface="+mn-ea"/>
              </a:rPr>
              <a:t>桂花盛开的时候，不说香飘十里，至少</a:t>
            </a:r>
            <a:r>
              <a:rPr lang="zh-CN" altLang="en-US" sz="3000" dirty="0" smtClean="0">
                <a:latin typeface="+mn-ea"/>
              </a:rPr>
              <a:t>前后左右十几</a:t>
            </a:r>
            <a:r>
              <a:rPr lang="zh-CN" altLang="en-US" sz="3000" dirty="0">
                <a:latin typeface="+mn-ea"/>
              </a:rPr>
              <a:t>家邻居，没有不浸在</a:t>
            </a:r>
            <a:r>
              <a:rPr lang="zh-CN" altLang="en-US" sz="3000" dirty="0" smtClean="0">
                <a:latin typeface="+mn-ea"/>
              </a:rPr>
              <a:t>桂花香里</a:t>
            </a:r>
            <a:r>
              <a:rPr lang="zh-CN" altLang="en-US" sz="3000" dirty="0">
                <a:latin typeface="+mn-ea"/>
              </a:rPr>
              <a:t>的。</a:t>
            </a:r>
            <a:endParaRPr lang="zh-CN" altLang="en-US" sz="3000" dirty="0">
              <a:latin typeface="+mn-ea"/>
            </a:endParaRPr>
          </a:p>
          <a:p>
            <a:r>
              <a:rPr lang="en-US" altLang="zh-CN" sz="3000" dirty="0" smtClean="0">
                <a:latin typeface="+mn-ea"/>
              </a:rPr>
              <a:t>    2</a:t>
            </a:r>
            <a:r>
              <a:rPr lang="en-US" altLang="zh-CN" sz="3000" dirty="0">
                <a:latin typeface="+mn-ea"/>
              </a:rPr>
              <a:t>.</a:t>
            </a:r>
            <a:r>
              <a:rPr lang="zh-CN" altLang="en-US" sz="3000" dirty="0">
                <a:latin typeface="+mn-ea"/>
              </a:rPr>
              <a:t>全年,整个村子都</a:t>
            </a:r>
            <a:r>
              <a:rPr lang="zh-CN" altLang="en-US" sz="3000" dirty="0">
                <a:latin typeface="+mn-ea"/>
                <a:sym typeface="+mn-ea"/>
              </a:rPr>
              <a:t>浸</a:t>
            </a:r>
            <a:r>
              <a:rPr lang="zh-CN" altLang="en-US" sz="3000" dirty="0" smtClean="0">
                <a:latin typeface="+mn-ea"/>
                <a:sym typeface="+mn-ea"/>
              </a:rPr>
              <a:t>在</a:t>
            </a:r>
            <a:r>
              <a:rPr lang="zh-CN" altLang="en-US" sz="3000" dirty="0" smtClean="0">
                <a:latin typeface="+mn-ea"/>
              </a:rPr>
              <a:t>桂花</a:t>
            </a:r>
            <a:r>
              <a:rPr lang="zh-CN" altLang="en-US" sz="3000" dirty="0">
                <a:latin typeface="+mn-ea"/>
              </a:rPr>
              <a:t>的香气里。</a:t>
            </a:r>
            <a:endParaRPr lang="zh-CN" altLang="en-US" sz="3000" dirty="0">
              <a:latin typeface="+mn-ea"/>
            </a:endParaRPr>
          </a:p>
          <a:p>
            <a:r>
              <a:rPr lang="en-US" altLang="zh-CN" sz="3000" dirty="0" smtClean="0">
                <a:latin typeface="+mn-ea"/>
              </a:rPr>
              <a:t>    3</a:t>
            </a:r>
            <a:r>
              <a:rPr lang="en-US" altLang="zh-CN" sz="3000" dirty="0">
                <a:latin typeface="+mn-ea"/>
              </a:rPr>
              <a:t>.</a:t>
            </a:r>
            <a:r>
              <a:rPr lang="zh-CN" altLang="en-US" sz="3000" dirty="0">
                <a:latin typeface="+mn-ea"/>
              </a:rPr>
              <a:t>杭州有一处小山,全是</a:t>
            </a:r>
            <a:r>
              <a:rPr lang="zh-CN" altLang="en-US" sz="3000" dirty="0">
                <a:latin typeface="+mn-ea"/>
                <a:sym typeface="+mn-ea"/>
              </a:rPr>
              <a:t>桂花树，</a:t>
            </a:r>
            <a:r>
              <a:rPr lang="zh-CN" altLang="en-US" sz="3000" dirty="0">
                <a:latin typeface="+mn-ea"/>
              </a:rPr>
              <a:t>花开时那才是香飘十里。 </a:t>
            </a:r>
            <a:endParaRPr lang="zh-CN" altLang="en-US" sz="3000" dirty="0">
              <a:latin typeface="+mn-ea"/>
            </a:endParaRPr>
          </a:p>
        </p:txBody>
      </p:sp>
      <p:sp>
        <p:nvSpPr>
          <p:cNvPr id="4" name="文本框 3"/>
          <p:cNvSpPr txBox="1"/>
          <p:nvPr/>
        </p:nvSpPr>
        <p:spPr>
          <a:xfrm>
            <a:off x="971600" y="432202"/>
            <a:ext cx="6724918" cy="553998"/>
          </a:xfrm>
          <a:prstGeom prst="rect">
            <a:avLst/>
          </a:prstGeom>
          <a:noFill/>
        </p:spPr>
        <p:txBody>
          <a:bodyPr wrap="none" rtlCol="0" anchor="t">
            <a:spAutoFit/>
          </a:bodyPr>
          <a:lstStyle/>
          <a:p>
            <a:r>
              <a:rPr lang="zh-CN" altLang="en-US" sz="3000" dirty="0">
                <a:sym typeface="+mn-ea"/>
              </a:rPr>
              <a:t>三、找出文中描写桂花“香”的句子。</a:t>
            </a:r>
            <a:endParaRPr lang="zh-CN" altLang="en-US" sz="30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11560" y="1027640"/>
            <a:ext cx="8352928" cy="3539430"/>
          </a:xfrm>
          <a:prstGeom prst="rect">
            <a:avLst/>
          </a:prstGeom>
          <a:noFill/>
        </p:spPr>
        <p:txBody>
          <a:bodyPr wrap="square" rtlCol="0" anchor="t">
            <a:spAutoFit/>
          </a:bodyPr>
          <a:lstStyle/>
          <a:p>
            <a:r>
              <a:rPr lang="en-US" altLang="zh-CN" sz="2800" dirty="0">
                <a:solidFill>
                  <a:srgbClr val="000000"/>
                </a:solidFill>
                <a:sym typeface="Wingdings" panose="05000000000000000000" charset="0"/>
              </a:rPr>
              <a:t>“</a:t>
            </a:r>
            <a:r>
              <a:rPr lang="en-US" altLang="zh-CN" sz="2800" dirty="0" err="1">
                <a:solidFill>
                  <a:srgbClr val="000000"/>
                </a:solidFill>
                <a:latin typeface="宋体" panose="02010600030101010101" pitchFamily="2" charset="-122"/>
                <a:sym typeface="Wingdings" panose="05000000000000000000" charset="0"/>
              </a:rPr>
              <a:t>大的,小的，花的，黑的”</a:t>
            </a:r>
            <a:r>
              <a:rPr lang="en-US" altLang="zh-CN" sz="2800" dirty="0" err="1" smtClean="0">
                <a:solidFill>
                  <a:srgbClr val="000000"/>
                </a:solidFill>
                <a:latin typeface="宋体" panose="02010600030101010101" pitchFamily="2" charset="-122"/>
                <a:sym typeface="Wingdings" panose="05000000000000000000" charset="0"/>
              </a:rPr>
              <a:t>这是写了鸟的</a:t>
            </a:r>
            <a:r>
              <a:rPr lang="en-US" altLang="zh-CN" sz="2800" dirty="0" smtClean="0">
                <a:solidFill>
                  <a:srgbClr val="000000"/>
                </a:solidFill>
                <a:latin typeface="宋体" panose="02010600030101010101" pitchFamily="2" charset="-122"/>
                <a:sym typeface="+mn-ea"/>
              </a:rPr>
              <a:t>(     )</a:t>
            </a:r>
            <a:r>
              <a:rPr lang="zh-CN" altLang="en-US" sz="2800" dirty="0" smtClean="0">
                <a:solidFill>
                  <a:srgbClr val="000000"/>
                </a:solidFill>
                <a:latin typeface="宋体" panose="02010600030101010101" pitchFamily="2" charset="-122"/>
                <a:sym typeface="+mn-ea"/>
              </a:rPr>
              <a:t>，</a:t>
            </a:r>
            <a:endParaRPr lang="en-US" altLang="zh-CN" sz="2800" dirty="0" smtClean="0">
              <a:solidFill>
                <a:srgbClr val="000000"/>
              </a:solidFill>
              <a:latin typeface="宋体" panose="02010600030101010101" pitchFamily="2" charset="-122"/>
              <a:sym typeface="+mn-ea"/>
            </a:endParaRPr>
          </a:p>
          <a:p>
            <a:r>
              <a:rPr lang="en-US" altLang="zh-CN" sz="2800" dirty="0" smtClean="0">
                <a:solidFill>
                  <a:srgbClr val="000000"/>
                </a:solidFill>
                <a:latin typeface="宋体" panose="02010600030101010101" pitchFamily="2" charset="-122"/>
              </a:rPr>
              <a:t>“</a:t>
            </a:r>
            <a:r>
              <a:rPr lang="en-US" altLang="zh-CN" sz="2800" dirty="0">
                <a:solidFill>
                  <a:srgbClr val="000000"/>
                </a:solidFill>
                <a:latin typeface="宋体" panose="02010600030101010101" pitchFamily="2" charset="-122"/>
              </a:rPr>
              <a:t>有</a:t>
            </a:r>
            <a:r>
              <a:rPr lang="zh-CN" altLang="en-US" sz="2800" dirty="0" smtClean="0">
                <a:solidFill>
                  <a:srgbClr val="000000"/>
                </a:solidFill>
                <a:latin typeface="宋体" panose="02010600030101010101" pitchFamily="2" charset="-122"/>
              </a:rPr>
              <a:t>的</a:t>
            </a:r>
            <a:r>
              <a:rPr lang="en-US" altLang="zh-CN" sz="2800" dirty="0" smtClean="0">
                <a:solidFill>
                  <a:srgbClr val="000000"/>
                </a:solidFill>
                <a:latin typeface="宋体" panose="02010600030101010101" pitchFamily="2" charset="-122"/>
              </a:rPr>
              <a:t>……</a:t>
            </a:r>
            <a:r>
              <a:rPr lang="zh-CN" altLang="en-US" sz="2800" dirty="0" smtClean="0">
                <a:solidFill>
                  <a:srgbClr val="000000"/>
                </a:solidFill>
                <a:latin typeface="宋体" panose="02010600030101010101" pitchFamily="2" charset="-122"/>
              </a:rPr>
              <a:t>有</a:t>
            </a:r>
            <a:r>
              <a:rPr lang="en-US" altLang="zh-CN" sz="2800" dirty="0" smtClean="0">
                <a:solidFill>
                  <a:srgbClr val="000000"/>
                </a:solidFill>
                <a:latin typeface="宋体" panose="02010600030101010101" pitchFamily="2" charset="-122"/>
              </a:rPr>
              <a:t>的……</a:t>
            </a:r>
            <a:r>
              <a:rPr lang="en-US" altLang="zh-CN" sz="2800" dirty="0" err="1" smtClean="0">
                <a:solidFill>
                  <a:srgbClr val="000000"/>
                </a:solidFill>
                <a:latin typeface="宋体" panose="02010600030101010101" pitchFamily="2" charset="-122"/>
              </a:rPr>
              <a:t>有的</a:t>
            </a:r>
            <a:r>
              <a:rPr lang="en-US" altLang="zh-CN" sz="2800" dirty="0" smtClean="0">
                <a:solidFill>
                  <a:srgbClr val="000000"/>
                </a:solidFill>
                <a:latin typeface="宋体" panose="02010600030101010101" pitchFamily="2" charset="-122"/>
              </a:rPr>
              <a:t>……”</a:t>
            </a:r>
            <a:r>
              <a:rPr lang="en-US" altLang="zh-CN" sz="2800" dirty="0" err="1">
                <a:solidFill>
                  <a:srgbClr val="000000"/>
                </a:solidFill>
                <a:latin typeface="宋体" panose="02010600030101010101" pitchFamily="2" charset="-122"/>
              </a:rPr>
              <a:t>是写</a:t>
            </a:r>
            <a:r>
              <a:rPr lang="en-US" altLang="zh-CN" sz="2800" dirty="0" err="1">
                <a:solidFill>
                  <a:srgbClr val="000000"/>
                </a:solidFill>
                <a:latin typeface="宋体" panose="02010600030101010101" pitchFamily="2" charset="-122"/>
                <a:sym typeface="+mn-ea"/>
              </a:rPr>
              <a:t>了鸟的</a:t>
            </a:r>
            <a:r>
              <a:rPr lang="en-US" altLang="zh-CN" sz="2800" dirty="0">
                <a:solidFill>
                  <a:srgbClr val="000000"/>
                </a:solidFill>
                <a:latin typeface="宋体" panose="02010600030101010101" pitchFamily="2" charset="-122"/>
                <a:sym typeface="+mn-ea"/>
              </a:rPr>
              <a:t>(     </a:t>
            </a:r>
            <a:r>
              <a:rPr lang="en-US" altLang="zh-CN" sz="2800" dirty="0" smtClean="0">
                <a:solidFill>
                  <a:srgbClr val="000000"/>
                </a:solidFill>
                <a:latin typeface="宋体" panose="02010600030101010101" pitchFamily="2" charset="-122"/>
                <a:sym typeface="+mn-ea"/>
              </a:rPr>
              <a:t>)</a:t>
            </a:r>
            <a:r>
              <a:rPr lang="zh-CN" altLang="en-US" sz="2800" dirty="0" smtClean="0">
                <a:solidFill>
                  <a:srgbClr val="000000"/>
                </a:solidFill>
                <a:latin typeface="宋体" panose="02010600030101010101" pitchFamily="2" charset="-122"/>
                <a:sym typeface="+mn-ea"/>
              </a:rPr>
              <a:t>。</a:t>
            </a:r>
            <a:endParaRPr lang="en-US" altLang="zh-CN" sz="2800" dirty="0">
              <a:solidFill>
                <a:srgbClr val="000000"/>
              </a:solidFill>
              <a:sym typeface="Wingdings" panose="05000000000000000000" charset="0"/>
            </a:endParaRPr>
          </a:p>
          <a:p>
            <a:r>
              <a:rPr lang="en-US" altLang="zh-CN" sz="2800" dirty="0">
                <a:solidFill>
                  <a:srgbClr val="000000"/>
                </a:solidFill>
                <a:sym typeface="Wingdings" panose="05000000000000000000" charset="0"/>
              </a:rPr>
              <a:t></a:t>
            </a:r>
            <a:r>
              <a:rPr lang="en-US" altLang="zh-CN" sz="2800" dirty="0">
                <a:solidFill>
                  <a:srgbClr val="000000"/>
                </a:solidFill>
              </a:rPr>
              <a:t>“</a:t>
            </a:r>
            <a:r>
              <a:rPr lang="en-US" altLang="zh-CN" sz="2800" dirty="0" err="1" smtClean="0">
                <a:solidFill>
                  <a:srgbClr val="000000"/>
                </a:solidFill>
              </a:rPr>
              <a:t>昨天</a:t>
            </a:r>
            <a:r>
              <a:rPr lang="zh-CN" altLang="en-US" sz="2800" dirty="0" smtClean="0">
                <a:solidFill>
                  <a:srgbClr val="000000"/>
                </a:solidFill>
              </a:rPr>
              <a:t>是</a:t>
            </a:r>
            <a:r>
              <a:rPr lang="en-US" altLang="zh-CN" sz="2800" dirty="0" err="1" smtClean="0">
                <a:solidFill>
                  <a:srgbClr val="000000"/>
                </a:solidFill>
              </a:rPr>
              <a:t>我的眼睛骗了我</a:t>
            </a:r>
            <a:r>
              <a:rPr lang="en-US" altLang="zh-CN" sz="2800" dirty="0">
                <a:solidFill>
                  <a:srgbClr val="000000"/>
                </a:solidFill>
              </a:rPr>
              <a:t>。”</a:t>
            </a:r>
            <a:r>
              <a:rPr lang="en-US" altLang="zh-CN" sz="2800" dirty="0" err="1">
                <a:solidFill>
                  <a:srgbClr val="000000"/>
                </a:solidFill>
              </a:rPr>
              <a:t>这句话的意思是昨天不是</a:t>
            </a:r>
            <a:r>
              <a:rPr lang="en-US" altLang="zh-CN" sz="2800" dirty="0">
                <a:solidFill>
                  <a:srgbClr val="000000"/>
                </a:solidFill>
              </a:rPr>
              <a:t> </a:t>
            </a:r>
            <a:r>
              <a:rPr lang="en-US" altLang="zh-CN" sz="2800" dirty="0">
                <a:solidFill>
                  <a:srgbClr val="000000"/>
                </a:solidFill>
                <a:sym typeface="+mn-ea"/>
              </a:rPr>
              <a:t>(          </a:t>
            </a:r>
            <a:r>
              <a:rPr lang="en-US" altLang="zh-CN" sz="2800" dirty="0" smtClean="0">
                <a:solidFill>
                  <a:srgbClr val="000000"/>
                </a:solidFill>
                <a:sym typeface="+mn-ea"/>
              </a:rPr>
              <a:t>                </a:t>
            </a:r>
            <a:r>
              <a:rPr lang="en-US" altLang="zh-CN" sz="2800" dirty="0">
                <a:solidFill>
                  <a:srgbClr val="000000"/>
                </a:solidFill>
                <a:sym typeface="+mn-ea"/>
              </a:rPr>
              <a:t>)</a:t>
            </a:r>
            <a:r>
              <a:rPr lang="en-US" altLang="zh-CN" sz="2800" dirty="0">
                <a:solidFill>
                  <a:srgbClr val="000000"/>
                </a:solidFill>
              </a:rPr>
              <a:t> ,</a:t>
            </a:r>
            <a:r>
              <a:rPr lang="en-US" altLang="zh-CN" sz="2800" dirty="0" smtClean="0">
                <a:solidFill>
                  <a:srgbClr val="000000"/>
                </a:solidFill>
              </a:rPr>
              <a:t>而</a:t>
            </a:r>
            <a:r>
              <a:rPr lang="zh-CN" altLang="en-US" sz="2800" dirty="0" smtClean="0">
                <a:solidFill>
                  <a:srgbClr val="000000"/>
                </a:solidFill>
              </a:rPr>
              <a:t>单纯是</a:t>
            </a:r>
            <a:r>
              <a:rPr lang="en-US" altLang="zh-CN" sz="2800" dirty="0" smtClean="0">
                <a:solidFill>
                  <a:srgbClr val="000000"/>
                </a:solidFill>
              </a:rPr>
              <a:t>是</a:t>
            </a:r>
            <a:r>
              <a:rPr lang="en-US" altLang="zh-CN" sz="2800" dirty="0">
                <a:solidFill>
                  <a:srgbClr val="000000"/>
                </a:solidFill>
                <a:sym typeface="+mn-ea"/>
              </a:rPr>
              <a:t>(        </a:t>
            </a:r>
            <a:r>
              <a:rPr lang="en-US" altLang="zh-CN" sz="2800" dirty="0" smtClean="0">
                <a:solidFill>
                  <a:srgbClr val="000000"/>
                </a:solidFill>
                <a:sym typeface="+mn-ea"/>
              </a:rPr>
              <a:t>                    </a:t>
            </a:r>
            <a:r>
              <a:rPr lang="en-US" altLang="zh-CN" sz="2800" dirty="0">
                <a:solidFill>
                  <a:srgbClr val="000000"/>
                </a:solidFill>
                <a:sym typeface="+mn-ea"/>
              </a:rPr>
              <a:t>)</a:t>
            </a:r>
            <a:r>
              <a:rPr lang="zh-CN" altLang="en-US" sz="2800" dirty="0" smtClean="0">
                <a:solidFill>
                  <a:srgbClr val="000000"/>
                </a:solidFill>
                <a:sym typeface="+mn-ea"/>
              </a:rPr>
              <a:t>。</a:t>
            </a:r>
            <a:endParaRPr lang="en-US" altLang="zh-CN" sz="2800" dirty="0">
              <a:solidFill>
                <a:srgbClr val="000000"/>
              </a:solidFill>
            </a:endParaRPr>
          </a:p>
          <a:p>
            <a:r>
              <a:rPr lang="en-US" altLang="zh-CN" sz="2800" dirty="0">
                <a:solidFill>
                  <a:srgbClr val="000000"/>
                </a:solidFill>
                <a:sym typeface="Wingdings" panose="05000000000000000000" charset="0"/>
              </a:rPr>
              <a:t></a:t>
            </a:r>
            <a:r>
              <a:rPr lang="en-US" altLang="zh-CN" sz="2800" dirty="0" err="1">
                <a:solidFill>
                  <a:srgbClr val="000000"/>
                </a:solidFill>
              </a:rPr>
              <a:t>最后一句话第一个“鸟的天堂”加了引号是因为</a:t>
            </a:r>
            <a:r>
              <a:rPr lang="en-US" altLang="zh-CN" sz="2800" dirty="0">
                <a:solidFill>
                  <a:srgbClr val="000000"/>
                </a:solidFill>
                <a:sym typeface="+mn-ea"/>
              </a:rPr>
              <a:t>(     </a:t>
            </a:r>
            <a:r>
              <a:rPr lang="en-US" altLang="zh-CN" sz="2800" dirty="0" smtClean="0">
                <a:solidFill>
                  <a:srgbClr val="000000"/>
                </a:solidFill>
                <a:sym typeface="+mn-ea"/>
              </a:rPr>
              <a:t>)</a:t>
            </a:r>
            <a:r>
              <a:rPr lang="en-US" altLang="zh-CN" sz="2800" dirty="0" smtClean="0">
                <a:solidFill>
                  <a:srgbClr val="000000"/>
                </a:solidFill>
              </a:rPr>
              <a:t>;</a:t>
            </a:r>
            <a:endParaRPr lang="en-US" altLang="zh-CN" sz="2800" dirty="0" smtClean="0">
              <a:solidFill>
                <a:srgbClr val="000000"/>
              </a:solidFill>
            </a:endParaRPr>
          </a:p>
          <a:p>
            <a:r>
              <a:rPr lang="en-US" altLang="zh-CN" sz="2800" dirty="0" err="1" smtClean="0">
                <a:solidFill>
                  <a:srgbClr val="000000"/>
                </a:solidFill>
              </a:rPr>
              <a:t>第二个没有加引号是因为</a:t>
            </a:r>
            <a:r>
              <a:rPr lang="en-US" altLang="zh-CN" sz="2800" dirty="0">
                <a:solidFill>
                  <a:srgbClr val="000000"/>
                </a:solidFill>
                <a:sym typeface="+mn-ea"/>
              </a:rPr>
              <a:t>(     </a:t>
            </a:r>
            <a:r>
              <a:rPr lang="en-US" altLang="zh-CN" sz="2800" dirty="0" smtClean="0">
                <a:solidFill>
                  <a:srgbClr val="000000"/>
                </a:solidFill>
                <a:sym typeface="+mn-ea"/>
              </a:rPr>
              <a:t>)</a:t>
            </a:r>
            <a:r>
              <a:rPr lang="zh-CN" altLang="en-US" sz="2800" dirty="0" smtClean="0">
                <a:solidFill>
                  <a:srgbClr val="000000"/>
                </a:solidFill>
                <a:sym typeface="+mn-ea"/>
              </a:rPr>
              <a:t>。</a:t>
            </a:r>
            <a:r>
              <a:rPr lang="en-US" altLang="zh-CN" sz="2800" dirty="0" smtClean="0">
                <a:solidFill>
                  <a:srgbClr val="000000"/>
                </a:solidFill>
              </a:rPr>
              <a:t>  </a:t>
            </a:r>
            <a:endParaRPr lang="en-US" altLang="zh-CN" sz="2800" dirty="0">
              <a:solidFill>
                <a:srgbClr val="000000"/>
              </a:solidFill>
            </a:endParaRPr>
          </a:p>
          <a:p>
            <a:r>
              <a:rPr lang="en-US" altLang="zh-CN" sz="2800" dirty="0" err="1">
                <a:solidFill>
                  <a:srgbClr val="000000"/>
                </a:solidFill>
              </a:rPr>
              <a:t>A</a:t>
            </a:r>
            <a:r>
              <a:rPr lang="en-US" altLang="zh-CN" sz="2800" dirty="0" err="1">
                <a:solidFill>
                  <a:srgbClr val="000000"/>
                </a:solidFill>
                <a:sym typeface="+mn-ea"/>
              </a:rPr>
              <a:t>.</a:t>
            </a:r>
            <a:r>
              <a:rPr lang="en-US" altLang="zh-CN" sz="2800" dirty="0" err="1" smtClean="0">
                <a:solidFill>
                  <a:srgbClr val="000000"/>
                </a:solidFill>
              </a:rPr>
              <a:t>对大榕树的称呼</a:t>
            </a:r>
            <a:endParaRPr lang="en-US" altLang="zh-CN" sz="2800" dirty="0">
              <a:solidFill>
                <a:srgbClr val="000000"/>
              </a:solidFill>
            </a:endParaRPr>
          </a:p>
          <a:p>
            <a:r>
              <a:rPr lang="en-US" altLang="zh-CN" sz="2800" dirty="0" err="1">
                <a:solidFill>
                  <a:srgbClr val="000000"/>
                </a:solidFill>
              </a:rPr>
              <a:t>B</a:t>
            </a:r>
            <a:r>
              <a:rPr lang="en-US" altLang="zh-CN" sz="2800" dirty="0" err="1">
                <a:solidFill>
                  <a:srgbClr val="000000"/>
                </a:solidFill>
                <a:sym typeface="+mn-ea"/>
              </a:rPr>
              <a:t>.</a:t>
            </a:r>
            <a:r>
              <a:rPr lang="en-US" altLang="zh-CN" sz="2800" dirty="0" err="1">
                <a:solidFill>
                  <a:srgbClr val="000000"/>
                </a:solidFill>
              </a:rPr>
              <a:t>这的确是鸟栖息的好地方</a:t>
            </a:r>
            <a:r>
              <a:rPr lang="zh-CN" altLang="en-US" sz="2800" dirty="0">
                <a:solidFill>
                  <a:srgbClr val="000000"/>
                </a:solidFill>
              </a:rPr>
              <a:t>，</a:t>
            </a:r>
            <a:r>
              <a:rPr lang="en-US" altLang="zh-CN" sz="2800" dirty="0" err="1" smtClean="0">
                <a:solidFill>
                  <a:srgbClr val="000000"/>
                </a:solidFill>
              </a:rPr>
              <a:t>是作者由衷的赞叹</a:t>
            </a:r>
            <a:endParaRPr lang="en-US" altLang="zh-CN" sz="2800" dirty="0">
              <a:solidFill>
                <a:srgbClr val="000000"/>
              </a:solidFill>
              <a:sym typeface="Wingdings" panose="05000000000000000000" charset="0"/>
            </a:endParaRPr>
          </a:p>
        </p:txBody>
      </p:sp>
      <p:sp>
        <p:nvSpPr>
          <p:cNvPr id="12" name="文本框 11"/>
          <p:cNvSpPr txBox="1"/>
          <p:nvPr/>
        </p:nvSpPr>
        <p:spPr>
          <a:xfrm>
            <a:off x="1030793" y="424600"/>
            <a:ext cx="3873176" cy="584775"/>
          </a:xfrm>
          <a:prstGeom prst="rect">
            <a:avLst/>
          </a:prstGeom>
          <a:noFill/>
        </p:spPr>
        <p:txBody>
          <a:bodyPr wrap="none" rtlCol="0" anchor="t">
            <a:spAutoFit/>
          </a:bodyPr>
          <a:lstStyle/>
          <a:p>
            <a:r>
              <a:rPr lang="en-US" altLang="zh-CN" sz="3200" dirty="0">
                <a:solidFill>
                  <a:srgbClr val="000000"/>
                </a:solidFill>
              </a:rPr>
              <a:t>2.按文中内容填空</a:t>
            </a:r>
            <a:r>
              <a:rPr lang="zh-CN" altLang="en-US" sz="3200" dirty="0">
                <a:solidFill>
                  <a:srgbClr val="000000"/>
                </a:solidFill>
              </a:rPr>
              <a:t>。</a:t>
            </a:r>
            <a:r>
              <a:rPr lang="en-US" altLang="zh-CN" sz="3200" dirty="0">
                <a:solidFill>
                  <a:srgbClr val="000000"/>
                </a:solidFill>
              </a:rPr>
              <a:t> </a:t>
            </a:r>
            <a:endParaRPr lang="en-US" altLang="zh-CN" sz="3200" dirty="0">
              <a:solidFill>
                <a:srgbClr val="000000"/>
              </a:solidFill>
            </a:endParaRPr>
          </a:p>
        </p:txBody>
      </p:sp>
      <p:sp>
        <p:nvSpPr>
          <p:cNvPr id="2" name="文本框 1"/>
          <p:cNvSpPr txBox="1"/>
          <p:nvPr/>
        </p:nvSpPr>
        <p:spPr>
          <a:xfrm>
            <a:off x="7788175" y="1024862"/>
            <a:ext cx="566420" cy="523220"/>
          </a:xfrm>
          <a:prstGeom prst="rect">
            <a:avLst/>
          </a:prstGeom>
          <a:noFill/>
        </p:spPr>
        <p:txBody>
          <a:bodyPr wrap="square" rtlCol="0" anchor="t">
            <a:spAutoFit/>
          </a:bodyPr>
          <a:lstStyle/>
          <a:p>
            <a:r>
              <a:rPr lang="zh-CN" altLang="en-US" sz="2800" dirty="0">
                <a:solidFill>
                  <a:srgbClr val="FF0000"/>
                </a:solidFill>
              </a:rPr>
              <a:t>多    </a:t>
            </a:r>
            <a:endParaRPr lang="zh-CN" altLang="en-US" sz="2800" dirty="0">
              <a:solidFill>
                <a:srgbClr val="FF0000"/>
              </a:solidFill>
            </a:endParaRPr>
          </a:p>
        </p:txBody>
      </p:sp>
      <p:sp>
        <p:nvSpPr>
          <p:cNvPr id="4" name="文本框 3"/>
          <p:cNvSpPr txBox="1"/>
          <p:nvPr/>
        </p:nvSpPr>
        <p:spPr>
          <a:xfrm>
            <a:off x="7619979" y="1480683"/>
            <a:ext cx="902811" cy="523220"/>
          </a:xfrm>
          <a:prstGeom prst="rect">
            <a:avLst/>
          </a:prstGeom>
          <a:noFill/>
        </p:spPr>
        <p:txBody>
          <a:bodyPr wrap="none" rtlCol="0" anchor="t">
            <a:spAutoFit/>
          </a:bodyPr>
          <a:lstStyle/>
          <a:p>
            <a:r>
              <a:rPr lang="zh-CN" altLang="en-US" sz="2800" dirty="0">
                <a:solidFill>
                  <a:srgbClr val="FF0000"/>
                </a:solidFill>
              </a:rPr>
              <a:t>欢快</a:t>
            </a:r>
            <a:endParaRPr lang="zh-CN" altLang="en-US" sz="2800" dirty="0">
              <a:solidFill>
                <a:srgbClr val="FF0000"/>
              </a:solidFill>
            </a:endParaRPr>
          </a:p>
        </p:txBody>
      </p:sp>
      <p:sp>
        <p:nvSpPr>
          <p:cNvPr id="5" name="文本框 4"/>
          <p:cNvSpPr txBox="1"/>
          <p:nvPr/>
        </p:nvSpPr>
        <p:spPr>
          <a:xfrm>
            <a:off x="1367137" y="2342421"/>
            <a:ext cx="1620957" cy="523220"/>
          </a:xfrm>
          <a:prstGeom prst="rect">
            <a:avLst/>
          </a:prstGeom>
          <a:noFill/>
        </p:spPr>
        <p:txBody>
          <a:bodyPr wrap="none" rtlCol="0" anchor="t">
            <a:spAutoFit/>
          </a:bodyPr>
          <a:lstStyle/>
          <a:p>
            <a:r>
              <a:rPr lang="zh-CN" altLang="en-US" sz="2800" dirty="0">
                <a:solidFill>
                  <a:srgbClr val="FF0000"/>
                </a:solidFill>
              </a:rPr>
              <a:t>鸟的天堂</a:t>
            </a:r>
            <a:endParaRPr lang="zh-CN" altLang="en-US" sz="2800" dirty="0">
              <a:solidFill>
                <a:srgbClr val="FF0000"/>
              </a:solidFill>
            </a:endParaRPr>
          </a:p>
        </p:txBody>
      </p:sp>
      <p:sp>
        <p:nvSpPr>
          <p:cNvPr id="6" name="文本框 5"/>
          <p:cNvSpPr txBox="1"/>
          <p:nvPr/>
        </p:nvSpPr>
        <p:spPr>
          <a:xfrm>
            <a:off x="4716016" y="3147814"/>
            <a:ext cx="420095" cy="523220"/>
          </a:xfrm>
          <a:prstGeom prst="rect">
            <a:avLst/>
          </a:prstGeom>
          <a:noFill/>
        </p:spPr>
        <p:txBody>
          <a:bodyPr wrap="square" rtlCol="0" anchor="t">
            <a:spAutoFit/>
          </a:bodyPr>
          <a:lstStyle/>
          <a:p>
            <a:r>
              <a:rPr lang="en-US" altLang="zh-CN" sz="2800" dirty="0">
                <a:solidFill>
                  <a:srgbClr val="FF0000"/>
                </a:solidFill>
                <a:sym typeface="+mn-ea"/>
              </a:rPr>
              <a:t>B</a:t>
            </a:r>
            <a:endParaRPr lang="zh-CN" altLang="en-US" sz="2800" dirty="0">
              <a:solidFill>
                <a:srgbClr val="FF0000"/>
              </a:solidFill>
            </a:endParaRPr>
          </a:p>
        </p:txBody>
      </p:sp>
      <p:sp>
        <p:nvSpPr>
          <p:cNvPr id="7" name="文本框 6"/>
          <p:cNvSpPr txBox="1"/>
          <p:nvPr/>
        </p:nvSpPr>
        <p:spPr>
          <a:xfrm>
            <a:off x="5508104" y="2342421"/>
            <a:ext cx="1899285" cy="523220"/>
          </a:xfrm>
          <a:prstGeom prst="rect">
            <a:avLst/>
          </a:prstGeom>
          <a:noFill/>
        </p:spPr>
        <p:txBody>
          <a:bodyPr wrap="square" rtlCol="0" anchor="t">
            <a:spAutoFit/>
          </a:bodyPr>
          <a:lstStyle/>
          <a:p>
            <a:r>
              <a:rPr lang="zh-CN" altLang="en-US" sz="2800" dirty="0">
                <a:solidFill>
                  <a:srgbClr val="FF0000"/>
                </a:solidFill>
              </a:rPr>
              <a:t> 一棵榕树</a:t>
            </a:r>
            <a:endParaRPr lang="zh-CN" altLang="en-US" sz="2800" dirty="0">
              <a:solidFill>
                <a:srgbClr val="FF0000"/>
              </a:solidFill>
            </a:endParaRPr>
          </a:p>
        </p:txBody>
      </p:sp>
      <p:sp>
        <p:nvSpPr>
          <p:cNvPr id="8" name="文本框 7"/>
          <p:cNvSpPr txBox="1"/>
          <p:nvPr/>
        </p:nvSpPr>
        <p:spPr>
          <a:xfrm>
            <a:off x="8129734" y="2769712"/>
            <a:ext cx="393056" cy="523220"/>
          </a:xfrm>
          <a:prstGeom prst="rect">
            <a:avLst/>
          </a:prstGeom>
          <a:noFill/>
        </p:spPr>
        <p:txBody>
          <a:bodyPr wrap="none" rtlCol="0" anchor="t">
            <a:spAutoFit/>
          </a:bodyPr>
          <a:lstStyle/>
          <a:p>
            <a:r>
              <a:rPr lang="en-US" altLang="zh-CN" sz="2800" dirty="0">
                <a:solidFill>
                  <a:srgbClr val="FF0000"/>
                </a:solidFill>
                <a:sym typeface="+mn-ea"/>
              </a:rPr>
              <a:t>A</a:t>
            </a:r>
            <a:endParaRPr lang="en-US" altLang="zh-CN"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down)">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P spid="8" grpId="0"/>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699792" y="-2324794"/>
            <a:ext cx="3570208" cy="5168321"/>
            <a:chOff x="2066816" y="-480463"/>
            <a:chExt cx="3570208" cy="5168321"/>
          </a:xfrm>
        </p:grpSpPr>
        <p:grpSp>
          <p:nvGrpSpPr>
            <p:cNvPr id="9" name="组合 8"/>
            <p:cNvGrpSpPr/>
            <p:nvPr/>
          </p:nvGrpSpPr>
          <p:grpSpPr>
            <a:xfrm>
              <a:off x="2066816" y="2067694"/>
              <a:ext cx="3570208" cy="2620164"/>
              <a:chOff x="2066816" y="2067694"/>
              <a:chExt cx="3570208" cy="2620164"/>
            </a:xfrm>
          </p:grpSpPr>
          <p:sp>
            <p:nvSpPr>
              <p:cNvPr id="2" name="文本框 1"/>
              <p:cNvSpPr txBox="1">
                <a:spLocks noChangeArrowheads="1"/>
              </p:cNvSpPr>
              <p:nvPr/>
            </p:nvSpPr>
            <p:spPr bwMode="auto">
              <a:xfrm>
                <a:off x="2066816" y="3579862"/>
                <a:ext cx="3570208" cy="110799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zh-CN" altLang="en-US" sz="6600" dirty="0" smtClean="0">
                    <a:latin typeface="宋体" panose="02010600030101010101" pitchFamily="2" charset="-122"/>
                    <a:ea typeface="宋体" panose="02010600030101010101" pitchFamily="2" charset="-122"/>
                  </a:rPr>
                  <a:t>第</a:t>
                </a:r>
                <a:r>
                  <a:rPr lang="zh-CN" altLang="en-US" sz="6600" dirty="0">
                    <a:latin typeface="宋体" panose="02010600030101010101" pitchFamily="2" charset="-122"/>
                    <a:ea typeface="宋体" panose="02010600030101010101" pitchFamily="2" charset="-122"/>
                  </a:rPr>
                  <a:t>七</a:t>
                </a:r>
                <a:r>
                  <a:rPr lang="zh-CN" altLang="en-US" sz="6600" dirty="0" smtClean="0">
                    <a:latin typeface="宋体" panose="02010600030101010101" pitchFamily="2" charset="-122"/>
                    <a:ea typeface="宋体" panose="02010600030101010101" pitchFamily="2" charset="-122"/>
                  </a:rPr>
                  <a:t>单元</a:t>
                </a:r>
                <a:endParaRPr lang="zh-CN" altLang="en-US" sz="6600" dirty="0">
                  <a:latin typeface="宋体" panose="02010600030101010101" pitchFamily="2" charset="-122"/>
                  <a:ea typeface="宋体" panose="02010600030101010101" pitchFamily="2" charset="-122"/>
                </a:endParaRPr>
              </a:p>
            </p:txBody>
          </p:sp>
          <p:cxnSp>
            <p:nvCxnSpPr>
              <p:cNvPr id="4" name="直接连接符 3"/>
              <p:cNvCxnSpPr/>
              <p:nvPr/>
            </p:nvCxnSpPr>
            <p:spPr>
              <a:xfrm flipV="1">
                <a:off x="3851920" y="2067694"/>
                <a:ext cx="0" cy="1512168"/>
              </a:xfrm>
              <a:prstGeom prst="line">
                <a:avLst/>
              </a:prstGeom>
              <a:ln w="254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rot="10800000">
              <a:off x="2066816" y="-480463"/>
              <a:ext cx="3570208" cy="2620164"/>
              <a:chOff x="2066816" y="2067694"/>
              <a:chExt cx="3570208" cy="2620164"/>
            </a:xfrm>
          </p:grpSpPr>
          <p:sp>
            <p:nvSpPr>
              <p:cNvPr id="11" name="文本框 10"/>
              <p:cNvSpPr txBox="1">
                <a:spLocks noChangeArrowheads="1"/>
              </p:cNvSpPr>
              <p:nvPr/>
            </p:nvSpPr>
            <p:spPr bwMode="auto">
              <a:xfrm>
                <a:off x="2066816" y="3579862"/>
                <a:ext cx="3570208" cy="110799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none">
                <a:spAutoFit/>
              </a:bodyPr>
              <a:lstStyle/>
              <a:p>
                <a:r>
                  <a:rPr lang="zh-CN" altLang="en-US" sz="6600" dirty="0" smtClean="0">
                    <a:noFill/>
                    <a:latin typeface="宋体" panose="02010600030101010101" pitchFamily="2" charset="-122"/>
                    <a:ea typeface="宋体" panose="02010600030101010101" pitchFamily="2" charset="-122"/>
                  </a:rPr>
                  <a:t>例题</a:t>
                </a:r>
                <a:r>
                  <a:rPr lang="zh-CN" altLang="en-US" sz="6600" dirty="0">
                    <a:noFill/>
                    <a:latin typeface="宋体" panose="02010600030101010101" pitchFamily="2" charset="-122"/>
                    <a:ea typeface="宋体" panose="02010600030101010101" pitchFamily="2" charset="-122"/>
                  </a:rPr>
                  <a:t>分析</a:t>
                </a:r>
                <a:endParaRPr lang="zh-CN" altLang="en-US" sz="6600" dirty="0">
                  <a:noFill/>
                  <a:latin typeface="宋体" panose="02010600030101010101" pitchFamily="2" charset="-122"/>
                  <a:ea typeface="宋体" panose="02010600030101010101" pitchFamily="2" charset="-122"/>
                </a:endParaRPr>
              </a:p>
            </p:txBody>
          </p:sp>
          <p:cxnSp>
            <p:nvCxnSpPr>
              <p:cNvPr id="12" name="直接连接符 11"/>
              <p:cNvCxnSpPr/>
              <p:nvPr/>
            </p:nvCxnSpPr>
            <p:spPr>
              <a:xfrm flipV="1">
                <a:off x="3851920" y="2067694"/>
                <a:ext cx="0" cy="1512168"/>
              </a:xfrm>
              <a:prstGeom prst="line">
                <a:avLst/>
              </a:prstGeom>
              <a:ln w="25400">
                <a:no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3"/>
                                        </p:tgtEl>
                                        <p:attrNameLst>
                                          <p:attrName>r</p:attrName>
                                        </p:attrNameLst>
                                      </p:cBhvr>
                                    </p:animRot>
                                    <p:animRot by="-240000">
                                      <p:cBhvr>
                                        <p:cTn id="7" dur="200" fill="hold">
                                          <p:stCondLst>
                                            <p:cond delay="200"/>
                                          </p:stCondLst>
                                        </p:cTn>
                                        <p:tgtEl>
                                          <p:spTgt spid="13"/>
                                        </p:tgtEl>
                                        <p:attrNameLst>
                                          <p:attrName>r</p:attrName>
                                        </p:attrNameLst>
                                      </p:cBhvr>
                                    </p:animRot>
                                    <p:animRot by="240000">
                                      <p:cBhvr>
                                        <p:cTn id="8" dur="200" fill="hold">
                                          <p:stCondLst>
                                            <p:cond delay="400"/>
                                          </p:stCondLst>
                                        </p:cTn>
                                        <p:tgtEl>
                                          <p:spTgt spid="13"/>
                                        </p:tgtEl>
                                        <p:attrNameLst>
                                          <p:attrName>r</p:attrName>
                                        </p:attrNameLst>
                                      </p:cBhvr>
                                    </p:animRot>
                                    <p:animRot by="-240000">
                                      <p:cBhvr>
                                        <p:cTn id="9" dur="200" fill="hold">
                                          <p:stCondLst>
                                            <p:cond delay="600"/>
                                          </p:stCondLst>
                                        </p:cTn>
                                        <p:tgtEl>
                                          <p:spTgt spid="13"/>
                                        </p:tgtEl>
                                        <p:attrNameLst>
                                          <p:attrName>r</p:attrName>
                                        </p:attrNameLst>
                                      </p:cBhvr>
                                    </p:animRot>
                                    <p:animRot by="120000">
                                      <p:cBhvr>
                                        <p:cTn id="10" dur="200" fill="hold">
                                          <p:stCondLst>
                                            <p:cond delay="8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529303" y="1245137"/>
            <a:ext cx="3067606" cy="523220"/>
          </a:xfrm>
          <a:prstGeom prst="rect">
            <a:avLst/>
          </a:prstGeom>
        </p:spPr>
        <p:txBody>
          <a:bodyPr wrap="square">
            <a:spAutoFit/>
          </a:bodyPr>
          <a:lstStyle/>
          <a:p>
            <a:r>
              <a:rPr lang="zh-CN" altLang="en-US" sz="2800" dirty="0"/>
              <a:t>本文以</a:t>
            </a:r>
            <a:r>
              <a:rPr lang="en-US" altLang="zh-CN" sz="2800" dirty="0"/>
              <a:t>“</a:t>
            </a:r>
            <a:r>
              <a:rPr lang="zh-CN" altLang="en-US" sz="2800" dirty="0"/>
              <a:t>忆</a:t>
            </a:r>
            <a:r>
              <a:rPr lang="en-US" altLang="zh-CN" sz="2800" dirty="0">
                <a:sym typeface="+mn-ea"/>
              </a:rPr>
              <a:t>”</a:t>
            </a:r>
            <a:r>
              <a:rPr lang="zh-CN" altLang="en-US" sz="2800" dirty="0" smtClean="0">
                <a:cs typeface="宋体" panose="02010600030101010101" pitchFamily="2" charset="-122"/>
                <a:sym typeface="+mn-ea"/>
              </a:rPr>
              <a:t>为线索</a:t>
            </a:r>
            <a:r>
              <a:rPr lang="zh-CN" altLang="en-US" sz="2800" dirty="0"/>
              <a:t>。</a:t>
            </a:r>
            <a:endParaRPr lang="zh-CN" altLang="en-US" sz="2800" dirty="0"/>
          </a:p>
        </p:txBody>
      </p:sp>
      <p:sp>
        <p:nvSpPr>
          <p:cNvPr id="6" name="左大括号 5"/>
          <p:cNvSpPr/>
          <p:nvPr/>
        </p:nvSpPr>
        <p:spPr>
          <a:xfrm>
            <a:off x="2385206" y="2106538"/>
            <a:ext cx="314586" cy="1203325"/>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4" name="TextBox 4"/>
          <p:cNvSpPr txBox="1"/>
          <p:nvPr/>
        </p:nvSpPr>
        <p:spPr>
          <a:xfrm>
            <a:off x="2699792" y="1923678"/>
            <a:ext cx="5137981" cy="523220"/>
          </a:xfrm>
          <a:prstGeom prst="rect">
            <a:avLst/>
          </a:prstGeom>
          <a:noFill/>
        </p:spPr>
        <p:txBody>
          <a:bodyPr wrap="square" rtlCol="0">
            <a:spAutoFit/>
          </a:bodyPr>
          <a:lstStyle/>
          <a:p>
            <a:r>
              <a:rPr lang="zh-CN" altLang="en-US" sz="2800" dirty="0" smtClean="0"/>
              <a:t>能感染人、陶冶人</a:t>
            </a:r>
            <a:endParaRPr lang="zh-CN" altLang="en-US" sz="2800" dirty="0" smtClean="0"/>
          </a:p>
        </p:txBody>
      </p:sp>
      <p:sp>
        <p:nvSpPr>
          <p:cNvPr id="2" name="Rectangle 1"/>
          <p:cNvSpPr>
            <a:spLocks noChangeArrowheads="1"/>
          </p:cNvSpPr>
          <p:nvPr/>
        </p:nvSpPr>
        <p:spPr bwMode="auto">
          <a:xfrm>
            <a:off x="772885" y="646943"/>
            <a:ext cx="7982543" cy="523220"/>
          </a:xfrm>
          <a:prstGeom prst="rect">
            <a:avLst/>
          </a:prstGeom>
          <a:noFill/>
          <a:ln w="9525">
            <a:noFill/>
            <a:miter lim="800000"/>
          </a:ln>
          <a:effectLst/>
        </p:spPr>
        <p:txBody>
          <a:bodyPr vert="horz" wrap="square" lIns="91440" tIns="45720" rIns="91440" bIns="45720" numCol="1" anchor="ctr" anchorCtr="0" compatLnSpc="1">
            <a:spAutoFit/>
          </a:bodyPr>
          <a:lstStyle/>
          <a:p>
            <a:pPr defTabSz="914400" fontAlgn="base">
              <a:spcBef>
                <a:spcPct val="0"/>
              </a:spcBef>
              <a:spcAft>
                <a:spcPct val="0"/>
              </a:spcAft>
            </a:pPr>
            <a:r>
              <a:rPr lang="zh-CN" altLang="en-US" sz="2800" dirty="0" smtClean="0">
                <a:solidFill>
                  <a:srgbClr val="000000"/>
                </a:solidFill>
                <a:cs typeface="宋体" panose="02010600030101010101" pitchFamily="2" charset="-122"/>
              </a:rPr>
              <a:t>一、《</a:t>
            </a:r>
            <a:r>
              <a:rPr lang="zh-CN" altLang="en-US" sz="2800" dirty="0">
                <a:solidFill>
                  <a:srgbClr val="000000"/>
                </a:solidFill>
                <a:sym typeface="+mn-ea"/>
              </a:rPr>
              <a:t>忆读书</a:t>
            </a:r>
            <a:r>
              <a:rPr lang="zh-CN" altLang="en-US" sz="2800" dirty="0" smtClean="0">
                <a:solidFill>
                  <a:srgbClr val="000000"/>
                </a:solidFill>
                <a:cs typeface="宋体" panose="02010600030101010101" pitchFamily="2" charset="-122"/>
                <a:sym typeface="+mn-ea"/>
              </a:rPr>
              <a:t>》以什么为线索，写了哪些内容</a:t>
            </a:r>
            <a:r>
              <a:rPr lang="en-US" sz="2800" b="1" dirty="0">
                <a:solidFill>
                  <a:srgbClr val="000000"/>
                </a:solidFill>
                <a:latin typeface="宋体" panose="02010600030101010101" pitchFamily="2" charset="-122"/>
                <a:cs typeface="宋体" panose="02010600030101010101" pitchFamily="2" charset="-122"/>
                <a:sym typeface="+mn-ea"/>
              </a:rPr>
              <a:t>？</a:t>
            </a:r>
            <a:endParaRPr lang="zh-CN" altLang="en-US" sz="2800" dirty="0" smtClean="0">
              <a:solidFill>
                <a:srgbClr val="000000"/>
              </a:solidFill>
              <a:cs typeface="宋体" panose="02010600030101010101" pitchFamily="2" charset="-122"/>
            </a:endParaRPr>
          </a:p>
        </p:txBody>
      </p:sp>
      <p:sp>
        <p:nvSpPr>
          <p:cNvPr id="10" name="文本框 9"/>
          <p:cNvSpPr txBox="1"/>
          <p:nvPr/>
        </p:nvSpPr>
        <p:spPr>
          <a:xfrm>
            <a:off x="3467735" y="0"/>
            <a:ext cx="1736760" cy="460375"/>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defPPr>
              <a:defRPr lang="zh-CN"/>
            </a:defPPr>
            <a:lvl1pPr algn="ctr">
              <a:defRPr sz="2400">
                <a:solidFill>
                  <a:srgbClr val="000000"/>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zh-CN" dirty="0"/>
              <a:t>26.</a:t>
            </a:r>
            <a:r>
              <a:rPr lang="zh-CN" altLang="en-US" dirty="0"/>
              <a:t>忆读书</a:t>
            </a:r>
            <a:endParaRPr lang="zh-CN" altLang="en-US" dirty="0"/>
          </a:p>
        </p:txBody>
      </p:sp>
      <p:sp>
        <p:nvSpPr>
          <p:cNvPr id="3" name="TextBox 4"/>
          <p:cNvSpPr txBox="1"/>
          <p:nvPr/>
        </p:nvSpPr>
        <p:spPr>
          <a:xfrm>
            <a:off x="1267868" y="2474759"/>
            <a:ext cx="1484918" cy="523220"/>
          </a:xfrm>
          <a:prstGeom prst="rect">
            <a:avLst/>
          </a:prstGeom>
          <a:noFill/>
        </p:spPr>
        <p:txBody>
          <a:bodyPr wrap="square" rtlCol="0">
            <a:spAutoFit/>
          </a:bodyPr>
          <a:lstStyle/>
          <a:p>
            <a:r>
              <a:rPr lang="zh-CN" altLang="en-US" sz="2800" dirty="0" smtClean="0"/>
              <a:t>读书好</a:t>
            </a:r>
            <a:endParaRPr lang="zh-CN" altLang="en-US" sz="2800" dirty="0" smtClean="0"/>
          </a:p>
        </p:txBody>
      </p:sp>
      <p:sp>
        <p:nvSpPr>
          <p:cNvPr id="17" name="TextBox 4"/>
          <p:cNvSpPr txBox="1"/>
          <p:nvPr/>
        </p:nvSpPr>
        <p:spPr>
          <a:xfrm>
            <a:off x="2699793" y="3017148"/>
            <a:ext cx="5441358" cy="523220"/>
          </a:xfrm>
          <a:prstGeom prst="rect">
            <a:avLst/>
          </a:prstGeom>
          <a:noFill/>
        </p:spPr>
        <p:txBody>
          <a:bodyPr wrap="square" rtlCol="0">
            <a:spAutoFit/>
          </a:bodyPr>
          <a:lstStyle/>
          <a:p>
            <a:r>
              <a:rPr lang="zh-CN" altLang="en-US" sz="2800" dirty="0" smtClean="0"/>
              <a:t>有助于提高人的品德修养</a:t>
            </a:r>
            <a:endParaRPr lang="zh-CN" altLang="en-US" sz="2800" dirty="0" smtClean="0"/>
          </a:p>
        </p:txBody>
      </p:sp>
      <p:sp>
        <p:nvSpPr>
          <p:cNvPr id="22" name="TextBox 4"/>
          <p:cNvSpPr txBox="1"/>
          <p:nvPr/>
        </p:nvSpPr>
        <p:spPr>
          <a:xfrm>
            <a:off x="1301692" y="4060368"/>
            <a:ext cx="3902803" cy="523220"/>
          </a:xfrm>
          <a:prstGeom prst="rect">
            <a:avLst/>
          </a:prstGeom>
          <a:noFill/>
        </p:spPr>
        <p:txBody>
          <a:bodyPr wrap="square" rtlCol="0">
            <a:spAutoFit/>
          </a:bodyPr>
          <a:lstStyle/>
          <a:p>
            <a:r>
              <a:rPr lang="zh-CN" altLang="en-US" sz="2800" dirty="0" smtClean="0"/>
              <a:t>读好书</a:t>
            </a:r>
            <a:r>
              <a:rPr lang="zh-CN" altLang="en-US" sz="2800" dirty="0" smtClean="0">
                <a:sym typeface="+mn-ea"/>
              </a:rPr>
              <a:t>：</a:t>
            </a:r>
            <a:r>
              <a:rPr lang="zh-CN" altLang="en-US" sz="2800" dirty="0" smtClean="0"/>
              <a:t>会挑选比较</a:t>
            </a:r>
            <a:endParaRPr lang="zh-CN" altLang="en-US" sz="2800" dirty="0" smtClean="0"/>
          </a:p>
        </p:txBody>
      </p:sp>
      <p:sp>
        <p:nvSpPr>
          <p:cNvPr id="23" name="左大括号 22"/>
          <p:cNvSpPr/>
          <p:nvPr/>
        </p:nvSpPr>
        <p:spPr>
          <a:xfrm>
            <a:off x="1047523" y="2718063"/>
            <a:ext cx="314586" cy="1459865"/>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24" name="文本框 23"/>
          <p:cNvSpPr txBox="1"/>
          <p:nvPr/>
        </p:nvSpPr>
        <p:spPr>
          <a:xfrm>
            <a:off x="2699793" y="2281818"/>
            <a:ext cx="3281104" cy="523220"/>
          </a:xfrm>
          <a:prstGeom prst="rect">
            <a:avLst/>
          </a:prstGeom>
          <a:noFill/>
        </p:spPr>
        <p:txBody>
          <a:bodyPr wrap="square" rtlCol="0">
            <a:spAutoFit/>
          </a:bodyPr>
          <a:lstStyle/>
          <a:p>
            <a:r>
              <a:rPr lang="zh-CN" altLang="en-US" sz="2800" dirty="0" smtClean="0">
                <a:sym typeface="+mn-ea"/>
              </a:rPr>
              <a:t>能扩大知识面</a:t>
            </a:r>
            <a:endParaRPr lang="zh-CN" altLang="en-US" sz="2800" dirty="0" smtClean="0">
              <a:sym typeface="+mn-ea"/>
            </a:endParaRPr>
          </a:p>
        </p:txBody>
      </p:sp>
      <p:sp>
        <p:nvSpPr>
          <p:cNvPr id="26" name="TextBox 4"/>
          <p:cNvSpPr txBox="1"/>
          <p:nvPr/>
        </p:nvSpPr>
        <p:spPr>
          <a:xfrm>
            <a:off x="1267868" y="3509287"/>
            <a:ext cx="7389397" cy="523220"/>
          </a:xfrm>
          <a:prstGeom prst="rect">
            <a:avLst/>
          </a:prstGeom>
          <a:noFill/>
        </p:spPr>
        <p:txBody>
          <a:bodyPr wrap="square" rtlCol="0">
            <a:spAutoFit/>
          </a:bodyPr>
          <a:lstStyle/>
          <a:p>
            <a:r>
              <a:rPr lang="zh-CN" altLang="en-US" sz="2800" dirty="0" smtClean="0"/>
              <a:t>多读书</a:t>
            </a:r>
            <a:r>
              <a:rPr lang="zh-CN" altLang="en-US" sz="2800" dirty="0" smtClean="0">
                <a:sym typeface="+mn-ea"/>
              </a:rPr>
              <a:t>：</a:t>
            </a:r>
            <a:r>
              <a:rPr lang="zh-CN" altLang="en-US" sz="2800" dirty="0" smtClean="0"/>
              <a:t>从七岁开始读书至晚年仍在读书万卷</a:t>
            </a:r>
            <a:endParaRPr lang="zh-CN" altLang="en-US" sz="2800" dirty="0" smtClean="0"/>
          </a:p>
        </p:txBody>
      </p:sp>
      <p:sp>
        <p:nvSpPr>
          <p:cNvPr id="8" name="文本框 7"/>
          <p:cNvSpPr txBox="1"/>
          <p:nvPr/>
        </p:nvSpPr>
        <p:spPr>
          <a:xfrm>
            <a:off x="543333" y="2834903"/>
            <a:ext cx="772640" cy="1384995"/>
          </a:xfrm>
          <a:prstGeom prst="rect">
            <a:avLst/>
          </a:prstGeom>
          <a:noFill/>
        </p:spPr>
        <p:txBody>
          <a:bodyPr wrap="square" rtlCol="0">
            <a:spAutoFit/>
          </a:bodyPr>
          <a:lstStyle/>
          <a:p>
            <a:r>
              <a:rPr lang="zh-CN" altLang="en-US" sz="2800" dirty="0" smtClean="0"/>
              <a:t>忆读书</a:t>
            </a:r>
            <a:endParaRPr lang="zh-CN" altLang="en-US" sz="2800" dirty="0" smtClean="0"/>
          </a:p>
        </p:txBody>
      </p:sp>
      <p:sp>
        <p:nvSpPr>
          <p:cNvPr id="12" name="文本框 11"/>
          <p:cNvSpPr txBox="1"/>
          <p:nvPr/>
        </p:nvSpPr>
        <p:spPr>
          <a:xfrm>
            <a:off x="2699793" y="2649483"/>
            <a:ext cx="4405692" cy="523220"/>
          </a:xfrm>
          <a:prstGeom prst="rect">
            <a:avLst/>
          </a:prstGeom>
          <a:noFill/>
        </p:spPr>
        <p:txBody>
          <a:bodyPr wrap="square" rtlCol="0">
            <a:spAutoFit/>
          </a:bodyPr>
          <a:lstStyle/>
          <a:p>
            <a:r>
              <a:rPr lang="zh-CN" altLang="en-US" sz="2800" dirty="0" smtClean="0">
                <a:sym typeface="+mn-ea"/>
              </a:rPr>
              <a:t>有助于写作</a:t>
            </a:r>
            <a:endParaRPr lang="zh-CN" altLang="en-US" sz="2800" dirty="0" smtClean="0">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animBg="1"/>
      <p:bldP spid="4" grpId="0"/>
      <p:bldP spid="3" grpId="0"/>
      <p:bldP spid="17" grpId="0"/>
      <p:bldP spid="22" grpId="0"/>
      <p:bldP spid="23" grpId="0" animBg="1"/>
      <p:bldP spid="24" grpId="0"/>
      <p:bldP spid="26" grpId="0"/>
      <p:bldP spid="8" grpId="0"/>
      <p:bldP spid="12" grpId="0"/>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004319" y="1491630"/>
            <a:ext cx="6768752" cy="1815882"/>
          </a:xfrm>
          <a:prstGeom prst="rect">
            <a:avLst/>
          </a:prstGeom>
          <a:noFill/>
        </p:spPr>
        <p:txBody>
          <a:bodyPr wrap="square" rtlCol="0">
            <a:spAutoFit/>
          </a:bodyPr>
          <a:lstStyle/>
          <a:p>
            <a:r>
              <a:rPr lang="zh-CN" altLang="en-US" sz="2800" dirty="0" smtClean="0"/>
              <a:t>       </a:t>
            </a:r>
            <a:r>
              <a:rPr lang="zh-CN" altLang="en-US" sz="2800" dirty="0" smtClean="0"/>
              <a:t> 文</a:t>
            </a:r>
            <a:r>
              <a:rPr lang="zh-CN" altLang="en-US" sz="2800" dirty="0"/>
              <a:t>通过记叙自己的读书生活、读书感受以及对读书的</a:t>
            </a:r>
            <a:r>
              <a:rPr lang="zh-CN" altLang="en-US" sz="2800" dirty="0" smtClean="0"/>
              <a:t>认识，表达</a:t>
            </a:r>
            <a:r>
              <a:rPr lang="zh-CN" altLang="en-US" sz="2800" dirty="0"/>
              <a:t>了自己热爱读书，以读书为乐的情感，并告诫青少年要“读书好，多读书,读好书”。</a:t>
            </a:r>
            <a:endParaRPr lang="zh-CN" altLang="en-US" sz="2800" dirty="0"/>
          </a:p>
        </p:txBody>
      </p:sp>
      <p:sp>
        <p:nvSpPr>
          <p:cNvPr id="13" name="TextBox 4"/>
          <p:cNvSpPr txBox="1"/>
          <p:nvPr/>
        </p:nvSpPr>
        <p:spPr>
          <a:xfrm>
            <a:off x="971600" y="483518"/>
            <a:ext cx="2440305" cy="523220"/>
          </a:xfrm>
          <a:prstGeom prst="rect">
            <a:avLst/>
          </a:prstGeom>
          <a:noFill/>
        </p:spPr>
        <p:txBody>
          <a:bodyPr wrap="square" rtlCol="0">
            <a:spAutoFit/>
          </a:bodyPr>
          <a:lstStyle/>
          <a:p>
            <a:r>
              <a:rPr lang="zh-CN" altLang="en-US" sz="2800" dirty="0" smtClean="0">
                <a:solidFill>
                  <a:srgbClr val="000000"/>
                </a:solidFill>
              </a:rPr>
              <a:t>二、概括主题</a:t>
            </a:r>
            <a:endParaRPr lang="zh-CN" altLang="en-US" sz="2800" dirty="0" smtClean="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22"/>
          <p:cNvSpPr txBox="1"/>
          <p:nvPr/>
        </p:nvSpPr>
        <p:spPr>
          <a:xfrm>
            <a:off x="755577" y="699542"/>
            <a:ext cx="6984776" cy="954107"/>
          </a:xfrm>
          <a:prstGeom prst="rect">
            <a:avLst/>
          </a:prstGeom>
          <a:noFill/>
        </p:spPr>
        <p:txBody>
          <a:bodyPr wrap="square" rtlCol="0" anchor="t">
            <a:spAutoFit/>
          </a:bodyPr>
          <a:lstStyle/>
          <a:p>
            <a:r>
              <a:rPr lang="zh-CN" altLang="en-US" sz="2800" dirty="0" smtClean="0">
                <a:solidFill>
                  <a:srgbClr val="000000"/>
                </a:solidFill>
              </a:rPr>
              <a:t>         三</a:t>
            </a:r>
            <a:r>
              <a:rPr lang="zh-CN" altLang="en-US" sz="2800" dirty="0">
                <a:solidFill>
                  <a:srgbClr val="000000"/>
                </a:solidFill>
              </a:rPr>
              <a:t>、</a:t>
            </a:r>
            <a:r>
              <a:rPr lang="zh-CN" altLang="en-US" sz="2800" dirty="0">
                <a:solidFill>
                  <a:srgbClr val="000000"/>
                </a:solidFill>
                <a:sym typeface="+mn-ea"/>
              </a:rPr>
              <a:t>“</a:t>
            </a:r>
            <a:r>
              <a:rPr lang="zh-CN" altLang="en-US" sz="2800" dirty="0">
                <a:solidFill>
                  <a:srgbClr val="000000"/>
                </a:solidFill>
              </a:rPr>
              <a:t>读书好，多读书，读好书</a:t>
            </a:r>
            <a:r>
              <a:rPr lang="zh-CN" altLang="en-US" sz="2800" dirty="0">
                <a:solidFill>
                  <a:srgbClr val="000000"/>
                </a:solidFill>
                <a:sym typeface="+mn-ea"/>
              </a:rPr>
              <a:t>”</a:t>
            </a:r>
            <a:r>
              <a:rPr lang="zh-CN" altLang="en-US" sz="2800" dirty="0">
                <a:solidFill>
                  <a:srgbClr val="000000"/>
                </a:solidFill>
              </a:rPr>
              <a:t>这三者的顺序能不能调换?</a:t>
            </a:r>
            <a:endParaRPr lang="zh-CN" altLang="en-US" sz="2800" dirty="0">
              <a:solidFill>
                <a:srgbClr val="000000"/>
              </a:solidFill>
            </a:endParaRPr>
          </a:p>
        </p:txBody>
      </p:sp>
      <p:sp>
        <p:nvSpPr>
          <p:cNvPr id="3" name="文本框 2"/>
          <p:cNvSpPr txBox="1"/>
          <p:nvPr/>
        </p:nvSpPr>
        <p:spPr>
          <a:xfrm>
            <a:off x="755577" y="2211710"/>
            <a:ext cx="6912768" cy="1384995"/>
          </a:xfrm>
          <a:prstGeom prst="rect">
            <a:avLst/>
          </a:prstGeom>
          <a:noFill/>
        </p:spPr>
        <p:txBody>
          <a:bodyPr wrap="square" rtlCol="0" anchor="t">
            <a:spAutoFit/>
          </a:bodyPr>
          <a:lstStyle/>
          <a:p>
            <a:r>
              <a:rPr lang="zh-CN" altLang="en-US" sz="2800" dirty="0" smtClean="0"/>
              <a:t>       不能</a:t>
            </a:r>
            <a:r>
              <a:rPr lang="zh-CN" altLang="en-US" sz="2800" dirty="0"/>
              <a:t>。三句话层层</a:t>
            </a:r>
            <a:r>
              <a:rPr lang="zh-CN" altLang="en-US" sz="2800" dirty="0" smtClean="0"/>
              <a:t>递进，第</a:t>
            </a:r>
            <a:r>
              <a:rPr lang="zh-CN" altLang="en-US" sz="2800" dirty="0"/>
              <a:t>一句倡导要读书，第二句建议读书要有一定</a:t>
            </a:r>
            <a:r>
              <a:rPr lang="zh-CN" altLang="en-US" sz="2800" dirty="0" smtClean="0"/>
              <a:t>数量，第三</a:t>
            </a:r>
            <a:r>
              <a:rPr lang="zh-CN" altLang="en-US" sz="2800" dirty="0"/>
              <a:t>句指导读书要有一定质量</a:t>
            </a:r>
            <a:r>
              <a:rPr lang="zh-CN" altLang="en-US" sz="2800" dirty="0" smtClean="0"/>
              <a:t>。</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33442" y="394776"/>
            <a:ext cx="7826990" cy="954107"/>
          </a:xfrm>
          <a:prstGeom prst="rect">
            <a:avLst/>
          </a:prstGeom>
          <a:noFill/>
        </p:spPr>
        <p:txBody>
          <a:bodyPr wrap="square" rtlCol="0" anchor="t">
            <a:spAutoFit/>
          </a:bodyPr>
          <a:lstStyle/>
          <a:p>
            <a:r>
              <a:rPr lang="zh-CN" altLang="en-US" sz="2800" dirty="0" smtClean="0">
                <a:solidFill>
                  <a:srgbClr val="000000"/>
                </a:solidFill>
              </a:rPr>
              <a:t>        四</a:t>
            </a:r>
            <a:r>
              <a:rPr lang="zh-CN" altLang="en-US" sz="2800" dirty="0">
                <a:solidFill>
                  <a:srgbClr val="000000"/>
                </a:solidFill>
              </a:rPr>
              <a:t>、本文作者在结尾</a:t>
            </a:r>
            <a:r>
              <a:rPr lang="zh-CN" altLang="en-US" sz="2800" dirty="0" smtClean="0">
                <a:solidFill>
                  <a:srgbClr val="000000"/>
                </a:solidFill>
              </a:rPr>
              <a:t>说：读书</a:t>
            </a:r>
            <a:r>
              <a:rPr lang="zh-CN" altLang="en-US" sz="2800" dirty="0">
                <a:solidFill>
                  <a:srgbClr val="000000"/>
                </a:solidFill>
              </a:rPr>
              <a:t>好，多读书，读</a:t>
            </a:r>
            <a:r>
              <a:rPr lang="zh-CN" altLang="en-US" sz="2800" dirty="0" smtClean="0">
                <a:solidFill>
                  <a:srgbClr val="000000"/>
                </a:solidFill>
              </a:rPr>
              <a:t>好书,</a:t>
            </a:r>
            <a:r>
              <a:rPr lang="zh-CN" altLang="en-US" sz="2800" dirty="0">
                <a:solidFill>
                  <a:srgbClr val="000000"/>
                </a:solidFill>
              </a:rPr>
              <a:t>请用古诗句或名言来证明这九个字的道理。</a:t>
            </a:r>
            <a:endParaRPr lang="zh-CN" altLang="en-US" sz="2800" dirty="0">
              <a:solidFill>
                <a:srgbClr val="000000"/>
              </a:solidFill>
              <a:sym typeface="+mn-ea"/>
            </a:endParaRPr>
          </a:p>
        </p:txBody>
      </p:sp>
      <p:sp>
        <p:nvSpPr>
          <p:cNvPr id="6" name="文本框 5"/>
          <p:cNvSpPr txBox="1"/>
          <p:nvPr/>
        </p:nvSpPr>
        <p:spPr>
          <a:xfrm>
            <a:off x="706363" y="1491241"/>
            <a:ext cx="8576945" cy="523220"/>
          </a:xfrm>
          <a:prstGeom prst="rect">
            <a:avLst/>
          </a:prstGeom>
          <a:noFill/>
        </p:spPr>
        <p:txBody>
          <a:bodyPr wrap="square" rtlCol="0" anchor="t">
            <a:spAutoFit/>
          </a:bodyPr>
          <a:lstStyle/>
          <a:p>
            <a:r>
              <a:rPr lang="en-US" altLang="zh-CN" sz="2800" dirty="0"/>
              <a:t>1.</a:t>
            </a:r>
            <a:r>
              <a:rPr lang="zh-CN" altLang="en-US" sz="2800" dirty="0"/>
              <a:t>读书</a:t>
            </a:r>
            <a:r>
              <a:rPr lang="zh-CN" altLang="en-US" sz="2800" dirty="0" smtClean="0"/>
              <a:t>好：腹</a:t>
            </a:r>
            <a:r>
              <a:rPr lang="zh-CN" altLang="en-US" sz="2800" dirty="0"/>
              <a:t>有诗书气自华。</a:t>
            </a:r>
            <a:endParaRPr lang="zh-CN" altLang="en-US" sz="2800" dirty="0"/>
          </a:p>
        </p:txBody>
      </p:sp>
      <p:sp>
        <p:nvSpPr>
          <p:cNvPr id="2" name="文本框 1"/>
          <p:cNvSpPr txBox="1"/>
          <p:nvPr/>
        </p:nvSpPr>
        <p:spPr>
          <a:xfrm>
            <a:off x="657150" y="2014461"/>
            <a:ext cx="8675370" cy="954107"/>
          </a:xfrm>
          <a:prstGeom prst="rect">
            <a:avLst/>
          </a:prstGeom>
          <a:noFill/>
        </p:spPr>
        <p:txBody>
          <a:bodyPr wrap="square" rtlCol="0" anchor="t">
            <a:spAutoFit/>
          </a:bodyPr>
          <a:lstStyle/>
          <a:p>
            <a:r>
              <a:rPr lang="en-US" altLang="zh-CN" sz="2800" dirty="0"/>
              <a:t>2.</a:t>
            </a:r>
            <a:r>
              <a:rPr lang="zh-CN" altLang="en-US" sz="2800" dirty="0"/>
              <a:t>多</a:t>
            </a:r>
            <a:r>
              <a:rPr lang="zh-CN" altLang="en-US" sz="2800" dirty="0" smtClean="0"/>
              <a:t>读书：读</a:t>
            </a:r>
            <a:r>
              <a:rPr lang="zh-CN" altLang="en-US" sz="2800" dirty="0"/>
              <a:t>的书多胜大丘，不须耕种自然收。</a:t>
            </a:r>
            <a:endParaRPr lang="zh-CN" altLang="en-US" sz="2800" dirty="0"/>
          </a:p>
          <a:p>
            <a:r>
              <a:rPr lang="zh-CN" altLang="en-US" sz="2800" dirty="0"/>
              <a:t>(读书破万卷，下笔如有神。)</a:t>
            </a:r>
            <a:endParaRPr lang="zh-CN" altLang="en-US" sz="2800" dirty="0"/>
          </a:p>
        </p:txBody>
      </p:sp>
      <p:sp>
        <p:nvSpPr>
          <p:cNvPr id="8" name="文本框 7"/>
          <p:cNvSpPr txBox="1"/>
          <p:nvPr/>
        </p:nvSpPr>
        <p:spPr>
          <a:xfrm>
            <a:off x="633442" y="2968568"/>
            <a:ext cx="8203241" cy="1384995"/>
          </a:xfrm>
          <a:prstGeom prst="rect">
            <a:avLst/>
          </a:prstGeom>
          <a:noFill/>
        </p:spPr>
        <p:txBody>
          <a:bodyPr wrap="square" rtlCol="0" anchor="t">
            <a:spAutoFit/>
          </a:bodyPr>
          <a:lstStyle/>
          <a:p>
            <a:r>
              <a:rPr lang="en-US" altLang="zh-CN" sz="2800" dirty="0">
                <a:sym typeface="+mn-ea"/>
              </a:rPr>
              <a:t>3.</a:t>
            </a:r>
            <a:r>
              <a:rPr lang="zh-CN" altLang="en-US" sz="2800" dirty="0">
                <a:sym typeface="+mn-ea"/>
              </a:rPr>
              <a:t>读</a:t>
            </a:r>
            <a:r>
              <a:rPr lang="zh-CN" altLang="en-US" sz="2800" dirty="0" smtClean="0">
                <a:sym typeface="+mn-ea"/>
              </a:rPr>
              <a:t>好书：读</a:t>
            </a:r>
            <a:r>
              <a:rPr lang="zh-CN" altLang="en-US" sz="2800" dirty="0">
                <a:sym typeface="+mn-ea"/>
              </a:rPr>
              <a:t>一本好书，就是和一位品德高尚的人谈话。</a:t>
            </a:r>
            <a:endParaRPr lang="zh-CN" altLang="en-US" sz="2800" dirty="0">
              <a:sym typeface="+mn-ea"/>
            </a:endParaRPr>
          </a:p>
          <a:p>
            <a:r>
              <a:rPr lang="zh-CN" altLang="en-US" sz="2800" dirty="0">
                <a:sym typeface="+mn-ea"/>
              </a:rPr>
              <a:t>(读书是在别人思想的帮助下，建立起自己的思想。</a:t>
            </a:r>
            <a:r>
              <a:rPr lang="zh-CN" altLang="en-US" sz="2800" dirty="0" smtClean="0">
                <a:sym typeface="+mn-ea"/>
              </a:rPr>
              <a:t>)</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blinds(horizontal)">
                                      <p:cBhvr>
                                        <p:cTn id="10" dur="500"/>
                                        <p:tgtEl>
                                          <p:spTgt spid="2">
                                            <p:txEl>
                                              <p:pRg st="0" end="0"/>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blinds(horizontal)">
                                      <p:cBhvr>
                                        <p:cTn id="13" dur="500"/>
                                        <p:tgtEl>
                                          <p:spTgt spid="2">
                                            <p:txEl>
                                              <p:pRg st="1" end="1"/>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horizontal)">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393946" y="1445932"/>
            <a:ext cx="6982852" cy="523220"/>
          </a:xfrm>
          <a:prstGeom prst="rect">
            <a:avLst/>
          </a:prstGeom>
        </p:spPr>
        <p:txBody>
          <a:bodyPr wrap="square">
            <a:spAutoFit/>
          </a:bodyPr>
          <a:lstStyle/>
          <a:p>
            <a:r>
              <a:rPr lang="zh-CN" altLang="en-US" sz="2800" dirty="0"/>
              <a:t>本文用了烘云托月的写作手法。</a:t>
            </a:r>
            <a:endParaRPr lang="zh-CN" altLang="en-US" sz="2800" dirty="0"/>
          </a:p>
        </p:txBody>
      </p:sp>
      <p:sp>
        <p:nvSpPr>
          <p:cNvPr id="6" name="左大括号 5"/>
          <p:cNvSpPr/>
          <p:nvPr/>
        </p:nvSpPr>
        <p:spPr>
          <a:xfrm>
            <a:off x="3100446" y="2565406"/>
            <a:ext cx="452743" cy="1467485"/>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4" name="TextBox 4"/>
          <p:cNvSpPr txBox="1"/>
          <p:nvPr/>
        </p:nvSpPr>
        <p:spPr>
          <a:xfrm>
            <a:off x="2490556" y="1957964"/>
            <a:ext cx="1033207" cy="523220"/>
          </a:xfrm>
          <a:prstGeom prst="rect">
            <a:avLst/>
          </a:prstGeom>
          <a:noFill/>
        </p:spPr>
        <p:txBody>
          <a:bodyPr wrap="square" rtlCol="0">
            <a:spAutoFit/>
          </a:bodyPr>
          <a:lstStyle/>
          <a:p>
            <a:r>
              <a:rPr lang="zh-CN" altLang="en-US" sz="2800" dirty="0" smtClean="0"/>
              <a:t>总结</a:t>
            </a:r>
            <a:endParaRPr lang="zh-CN" altLang="en-US" sz="2800" dirty="0" smtClean="0"/>
          </a:p>
        </p:txBody>
      </p:sp>
      <p:sp>
        <p:nvSpPr>
          <p:cNvPr id="8" name="TextBox 4"/>
          <p:cNvSpPr txBox="1"/>
          <p:nvPr/>
        </p:nvSpPr>
        <p:spPr>
          <a:xfrm>
            <a:off x="3469496" y="2400758"/>
            <a:ext cx="4275990" cy="523220"/>
          </a:xfrm>
          <a:prstGeom prst="rect">
            <a:avLst/>
          </a:prstGeom>
          <a:noFill/>
        </p:spPr>
        <p:txBody>
          <a:bodyPr wrap="square" rtlCol="0">
            <a:spAutoFit/>
          </a:bodyPr>
          <a:lstStyle/>
          <a:p>
            <a:r>
              <a:rPr lang="zh-CN" altLang="en-US" sz="2800" dirty="0" smtClean="0"/>
              <a:t>小画片  津津有味</a:t>
            </a:r>
            <a:endParaRPr lang="zh-CN" altLang="en-US" sz="2800" dirty="0" smtClean="0"/>
          </a:p>
        </p:txBody>
      </p:sp>
      <p:sp>
        <p:nvSpPr>
          <p:cNvPr id="2" name="Rectangle 1"/>
          <p:cNvSpPr>
            <a:spLocks noChangeArrowheads="1"/>
          </p:cNvSpPr>
          <p:nvPr/>
        </p:nvSpPr>
        <p:spPr bwMode="auto">
          <a:xfrm>
            <a:off x="714017" y="526477"/>
            <a:ext cx="7492535" cy="954107"/>
          </a:xfrm>
          <a:prstGeom prst="rect">
            <a:avLst/>
          </a:prstGeom>
          <a:noFill/>
          <a:ln w="9525">
            <a:noFill/>
            <a:miter lim="800000"/>
          </a:ln>
          <a:effectLst/>
        </p:spPr>
        <p:txBody>
          <a:bodyPr vert="horz" wrap="square" lIns="91440" tIns="45720" rIns="91440" bIns="45720" numCol="1" anchor="ctr" anchorCtr="0" compatLnSpc="1">
            <a:spAutoFit/>
          </a:bodyPr>
          <a:lstStyle/>
          <a:p>
            <a:pPr defTabSz="914400" fontAlgn="base">
              <a:spcBef>
                <a:spcPct val="0"/>
              </a:spcBef>
              <a:spcAft>
                <a:spcPct val="0"/>
              </a:spcAft>
            </a:pPr>
            <a:r>
              <a:rPr lang="zh-CN" altLang="en-US" sz="2800" dirty="0" smtClean="0">
                <a:solidFill>
                  <a:srgbClr val="000000"/>
                </a:solidFill>
                <a:cs typeface="宋体" panose="02010600030101010101" pitchFamily="2" charset="-122"/>
              </a:rPr>
              <a:t>        一、《</a:t>
            </a:r>
            <a:r>
              <a:rPr lang="zh-CN" altLang="en-US" sz="2800" dirty="0" smtClean="0">
                <a:solidFill>
                  <a:srgbClr val="000000"/>
                </a:solidFill>
                <a:cs typeface="宋体" panose="02010600030101010101" pitchFamily="2" charset="-122"/>
                <a:sym typeface="+mn-ea"/>
              </a:rPr>
              <a:t>我的</a:t>
            </a:r>
            <a:r>
              <a:rPr lang="zh-CN" altLang="en-US" sz="2800" dirty="0">
                <a:solidFill>
                  <a:srgbClr val="000000"/>
                </a:solidFill>
                <a:sym typeface="+mn-ea"/>
              </a:rPr>
              <a:t>“</a:t>
            </a:r>
            <a:r>
              <a:rPr lang="zh-CN" altLang="en-US" sz="2800" dirty="0" smtClean="0">
                <a:solidFill>
                  <a:srgbClr val="000000"/>
                </a:solidFill>
                <a:cs typeface="宋体" panose="02010600030101010101" pitchFamily="2" charset="-122"/>
                <a:sym typeface="+mn-ea"/>
              </a:rPr>
              <a:t>长生果</a:t>
            </a:r>
            <a:r>
              <a:rPr lang="en-US" altLang="zh-CN" sz="2800" dirty="0">
                <a:solidFill>
                  <a:srgbClr val="000000"/>
                </a:solidFill>
                <a:sym typeface="+mn-ea"/>
              </a:rPr>
              <a:t>”</a:t>
            </a:r>
            <a:r>
              <a:rPr lang="zh-CN" altLang="en-US" sz="2800" dirty="0" smtClean="0">
                <a:solidFill>
                  <a:srgbClr val="000000"/>
                </a:solidFill>
                <a:cs typeface="宋体" panose="02010600030101010101" pitchFamily="2" charset="-122"/>
                <a:sym typeface="+mn-ea"/>
              </a:rPr>
              <a:t>》一课用了什么写作手法，写了哪些内容</a:t>
            </a:r>
            <a:r>
              <a:rPr lang="en-US" sz="2800" b="1" dirty="0">
                <a:solidFill>
                  <a:srgbClr val="000000"/>
                </a:solidFill>
                <a:latin typeface="宋体" panose="02010600030101010101" pitchFamily="2" charset="-122"/>
                <a:cs typeface="宋体" panose="02010600030101010101" pitchFamily="2" charset="-122"/>
                <a:sym typeface="+mn-ea"/>
              </a:rPr>
              <a:t>？</a:t>
            </a:r>
            <a:endParaRPr lang="zh-CN" altLang="en-US" sz="2800" dirty="0" smtClean="0">
              <a:solidFill>
                <a:srgbClr val="000000"/>
              </a:solidFill>
              <a:cs typeface="宋体" panose="02010600030101010101" pitchFamily="2" charset="-122"/>
            </a:endParaRPr>
          </a:p>
        </p:txBody>
      </p:sp>
      <p:sp>
        <p:nvSpPr>
          <p:cNvPr id="3" name="文本框 2"/>
          <p:cNvSpPr txBox="1"/>
          <p:nvPr/>
        </p:nvSpPr>
        <p:spPr>
          <a:xfrm>
            <a:off x="1393946" y="2616907"/>
            <a:ext cx="615553" cy="2142490"/>
          </a:xfrm>
          <a:prstGeom prst="rect">
            <a:avLst/>
          </a:prstGeom>
          <a:noFill/>
        </p:spPr>
        <p:txBody>
          <a:bodyPr vert="eaVert" wrap="square" rtlCol="0">
            <a:spAutoFit/>
          </a:bodyPr>
          <a:lstStyle/>
          <a:p>
            <a:r>
              <a:rPr lang="zh-CN" altLang="en-US" sz="2800" dirty="0"/>
              <a:t>我的长生果</a:t>
            </a:r>
            <a:endParaRPr lang="zh-CN" altLang="en-US" sz="2800" dirty="0"/>
          </a:p>
        </p:txBody>
      </p:sp>
      <p:sp>
        <p:nvSpPr>
          <p:cNvPr id="10" name="TextBox 4"/>
          <p:cNvSpPr txBox="1"/>
          <p:nvPr/>
        </p:nvSpPr>
        <p:spPr>
          <a:xfrm>
            <a:off x="2230479" y="4394272"/>
            <a:ext cx="1685252" cy="523220"/>
          </a:xfrm>
          <a:prstGeom prst="rect">
            <a:avLst/>
          </a:prstGeom>
          <a:noFill/>
        </p:spPr>
        <p:txBody>
          <a:bodyPr wrap="square" rtlCol="0">
            <a:spAutoFit/>
          </a:bodyPr>
          <a:lstStyle/>
          <a:p>
            <a:r>
              <a:rPr lang="zh-CN" altLang="en-US" sz="2800" dirty="0" smtClean="0"/>
              <a:t>写作心得</a:t>
            </a:r>
            <a:endParaRPr lang="zh-CN" altLang="en-US" sz="2800" dirty="0" smtClean="0"/>
          </a:p>
        </p:txBody>
      </p:sp>
      <p:sp>
        <p:nvSpPr>
          <p:cNvPr id="15" name="TextBox 4"/>
          <p:cNvSpPr txBox="1"/>
          <p:nvPr/>
        </p:nvSpPr>
        <p:spPr>
          <a:xfrm>
            <a:off x="3514584" y="2775929"/>
            <a:ext cx="3275002" cy="523220"/>
          </a:xfrm>
          <a:prstGeom prst="rect">
            <a:avLst/>
          </a:prstGeom>
          <a:noFill/>
        </p:spPr>
        <p:txBody>
          <a:bodyPr wrap="square" rtlCol="0">
            <a:spAutoFit/>
          </a:bodyPr>
          <a:lstStyle/>
          <a:p>
            <a:r>
              <a:rPr lang="zh-CN" altLang="en-US" sz="2800" dirty="0" smtClean="0">
                <a:sym typeface="+mn-ea"/>
              </a:rPr>
              <a:t>连环画  废寝忘食</a:t>
            </a:r>
            <a:endParaRPr lang="en-US" altLang="zh-CN" sz="2800" dirty="0" smtClean="0"/>
          </a:p>
        </p:txBody>
      </p:sp>
      <p:sp>
        <p:nvSpPr>
          <p:cNvPr id="16" name="左大括号 15"/>
          <p:cNvSpPr/>
          <p:nvPr/>
        </p:nvSpPr>
        <p:spPr>
          <a:xfrm>
            <a:off x="1933934" y="2257497"/>
            <a:ext cx="339376" cy="2223135"/>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9" name="TextBox 4"/>
          <p:cNvSpPr txBox="1"/>
          <p:nvPr/>
        </p:nvSpPr>
        <p:spPr>
          <a:xfrm>
            <a:off x="3514584" y="3196299"/>
            <a:ext cx="3251322" cy="523220"/>
          </a:xfrm>
          <a:prstGeom prst="rect">
            <a:avLst/>
          </a:prstGeom>
          <a:noFill/>
        </p:spPr>
        <p:txBody>
          <a:bodyPr wrap="square" rtlCol="0">
            <a:spAutoFit/>
          </a:bodyPr>
          <a:lstStyle/>
          <a:p>
            <a:r>
              <a:rPr lang="zh-CN" altLang="en-US" sz="2800" dirty="0" smtClean="0"/>
              <a:t>文艺书籍  不求甚解</a:t>
            </a:r>
            <a:endParaRPr lang="zh-CN" altLang="en-US" sz="2800" dirty="0" smtClean="0"/>
          </a:p>
        </p:txBody>
      </p:sp>
      <p:sp>
        <p:nvSpPr>
          <p:cNvPr id="21" name="TextBox 4"/>
          <p:cNvSpPr txBox="1"/>
          <p:nvPr/>
        </p:nvSpPr>
        <p:spPr>
          <a:xfrm>
            <a:off x="3514584" y="3616669"/>
            <a:ext cx="3685935" cy="523220"/>
          </a:xfrm>
          <a:prstGeom prst="rect">
            <a:avLst/>
          </a:prstGeom>
          <a:noFill/>
        </p:spPr>
        <p:txBody>
          <a:bodyPr wrap="square" rtlCol="0">
            <a:spAutoFit/>
          </a:bodyPr>
          <a:lstStyle/>
          <a:p>
            <a:r>
              <a:rPr lang="zh-CN" altLang="en-US" sz="2800" dirty="0" smtClean="0"/>
              <a:t>中外名著  如醉如痴</a:t>
            </a:r>
            <a:endParaRPr lang="zh-CN" altLang="en-US" sz="2800" dirty="0" smtClean="0"/>
          </a:p>
        </p:txBody>
      </p:sp>
      <p:sp>
        <p:nvSpPr>
          <p:cNvPr id="23" name="文本框 22"/>
          <p:cNvSpPr txBox="1"/>
          <p:nvPr/>
        </p:nvSpPr>
        <p:spPr>
          <a:xfrm>
            <a:off x="3469496" y="79819"/>
            <a:ext cx="2830195" cy="460375"/>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p>
            <a:pPr algn="ctr"/>
            <a:r>
              <a:rPr lang="en-US" altLang="zh-CN" sz="2400" dirty="0" smtClean="0">
                <a:solidFill>
                  <a:srgbClr val="000000"/>
                </a:solidFill>
                <a:cs typeface="宋体" panose="02010600030101010101" pitchFamily="2" charset="-122"/>
                <a:sym typeface="+mn-ea"/>
              </a:rPr>
              <a:t>27.</a:t>
            </a:r>
            <a:r>
              <a:rPr lang="zh-CN" altLang="en-US" sz="2400" dirty="0" smtClean="0">
                <a:solidFill>
                  <a:srgbClr val="000000"/>
                </a:solidFill>
                <a:cs typeface="宋体" panose="02010600030101010101" pitchFamily="2" charset="-122"/>
                <a:sym typeface="+mn-ea"/>
              </a:rPr>
              <a:t>我的</a:t>
            </a:r>
            <a:r>
              <a:rPr lang="zh-CN" altLang="en-US" sz="2400" dirty="0">
                <a:solidFill>
                  <a:srgbClr val="000000"/>
                </a:solidFill>
                <a:sym typeface="+mn-ea"/>
              </a:rPr>
              <a:t>“</a:t>
            </a:r>
            <a:r>
              <a:rPr lang="zh-CN" altLang="en-US" sz="2400" dirty="0" smtClean="0">
                <a:solidFill>
                  <a:srgbClr val="000000"/>
                </a:solidFill>
                <a:cs typeface="宋体" panose="02010600030101010101" pitchFamily="2" charset="-122"/>
                <a:sym typeface="+mn-ea"/>
              </a:rPr>
              <a:t>长生果</a:t>
            </a:r>
            <a:r>
              <a:rPr lang="en-US" altLang="zh-CN" sz="2400" dirty="0">
                <a:solidFill>
                  <a:srgbClr val="000000"/>
                </a:solidFill>
                <a:sym typeface="+mn-ea"/>
              </a:rPr>
              <a:t>”</a:t>
            </a:r>
            <a:endParaRPr lang="zh-CN" altLang="en-US" sz="2400" dirty="0" smtClean="0">
              <a:solidFill>
                <a:srgbClr val="000000"/>
              </a:solidFill>
              <a:cs typeface="宋体" panose="02010600030101010101" pitchFamily="2" charset="-122"/>
              <a:sym typeface="+mn-ea"/>
            </a:endParaRPr>
          </a:p>
        </p:txBody>
      </p:sp>
      <p:sp>
        <p:nvSpPr>
          <p:cNvPr id="30" name="TextBox 4"/>
          <p:cNvSpPr txBox="1"/>
          <p:nvPr/>
        </p:nvSpPr>
        <p:spPr>
          <a:xfrm>
            <a:off x="3302086" y="1976379"/>
            <a:ext cx="4255184" cy="523220"/>
          </a:xfrm>
          <a:prstGeom prst="rect">
            <a:avLst/>
          </a:prstGeom>
          <a:noFill/>
        </p:spPr>
        <p:txBody>
          <a:bodyPr wrap="square" rtlCol="0">
            <a:spAutoFit/>
          </a:bodyPr>
          <a:lstStyle/>
          <a:p>
            <a:r>
              <a:rPr lang="zh-CN" altLang="en-US" sz="2800" dirty="0" smtClean="0"/>
              <a:t>书是人类文明的</a:t>
            </a:r>
            <a:r>
              <a:rPr lang="zh-CN" altLang="en-US" sz="2800" dirty="0">
                <a:sym typeface="+mn-ea"/>
              </a:rPr>
              <a:t>“</a:t>
            </a:r>
            <a:r>
              <a:rPr lang="zh-CN" altLang="en-US" sz="2800" dirty="0" smtClean="0"/>
              <a:t>长生果</a:t>
            </a:r>
            <a:r>
              <a:rPr lang="en-US" altLang="zh-CN" sz="2800" dirty="0">
                <a:sym typeface="+mn-ea"/>
              </a:rPr>
              <a:t>”</a:t>
            </a:r>
            <a:endParaRPr lang="zh-CN" altLang="en-US" sz="2800" dirty="0" smtClean="0"/>
          </a:p>
        </p:txBody>
      </p:sp>
      <p:sp>
        <p:nvSpPr>
          <p:cNvPr id="9" name="文本框 8"/>
          <p:cNvSpPr txBox="1"/>
          <p:nvPr/>
        </p:nvSpPr>
        <p:spPr>
          <a:xfrm>
            <a:off x="2419326" y="2441401"/>
            <a:ext cx="569387" cy="2015936"/>
          </a:xfrm>
          <a:prstGeom prst="rect">
            <a:avLst/>
          </a:prstGeom>
          <a:noFill/>
        </p:spPr>
        <p:txBody>
          <a:bodyPr vert="eaVert" wrap="none" rtlCol="0">
            <a:spAutoFit/>
          </a:bodyPr>
          <a:lstStyle/>
          <a:p>
            <a:r>
              <a:rPr lang="zh-CN" altLang="en-US" sz="2500" dirty="0"/>
              <a:t>介绍读书经历</a:t>
            </a:r>
            <a:endParaRPr lang="en-US" altLang="zh-CN" sz="2500" dirty="0"/>
          </a:p>
        </p:txBody>
      </p:sp>
      <p:sp>
        <p:nvSpPr>
          <p:cNvPr id="13" name="左大括号 12"/>
          <p:cNvSpPr/>
          <p:nvPr/>
        </p:nvSpPr>
        <p:spPr>
          <a:xfrm>
            <a:off x="3776265" y="4254855"/>
            <a:ext cx="191211" cy="662638"/>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7" name="TextBox 4"/>
          <p:cNvSpPr txBox="1"/>
          <p:nvPr/>
        </p:nvSpPr>
        <p:spPr>
          <a:xfrm>
            <a:off x="3985257" y="4568810"/>
            <a:ext cx="1892762" cy="523220"/>
          </a:xfrm>
          <a:prstGeom prst="rect">
            <a:avLst/>
          </a:prstGeom>
          <a:noFill/>
        </p:spPr>
        <p:txBody>
          <a:bodyPr wrap="square" rtlCol="0">
            <a:spAutoFit/>
          </a:bodyPr>
          <a:lstStyle/>
          <a:p>
            <a:r>
              <a:rPr lang="zh-CN" altLang="en-US" sz="2800" dirty="0" smtClean="0"/>
              <a:t>真实情感</a:t>
            </a:r>
            <a:endParaRPr lang="zh-CN" altLang="en-US" sz="2800" dirty="0" smtClean="0"/>
          </a:p>
        </p:txBody>
      </p:sp>
      <p:sp>
        <p:nvSpPr>
          <p:cNvPr id="20" name="TextBox 4"/>
          <p:cNvSpPr txBox="1"/>
          <p:nvPr/>
        </p:nvSpPr>
        <p:spPr>
          <a:xfrm>
            <a:off x="3976367" y="4164950"/>
            <a:ext cx="1892762" cy="523220"/>
          </a:xfrm>
          <a:prstGeom prst="rect">
            <a:avLst/>
          </a:prstGeom>
          <a:noFill/>
        </p:spPr>
        <p:txBody>
          <a:bodyPr wrap="square" rtlCol="0">
            <a:spAutoFit/>
          </a:bodyPr>
          <a:lstStyle/>
          <a:p>
            <a:r>
              <a:rPr lang="zh-CN" altLang="en-US" sz="2800" dirty="0" smtClean="0"/>
              <a:t>别出心裁</a:t>
            </a:r>
            <a:endParaRPr lang="zh-CN" altLang="en-US" sz="2800" dirty="0" smtClean="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animBg="1"/>
      <p:bldP spid="4" grpId="0"/>
      <p:bldP spid="8" grpId="0"/>
      <p:bldP spid="3" grpId="0"/>
      <p:bldP spid="10" grpId="0"/>
      <p:bldP spid="15" grpId="0"/>
      <p:bldP spid="16" grpId="0" animBg="1"/>
      <p:bldP spid="19" grpId="0"/>
      <p:bldP spid="21" grpId="0"/>
      <p:bldP spid="30" grpId="0"/>
      <p:bldP spid="9" grpId="0"/>
      <p:bldP spid="13" grpId="0" animBg="1"/>
      <p:bldP spid="17" grpId="0"/>
      <p:bldP spid="20" grpId="0"/>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4"/>
          <p:cNvSpPr txBox="1"/>
          <p:nvPr/>
        </p:nvSpPr>
        <p:spPr>
          <a:xfrm>
            <a:off x="971600" y="1779662"/>
            <a:ext cx="6840760" cy="1384995"/>
          </a:xfrm>
          <a:prstGeom prst="rect">
            <a:avLst/>
          </a:prstGeom>
          <a:noFill/>
        </p:spPr>
        <p:txBody>
          <a:bodyPr wrap="square" rtlCol="0">
            <a:spAutoFit/>
          </a:bodyPr>
          <a:lstStyle/>
          <a:p>
            <a:r>
              <a:rPr lang="zh-CN" altLang="en-US" sz="2800" dirty="0" smtClean="0"/>
              <a:t>       作者通过回忆儿时的读书生活，阐明了自己对读书的特殊感受以及读书对自己的生活影响，表达作者对读书的热爱之情。</a:t>
            </a:r>
            <a:endParaRPr lang="zh-CN" altLang="en-US" sz="2800" dirty="0" smtClean="0"/>
          </a:p>
        </p:txBody>
      </p:sp>
      <p:sp>
        <p:nvSpPr>
          <p:cNvPr id="28" name="TextBox 4"/>
          <p:cNvSpPr txBox="1"/>
          <p:nvPr/>
        </p:nvSpPr>
        <p:spPr>
          <a:xfrm>
            <a:off x="1043608" y="627534"/>
            <a:ext cx="2346325" cy="523220"/>
          </a:xfrm>
          <a:prstGeom prst="rect">
            <a:avLst/>
          </a:prstGeom>
          <a:noFill/>
        </p:spPr>
        <p:txBody>
          <a:bodyPr wrap="square" rtlCol="0">
            <a:spAutoFit/>
          </a:bodyPr>
          <a:lstStyle/>
          <a:p>
            <a:r>
              <a:rPr lang="zh-CN" altLang="en-US" sz="2800" dirty="0" smtClean="0">
                <a:solidFill>
                  <a:srgbClr val="000000"/>
                </a:solidFill>
              </a:rPr>
              <a:t>二、概括主题</a:t>
            </a:r>
            <a:endParaRPr lang="zh-CN" altLang="en-US" sz="2800" dirty="0" smtClean="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22"/>
          <p:cNvSpPr txBox="1"/>
          <p:nvPr/>
        </p:nvSpPr>
        <p:spPr>
          <a:xfrm>
            <a:off x="899592" y="338342"/>
            <a:ext cx="6984776" cy="954107"/>
          </a:xfrm>
          <a:prstGeom prst="rect">
            <a:avLst/>
          </a:prstGeom>
          <a:noFill/>
        </p:spPr>
        <p:txBody>
          <a:bodyPr wrap="square" rtlCol="0" anchor="t">
            <a:spAutoFit/>
          </a:bodyPr>
          <a:lstStyle/>
          <a:p>
            <a:r>
              <a:rPr lang="zh-CN" altLang="en-US" sz="2800" dirty="0">
                <a:solidFill>
                  <a:srgbClr val="000000"/>
                </a:solidFill>
              </a:rPr>
              <a:t>三、读下面句子，说说运用了什么修辞手法，分别写了什么。</a:t>
            </a:r>
            <a:endParaRPr lang="zh-CN" altLang="en-US" sz="2800" dirty="0">
              <a:solidFill>
                <a:srgbClr val="000000"/>
              </a:solidFill>
            </a:endParaRPr>
          </a:p>
        </p:txBody>
      </p:sp>
      <p:sp>
        <p:nvSpPr>
          <p:cNvPr id="5" name="文本框 4"/>
          <p:cNvSpPr txBox="1"/>
          <p:nvPr/>
        </p:nvSpPr>
        <p:spPr>
          <a:xfrm>
            <a:off x="444191" y="1315824"/>
            <a:ext cx="8016242" cy="1815882"/>
          </a:xfrm>
          <a:prstGeom prst="rect">
            <a:avLst/>
          </a:prstGeom>
          <a:noFill/>
        </p:spPr>
        <p:txBody>
          <a:bodyPr wrap="square" rtlCol="0" anchor="t">
            <a:spAutoFit/>
          </a:bodyPr>
          <a:lstStyle/>
          <a:p>
            <a:r>
              <a:rPr lang="zh-CN" altLang="en-US" sz="2800" dirty="0" smtClean="0">
                <a:solidFill>
                  <a:srgbClr val="000000"/>
                </a:solidFill>
                <a:latin typeface="宋体" panose="02010600030101010101" pitchFamily="2" charset="-122"/>
                <a:sym typeface="+mn-ea"/>
              </a:rPr>
              <a:t>    ◆ 我把秋天比作一个穿着金色衣裙的仙女，她那轻飘的衣袖拂去了太阳的焦热，将明亮和清爽撒给大地；她用宽大的衣衫挡着风寒，却捧起沉甸甸的果实奉献人间。</a:t>
            </a:r>
            <a:endParaRPr lang="zh-CN" altLang="en-US" sz="2800" dirty="0" smtClean="0">
              <a:solidFill>
                <a:srgbClr val="000000"/>
              </a:solidFill>
              <a:latin typeface="宋体" panose="02010600030101010101" pitchFamily="2" charset="-122"/>
              <a:sym typeface="+mn-ea"/>
            </a:endParaRPr>
          </a:p>
        </p:txBody>
      </p:sp>
      <p:sp>
        <p:nvSpPr>
          <p:cNvPr id="10" name="TextBox 4"/>
          <p:cNvSpPr txBox="1"/>
          <p:nvPr/>
        </p:nvSpPr>
        <p:spPr>
          <a:xfrm>
            <a:off x="516199" y="3182490"/>
            <a:ext cx="7872225" cy="954107"/>
          </a:xfrm>
          <a:prstGeom prst="rect">
            <a:avLst/>
          </a:prstGeom>
          <a:noFill/>
        </p:spPr>
        <p:txBody>
          <a:bodyPr wrap="square" rtlCol="0">
            <a:spAutoFit/>
          </a:bodyPr>
          <a:lstStyle/>
          <a:p>
            <a:r>
              <a:rPr lang="zh-CN" altLang="en-US" sz="2800" dirty="0" smtClean="0">
                <a:latin typeface="宋体" panose="02010600030101010101" pitchFamily="2" charset="-122"/>
                <a:sym typeface="+mn-ea"/>
              </a:rPr>
              <a:t>    运用拟人的修辞手法，写出了秋天带给“我”的独特感受。</a:t>
            </a:r>
            <a:endParaRPr lang="zh-CN" altLang="en-US" sz="2800" dirty="0" smtClean="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99592" y="699542"/>
            <a:ext cx="7488832" cy="1077218"/>
          </a:xfrm>
          <a:prstGeom prst="rect">
            <a:avLst/>
          </a:prstGeom>
          <a:noFill/>
        </p:spPr>
        <p:txBody>
          <a:bodyPr wrap="square" rtlCol="0" anchor="t">
            <a:spAutoFit/>
          </a:bodyPr>
          <a:lstStyle/>
          <a:p>
            <a:r>
              <a:rPr lang="zh-CN" altLang="en-US" sz="3200" dirty="0" smtClean="0">
                <a:solidFill>
                  <a:srgbClr val="000000"/>
                </a:solidFill>
                <a:latin typeface="宋体" panose="02010600030101010101" pitchFamily="2" charset="-122"/>
                <a:sym typeface="+mn-ea"/>
              </a:rPr>
              <a:t>    ◆人们都爱秋天</a:t>
            </a:r>
            <a:r>
              <a:rPr lang="zh-CN" altLang="en-US" sz="3200" dirty="0" smtClean="0">
                <a:latin typeface="宋体" panose="02010600030101010101" pitchFamily="2" charset="-122"/>
                <a:sym typeface="+mn-ea"/>
              </a:rPr>
              <a:t>，爱她的天高气爽，爱</a:t>
            </a:r>
            <a:r>
              <a:rPr lang="zh-CN" altLang="en-US" sz="3200" dirty="0" smtClean="0">
                <a:solidFill>
                  <a:srgbClr val="000000"/>
                </a:solidFill>
                <a:latin typeface="宋体" panose="02010600030101010101" pitchFamily="2" charset="-122"/>
                <a:sym typeface="+mn-ea"/>
              </a:rPr>
              <a:t>她的云淡日丽，爱她的香飘四野。</a:t>
            </a:r>
            <a:endParaRPr lang="zh-CN" altLang="en-US" sz="3200" dirty="0" smtClean="0">
              <a:solidFill>
                <a:srgbClr val="000000"/>
              </a:solidFill>
              <a:latin typeface="宋体" panose="02010600030101010101" pitchFamily="2" charset="-122"/>
              <a:sym typeface="+mn-ea"/>
            </a:endParaRPr>
          </a:p>
        </p:txBody>
      </p:sp>
      <p:sp>
        <p:nvSpPr>
          <p:cNvPr id="4" name="TextBox 4"/>
          <p:cNvSpPr txBox="1"/>
          <p:nvPr/>
        </p:nvSpPr>
        <p:spPr>
          <a:xfrm>
            <a:off x="1331640" y="2427734"/>
            <a:ext cx="7267392" cy="584775"/>
          </a:xfrm>
          <a:prstGeom prst="rect">
            <a:avLst/>
          </a:prstGeom>
          <a:noFill/>
        </p:spPr>
        <p:txBody>
          <a:bodyPr wrap="square" rtlCol="0">
            <a:spAutoFit/>
          </a:bodyPr>
          <a:lstStyle/>
          <a:p>
            <a:r>
              <a:rPr lang="zh-CN" altLang="en-US" sz="3200" dirty="0" smtClean="0">
                <a:latin typeface="宋体" panose="02010600030101010101" pitchFamily="2" charset="-122"/>
                <a:sym typeface="+mn-ea"/>
              </a:rPr>
              <a:t>运用排比的句式写出了秋天的特点。</a:t>
            </a:r>
            <a:endParaRPr lang="zh-CN" altLang="en-US" sz="3200" dirty="0" smtClean="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99592" y="699542"/>
            <a:ext cx="7704856" cy="1077218"/>
          </a:xfrm>
          <a:prstGeom prst="rect">
            <a:avLst/>
          </a:prstGeom>
          <a:noFill/>
        </p:spPr>
        <p:txBody>
          <a:bodyPr wrap="square" rtlCol="0" anchor="t">
            <a:spAutoFit/>
          </a:bodyPr>
          <a:lstStyle/>
          <a:p>
            <a:r>
              <a:rPr lang="zh-CN" altLang="en-US" sz="3200" dirty="0"/>
              <a:t>四、</a:t>
            </a:r>
            <a:r>
              <a:rPr lang="zh-CN" altLang="en-US" sz="3200" dirty="0">
                <a:sym typeface="+mn-ea"/>
              </a:rPr>
              <a:t>边看教材“摇桂花”的插图边找出相关语句。</a:t>
            </a:r>
            <a:endParaRPr lang="zh-CN" altLang="en-US" sz="3200" dirty="0"/>
          </a:p>
        </p:txBody>
      </p:sp>
      <p:sp>
        <p:nvSpPr>
          <p:cNvPr id="5" name="文本框 4"/>
          <p:cNvSpPr txBox="1"/>
          <p:nvPr/>
        </p:nvSpPr>
        <p:spPr>
          <a:xfrm>
            <a:off x="899592" y="1923678"/>
            <a:ext cx="7918450" cy="2062103"/>
          </a:xfrm>
          <a:prstGeom prst="rect">
            <a:avLst/>
          </a:prstGeom>
          <a:noFill/>
        </p:spPr>
        <p:txBody>
          <a:bodyPr wrap="square" rtlCol="0" anchor="t">
            <a:spAutoFit/>
          </a:bodyPr>
          <a:lstStyle/>
          <a:p>
            <a:r>
              <a:rPr lang="zh-CN" altLang="en-US" sz="3200" dirty="0" smtClean="0"/>
              <a:t>       这</a:t>
            </a:r>
            <a:r>
              <a:rPr lang="zh-CN" altLang="en-US" sz="3200" dirty="0"/>
              <a:t>下，我可乐了，帮大人抱着桂花树，</a:t>
            </a:r>
            <a:r>
              <a:rPr lang="zh-CN" altLang="en-US" sz="3200" dirty="0" smtClean="0"/>
              <a:t>使劲得</a:t>
            </a:r>
            <a:r>
              <a:rPr lang="zh-CN" altLang="en-US" sz="3200" dirty="0" smtClean="0">
                <a:sym typeface="+mn-ea"/>
              </a:rPr>
              <a:t>摇</a:t>
            </a:r>
            <a:r>
              <a:rPr lang="zh-CN" altLang="en-US" sz="3200" dirty="0">
                <a:sym typeface="+mn-ea"/>
              </a:rPr>
              <a:t>。</a:t>
            </a:r>
            <a:r>
              <a:rPr lang="zh-CN" altLang="en-US" sz="3200" dirty="0"/>
              <a:t>  摇哇摇，桂花纷纷落下来，</a:t>
            </a:r>
            <a:r>
              <a:rPr lang="zh-CN" altLang="en-US" sz="3200" dirty="0" smtClean="0"/>
              <a:t>我们</a:t>
            </a:r>
            <a:r>
              <a:rPr lang="zh-CN" altLang="en-US" sz="3200" dirty="0"/>
              <a:t>满头满身都是</a:t>
            </a:r>
            <a:r>
              <a:rPr lang="zh-CN" altLang="en-US" sz="3200" dirty="0">
                <a:sym typeface="+mn-ea"/>
              </a:rPr>
              <a:t>桂花。我喊着</a:t>
            </a:r>
            <a:r>
              <a:rPr lang="en-US" altLang="zh-CN" sz="3200" dirty="0" smtClean="0">
                <a:latin typeface="+mn-ea"/>
                <a:sym typeface="+mn-ea"/>
              </a:rPr>
              <a:t>:</a:t>
            </a:r>
            <a:r>
              <a:rPr lang="zh-CN" altLang="en-US" sz="3200" dirty="0">
                <a:sym typeface="+mn-ea"/>
              </a:rPr>
              <a:t>“</a:t>
            </a:r>
            <a:r>
              <a:rPr lang="zh-CN" altLang="en-US" sz="3200" dirty="0"/>
              <a:t> 啊!真像下雨，</a:t>
            </a:r>
            <a:r>
              <a:rPr lang="zh-CN" altLang="en-US" sz="3200" dirty="0">
                <a:sym typeface="+mn-ea"/>
              </a:rPr>
              <a:t>好香的雨呀!”</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611560" y="915566"/>
            <a:ext cx="7903727" cy="954107"/>
          </a:xfrm>
          <a:prstGeom prst="rect">
            <a:avLst/>
          </a:prstGeom>
          <a:noFill/>
        </p:spPr>
        <p:txBody>
          <a:bodyPr wrap="square" rtlCol="0" anchor="t">
            <a:spAutoFit/>
          </a:bodyPr>
          <a:lstStyle/>
          <a:p>
            <a:r>
              <a:rPr lang="zh-CN" altLang="en-US" sz="2800" dirty="0" smtClean="0">
                <a:solidFill>
                  <a:srgbClr val="000000"/>
                </a:solidFill>
                <a:latin typeface="宋体" panose="02010600030101010101" pitchFamily="2" charset="-122"/>
                <a:sym typeface="+mn-ea"/>
              </a:rPr>
              <a:t>    ◆像蜂蝶飞过花丛，像泉水流经山谷，我每忆及少年时代，就禁不住涌起愉悦之情。</a:t>
            </a:r>
            <a:endParaRPr lang="zh-CN" altLang="en-US" sz="2800" dirty="0" smtClean="0">
              <a:solidFill>
                <a:srgbClr val="000000"/>
              </a:solidFill>
              <a:latin typeface="宋体" panose="02010600030101010101" pitchFamily="2" charset="-122"/>
              <a:sym typeface="+mn-ea"/>
            </a:endParaRPr>
          </a:p>
        </p:txBody>
      </p:sp>
      <p:sp>
        <p:nvSpPr>
          <p:cNvPr id="6" name="TextBox 4"/>
          <p:cNvSpPr txBox="1"/>
          <p:nvPr/>
        </p:nvSpPr>
        <p:spPr>
          <a:xfrm>
            <a:off x="783003" y="2067694"/>
            <a:ext cx="7560840" cy="1384995"/>
          </a:xfrm>
          <a:prstGeom prst="rect">
            <a:avLst/>
          </a:prstGeom>
          <a:noFill/>
        </p:spPr>
        <p:txBody>
          <a:bodyPr wrap="square" rtlCol="0">
            <a:spAutoFit/>
          </a:bodyPr>
          <a:lstStyle/>
          <a:p>
            <a:r>
              <a:rPr lang="zh-CN" altLang="en-US" sz="2800" dirty="0" smtClean="0">
                <a:latin typeface="宋体" panose="02010600030101010101" pitchFamily="2" charset="-122"/>
                <a:sym typeface="+mn-ea"/>
              </a:rPr>
              <a:t>    运用比喻的修辞手法，借美好的影像来引发自己对少年时代的回忆，使人感受到少年时代的生活是多姿多彩的。</a:t>
            </a:r>
            <a:endParaRPr lang="zh-CN" altLang="en-US" sz="2800" dirty="0" smtClean="0"/>
          </a:p>
        </p:txBody>
      </p:sp>
      <p:pic>
        <p:nvPicPr>
          <p:cNvPr id="2" name="图片 1"/>
          <p:cNvPicPr>
            <a:picLocks noChangeAspect="1"/>
          </p:cNvPicPr>
          <p:nvPr/>
        </p:nvPicPr>
        <p:blipFill>
          <a:blip r:embed="rId1"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7801519" y="3818500"/>
            <a:ext cx="1342481" cy="1345166"/>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699792" y="-2324794"/>
            <a:ext cx="3570208" cy="5168321"/>
            <a:chOff x="2066816" y="-480463"/>
            <a:chExt cx="3570208" cy="5168321"/>
          </a:xfrm>
        </p:grpSpPr>
        <p:grpSp>
          <p:nvGrpSpPr>
            <p:cNvPr id="9" name="组合 8"/>
            <p:cNvGrpSpPr/>
            <p:nvPr/>
          </p:nvGrpSpPr>
          <p:grpSpPr>
            <a:xfrm>
              <a:off x="2066816" y="2067694"/>
              <a:ext cx="3570208" cy="2620164"/>
              <a:chOff x="2066816" y="2067694"/>
              <a:chExt cx="3570208" cy="2620164"/>
            </a:xfrm>
          </p:grpSpPr>
          <p:sp>
            <p:nvSpPr>
              <p:cNvPr id="2" name="文本框 1"/>
              <p:cNvSpPr txBox="1">
                <a:spLocks noChangeArrowheads="1"/>
              </p:cNvSpPr>
              <p:nvPr/>
            </p:nvSpPr>
            <p:spPr bwMode="auto">
              <a:xfrm>
                <a:off x="2066816" y="3579862"/>
                <a:ext cx="3570208" cy="110799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zh-CN" altLang="en-US" sz="6600" dirty="0" smtClean="0">
                    <a:latin typeface="宋体" panose="02010600030101010101" pitchFamily="2" charset="-122"/>
                    <a:ea typeface="宋体" panose="02010600030101010101" pitchFamily="2" charset="-122"/>
                  </a:rPr>
                  <a:t>巩固练习</a:t>
                </a:r>
                <a:endParaRPr lang="zh-CN" altLang="en-US" sz="6600" dirty="0">
                  <a:latin typeface="宋体" panose="02010600030101010101" pitchFamily="2" charset="-122"/>
                  <a:ea typeface="宋体" panose="02010600030101010101" pitchFamily="2" charset="-122"/>
                </a:endParaRPr>
              </a:p>
            </p:txBody>
          </p:sp>
          <p:cxnSp>
            <p:nvCxnSpPr>
              <p:cNvPr id="4" name="直接连接符 3"/>
              <p:cNvCxnSpPr/>
              <p:nvPr/>
            </p:nvCxnSpPr>
            <p:spPr>
              <a:xfrm flipV="1">
                <a:off x="3851920" y="2067694"/>
                <a:ext cx="0" cy="1512168"/>
              </a:xfrm>
              <a:prstGeom prst="line">
                <a:avLst/>
              </a:prstGeom>
              <a:ln w="254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rot="10800000">
              <a:off x="2066816" y="-480463"/>
              <a:ext cx="3570208" cy="2620164"/>
              <a:chOff x="2066816" y="2067694"/>
              <a:chExt cx="3570208" cy="2620164"/>
            </a:xfrm>
          </p:grpSpPr>
          <p:sp>
            <p:nvSpPr>
              <p:cNvPr id="11" name="文本框 10"/>
              <p:cNvSpPr txBox="1">
                <a:spLocks noChangeArrowheads="1"/>
              </p:cNvSpPr>
              <p:nvPr/>
            </p:nvSpPr>
            <p:spPr bwMode="auto">
              <a:xfrm>
                <a:off x="2066816" y="3579862"/>
                <a:ext cx="3570208" cy="110799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none">
                <a:spAutoFit/>
              </a:bodyPr>
              <a:lstStyle/>
              <a:p>
                <a:r>
                  <a:rPr lang="zh-CN" altLang="en-US" sz="6600" dirty="0" smtClean="0">
                    <a:noFill/>
                    <a:latin typeface="宋体" panose="02010600030101010101" pitchFamily="2" charset="-122"/>
                    <a:ea typeface="宋体" panose="02010600030101010101" pitchFamily="2" charset="-122"/>
                  </a:rPr>
                  <a:t>例题</a:t>
                </a:r>
                <a:r>
                  <a:rPr lang="zh-CN" altLang="en-US" sz="6600" dirty="0">
                    <a:noFill/>
                    <a:latin typeface="宋体" panose="02010600030101010101" pitchFamily="2" charset="-122"/>
                    <a:ea typeface="宋体" panose="02010600030101010101" pitchFamily="2" charset="-122"/>
                  </a:rPr>
                  <a:t>分析</a:t>
                </a:r>
                <a:endParaRPr lang="zh-CN" altLang="en-US" sz="6600" dirty="0">
                  <a:noFill/>
                  <a:latin typeface="宋体" panose="02010600030101010101" pitchFamily="2" charset="-122"/>
                  <a:ea typeface="宋体" panose="02010600030101010101" pitchFamily="2" charset="-122"/>
                </a:endParaRPr>
              </a:p>
            </p:txBody>
          </p:sp>
          <p:cxnSp>
            <p:nvCxnSpPr>
              <p:cNvPr id="12" name="直接连接符 11"/>
              <p:cNvCxnSpPr/>
              <p:nvPr/>
            </p:nvCxnSpPr>
            <p:spPr>
              <a:xfrm flipV="1">
                <a:off x="3851920" y="2067694"/>
                <a:ext cx="0" cy="1512168"/>
              </a:xfrm>
              <a:prstGeom prst="line">
                <a:avLst/>
              </a:prstGeom>
              <a:ln w="25400">
                <a:no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3"/>
                                        </p:tgtEl>
                                        <p:attrNameLst>
                                          <p:attrName>r</p:attrName>
                                        </p:attrNameLst>
                                      </p:cBhvr>
                                    </p:animRot>
                                    <p:animRot by="-240000">
                                      <p:cBhvr>
                                        <p:cTn id="7" dur="200" fill="hold">
                                          <p:stCondLst>
                                            <p:cond delay="200"/>
                                          </p:stCondLst>
                                        </p:cTn>
                                        <p:tgtEl>
                                          <p:spTgt spid="13"/>
                                        </p:tgtEl>
                                        <p:attrNameLst>
                                          <p:attrName>r</p:attrName>
                                        </p:attrNameLst>
                                      </p:cBhvr>
                                    </p:animRot>
                                    <p:animRot by="240000">
                                      <p:cBhvr>
                                        <p:cTn id="8" dur="200" fill="hold">
                                          <p:stCondLst>
                                            <p:cond delay="400"/>
                                          </p:stCondLst>
                                        </p:cTn>
                                        <p:tgtEl>
                                          <p:spTgt spid="13"/>
                                        </p:tgtEl>
                                        <p:attrNameLst>
                                          <p:attrName>r</p:attrName>
                                        </p:attrNameLst>
                                      </p:cBhvr>
                                    </p:animRot>
                                    <p:animRot by="-240000">
                                      <p:cBhvr>
                                        <p:cTn id="9" dur="200" fill="hold">
                                          <p:stCondLst>
                                            <p:cond delay="600"/>
                                          </p:stCondLst>
                                        </p:cTn>
                                        <p:tgtEl>
                                          <p:spTgt spid="13"/>
                                        </p:tgtEl>
                                        <p:attrNameLst>
                                          <p:attrName>r</p:attrName>
                                        </p:attrNameLst>
                                      </p:cBhvr>
                                    </p:animRot>
                                    <p:animRot by="120000">
                                      <p:cBhvr>
                                        <p:cTn id="10" dur="200" fill="hold">
                                          <p:stCondLst>
                                            <p:cond delay="8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15616" y="627534"/>
            <a:ext cx="7765747" cy="3055067"/>
          </a:xfrm>
          <a:prstGeom prst="rect">
            <a:avLst/>
          </a:prstGeom>
          <a:noFill/>
        </p:spPr>
        <p:txBody>
          <a:bodyPr wrap="square" rtlCol="0" anchor="t">
            <a:spAutoFit/>
          </a:bodyPr>
          <a:lstStyle/>
          <a:p>
            <a:pPr>
              <a:lnSpc>
                <a:spcPct val="150000"/>
              </a:lnSpc>
            </a:pPr>
            <a:r>
              <a:rPr lang="en-US" altLang="zh-CN" sz="3600" dirty="0" smtClean="0">
                <a:solidFill>
                  <a:srgbClr val="000000"/>
                </a:solidFill>
                <a:cs typeface="宋体" panose="02010600030101010101" pitchFamily="2" charset="-122"/>
                <a:sym typeface="+mn-ea"/>
              </a:rPr>
              <a:t>1.文中的“长生果</a:t>
            </a:r>
            <a:r>
              <a:rPr lang="en-US" altLang="zh-CN" sz="3600" dirty="0" smtClean="0">
                <a:cs typeface="宋体" panose="02010600030101010101" pitchFamily="2" charset="-122"/>
                <a:sym typeface="+mn-ea"/>
              </a:rPr>
              <a:t>”</a:t>
            </a:r>
            <a:r>
              <a:rPr lang="zh-CN" altLang="en-US" sz="3600" dirty="0" smtClean="0">
                <a:cs typeface="宋体" panose="02010600030101010101" pitchFamily="2" charset="-122"/>
                <a:sym typeface="+mn-ea"/>
              </a:rPr>
              <a:t>是</a:t>
            </a:r>
            <a:r>
              <a:rPr lang="en-US" altLang="zh-CN" sz="3600" dirty="0" smtClean="0">
                <a:cs typeface="宋体" panose="02010600030101010101" pitchFamily="2" charset="-122"/>
                <a:sym typeface="+mn-ea"/>
              </a:rPr>
              <a:t>指</a:t>
            </a:r>
            <a:r>
              <a:rPr lang="en-US" altLang="zh-CN" sz="3600" dirty="0" smtClean="0">
                <a:solidFill>
                  <a:srgbClr val="000000"/>
                </a:solidFill>
                <a:cs typeface="宋体" panose="02010600030101010101" pitchFamily="2" charset="-122"/>
                <a:sym typeface="+mn-ea"/>
              </a:rPr>
              <a:t>(     )。</a:t>
            </a:r>
            <a:endParaRPr lang="en-US" altLang="zh-CN" sz="3600" dirty="0" smtClean="0">
              <a:solidFill>
                <a:srgbClr val="000000"/>
              </a:solidFill>
              <a:cs typeface="宋体" panose="02010600030101010101" pitchFamily="2" charset="-122"/>
              <a:sym typeface="+mn-ea"/>
            </a:endParaRPr>
          </a:p>
          <a:p>
            <a:pPr>
              <a:lnSpc>
                <a:spcPct val="150000"/>
              </a:lnSpc>
            </a:pPr>
            <a:r>
              <a:rPr lang="zh-CN" altLang="en-US" sz="3200" dirty="0" smtClean="0">
                <a:solidFill>
                  <a:srgbClr val="000000"/>
                </a:solidFill>
                <a:cs typeface="宋体" panose="02010600030101010101" pitchFamily="2" charset="-122"/>
                <a:sym typeface="+mn-ea"/>
              </a:rPr>
              <a:t>A.“香烟人”的小画片  </a:t>
            </a:r>
            <a:endParaRPr lang="en-US" altLang="zh-CN" sz="3200" dirty="0" smtClean="0">
              <a:solidFill>
                <a:srgbClr val="000000"/>
              </a:solidFill>
              <a:cs typeface="宋体" panose="02010600030101010101" pitchFamily="2" charset="-122"/>
              <a:sym typeface="+mn-ea"/>
            </a:endParaRPr>
          </a:p>
          <a:p>
            <a:pPr>
              <a:lnSpc>
                <a:spcPct val="150000"/>
              </a:lnSpc>
            </a:pPr>
            <a:r>
              <a:rPr lang="zh-CN" altLang="en-US" sz="3200" dirty="0" smtClean="0">
                <a:solidFill>
                  <a:srgbClr val="000000"/>
                </a:solidFill>
                <a:cs typeface="宋体" panose="02010600030101010101" pitchFamily="2" charset="-122"/>
                <a:sym typeface="+mn-ea"/>
              </a:rPr>
              <a:t>B.连环画一类的小书   </a:t>
            </a:r>
            <a:endParaRPr lang="en-US" altLang="zh-CN" sz="3200" dirty="0" smtClean="0">
              <a:solidFill>
                <a:srgbClr val="000000"/>
              </a:solidFill>
              <a:cs typeface="宋体" panose="02010600030101010101" pitchFamily="2" charset="-122"/>
              <a:sym typeface="+mn-ea"/>
            </a:endParaRPr>
          </a:p>
          <a:p>
            <a:pPr>
              <a:lnSpc>
                <a:spcPct val="150000"/>
              </a:lnSpc>
            </a:pPr>
            <a:r>
              <a:rPr lang="zh-CN" altLang="en-US" sz="3200" dirty="0" smtClean="0">
                <a:solidFill>
                  <a:srgbClr val="000000"/>
                </a:solidFill>
                <a:cs typeface="宋体" panose="02010600030101010101" pitchFamily="2" charset="-122"/>
                <a:sym typeface="+mn-ea"/>
              </a:rPr>
              <a:t>C.书 </a:t>
            </a:r>
            <a:r>
              <a:rPr lang="zh-CN" altLang="en-US" sz="3200" u="sng" dirty="0" smtClean="0">
                <a:solidFill>
                  <a:srgbClr val="000000"/>
                </a:solidFill>
                <a:cs typeface="宋体" panose="02010600030101010101" pitchFamily="2" charset="-122"/>
                <a:sym typeface="+mn-ea"/>
              </a:rPr>
              <a:t>                </a:t>
            </a:r>
            <a:r>
              <a:rPr lang="zh-CN" altLang="en-US" sz="3200" dirty="0" smtClean="0">
                <a:solidFill>
                  <a:srgbClr val="000000"/>
                </a:solidFill>
                <a:cs typeface="宋体" panose="02010600030101010101" pitchFamily="2" charset="-122"/>
                <a:sym typeface="+mn-ea"/>
              </a:rPr>
              <a:t> </a:t>
            </a:r>
            <a:endParaRPr lang="zh-CN" altLang="en-US" sz="3200" dirty="0" smtClean="0">
              <a:solidFill>
                <a:srgbClr val="000000"/>
              </a:solidFill>
              <a:cs typeface="宋体" panose="02010600030101010101" pitchFamily="2" charset="-122"/>
              <a:sym typeface="+mn-ea"/>
            </a:endParaRPr>
          </a:p>
        </p:txBody>
      </p:sp>
      <p:sp>
        <p:nvSpPr>
          <p:cNvPr id="2" name="文本框 1"/>
          <p:cNvSpPr txBox="1"/>
          <p:nvPr/>
        </p:nvSpPr>
        <p:spPr>
          <a:xfrm>
            <a:off x="5796136" y="843558"/>
            <a:ext cx="431528" cy="646331"/>
          </a:xfrm>
          <a:prstGeom prst="rect">
            <a:avLst/>
          </a:prstGeom>
          <a:noFill/>
        </p:spPr>
        <p:txBody>
          <a:bodyPr wrap="none" rtlCol="0" anchor="t">
            <a:spAutoFit/>
          </a:bodyPr>
          <a:lstStyle/>
          <a:p>
            <a:r>
              <a:rPr lang="zh-CN" altLang="en-US" sz="3600" dirty="0" smtClean="0">
                <a:solidFill>
                  <a:srgbClr val="FF0000"/>
                </a:solidFill>
                <a:cs typeface="宋体" panose="02010600030101010101" pitchFamily="2" charset="-122"/>
                <a:sym typeface="+mn-ea"/>
              </a:rPr>
              <a:t>C</a:t>
            </a:r>
            <a:endParaRPr lang="en-US" altLang="zh-CN" sz="36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755576" y="987574"/>
            <a:ext cx="7558836" cy="1569660"/>
          </a:xfrm>
          <a:prstGeom prst="rect">
            <a:avLst/>
          </a:prstGeom>
          <a:noFill/>
        </p:spPr>
        <p:txBody>
          <a:bodyPr wrap="square" rtlCol="0" anchor="t">
            <a:spAutoFit/>
          </a:bodyPr>
          <a:lstStyle/>
          <a:p>
            <a:r>
              <a:rPr lang="zh-CN" altLang="en-US" sz="3200" dirty="0" smtClean="0">
                <a:solidFill>
                  <a:srgbClr val="000000"/>
                </a:solidFill>
                <a:cs typeface="宋体" panose="02010600030101010101" pitchFamily="2" charset="-122"/>
                <a:sym typeface="+mn-ea"/>
              </a:rPr>
              <a:t>2.《</a:t>
            </a:r>
            <a:r>
              <a:rPr lang="zh-CN" altLang="en-US" sz="3200" dirty="0">
                <a:solidFill>
                  <a:srgbClr val="000000"/>
                </a:solidFill>
                <a:sym typeface="+mn-ea"/>
              </a:rPr>
              <a:t>忆读书</a:t>
            </a:r>
            <a:r>
              <a:rPr lang="zh-CN" altLang="en-US" sz="3200" dirty="0" smtClean="0">
                <a:solidFill>
                  <a:srgbClr val="000000"/>
                </a:solidFill>
                <a:cs typeface="宋体" panose="02010600030101010101" pitchFamily="2" charset="-122"/>
                <a:sym typeface="+mn-ea"/>
              </a:rPr>
              <a:t>》一文的作者是</a:t>
            </a:r>
            <a:r>
              <a:rPr lang="en-US" altLang="zh-CN" sz="3200" dirty="0" smtClean="0">
                <a:solidFill>
                  <a:srgbClr val="000000"/>
                </a:solidFill>
                <a:cs typeface="宋体" panose="02010600030101010101" pitchFamily="2" charset="-122"/>
                <a:sym typeface="+mn-ea"/>
              </a:rPr>
              <a:t>(            )</a:t>
            </a:r>
            <a:r>
              <a:rPr lang="zh-CN" altLang="en-US" sz="3200" dirty="0" smtClean="0">
                <a:solidFill>
                  <a:srgbClr val="000000"/>
                </a:solidFill>
                <a:cs typeface="宋体" panose="02010600030101010101" pitchFamily="2" charset="-122"/>
                <a:sym typeface="+mn-ea"/>
              </a:rPr>
              <a:t>，这个笔名来源于</a:t>
            </a:r>
            <a:r>
              <a:rPr lang="en-US" altLang="zh-CN" sz="3200" dirty="0" smtClean="0">
                <a:solidFill>
                  <a:srgbClr val="000000"/>
                </a:solidFill>
                <a:cs typeface="宋体" panose="02010600030101010101" pitchFamily="2" charset="-122"/>
                <a:sym typeface="+mn-ea"/>
              </a:rPr>
              <a:t>(                                  )</a:t>
            </a:r>
            <a:r>
              <a:rPr lang="zh-CN" altLang="en-US" sz="3200" dirty="0" smtClean="0">
                <a:solidFill>
                  <a:srgbClr val="000000"/>
                </a:solidFill>
                <a:cs typeface="宋体" panose="02010600030101010101" pitchFamily="2" charset="-122"/>
                <a:sym typeface="+mn-ea"/>
              </a:rPr>
              <a:t>，其代表作品有诗集《繁星》和《</a:t>
            </a:r>
            <a:r>
              <a:rPr lang="en-US" altLang="zh-CN" sz="3200" dirty="0" smtClean="0">
                <a:solidFill>
                  <a:srgbClr val="000000"/>
                </a:solidFill>
                <a:cs typeface="宋体" panose="02010600030101010101" pitchFamily="2" charset="-122"/>
                <a:sym typeface="+mn-ea"/>
              </a:rPr>
              <a:t>            </a:t>
            </a:r>
            <a:r>
              <a:rPr lang="zh-CN" altLang="en-US" sz="3200" dirty="0" smtClean="0">
                <a:solidFill>
                  <a:srgbClr val="000000"/>
                </a:solidFill>
                <a:cs typeface="宋体" panose="02010600030101010101" pitchFamily="2" charset="-122"/>
                <a:sym typeface="+mn-ea"/>
              </a:rPr>
              <a:t>》。</a:t>
            </a:r>
            <a:endParaRPr lang="zh-CN" altLang="en-US" sz="3200" dirty="0" smtClean="0">
              <a:solidFill>
                <a:srgbClr val="000000"/>
              </a:solidFill>
              <a:cs typeface="宋体" panose="02010600030101010101" pitchFamily="2" charset="-122"/>
              <a:sym typeface="+mn-ea"/>
            </a:endParaRPr>
          </a:p>
        </p:txBody>
      </p:sp>
      <p:sp>
        <p:nvSpPr>
          <p:cNvPr id="5" name="文本框 4"/>
          <p:cNvSpPr txBox="1"/>
          <p:nvPr/>
        </p:nvSpPr>
        <p:spPr>
          <a:xfrm>
            <a:off x="5866453" y="987574"/>
            <a:ext cx="1005403" cy="584775"/>
          </a:xfrm>
          <a:prstGeom prst="rect">
            <a:avLst/>
          </a:prstGeom>
          <a:noFill/>
        </p:spPr>
        <p:txBody>
          <a:bodyPr wrap="none" rtlCol="0" anchor="t">
            <a:spAutoFit/>
          </a:bodyPr>
          <a:lstStyle/>
          <a:p>
            <a:r>
              <a:rPr lang="zh-CN" altLang="en-US" sz="3200" dirty="0">
                <a:solidFill>
                  <a:srgbClr val="FF0000"/>
                </a:solidFill>
              </a:rPr>
              <a:t>冰心</a:t>
            </a:r>
            <a:endParaRPr lang="zh-CN" altLang="en-US" sz="3200" dirty="0">
              <a:solidFill>
                <a:srgbClr val="FF0000"/>
              </a:solidFill>
            </a:endParaRPr>
          </a:p>
        </p:txBody>
      </p:sp>
      <p:sp>
        <p:nvSpPr>
          <p:cNvPr id="6" name="文本框 5"/>
          <p:cNvSpPr txBox="1"/>
          <p:nvPr/>
        </p:nvSpPr>
        <p:spPr>
          <a:xfrm>
            <a:off x="3009299" y="1433851"/>
            <a:ext cx="3057247" cy="584775"/>
          </a:xfrm>
          <a:prstGeom prst="rect">
            <a:avLst/>
          </a:prstGeom>
          <a:noFill/>
        </p:spPr>
        <p:txBody>
          <a:bodyPr wrap="none" rtlCol="0" anchor="t">
            <a:spAutoFit/>
          </a:bodyPr>
          <a:lstStyle/>
          <a:p>
            <a:r>
              <a:rPr lang="zh-CN" altLang="en-US" sz="3200" dirty="0">
                <a:solidFill>
                  <a:srgbClr val="FF0000"/>
                </a:solidFill>
              </a:rPr>
              <a:t>一片冰心在玉壶</a:t>
            </a:r>
            <a:endParaRPr lang="zh-CN" altLang="en-US" sz="3200" dirty="0">
              <a:solidFill>
                <a:srgbClr val="FF0000"/>
              </a:solidFill>
            </a:endParaRPr>
          </a:p>
        </p:txBody>
      </p:sp>
      <p:sp>
        <p:nvSpPr>
          <p:cNvPr id="7" name="文本框 6"/>
          <p:cNvSpPr txBox="1"/>
          <p:nvPr/>
        </p:nvSpPr>
        <p:spPr>
          <a:xfrm>
            <a:off x="5363751" y="1949376"/>
            <a:ext cx="1005403" cy="584775"/>
          </a:xfrm>
          <a:prstGeom prst="rect">
            <a:avLst/>
          </a:prstGeom>
          <a:noFill/>
        </p:spPr>
        <p:txBody>
          <a:bodyPr wrap="none" rtlCol="0" anchor="t">
            <a:spAutoFit/>
          </a:bodyPr>
          <a:lstStyle/>
          <a:p>
            <a:r>
              <a:rPr lang="zh-CN" altLang="en-US" sz="3200" dirty="0">
                <a:solidFill>
                  <a:srgbClr val="FF0000"/>
                </a:solidFill>
              </a:rPr>
              <a:t>春水</a:t>
            </a:r>
            <a:endParaRPr lang="zh-CN" altLang="en-US" sz="32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899592" y="654880"/>
            <a:ext cx="7272808" cy="954107"/>
          </a:xfrm>
          <a:prstGeom prst="rect">
            <a:avLst/>
          </a:prstGeom>
          <a:noFill/>
          <a:ln w="9525">
            <a:noFill/>
            <a:miter lim="800000"/>
          </a:ln>
          <a:effectLst/>
        </p:spPr>
        <p:txBody>
          <a:bodyPr vert="horz" wrap="square" lIns="91440" tIns="45720" rIns="91440" bIns="45720" numCol="1" anchor="ctr" anchorCtr="0" compatLnSpc="1">
            <a:spAutoFit/>
          </a:bodyPr>
          <a:lstStyle/>
          <a:p>
            <a:pPr lvl="0" defTabSz="914400" fontAlgn="base">
              <a:spcBef>
                <a:spcPct val="0"/>
              </a:spcBef>
              <a:spcAft>
                <a:spcPct val="0"/>
              </a:spcAft>
            </a:pPr>
            <a:r>
              <a:rPr kumimoji="0" lang="zh-CN" altLang="en-US" sz="2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rPr>
              <a:t>一、《珍珠鸟</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》一课用了什么写作手法，写了哪些内容</a:t>
            </a:r>
            <a:r>
              <a:rPr lang="en-US" sz="2800" b="1" dirty="0">
                <a:latin typeface="宋体" panose="02010600030101010101" pitchFamily="2" charset="-122"/>
                <a:ea typeface="宋体" panose="02010600030101010101" pitchFamily="2" charset="-122"/>
                <a:cs typeface="宋体" panose="02010600030101010101" pitchFamily="2" charset="-122"/>
                <a:sym typeface="+mn-ea"/>
              </a:rPr>
              <a:t>？</a:t>
            </a:r>
            <a:endParaRPr kumimoji="0" lang="zh-CN" sz="2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7" name="矩形 6"/>
          <p:cNvSpPr/>
          <p:nvPr/>
        </p:nvSpPr>
        <p:spPr>
          <a:xfrm>
            <a:off x="1482074" y="1587369"/>
            <a:ext cx="6107844" cy="523220"/>
          </a:xfrm>
          <a:prstGeom prst="rect">
            <a:avLst/>
          </a:prstGeom>
        </p:spPr>
        <p:txBody>
          <a:bodyPr wrap="square">
            <a:spAutoFit/>
          </a:bodyPr>
          <a:lstStyle/>
          <a:p>
            <a:r>
              <a:rPr lang="zh-CN" altLang="en-US" sz="2800" dirty="0"/>
              <a:t>本文用了拟人的写作手法。</a:t>
            </a:r>
            <a:endParaRPr lang="zh-CN" altLang="en-US" sz="2800" dirty="0"/>
          </a:p>
        </p:txBody>
      </p:sp>
      <p:sp>
        <p:nvSpPr>
          <p:cNvPr id="2" name="左大括号 1"/>
          <p:cNvSpPr/>
          <p:nvPr/>
        </p:nvSpPr>
        <p:spPr>
          <a:xfrm>
            <a:off x="1674395" y="2440129"/>
            <a:ext cx="365760" cy="1656715"/>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5" name="TextBox 4"/>
          <p:cNvSpPr txBox="1"/>
          <p:nvPr/>
        </p:nvSpPr>
        <p:spPr>
          <a:xfrm>
            <a:off x="2040155" y="2085065"/>
            <a:ext cx="1620957" cy="523220"/>
          </a:xfrm>
          <a:prstGeom prst="rect">
            <a:avLst/>
          </a:prstGeom>
          <a:noFill/>
        </p:spPr>
        <p:txBody>
          <a:bodyPr wrap="none" rtlCol="0">
            <a:spAutoFit/>
          </a:bodyPr>
          <a:lstStyle/>
          <a:p>
            <a:pPr algn="l">
              <a:buClrTx/>
              <a:buSzTx/>
              <a:buFontTx/>
            </a:pPr>
            <a:r>
              <a:rPr lang="zh-CN" altLang="en-US" sz="2800" dirty="0" smtClean="0"/>
              <a:t>营造鸟巢</a:t>
            </a:r>
            <a:endParaRPr lang="zh-CN" altLang="en-US" sz="2800" dirty="0" smtClean="0"/>
          </a:p>
        </p:txBody>
      </p:sp>
      <p:sp>
        <p:nvSpPr>
          <p:cNvPr id="13" name="文本框 12"/>
          <p:cNvSpPr txBox="1"/>
          <p:nvPr/>
        </p:nvSpPr>
        <p:spPr>
          <a:xfrm>
            <a:off x="6228184" y="2324842"/>
            <a:ext cx="1477328" cy="2178754"/>
          </a:xfrm>
          <a:prstGeom prst="rect">
            <a:avLst/>
          </a:prstGeom>
          <a:noFill/>
        </p:spPr>
        <p:txBody>
          <a:bodyPr vert="eaVert" wrap="square" rtlCol="0">
            <a:spAutoFit/>
          </a:bodyPr>
          <a:lstStyle/>
          <a:p>
            <a:pPr algn="l"/>
            <a:endParaRPr lang="zh-CN" altLang="en-US" sz="2800" dirty="0">
              <a:sym typeface="+mn-ea"/>
            </a:endParaRPr>
          </a:p>
          <a:p>
            <a:pPr algn="l"/>
            <a:r>
              <a:rPr lang="zh-CN" altLang="en-US" sz="2800" dirty="0">
                <a:sym typeface="+mn-ea"/>
              </a:rPr>
              <a:t>和谐相处</a:t>
            </a:r>
            <a:endParaRPr lang="zh-CN" altLang="en-US" sz="2800" dirty="0">
              <a:sym typeface="+mn-ea"/>
            </a:endParaRPr>
          </a:p>
          <a:p>
            <a:pPr algn="l"/>
            <a:r>
              <a:rPr lang="zh-CN" altLang="en-US" sz="2800" dirty="0">
                <a:sym typeface="+mn-ea"/>
              </a:rPr>
              <a:t>人和动物</a:t>
            </a:r>
            <a:endParaRPr lang="zh-CN" altLang="en-US" sz="2800" dirty="0"/>
          </a:p>
        </p:txBody>
      </p:sp>
      <p:sp>
        <p:nvSpPr>
          <p:cNvPr id="6" name="左大括号 5"/>
          <p:cNvSpPr/>
          <p:nvPr/>
        </p:nvSpPr>
        <p:spPr>
          <a:xfrm>
            <a:off x="2814855" y="2779219"/>
            <a:ext cx="267335" cy="1270000"/>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1" name="右大括号 10"/>
          <p:cNvSpPr/>
          <p:nvPr/>
        </p:nvSpPr>
        <p:spPr>
          <a:xfrm>
            <a:off x="5647571" y="2212164"/>
            <a:ext cx="354330" cy="1884680"/>
          </a:xfrm>
          <a:prstGeom prst="rightBrace">
            <a:avLst>
              <a:gd name="adj1" fmla="val 0"/>
              <a:gd name="adj2" fmla="val 50000"/>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5" name="文本框 14"/>
          <p:cNvSpPr txBox="1"/>
          <p:nvPr/>
        </p:nvSpPr>
        <p:spPr>
          <a:xfrm>
            <a:off x="1058842" y="2798269"/>
            <a:ext cx="615553" cy="1169551"/>
          </a:xfrm>
          <a:prstGeom prst="rect">
            <a:avLst/>
          </a:prstGeom>
          <a:noFill/>
        </p:spPr>
        <p:txBody>
          <a:bodyPr vert="eaVert" wrap="none" rtlCol="0">
            <a:spAutoFit/>
          </a:bodyPr>
          <a:lstStyle/>
          <a:p>
            <a:r>
              <a:rPr lang="zh-CN" altLang="en-US" sz="2800"/>
              <a:t>珍珠鸟</a:t>
            </a:r>
            <a:endParaRPr lang="zh-CN" altLang="en-US" sz="2800"/>
          </a:p>
        </p:txBody>
      </p:sp>
      <p:sp>
        <p:nvSpPr>
          <p:cNvPr id="16" name="文本框 15"/>
          <p:cNvSpPr txBox="1"/>
          <p:nvPr/>
        </p:nvSpPr>
        <p:spPr>
          <a:xfrm>
            <a:off x="1858585" y="2950669"/>
            <a:ext cx="1046440" cy="810478"/>
          </a:xfrm>
          <a:prstGeom prst="rect">
            <a:avLst/>
          </a:prstGeom>
          <a:noFill/>
        </p:spPr>
        <p:txBody>
          <a:bodyPr vert="eaVert" wrap="none" rtlCol="0">
            <a:spAutoFit/>
          </a:bodyPr>
          <a:lstStyle/>
          <a:p>
            <a:pPr algn="l"/>
            <a:r>
              <a:rPr lang="zh-CN" altLang="en-US" sz="2800">
                <a:sym typeface="+mn-ea"/>
              </a:rPr>
              <a:t>过程</a:t>
            </a:r>
            <a:endParaRPr lang="zh-CN" altLang="en-US" sz="2800"/>
          </a:p>
          <a:p>
            <a:pPr algn="l"/>
            <a:r>
              <a:rPr lang="zh-CN" altLang="en-US" sz="2800">
                <a:sym typeface="+mn-ea"/>
              </a:rPr>
              <a:t>熟悉</a:t>
            </a:r>
            <a:endParaRPr lang="zh-CN" altLang="en-US" sz="2800"/>
          </a:p>
        </p:txBody>
      </p:sp>
      <p:sp>
        <p:nvSpPr>
          <p:cNvPr id="17" name="TextBox 4"/>
          <p:cNvSpPr txBox="1"/>
          <p:nvPr/>
        </p:nvSpPr>
        <p:spPr>
          <a:xfrm>
            <a:off x="3082190" y="3317793"/>
            <a:ext cx="1620957" cy="523220"/>
          </a:xfrm>
          <a:prstGeom prst="rect">
            <a:avLst/>
          </a:prstGeom>
          <a:noFill/>
        </p:spPr>
        <p:txBody>
          <a:bodyPr wrap="none" rtlCol="0">
            <a:spAutoFit/>
          </a:bodyPr>
          <a:lstStyle/>
          <a:p>
            <a:pPr algn="l">
              <a:buClrTx/>
              <a:buSzTx/>
              <a:buFontTx/>
            </a:pPr>
            <a:r>
              <a:rPr lang="zh-CN" altLang="en-US" sz="2800" dirty="0" smtClean="0"/>
              <a:t>落在桌上</a:t>
            </a:r>
            <a:endParaRPr lang="zh-CN" altLang="en-US" sz="2800" dirty="0" smtClean="0"/>
          </a:p>
        </p:txBody>
      </p:sp>
      <p:sp>
        <p:nvSpPr>
          <p:cNvPr id="18" name="TextBox 4"/>
          <p:cNvSpPr txBox="1"/>
          <p:nvPr/>
        </p:nvSpPr>
        <p:spPr>
          <a:xfrm>
            <a:off x="3082190" y="3687363"/>
            <a:ext cx="1620957" cy="523220"/>
          </a:xfrm>
          <a:prstGeom prst="rect">
            <a:avLst/>
          </a:prstGeom>
          <a:noFill/>
        </p:spPr>
        <p:txBody>
          <a:bodyPr wrap="none" rtlCol="0">
            <a:spAutoFit/>
          </a:bodyPr>
          <a:lstStyle/>
          <a:p>
            <a:pPr algn="l">
              <a:buClrTx/>
              <a:buSzTx/>
              <a:buFontTx/>
            </a:pPr>
            <a:r>
              <a:rPr lang="zh-CN" altLang="en-US" sz="2800" dirty="0" smtClean="0"/>
              <a:t>落在肩头</a:t>
            </a:r>
            <a:endParaRPr lang="zh-CN" altLang="en-US" sz="2800" dirty="0" smtClean="0"/>
          </a:p>
        </p:txBody>
      </p:sp>
      <p:sp>
        <p:nvSpPr>
          <p:cNvPr id="19" name="TextBox 4"/>
          <p:cNvSpPr txBox="1"/>
          <p:nvPr/>
        </p:nvSpPr>
        <p:spPr>
          <a:xfrm>
            <a:off x="3557170" y="2109613"/>
            <a:ext cx="1620957" cy="523220"/>
          </a:xfrm>
          <a:prstGeom prst="rect">
            <a:avLst/>
          </a:prstGeom>
          <a:noFill/>
        </p:spPr>
        <p:txBody>
          <a:bodyPr wrap="none" rtlCol="0">
            <a:spAutoFit/>
          </a:bodyPr>
          <a:lstStyle/>
          <a:p>
            <a:pPr algn="l">
              <a:buClrTx/>
              <a:buSzTx/>
              <a:buFontTx/>
            </a:pPr>
            <a:r>
              <a:rPr lang="zh-CN" altLang="en-US" sz="2800" dirty="0" smtClean="0"/>
              <a:t>舒适温暖</a:t>
            </a:r>
            <a:endParaRPr lang="zh-CN" altLang="en-US" sz="2800" dirty="0" smtClean="0"/>
          </a:p>
        </p:txBody>
      </p:sp>
      <p:sp>
        <p:nvSpPr>
          <p:cNvPr id="4" name="TextBox 4"/>
          <p:cNvSpPr txBox="1"/>
          <p:nvPr/>
        </p:nvSpPr>
        <p:spPr>
          <a:xfrm>
            <a:off x="3082190" y="2578653"/>
            <a:ext cx="2339102" cy="523220"/>
          </a:xfrm>
          <a:prstGeom prst="rect">
            <a:avLst/>
          </a:prstGeom>
          <a:noFill/>
        </p:spPr>
        <p:txBody>
          <a:bodyPr wrap="none" rtlCol="0">
            <a:spAutoFit/>
          </a:bodyPr>
          <a:lstStyle/>
          <a:p>
            <a:pPr algn="l">
              <a:buClrTx/>
              <a:buSzTx/>
              <a:buFontTx/>
            </a:pPr>
            <a:r>
              <a:rPr lang="zh-CN" altLang="en-US" sz="2800" dirty="0" smtClean="0"/>
              <a:t>在笼子四周飞</a:t>
            </a:r>
            <a:endParaRPr lang="zh-CN" altLang="en-US" sz="2800" dirty="0" smtClean="0"/>
          </a:p>
        </p:txBody>
      </p:sp>
      <p:sp>
        <p:nvSpPr>
          <p:cNvPr id="8" name="TextBox 4"/>
          <p:cNvSpPr txBox="1"/>
          <p:nvPr/>
        </p:nvSpPr>
        <p:spPr>
          <a:xfrm>
            <a:off x="3082190" y="2948223"/>
            <a:ext cx="1620957" cy="523220"/>
          </a:xfrm>
          <a:prstGeom prst="rect">
            <a:avLst/>
          </a:prstGeom>
          <a:noFill/>
        </p:spPr>
        <p:txBody>
          <a:bodyPr wrap="none" rtlCol="0">
            <a:spAutoFit/>
          </a:bodyPr>
          <a:lstStyle/>
          <a:p>
            <a:pPr algn="l">
              <a:buClrTx/>
              <a:buSzTx/>
              <a:buFontTx/>
            </a:pPr>
            <a:r>
              <a:rPr lang="zh-CN" altLang="en-US" sz="2800" dirty="0" smtClean="0"/>
              <a:t>在屋里飞</a:t>
            </a:r>
            <a:endParaRPr lang="zh-CN" altLang="en-US" sz="2800" dirty="0" smtClean="0"/>
          </a:p>
        </p:txBody>
      </p:sp>
      <p:sp>
        <p:nvSpPr>
          <p:cNvPr id="22" name="文本框 21"/>
          <p:cNvSpPr txBox="1"/>
          <p:nvPr/>
        </p:nvSpPr>
        <p:spPr>
          <a:xfrm>
            <a:off x="3655865" y="106122"/>
            <a:ext cx="1402080" cy="460375"/>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defPPr>
              <a:defRPr lang="zh-CN"/>
            </a:defPPr>
            <a:lvl1pPr algn="ctr">
              <a:defRPr sz="2400">
                <a:ln>
                  <a:noFill/>
                </a:ln>
                <a:solidFill>
                  <a:schemeClr val="dk1"/>
                </a:solidFill>
                <a:effectLst/>
                <a:latin typeface="Arial" panose="020B0604020202020204" pitchFamily="34" charset="0"/>
                <a:ea typeface="宋体" panose="02010600030101010101" pitchFamily="2" charset="-122"/>
                <a:cs typeface="宋体" panose="02010600030101010101" pitchFamily="2"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zh-CN" dirty="0">
                <a:sym typeface="+mn-ea"/>
              </a:rPr>
              <a:t>4.</a:t>
            </a:r>
            <a:r>
              <a:rPr lang="zh-CN" altLang="en-US" dirty="0">
                <a:sym typeface="+mn-ea"/>
              </a:rPr>
              <a:t>珍珠鸟</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2"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animBg="1"/>
      <p:bldP spid="5" grpId="0"/>
      <p:bldP spid="13" grpId="0"/>
      <p:bldP spid="6" grpId="0" animBg="1"/>
      <p:bldP spid="11" grpId="0" animBg="1"/>
      <p:bldP spid="15" grpId="1"/>
      <p:bldP spid="15" grpId="2"/>
      <p:bldP spid="16" grpId="0"/>
      <p:bldP spid="17" grpId="0"/>
      <p:bldP spid="18" grpId="0"/>
      <p:bldP spid="19" grpId="0"/>
      <p:bldP spid="4"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39552" y="1275606"/>
            <a:ext cx="7848872" cy="2554545"/>
          </a:xfrm>
          <a:prstGeom prst="rect">
            <a:avLst/>
          </a:prstGeom>
          <a:noFill/>
        </p:spPr>
        <p:txBody>
          <a:bodyPr wrap="square" rtlCol="0">
            <a:spAutoFit/>
          </a:bodyPr>
          <a:lstStyle/>
          <a:p>
            <a:r>
              <a:rPr lang="zh-CN" altLang="en-US" sz="3200" dirty="0" smtClean="0"/>
              <a:t>       此</a:t>
            </a:r>
            <a:r>
              <a:rPr lang="zh-CN" altLang="en-US" sz="3200" dirty="0"/>
              <a:t>文描绘了在一丛绿意盎然、充满生气的吊篮里的一只鸟笼里，一只红嘴小精灵在快乐地飞来飞去的图景，谱写了一曲人与动物之间的爱的颂歌，同时也间接表达了信赖也是人类社会生活的准则这一寓意。</a:t>
            </a:r>
            <a:endParaRPr lang="zh-CN" altLang="en-US" sz="3200" dirty="0"/>
          </a:p>
        </p:txBody>
      </p:sp>
      <p:sp>
        <p:nvSpPr>
          <p:cNvPr id="3" name="文本框 2"/>
          <p:cNvSpPr txBox="1"/>
          <p:nvPr/>
        </p:nvSpPr>
        <p:spPr>
          <a:xfrm>
            <a:off x="971600" y="267494"/>
            <a:ext cx="2709545" cy="584775"/>
          </a:xfrm>
          <a:prstGeom prst="rect">
            <a:avLst/>
          </a:prstGeom>
          <a:noFill/>
        </p:spPr>
        <p:txBody>
          <a:bodyPr wrap="square" rtlCol="0" anchor="t">
            <a:spAutoFit/>
          </a:bodyPr>
          <a:lstStyle/>
          <a:p>
            <a:r>
              <a:rPr lang="zh-CN" altLang="en-US" sz="3200" dirty="0"/>
              <a:t>二、概括主题</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43608" y="555526"/>
            <a:ext cx="7103427" cy="584775"/>
          </a:xfrm>
          <a:prstGeom prst="rect">
            <a:avLst/>
          </a:prstGeom>
          <a:noFill/>
        </p:spPr>
        <p:txBody>
          <a:bodyPr wrap="square" rtlCol="0" anchor="t">
            <a:spAutoFit/>
          </a:bodyPr>
          <a:lstStyle/>
          <a:p>
            <a:r>
              <a:rPr lang="zh-CN" altLang="en-US" sz="3200" dirty="0" smtClean="0"/>
              <a:t>三</a:t>
            </a:r>
            <a:r>
              <a:rPr lang="zh-CN" altLang="en-US" sz="3200" dirty="0"/>
              <a:t>、你如何理解课文中的最后一句话</a:t>
            </a:r>
            <a:r>
              <a:rPr lang="en-US" sz="3200" b="1" dirty="0">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3200" dirty="0"/>
          </a:p>
        </p:txBody>
      </p:sp>
      <p:sp>
        <p:nvSpPr>
          <p:cNvPr id="4" name="文本框 3"/>
          <p:cNvSpPr txBox="1"/>
          <p:nvPr/>
        </p:nvSpPr>
        <p:spPr>
          <a:xfrm>
            <a:off x="827584" y="1635646"/>
            <a:ext cx="7244923" cy="2062103"/>
          </a:xfrm>
          <a:prstGeom prst="rect">
            <a:avLst/>
          </a:prstGeom>
          <a:noFill/>
        </p:spPr>
        <p:txBody>
          <a:bodyPr wrap="square" rtlCol="0" anchor="t">
            <a:spAutoFit/>
          </a:bodyPr>
          <a:lstStyle/>
          <a:p>
            <a:r>
              <a:rPr lang="zh-CN" altLang="en-US" sz="3200" dirty="0" smtClean="0"/>
              <a:t>       在</a:t>
            </a:r>
            <a:r>
              <a:rPr lang="zh-CN" altLang="en-US" sz="3200" dirty="0"/>
              <a:t>生活中，无论是人与人之间，还是人与动物之间，信任都是无价的，用爱心、用信赖去</a:t>
            </a:r>
            <a:r>
              <a:rPr lang="zh-CN" altLang="en-US" sz="3200" dirty="0" smtClean="0"/>
              <a:t>做，就</a:t>
            </a:r>
            <a:r>
              <a:rPr lang="zh-CN" altLang="en-US" sz="3200" dirty="0"/>
              <a:t>一定能互相信任、和谐美好。</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39552" y="483518"/>
            <a:ext cx="8270877" cy="954107"/>
          </a:xfrm>
          <a:prstGeom prst="rect">
            <a:avLst/>
          </a:prstGeom>
          <a:noFill/>
        </p:spPr>
        <p:txBody>
          <a:bodyPr wrap="square" rtlCol="0" anchor="t">
            <a:spAutoFit/>
          </a:bodyPr>
          <a:lstStyle/>
          <a:p>
            <a:r>
              <a:rPr lang="zh-CN" altLang="en-US" sz="2800" dirty="0" smtClean="0"/>
              <a:t>       四</a:t>
            </a:r>
            <a:r>
              <a:rPr lang="zh-CN" altLang="en-US" sz="2800" dirty="0"/>
              <a:t>、文中四次出现了</a:t>
            </a:r>
            <a:r>
              <a:rPr lang="zh-CN" altLang="en-US" sz="2800" dirty="0">
                <a:sym typeface="+mn-ea"/>
              </a:rPr>
              <a:t>“</a:t>
            </a:r>
            <a:r>
              <a:rPr lang="zh-CN" altLang="en-US" sz="2800" dirty="0"/>
              <a:t>小家伙</a:t>
            </a:r>
            <a:r>
              <a:rPr lang="zh-CN" altLang="en-US" sz="2800" dirty="0">
                <a:sym typeface="+mn-ea"/>
              </a:rPr>
              <a:t>”</a:t>
            </a:r>
            <a:r>
              <a:rPr lang="zh-CN" altLang="en-US" sz="2800" dirty="0"/>
              <a:t>这个词，找出相关的语句，谈谈你从这个词中感受到了什么。</a:t>
            </a:r>
            <a:endParaRPr lang="zh-CN" altLang="en-US" sz="2800" dirty="0"/>
          </a:p>
        </p:txBody>
      </p:sp>
      <p:sp>
        <p:nvSpPr>
          <p:cNvPr id="7" name="文本框 6"/>
          <p:cNvSpPr txBox="1"/>
          <p:nvPr/>
        </p:nvSpPr>
        <p:spPr>
          <a:xfrm>
            <a:off x="1907704" y="1588208"/>
            <a:ext cx="5067667" cy="523220"/>
          </a:xfrm>
          <a:prstGeom prst="rect">
            <a:avLst/>
          </a:prstGeom>
          <a:noFill/>
        </p:spPr>
        <p:txBody>
          <a:bodyPr wrap="square" rtlCol="0" anchor="t">
            <a:spAutoFit/>
          </a:bodyPr>
          <a:lstStyle/>
          <a:p>
            <a:r>
              <a:rPr lang="en-US" altLang="zh-CN" sz="2800" dirty="0" smtClean="0"/>
              <a:t>1</a:t>
            </a:r>
            <a:r>
              <a:rPr lang="en-US" altLang="zh-CN" sz="2800" dirty="0"/>
              <a:t>.</a:t>
            </a:r>
            <a:r>
              <a:rPr lang="zh-CN" altLang="en-US" sz="2800" dirty="0"/>
              <a:t>“哟，雏儿!正是这小家伙!</a:t>
            </a:r>
            <a:r>
              <a:rPr lang="zh-CN" altLang="en-US" sz="2800" dirty="0" smtClean="0"/>
              <a:t>”</a:t>
            </a:r>
            <a:r>
              <a:rPr lang="en-US" altLang="zh-CN" sz="2800" dirty="0" smtClean="0"/>
              <a:t>       </a:t>
            </a:r>
            <a:r>
              <a:rPr lang="zh-CN" altLang="en-US" sz="2800" dirty="0" smtClean="0"/>
              <a:t>       </a:t>
            </a:r>
            <a:r>
              <a:rPr lang="en-US" altLang="zh-CN" sz="2800" dirty="0" smtClean="0"/>
              <a:t>       </a:t>
            </a:r>
            <a:endParaRPr lang="zh-CN" altLang="en-US" sz="2800" dirty="0"/>
          </a:p>
        </p:txBody>
      </p:sp>
      <p:sp>
        <p:nvSpPr>
          <p:cNvPr id="3" name="矩形 2"/>
          <p:cNvSpPr/>
          <p:nvPr/>
        </p:nvSpPr>
        <p:spPr>
          <a:xfrm>
            <a:off x="1763688" y="2255747"/>
            <a:ext cx="5211683" cy="523220"/>
          </a:xfrm>
          <a:prstGeom prst="rect">
            <a:avLst/>
          </a:prstGeom>
        </p:spPr>
        <p:style>
          <a:lnRef idx="2">
            <a:schemeClr val="accent4"/>
          </a:lnRef>
          <a:fillRef idx="1">
            <a:schemeClr val="lt1"/>
          </a:fillRef>
          <a:effectRef idx="0">
            <a:schemeClr val="accent4"/>
          </a:effectRef>
          <a:fontRef idx="minor">
            <a:schemeClr val="dk1"/>
          </a:fontRef>
        </p:style>
        <p:txBody>
          <a:bodyPr anchor="ctr"/>
          <a:lstStyle/>
          <a:p>
            <a:r>
              <a:rPr lang="zh-CN" altLang="en-US" sz="2800" dirty="0">
                <a:solidFill>
                  <a:schemeClr val="dk1"/>
                </a:solidFill>
                <a:latin typeface="楷体" panose="02010609060101010101" pitchFamily="49" charset="-122"/>
                <a:ea typeface="楷体" panose="02010609060101010101" pitchFamily="49" charset="-122"/>
                <a:cs typeface="楷体" panose="02010609060101010101" pitchFamily="49" charset="-122"/>
              </a:rPr>
              <a:t>体现了作者初见小鸟时的惊喜。</a:t>
            </a:r>
            <a:endParaRPr lang="zh-CN" altLang="en-US" sz="2800" dirty="0">
              <a:solidFill>
                <a:schemeClr val="dk1"/>
              </a:solidFill>
              <a:latin typeface="楷体" panose="02010609060101010101" pitchFamily="49" charset="-122"/>
              <a:ea typeface="楷体" panose="02010609060101010101" pitchFamily="49" charset="-122"/>
              <a:cs typeface="楷体" panose="02010609060101010101" pitchFamily="49" charset="-122"/>
            </a:endParaRPr>
          </a:p>
        </p:txBody>
      </p:sp>
      <p:sp>
        <p:nvSpPr>
          <p:cNvPr id="4" name="矩形 3"/>
          <p:cNvSpPr/>
          <p:nvPr/>
        </p:nvSpPr>
        <p:spPr>
          <a:xfrm>
            <a:off x="1089415" y="3677059"/>
            <a:ext cx="7010977" cy="947465"/>
          </a:xfrm>
          <a:prstGeom prst="rect">
            <a:avLst/>
          </a:prstGeom>
        </p:spPr>
        <p:style>
          <a:lnRef idx="2">
            <a:schemeClr val="accent4"/>
          </a:lnRef>
          <a:fillRef idx="1">
            <a:schemeClr val="lt1"/>
          </a:fillRef>
          <a:effectRef idx="0">
            <a:schemeClr val="accent4"/>
          </a:effectRef>
          <a:fontRef idx="minor">
            <a:schemeClr val="dk1"/>
          </a:fontRef>
        </p:style>
        <p:txBody>
          <a:bodyPr anchor="ctr"/>
          <a:lstStyle/>
          <a:p>
            <a:r>
              <a:rPr lang="zh-CN" altLang="en-US" sz="2800" dirty="0" smtClean="0">
                <a:solidFill>
                  <a:schemeClr val="dk1"/>
                </a:solidFill>
                <a:latin typeface="楷体" panose="02010609060101010101" pitchFamily="49" charset="-122"/>
                <a:ea typeface="楷体" panose="02010609060101010101" pitchFamily="49" charset="-122"/>
                <a:cs typeface="楷体" panose="02010609060101010101" pitchFamily="49" charset="-122"/>
              </a:rPr>
              <a:t>    在</a:t>
            </a:r>
            <a:r>
              <a:rPr lang="zh-CN" altLang="en-US" sz="2800" dirty="0">
                <a:solidFill>
                  <a:schemeClr val="dk1"/>
                </a:solidFill>
                <a:latin typeface="楷体" panose="02010609060101010101" pitchFamily="49" charset="-122"/>
                <a:ea typeface="楷体" panose="02010609060101010101" pitchFamily="49" charset="-122"/>
                <a:cs typeface="楷体" panose="02010609060101010101" pitchFamily="49" charset="-122"/>
              </a:rPr>
              <a:t>作者眼里，小珍珠鸟仿佛是自己家的一个可爱的孩子。  </a:t>
            </a:r>
            <a:endParaRPr lang="zh-CN" altLang="en-US" sz="2800" dirty="0">
              <a:solidFill>
                <a:schemeClr val="dk1"/>
              </a:solidFill>
              <a:latin typeface="楷体" panose="02010609060101010101" pitchFamily="49" charset="-122"/>
              <a:ea typeface="楷体" panose="02010609060101010101" pitchFamily="49" charset="-122"/>
              <a:cs typeface="楷体" panose="02010609060101010101" pitchFamily="49" charset="-122"/>
            </a:endParaRPr>
          </a:p>
        </p:txBody>
      </p:sp>
      <p:sp>
        <p:nvSpPr>
          <p:cNvPr id="6" name="矩形 5"/>
          <p:cNvSpPr/>
          <p:nvPr/>
        </p:nvSpPr>
        <p:spPr>
          <a:xfrm>
            <a:off x="1223627" y="2959259"/>
            <a:ext cx="6742551" cy="523220"/>
          </a:xfrm>
          <a:prstGeom prst="rect">
            <a:avLst/>
          </a:prstGeom>
          <a:noFill/>
        </p:spPr>
        <p:txBody>
          <a:bodyPr wrap="square" rtlCol="0" anchor="t">
            <a:spAutoFit/>
          </a:bodyPr>
          <a:lstStyle/>
          <a:p>
            <a:r>
              <a:rPr lang="en-US" altLang="zh-CN" sz="2800" dirty="0"/>
              <a:t>2.</a:t>
            </a:r>
            <a:r>
              <a:rPr lang="zh-CN" altLang="en-US" sz="2800" dirty="0"/>
              <a:t> “起先，这小家伙只在笼子四周</a:t>
            </a:r>
            <a:r>
              <a:rPr lang="zh-CN" altLang="en-US" sz="2800" dirty="0" smtClean="0"/>
              <a:t>活动</a:t>
            </a:r>
            <a:r>
              <a:rPr lang="en-US" altLang="zh-CN" sz="2800" dirty="0"/>
              <a:t>……</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animBg="1"/>
      <p:bldP spid="4" grpId="0" animBg="1"/>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39553" y="483518"/>
            <a:ext cx="8064896" cy="954107"/>
          </a:xfrm>
          <a:prstGeom prst="rect">
            <a:avLst/>
          </a:prstGeom>
          <a:noFill/>
        </p:spPr>
        <p:txBody>
          <a:bodyPr wrap="square" rtlCol="0" anchor="t">
            <a:spAutoFit/>
          </a:bodyPr>
          <a:lstStyle/>
          <a:p>
            <a:r>
              <a:rPr lang="zh-CN" altLang="en-US" sz="2800" dirty="0" smtClean="0"/>
              <a:t>       四</a:t>
            </a:r>
            <a:r>
              <a:rPr lang="zh-CN" altLang="en-US" sz="2800" dirty="0"/>
              <a:t>、文中四次出现了</a:t>
            </a:r>
            <a:r>
              <a:rPr lang="zh-CN" altLang="en-US" sz="2800" dirty="0">
                <a:sym typeface="+mn-ea"/>
              </a:rPr>
              <a:t>“</a:t>
            </a:r>
            <a:r>
              <a:rPr lang="zh-CN" altLang="en-US" sz="2800" dirty="0"/>
              <a:t>小家伙</a:t>
            </a:r>
            <a:r>
              <a:rPr lang="zh-CN" altLang="en-US" sz="2800" dirty="0">
                <a:sym typeface="+mn-ea"/>
              </a:rPr>
              <a:t>”</a:t>
            </a:r>
            <a:r>
              <a:rPr lang="zh-CN" altLang="en-US" sz="2800" dirty="0"/>
              <a:t>这个词，找出相关的语句，谈谈你从这个词中感受到了什么。</a:t>
            </a:r>
            <a:endParaRPr lang="zh-CN" altLang="en-US" sz="2800" dirty="0"/>
          </a:p>
        </p:txBody>
      </p:sp>
      <p:sp>
        <p:nvSpPr>
          <p:cNvPr id="7" name="文本框 6"/>
          <p:cNvSpPr txBox="1"/>
          <p:nvPr/>
        </p:nvSpPr>
        <p:spPr>
          <a:xfrm>
            <a:off x="810863" y="1381056"/>
            <a:ext cx="7534329" cy="954107"/>
          </a:xfrm>
          <a:prstGeom prst="rect">
            <a:avLst/>
          </a:prstGeom>
          <a:noFill/>
        </p:spPr>
        <p:txBody>
          <a:bodyPr wrap="square" rtlCol="0" anchor="t">
            <a:spAutoFit/>
          </a:bodyPr>
          <a:lstStyle/>
          <a:p>
            <a:r>
              <a:rPr lang="en-US" altLang="zh-CN" sz="2800" dirty="0" smtClean="0"/>
              <a:t>3</a:t>
            </a:r>
            <a:r>
              <a:rPr lang="en-US" altLang="zh-CN" sz="2800" dirty="0"/>
              <a:t>.</a:t>
            </a:r>
            <a:r>
              <a:rPr lang="zh-CN" altLang="en-US" sz="2800" dirty="0"/>
              <a:t>“我不动声色地写，默默享受着这小家伙亲近的情意。</a:t>
            </a:r>
            <a:r>
              <a:rPr lang="zh-CN" altLang="en-US" sz="2800" dirty="0" smtClean="0"/>
              <a:t>”</a:t>
            </a:r>
            <a:endParaRPr lang="zh-CN" altLang="en-US" sz="2800" dirty="0"/>
          </a:p>
        </p:txBody>
      </p:sp>
      <p:sp>
        <p:nvSpPr>
          <p:cNvPr id="2" name="矩形 1"/>
          <p:cNvSpPr/>
          <p:nvPr/>
        </p:nvSpPr>
        <p:spPr>
          <a:xfrm>
            <a:off x="888218" y="3907069"/>
            <a:ext cx="7367565" cy="1006446"/>
          </a:xfrm>
          <a:prstGeom prst="rect">
            <a:avLst/>
          </a:prstGeom>
        </p:spPr>
        <p:style>
          <a:lnRef idx="2">
            <a:schemeClr val="accent4"/>
          </a:lnRef>
          <a:fillRef idx="1">
            <a:schemeClr val="lt1"/>
          </a:fillRef>
          <a:effectRef idx="0">
            <a:schemeClr val="accent4"/>
          </a:effectRef>
          <a:fontRef idx="minor">
            <a:schemeClr val="dk1"/>
          </a:fontRef>
        </p:style>
        <p:txBody>
          <a:bodyPr anchor="ctr"/>
          <a:lstStyle/>
          <a:p>
            <a:r>
              <a:rPr lang="zh-CN" altLang="en-US" sz="2800" dirty="0">
                <a:latin typeface="楷体" panose="02010609060101010101" pitchFamily="49" charset="-122"/>
                <a:ea typeface="楷体" panose="02010609060101010101" pitchFamily="49" charset="-122"/>
                <a:cs typeface="楷体" panose="02010609060101010101" pitchFamily="49" charset="-122"/>
              </a:rPr>
              <a:t> 作者用真情打动了小鸟，与它建立真正的友谊，营造了人与动物和谐相处的美好境界。</a:t>
            </a:r>
            <a:endParaRPr lang="zh-CN" altLang="en-US" sz="2800" dirty="0">
              <a:latin typeface="楷体" panose="02010609060101010101" pitchFamily="49" charset="-122"/>
              <a:ea typeface="楷体" panose="02010609060101010101" pitchFamily="49" charset="-122"/>
              <a:cs typeface="楷体" panose="02010609060101010101" pitchFamily="49" charset="-122"/>
            </a:endParaRPr>
          </a:p>
        </p:txBody>
      </p:sp>
      <p:sp>
        <p:nvSpPr>
          <p:cNvPr id="6" name="文本框 5"/>
          <p:cNvSpPr txBox="1"/>
          <p:nvPr/>
        </p:nvSpPr>
        <p:spPr>
          <a:xfrm>
            <a:off x="786082" y="2952962"/>
            <a:ext cx="7553081" cy="954107"/>
          </a:xfrm>
          <a:prstGeom prst="rect">
            <a:avLst/>
          </a:prstGeom>
          <a:noFill/>
        </p:spPr>
        <p:txBody>
          <a:bodyPr wrap="square" rtlCol="0" anchor="t">
            <a:spAutoFit/>
          </a:bodyPr>
          <a:lstStyle/>
          <a:p>
            <a:r>
              <a:rPr lang="en-US" altLang="zh-CN" sz="2800" dirty="0" smtClean="0"/>
              <a:t>4.</a:t>
            </a:r>
            <a:r>
              <a:rPr lang="zh-CN" altLang="en-US" sz="2800" dirty="0" smtClean="0"/>
              <a:t>“待一会儿，扭头看，这小家伙竟趴在我的肩头睡着了.....”</a:t>
            </a:r>
            <a:endParaRPr lang="zh-CN" altLang="en-US" sz="2800" dirty="0"/>
          </a:p>
        </p:txBody>
      </p:sp>
      <p:sp>
        <p:nvSpPr>
          <p:cNvPr id="3" name="矩形 2"/>
          <p:cNvSpPr/>
          <p:nvPr/>
        </p:nvSpPr>
        <p:spPr>
          <a:xfrm>
            <a:off x="1148868" y="2362497"/>
            <a:ext cx="6827510" cy="523220"/>
          </a:xfrm>
          <a:prstGeom prst="rect">
            <a:avLst/>
          </a:prstGeom>
        </p:spPr>
        <p:style>
          <a:lnRef idx="2">
            <a:schemeClr val="accent4"/>
          </a:lnRef>
          <a:fillRef idx="1">
            <a:schemeClr val="lt1"/>
          </a:fillRef>
          <a:effectRef idx="0">
            <a:schemeClr val="accent4"/>
          </a:effectRef>
          <a:fontRef idx="minor">
            <a:schemeClr val="dk1"/>
          </a:fontRef>
        </p:style>
        <p:txBody>
          <a:bodyPr anchor="ctr"/>
          <a:lstStyle/>
          <a:p>
            <a:r>
              <a:rPr lang="zh-CN" altLang="en-US" sz="2800" dirty="0">
                <a:solidFill>
                  <a:schemeClr val="dk1"/>
                </a:solidFill>
                <a:latin typeface="楷体" panose="02010609060101010101" pitchFamily="49" charset="-122"/>
                <a:ea typeface="楷体" panose="02010609060101010101" pitchFamily="49" charset="-122"/>
                <a:cs typeface="楷体" panose="02010609060101010101" pitchFamily="49" charset="-122"/>
              </a:rPr>
              <a:t> 作者十分看重这份人与小鸟之间的情意。</a:t>
            </a:r>
            <a:endParaRPr lang="zh-CN" altLang="en-US" sz="2800" dirty="0">
              <a:solidFill>
                <a:schemeClr val="dk1"/>
              </a:solidFill>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animBg="1"/>
      <p:bldP spid="6" grpId="0"/>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39552" y="987574"/>
            <a:ext cx="8064896" cy="2308324"/>
          </a:xfrm>
          <a:prstGeom prst="rect">
            <a:avLst/>
          </a:prstGeom>
        </p:spPr>
        <p:style>
          <a:lnRef idx="2">
            <a:schemeClr val="accent6"/>
          </a:lnRef>
          <a:fillRef idx="1">
            <a:schemeClr val="lt1"/>
          </a:fillRef>
          <a:effectRef idx="0">
            <a:schemeClr val="accent6"/>
          </a:effectRef>
          <a:fontRef idx="minor">
            <a:schemeClr val="dk1"/>
          </a:fontRef>
        </p:style>
        <p:txBody>
          <a:bodyPr wrap="square" rtlCol="0" anchor="t">
            <a:spAutoFit/>
          </a:bodyPr>
          <a:lstStyle/>
          <a:p>
            <a:r>
              <a:rPr lang="zh-CN" altLang="en-US" sz="3600" dirty="0" smtClean="0">
                <a:solidFill>
                  <a:srgbClr val="000000"/>
                </a:solidFill>
                <a:latin typeface="宋体" panose="02010600030101010101" pitchFamily="2" charset="-122"/>
                <a:cs typeface="宋体" panose="02010600030101010101" pitchFamily="2" charset="-122"/>
                <a:sym typeface="+mn-ea"/>
              </a:rPr>
              <a:t>    知识</a:t>
            </a:r>
            <a:r>
              <a:rPr lang="zh-CN" altLang="en-US" sz="3600" dirty="0">
                <a:solidFill>
                  <a:srgbClr val="000000"/>
                </a:solidFill>
                <a:latin typeface="宋体" panose="02010600030101010101" pitchFamily="2" charset="-122"/>
                <a:cs typeface="宋体" panose="02010600030101010101" pitchFamily="2" charset="-122"/>
                <a:sym typeface="+mn-ea"/>
              </a:rPr>
              <a:t>点主要是针对本册书重点课文进行的理解，主要从两个方面</a:t>
            </a:r>
            <a:r>
              <a:rPr lang="zh-CN" altLang="en-US" sz="3600" dirty="0" smtClean="0">
                <a:solidFill>
                  <a:srgbClr val="000000"/>
                </a:solidFill>
                <a:latin typeface="宋体" panose="02010600030101010101" pitchFamily="2" charset="-122"/>
                <a:cs typeface="宋体" panose="02010600030101010101" pitchFamily="2" charset="-122"/>
                <a:sym typeface="+mn-ea"/>
              </a:rPr>
              <a:t>考查：</a:t>
            </a:r>
            <a:endParaRPr lang="en-US" altLang="zh-CN" sz="3600" dirty="0" smtClean="0">
              <a:solidFill>
                <a:srgbClr val="000000"/>
              </a:solidFill>
              <a:latin typeface="宋体" panose="02010600030101010101" pitchFamily="2" charset="-122"/>
              <a:cs typeface="宋体" panose="02010600030101010101" pitchFamily="2" charset="-122"/>
              <a:sym typeface="+mn-ea"/>
            </a:endParaRPr>
          </a:p>
          <a:p>
            <a:r>
              <a:rPr lang="en-US" sz="3600" dirty="0" smtClean="0">
                <a:solidFill>
                  <a:srgbClr val="000000"/>
                </a:solidFill>
                <a:latin typeface="宋体" panose="02010600030101010101" pitchFamily="2" charset="-122"/>
                <a:cs typeface="宋体" panose="02010600030101010101" pitchFamily="2" charset="-122"/>
                <a:sym typeface="+mn-ea"/>
              </a:rPr>
              <a:t>    1</a:t>
            </a:r>
            <a:r>
              <a:rPr lang="en-US" sz="3600" dirty="0">
                <a:solidFill>
                  <a:srgbClr val="000000"/>
                </a:solidFill>
                <a:latin typeface="宋体" panose="02010600030101010101" pitchFamily="2" charset="-122"/>
                <a:cs typeface="宋体" panose="02010600030101010101" pitchFamily="2" charset="-122"/>
                <a:sym typeface="+mn-ea"/>
              </a:rPr>
              <a:t>.从“主题内容”角度总结</a:t>
            </a:r>
            <a:r>
              <a:rPr lang="en-US" sz="3600" dirty="0" smtClean="0">
                <a:solidFill>
                  <a:srgbClr val="000000"/>
                </a:solidFill>
                <a:latin typeface="宋体" panose="02010600030101010101" pitchFamily="2" charset="-122"/>
                <a:cs typeface="宋体" panose="02010600030101010101" pitchFamily="2" charset="-122"/>
                <a:sym typeface="+mn-ea"/>
              </a:rPr>
              <a:t>。</a:t>
            </a:r>
            <a:endParaRPr lang="en-US" sz="3600" dirty="0" smtClean="0">
              <a:solidFill>
                <a:srgbClr val="000000"/>
              </a:solidFill>
              <a:latin typeface="宋体" panose="02010600030101010101" pitchFamily="2" charset="-122"/>
              <a:cs typeface="宋体" panose="02010600030101010101" pitchFamily="2" charset="-122"/>
              <a:sym typeface="+mn-ea"/>
            </a:endParaRPr>
          </a:p>
          <a:p>
            <a:r>
              <a:rPr lang="en-US" sz="3600" dirty="0" smtClean="0">
                <a:solidFill>
                  <a:srgbClr val="000000"/>
                </a:solidFill>
                <a:latin typeface="宋体" panose="02010600030101010101" pitchFamily="2" charset="-122"/>
                <a:cs typeface="宋体" panose="02010600030101010101" pitchFamily="2" charset="-122"/>
                <a:sym typeface="+mn-ea"/>
              </a:rPr>
              <a:t>    2</a:t>
            </a:r>
            <a:r>
              <a:rPr lang="en-US" sz="3600" dirty="0">
                <a:solidFill>
                  <a:srgbClr val="000000"/>
                </a:solidFill>
                <a:latin typeface="宋体" panose="02010600030101010101" pitchFamily="2" charset="-122"/>
                <a:cs typeface="宋体" panose="02010600030101010101" pitchFamily="2" charset="-122"/>
                <a:sym typeface="+mn-ea"/>
              </a:rPr>
              <a:t>.从“重点句子理解”角度总结。</a:t>
            </a:r>
            <a:endParaRPr lang="en-US" altLang="en-US" sz="3600" dirty="0">
              <a:solidFill>
                <a:srgbClr val="000000"/>
              </a:solidFill>
              <a:latin typeface="宋体" panose="02010600030101010101" pitchFamily="2" charset="-122"/>
              <a:cs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699792" y="-2324794"/>
            <a:ext cx="3570208" cy="5168321"/>
            <a:chOff x="2066816" y="-480463"/>
            <a:chExt cx="3570208" cy="5168321"/>
          </a:xfrm>
        </p:grpSpPr>
        <p:grpSp>
          <p:nvGrpSpPr>
            <p:cNvPr id="9" name="组合 8"/>
            <p:cNvGrpSpPr/>
            <p:nvPr/>
          </p:nvGrpSpPr>
          <p:grpSpPr>
            <a:xfrm>
              <a:off x="2066816" y="2067694"/>
              <a:ext cx="3570208" cy="2620164"/>
              <a:chOff x="2066816" y="2067694"/>
              <a:chExt cx="3570208" cy="2620164"/>
            </a:xfrm>
          </p:grpSpPr>
          <p:sp>
            <p:nvSpPr>
              <p:cNvPr id="2" name="文本框 1"/>
              <p:cNvSpPr txBox="1">
                <a:spLocks noChangeArrowheads="1"/>
              </p:cNvSpPr>
              <p:nvPr/>
            </p:nvSpPr>
            <p:spPr bwMode="auto">
              <a:xfrm>
                <a:off x="2066816" y="3579862"/>
                <a:ext cx="3570208" cy="110799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zh-CN" altLang="en-US" sz="6600" dirty="0" smtClean="0">
                    <a:latin typeface="宋体" panose="02010600030101010101" pitchFamily="2" charset="-122"/>
                    <a:ea typeface="宋体" panose="02010600030101010101" pitchFamily="2" charset="-122"/>
                  </a:rPr>
                  <a:t>巩固练习</a:t>
                </a:r>
                <a:endParaRPr lang="zh-CN" altLang="en-US" sz="6600" dirty="0">
                  <a:latin typeface="宋体" panose="02010600030101010101" pitchFamily="2" charset="-122"/>
                  <a:ea typeface="宋体" panose="02010600030101010101" pitchFamily="2" charset="-122"/>
                </a:endParaRPr>
              </a:p>
            </p:txBody>
          </p:sp>
          <p:cxnSp>
            <p:nvCxnSpPr>
              <p:cNvPr id="4" name="直接连接符 3"/>
              <p:cNvCxnSpPr/>
              <p:nvPr/>
            </p:nvCxnSpPr>
            <p:spPr>
              <a:xfrm flipV="1">
                <a:off x="3851920" y="2067694"/>
                <a:ext cx="0" cy="1512168"/>
              </a:xfrm>
              <a:prstGeom prst="line">
                <a:avLst/>
              </a:prstGeom>
              <a:ln w="254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rot="10800000">
              <a:off x="2066816" y="-480463"/>
              <a:ext cx="3570208" cy="2620164"/>
              <a:chOff x="2066816" y="2067694"/>
              <a:chExt cx="3570208" cy="2620164"/>
            </a:xfrm>
          </p:grpSpPr>
          <p:sp>
            <p:nvSpPr>
              <p:cNvPr id="11" name="文本框 10"/>
              <p:cNvSpPr txBox="1">
                <a:spLocks noChangeArrowheads="1"/>
              </p:cNvSpPr>
              <p:nvPr/>
            </p:nvSpPr>
            <p:spPr bwMode="auto">
              <a:xfrm>
                <a:off x="2066816" y="3579862"/>
                <a:ext cx="3570208" cy="110799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none">
                <a:spAutoFit/>
              </a:bodyPr>
              <a:lstStyle/>
              <a:p>
                <a:r>
                  <a:rPr lang="zh-CN" altLang="en-US" sz="6600" dirty="0" smtClean="0">
                    <a:noFill/>
                    <a:latin typeface="宋体" panose="02010600030101010101" pitchFamily="2" charset="-122"/>
                    <a:ea typeface="宋体" panose="02010600030101010101" pitchFamily="2" charset="-122"/>
                  </a:rPr>
                  <a:t>例题</a:t>
                </a:r>
                <a:r>
                  <a:rPr lang="zh-CN" altLang="en-US" sz="6600" dirty="0">
                    <a:noFill/>
                    <a:latin typeface="宋体" panose="02010600030101010101" pitchFamily="2" charset="-122"/>
                    <a:ea typeface="宋体" panose="02010600030101010101" pitchFamily="2" charset="-122"/>
                  </a:rPr>
                  <a:t>分析</a:t>
                </a:r>
                <a:endParaRPr lang="zh-CN" altLang="en-US" sz="6600" dirty="0">
                  <a:noFill/>
                  <a:latin typeface="宋体" panose="02010600030101010101" pitchFamily="2" charset="-122"/>
                  <a:ea typeface="宋体" panose="02010600030101010101" pitchFamily="2" charset="-122"/>
                </a:endParaRPr>
              </a:p>
            </p:txBody>
          </p:sp>
          <p:cxnSp>
            <p:nvCxnSpPr>
              <p:cNvPr id="12" name="直接连接符 11"/>
              <p:cNvCxnSpPr/>
              <p:nvPr/>
            </p:nvCxnSpPr>
            <p:spPr>
              <a:xfrm flipV="1">
                <a:off x="3851920" y="2067694"/>
                <a:ext cx="0" cy="1512168"/>
              </a:xfrm>
              <a:prstGeom prst="line">
                <a:avLst/>
              </a:prstGeom>
              <a:ln w="25400">
                <a:no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3"/>
                                        </p:tgtEl>
                                        <p:attrNameLst>
                                          <p:attrName>r</p:attrName>
                                        </p:attrNameLst>
                                      </p:cBhvr>
                                    </p:animRot>
                                    <p:animRot by="-240000">
                                      <p:cBhvr>
                                        <p:cTn id="7" dur="200" fill="hold">
                                          <p:stCondLst>
                                            <p:cond delay="200"/>
                                          </p:stCondLst>
                                        </p:cTn>
                                        <p:tgtEl>
                                          <p:spTgt spid="13"/>
                                        </p:tgtEl>
                                        <p:attrNameLst>
                                          <p:attrName>r</p:attrName>
                                        </p:attrNameLst>
                                      </p:cBhvr>
                                    </p:animRot>
                                    <p:animRot by="240000">
                                      <p:cBhvr>
                                        <p:cTn id="8" dur="200" fill="hold">
                                          <p:stCondLst>
                                            <p:cond delay="400"/>
                                          </p:stCondLst>
                                        </p:cTn>
                                        <p:tgtEl>
                                          <p:spTgt spid="13"/>
                                        </p:tgtEl>
                                        <p:attrNameLst>
                                          <p:attrName>r</p:attrName>
                                        </p:attrNameLst>
                                      </p:cBhvr>
                                    </p:animRot>
                                    <p:animRot by="-240000">
                                      <p:cBhvr>
                                        <p:cTn id="9" dur="200" fill="hold">
                                          <p:stCondLst>
                                            <p:cond delay="600"/>
                                          </p:stCondLst>
                                        </p:cTn>
                                        <p:tgtEl>
                                          <p:spTgt spid="13"/>
                                        </p:tgtEl>
                                        <p:attrNameLst>
                                          <p:attrName>r</p:attrName>
                                        </p:attrNameLst>
                                      </p:cBhvr>
                                    </p:animRot>
                                    <p:animRot by="120000">
                                      <p:cBhvr>
                                        <p:cTn id="10" dur="200" fill="hold">
                                          <p:stCondLst>
                                            <p:cond delay="8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11560" y="627534"/>
            <a:ext cx="7632848" cy="2400657"/>
          </a:xfrm>
          <a:prstGeom prst="rect">
            <a:avLst/>
          </a:prstGeom>
          <a:noFill/>
        </p:spPr>
        <p:txBody>
          <a:bodyPr wrap="square" rtlCol="0" anchor="t">
            <a:spAutoFit/>
          </a:bodyPr>
          <a:lstStyle/>
          <a:p>
            <a:r>
              <a:rPr lang="en-US" altLang="zh-CN" sz="3000" dirty="0" smtClean="0"/>
              <a:t>       1.</a:t>
            </a:r>
            <a:r>
              <a:rPr lang="zh-CN" altLang="en-US" sz="3000" dirty="0" smtClean="0"/>
              <a:t>“那</a:t>
            </a:r>
            <a:r>
              <a:rPr lang="zh-CN" altLang="en-US" sz="3000" dirty="0"/>
              <a:t>雪白的蓑毛，那全身的流线型结构，那铁色的长喙，那青色的脚，增之一分则嫌长，减</a:t>
            </a:r>
            <a:r>
              <a:rPr lang="zh-CN" altLang="en-US" sz="3000" dirty="0" smtClean="0"/>
              <a:t>之一分</a:t>
            </a:r>
            <a:r>
              <a:rPr lang="zh-CN" altLang="en-US" sz="3000" dirty="0"/>
              <a:t>则嫌短， 素之一忽则嫌白， 黛之</a:t>
            </a:r>
            <a:r>
              <a:rPr lang="zh-CN" altLang="en-US" sz="3000" dirty="0" smtClean="0"/>
              <a:t>一忽</a:t>
            </a:r>
            <a:r>
              <a:rPr lang="zh-CN" altLang="en-US" sz="3000" dirty="0"/>
              <a:t>则嫌黑。”这段描写突出了白鹭的什么特点</a:t>
            </a:r>
            <a:r>
              <a:rPr lang="en-US" sz="3000" b="1" dirty="0">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3000" dirty="0"/>
          </a:p>
        </p:txBody>
      </p:sp>
      <p:sp>
        <p:nvSpPr>
          <p:cNvPr id="5" name="文本框 4"/>
          <p:cNvSpPr txBox="1"/>
          <p:nvPr/>
        </p:nvSpPr>
        <p:spPr>
          <a:xfrm>
            <a:off x="1691680" y="3219822"/>
            <a:ext cx="5543545" cy="707886"/>
          </a:xfrm>
          <a:prstGeom prst="rect">
            <a:avLst/>
          </a:prstGeom>
          <a:noFill/>
        </p:spPr>
        <p:txBody>
          <a:bodyPr wrap="square" rtlCol="0" anchor="t">
            <a:spAutoFit/>
          </a:bodyPr>
          <a:lstStyle/>
          <a:p>
            <a:r>
              <a:rPr lang="zh-CN" altLang="en-US" sz="4000" dirty="0">
                <a:solidFill>
                  <a:srgbClr val="FF0000"/>
                </a:solidFill>
              </a:rPr>
              <a:t>体型优美、适宜的特点。</a:t>
            </a:r>
            <a:endParaRPr lang="zh-CN" altLang="en-US" sz="40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755576" y="915566"/>
            <a:ext cx="7848872" cy="1384995"/>
          </a:xfrm>
          <a:prstGeom prst="rect">
            <a:avLst/>
          </a:prstGeom>
          <a:noFill/>
        </p:spPr>
        <p:txBody>
          <a:bodyPr wrap="square" rtlCol="0" anchor="t">
            <a:spAutoFit/>
          </a:bodyPr>
          <a:lstStyle/>
          <a:p>
            <a:r>
              <a:rPr lang="en-US" altLang="zh-CN" sz="2800" dirty="0" smtClean="0"/>
              <a:t>        2</a:t>
            </a:r>
            <a:r>
              <a:rPr lang="en-US" altLang="zh-CN" sz="2800" dirty="0"/>
              <a:t>.</a:t>
            </a:r>
            <a:r>
              <a:rPr lang="zh-CN" altLang="en-US" sz="2800" dirty="0"/>
              <a:t>著名作家</a:t>
            </a:r>
            <a:r>
              <a:rPr lang="en-US" altLang="zh-CN" sz="2800" dirty="0"/>
              <a:t>(            </a:t>
            </a:r>
            <a:r>
              <a:rPr lang="en-US" altLang="zh-CN" sz="2800" dirty="0" smtClean="0"/>
              <a:t>  )</a:t>
            </a:r>
            <a:r>
              <a:rPr lang="zh-CN" altLang="en-US" sz="2800" dirty="0"/>
              <a:t>在</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a:t>
            </a:r>
            <a:r>
              <a:rPr lang="zh-CN" altLang="en-US" sz="2800" dirty="0">
                <a:latin typeface="+mn-ea"/>
                <a:sym typeface="+mn-ea"/>
              </a:rPr>
              <a:t>落花生</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》一文中告诉我们，人要做</a:t>
            </a:r>
            <a:r>
              <a:rPr lang="en-US" altLang="zh-CN" sz="2800" dirty="0">
                <a:sym typeface="+mn-ea"/>
              </a:rPr>
              <a:t>(     </a:t>
            </a:r>
            <a:r>
              <a:rPr lang="en-US" altLang="zh-CN" sz="2800" dirty="0" smtClean="0">
                <a:sym typeface="+mn-ea"/>
              </a:rPr>
              <a:t>     </a:t>
            </a:r>
            <a:r>
              <a:rPr lang="en-US" altLang="zh-CN" sz="2800" dirty="0">
                <a:sym typeface="+mn-ea"/>
              </a:rPr>
              <a:t>)</a:t>
            </a:r>
            <a:r>
              <a:rPr lang="zh-CN" altLang="en-US" sz="2800" dirty="0">
                <a:sym typeface="+mn-ea"/>
              </a:rPr>
              <a:t>的人，不要做</a:t>
            </a:r>
            <a:r>
              <a:rPr lang="en-US" altLang="zh-CN" sz="2800" dirty="0">
                <a:sym typeface="+mn-ea"/>
              </a:rPr>
              <a:t>(   </a:t>
            </a:r>
            <a:r>
              <a:rPr lang="en-US" altLang="zh-CN" sz="2800" dirty="0" smtClean="0">
                <a:sym typeface="+mn-ea"/>
              </a:rPr>
              <a:t>                </a:t>
            </a:r>
            <a:r>
              <a:rPr lang="en-US" altLang="zh-CN" sz="2800" dirty="0">
                <a:sym typeface="+mn-ea"/>
              </a:rPr>
              <a:t>)</a:t>
            </a:r>
            <a:r>
              <a:rPr lang="zh-CN" altLang="en-US" sz="2800" dirty="0">
                <a:sym typeface="+mn-ea"/>
              </a:rPr>
              <a:t>，</a:t>
            </a:r>
            <a:r>
              <a:rPr lang="en-US" altLang="zh-CN" sz="2800" dirty="0">
                <a:sym typeface="+mn-ea"/>
              </a:rPr>
              <a:t>(                           </a:t>
            </a:r>
            <a:r>
              <a:rPr lang="en-US" altLang="zh-CN" sz="2800" dirty="0" smtClean="0">
                <a:sym typeface="+mn-ea"/>
              </a:rPr>
              <a:t>           </a:t>
            </a:r>
            <a:r>
              <a:rPr lang="en-US" altLang="zh-CN" sz="2800" dirty="0">
                <a:sym typeface="+mn-ea"/>
              </a:rPr>
              <a:t>)</a:t>
            </a:r>
            <a:r>
              <a:rPr lang="zh-CN" altLang="en-US" sz="2800" dirty="0">
                <a:sym typeface="+mn-ea"/>
              </a:rPr>
              <a:t>的人</a:t>
            </a:r>
            <a:r>
              <a:rPr lang="zh-CN" altLang="en-US" sz="2800" dirty="0"/>
              <a:t>。</a:t>
            </a:r>
            <a:endParaRPr lang="zh-CN" altLang="en-US" sz="2800" dirty="0"/>
          </a:p>
        </p:txBody>
      </p:sp>
      <p:sp>
        <p:nvSpPr>
          <p:cNvPr id="7" name="文本框 6"/>
          <p:cNvSpPr txBox="1"/>
          <p:nvPr/>
        </p:nvSpPr>
        <p:spPr>
          <a:xfrm>
            <a:off x="3275856" y="921960"/>
            <a:ext cx="1305344" cy="523220"/>
          </a:xfrm>
          <a:prstGeom prst="rect">
            <a:avLst/>
          </a:prstGeom>
          <a:noFill/>
        </p:spPr>
        <p:txBody>
          <a:bodyPr wrap="square" rtlCol="0" anchor="t">
            <a:spAutoFit/>
          </a:bodyPr>
          <a:lstStyle/>
          <a:p>
            <a:r>
              <a:rPr lang="zh-CN" altLang="en-US" sz="2800" dirty="0">
                <a:solidFill>
                  <a:srgbClr val="FF0000"/>
                </a:solidFill>
              </a:rPr>
              <a:t>许地山</a:t>
            </a:r>
            <a:endParaRPr lang="zh-CN" altLang="en-US" sz="2800" dirty="0">
              <a:solidFill>
                <a:srgbClr val="FF0000"/>
              </a:solidFill>
            </a:endParaRPr>
          </a:p>
        </p:txBody>
      </p:sp>
      <p:sp>
        <p:nvSpPr>
          <p:cNvPr id="8" name="文本框 7"/>
          <p:cNvSpPr txBox="1"/>
          <p:nvPr/>
        </p:nvSpPr>
        <p:spPr>
          <a:xfrm>
            <a:off x="3021715" y="1363891"/>
            <a:ext cx="906813" cy="523220"/>
          </a:xfrm>
          <a:prstGeom prst="rect">
            <a:avLst/>
          </a:prstGeom>
          <a:noFill/>
        </p:spPr>
        <p:txBody>
          <a:bodyPr wrap="square" rtlCol="0" anchor="t">
            <a:spAutoFit/>
          </a:bodyPr>
          <a:lstStyle/>
          <a:p>
            <a:r>
              <a:rPr lang="zh-CN" altLang="en-US" sz="2800" dirty="0">
                <a:solidFill>
                  <a:srgbClr val="FF0000"/>
                </a:solidFill>
              </a:rPr>
              <a:t>有用</a:t>
            </a:r>
            <a:endParaRPr lang="zh-CN" altLang="en-US" sz="2800" dirty="0">
              <a:solidFill>
                <a:srgbClr val="FF0000"/>
              </a:solidFill>
            </a:endParaRPr>
          </a:p>
        </p:txBody>
      </p:sp>
      <p:sp>
        <p:nvSpPr>
          <p:cNvPr id="9" name="文本框 8"/>
          <p:cNvSpPr txBox="1"/>
          <p:nvPr/>
        </p:nvSpPr>
        <p:spPr>
          <a:xfrm>
            <a:off x="6257760" y="1346453"/>
            <a:ext cx="2081971" cy="523220"/>
          </a:xfrm>
          <a:prstGeom prst="rect">
            <a:avLst/>
          </a:prstGeom>
          <a:noFill/>
        </p:spPr>
        <p:txBody>
          <a:bodyPr wrap="square" rtlCol="0" anchor="t">
            <a:spAutoFit/>
          </a:bodyPr>
          <a:lstStyle/>
          <a:p>
            <a:r>
              <a:rPr lang="zh-CN" altLang="en-US" sz="2800" dirty="0">
                <a:solidFill>
                  <a:srgbClr val="FF0000"/>
                </a:solidFill>
              </a:rPr>
              <a:t>只讲体面</a:t>
            </a:r>
            <a:endParaRPr lang="zh-CN" altLang="en-US" sz="2800" dirty="0">
              <a:solidFill>
                <a:srgbClr val="FF0000"/>
              </a:solidFill>
            </a:endParaRPr>
          </a:p>
        </p:txBody>
      </p:sp>
      <p:sp>
        <p:nvSpPr>
          <p:cNvPr id="10" name="文本框 9"/>
          <p:cNvSpPr txBox="1"/>
          <p:nvPr/>
        </p:nvSpPr>
        <p:spPr>
          <a:xfrm>
            <a:off x="1040571" y="1783735"/>
            <a:ext cx="3962288" cy="523220"/>
          </a:xfrm>
          <a:prstGeom prst="rect">
            <a:avLst/>
          </a:prstGeom>
          <a:noFill/>
        </p:spPr>
        <p:txBody>
          <a:bodyPr wrap="square" rtlCol="0" anchor="t">
            <a:spAutoFit/>
          </a:bodyPr>
          <a:lstStyle/>
          <a:p>
            <a:r>
              <a:rPr lang="zh-CN" altLang="en-US" sz="2800" dirty="0">
                <a:solidFill>
                  <a:srgbClr val="FF0000"/>
                </a:solidFill>
              </a:rPr>
              <a:t>而对别人没有</a:t>
            </a:r>
            <a:r>
              <a:rPr lang="zh-CN" altLang="en-US" sz="2800" dirty="0" smtClean="0">
                <a:solidFill>
                  <a:srgbClr val="FF0000"/>
                </a:solidFill>
              </a:rPr>
              <a:t>好处  </a:t>
            </a:r>
            <a:endParaRPr lang="zh-CN" altLang="en-US" sz="2800" dirty="0">
              <a:solidFill>
                <a:srgbClr val="FF0000"/>
              </a:solidFill>
            </a:endParaRPr>
          </a:p>
        </p:txBody>
      </p:sp>
      <p:sp>
        <p:nvSpPr>
          <p:cNvPr id="11" name="文本框 10"/>
          <p:cNvSpPr txBox="1"/>
          <p:nvPr/>
        </p:nvSpPr>
        <p:spPr>
          <a:xfrm>
            <a:off x="675679" y="2476232"/>
            <a:ext cx="7928769" cy="1384995"/>
          </a:xfrm>
          <a:prstGeom prst="rect">
            <a:avLst/>
          </a:prstGeom>
          <a:noFill/>
        </p:spPr>
        <p:txBody>
          <a:bodyPr wrap="square" rtlCol="0" anchor="t">
            <a:spAutoFit/>
          </a:bodyPr>
          <a:lstStyle/>
          <a:p>
            <a:r>
              <a:rPr lang="en-US" altLang="zh-CN" sz="2800" dirty="0" smtClean="0"/>
              <a:t>        3</a:t>
            </a:r>
            <a:r>
              <a:rPr lang="en-US" altLang="zh-CN" sz="2800" dirty="0"/>
              <a:t>.</a:t>
            </a:r>
            <a:r>
              <a:rPr lang="zh-CN" altLang="en-US" sz="2800" dirty="0"/>
              <a:t>父亲在谈论花生的好处时，将花生的果实与</a:t>
            </a:r>
            <a:r>
              <a:rPr lang="zh-CN" altLang="en-US" sz="2800" dirty="0" smtClean="0"/>
              <a:t>桃子、</a:t>
            </a:r>
            <a:r>
              <a:rPr lang="en-US" altLang="zh-CN" sz="2800" dirty="0" smtClean="0"/>
              <a:t>(          </a:t>
            </a:r>
            <a:r>
              <a:rPr lang="en-US" altLang="zh-CN" sz="2800" dirty="0"/>
              <a:t>)</a:t>
            </a:r>
            <a:r>
              <a:rPr lang="zh-CN" altLang="en-US" sz="2800" dirty="0"/>
              <a:t>、</a:t>
            </a:r>
            <a:r>
              <a:rPr lang="en-US" altLang="zh-CN" sz="2800" dirty="0">
                <a:sym typeface="+mn-ea"/>
              </a:rPr>
              <a:t>(    </a:t>
            </a:r>
            <a:r>
              <a:rPr lang="en-US" altLang="zh-CN" sz="2800" dirty="0" smtClean="0">
                <a:sym typeface="+mn-ea"/>
              </a:rPr>
              <a:t>      )</a:t>
            </a:r>
            <a:r>
              <a:rPr lang="zh-CN" altLang="en-US" sz="2800" dirty="0" smtClean="0"/>
              <a:t>这些</a:t>
            </a:r>
            <a:r>
              <a:rPr lang="zh-CN" altLang="en-US" sz="2800" dirty="0"/>
              <a:t>水果相比较，突出了花生具有</a:t>
            </a:r>
            <a:r>
              <a:rPr lang="en-US" altLang="zh-CN" sz="2800" dirty="0">
                <a:sym typeface="+mn-ea"/>
              </a:rPr>
              <a:t>(       </a:t>
            </a:r>
            <a:r>
              <a:rPr lang="en-US" altLang="zh-CN" sz="2800" dirty="0" smtClean="0">
                <a:sym typeface="+mn-ea"/>
              </a:rPr>
              <a:t>            </a:t>
            </a:r>
            <a:r>
              <a:rPr lang="en-US" altLang="zh-CN" sz="2800" dirty="0">
                <a:sym typeface="+mn-ea"/>
              </a:rPr>
              <a:t>)</a:t>
            </a:r>
            <a:r>
              <a:rPr lang="zh-CN" altLang="en-US" sz="2800" dirty="0">
                <a:sym typeface="+mn-ea"/>
              </a:rPr>
              <a:t>、</a:t>
            </a:r>
            <a:r>
              <a:rPr lang="en-US" altLang="zh-CN" sz="2800" dirty="0">
                <a:sym typeface="+mn-ea"/>
              </a:rPr>
              <a:t>(        </a:t>
            </a:r>
            <a:r>
              <a:rPr lang="en-US" altLang="zh-CN" sz="2800" dirty="0" smtClean="0">
                <a:sym typeface="+mn-ea"/>
              </a:rPr>
              <a:t>          )</a:t>
            </a:r>
            <a:r>
              <a:rPr lang="zh-CN" altLang="en-US" sz="2800" dirty="0" smtClean="0">
                <a:sym typeface="+mn-ea"/>
              </a:rPr>
              <a:t>的可贵</a:t>
            </a:r>
            <a:r>
              <a:rPr lang="zh-CN" altLang="en-US" sz="2800" dirty="0">
                <a:sym typeface="+mn-ea"/>
              </a:rPr>
              <a:t>品质。</a:t>
            </a:r>
            <a:endParaRPr lang="zh-CN" altLang="en-US" sz="2800" dirty="0"/>
          </a:p>
        </p:txBody>
      </p:sp>
      <p:sp>
        <p:nvSpPr>
          <p:cNvPr id="12" name="文本框 11"/>
          <p:cNvSpPr txBox="1"/>
          <p:nvPr/>
        </p:nvSpPr>
        <p:spPr>
          <a:xfrm>
            <a:off x="1871521" y="2888802"/>
            <a:ext cx="1049488" cy="523220"/>
          </a:xfrm>
          <a:prstGeom prst="rect">
            <a:avLst/>
          </a:prstGeom>
          <a:noFill/>
        </p:spPr>
        <p:txBody>
          <a:bodyPr wrap="square" rtlCol="0" anchor="t">
            <a:spAutoFit/>
          </a:bodyPr>
          <a:lstStyle/>
          <a:p>
            <a:r>
              <a:rPr lang="zh-CN" altLang="en-US" sz="2800" dirty="0">
                <a:solidFill>
                  <a:srgbClr val="FF0000"/>
                </a:solidFill>
              </a:rPr>
              <a:t>石榴</a:t>
            </a:r>
            <a:endParaRPr lang="zh-CN" altLang="en-US" sz="2800" dirty="0">
              <a:solidFill>
                <a:srgbClr val="FF0000"/>
              </a:solidFill>
            </a:endParaRPr>
          </a:p>
        </p:txBody>
      </p:sp>
      <p:sp>
        <p:nvSpPr>
          <p:cNvPr id="13" name="文本框 12"/>
          <p:cNvSpPr txBox="1"/>
          <p:nvPr/>
        </p:nvSpPr>
        <p:spPr>
          <a:xfrm>
            <a:off x="3338999" y="2941688"/>
            <a:ext cx="900639" cy="523220"/>
          </a:xfrm>
          <a:prstGeom prst="rect">
            <a:avLst/>
          </a:prstGeom>
          <a:noFill/>
        </p:spPr>
        <p:txBody>
          <a:bodyPr wrap="square" rtlCol="0" anchor="t">
            <a:spAutoFit/>
          </a:bodyPr>
          <a:lstStyle/>
          <a:p>
            <a:r>
              <a:rPr lang="zh-CN" altLang="en-US" sz="2800" dirty="0">
                <a:solidFill>
                  <a:srgbClr val="FF0000"/>
                </a:solidFill>
              </a:rPr>
              <a:t>苹果</a:t>
            </a:r>
            <a:endParaRPr lang="zh-CN" altLang="en-US" sz="2800" dirty="0">
              <a:solidFill>
                <a:srgbClr val="FF0000"/>
              </a:solidFill>
            </a:endParaRPr>
          </a:p>
        </p:txBody>
      </p:sp>
      <p:sp>
        <p:nvSpPr>
          <p:cNvPr id="14" name="文本框 13"/>
          <p:cNvSpPr txBox="1"/>
          <p:nvPr/>
        </p:nvSpPr>
        <p:spPr>
          <a:xfrm>
            <a:off x="3928528" y="3338007"/>
            <a:ext cx="1862650" cy="523220"/>
          </a:xfrm>
          <a:prstGeom prst="rect">
            <a:avLst/>
          </a:prstGeom>
          <a:noFill/>
        </p:spPr>
        <p:txBody>
          <a:bodyPr wrap="square" rtlCol="0" anchor="t">
            <a:spAutoFit/>
          </a:bodyPr>
          <a:lstStyle/>
          <a:p>
            <a:r>
              <a:rPr lang="zh-CN" altLang="en-US" sz="2800" dirty="0">
                <a:solidFill>
                  <a:srgbClr val="FF0000"/>
                </a:solidFill>
              </a:rPr>
              <a:t>默默无闻</a:t>
            </a:r>
            <a:endParaRPr lang="zh-CN" altLang="en-US" sz="2800" dirty="0">
              <a:solidFill>
                <a:srgbClr val="FF0000"/>
              </a:solidFill>
            </a:endParaRPr>
          </a:p>
        </p:txBody>
      </p:sp>
      <p:sp>
        <p:nvSpPr>
          <p:cNvPr id="15" name="文本框 14"/>
          <p:cNvSpPr txBox="1"/>
          <p:nvPr/>
        </p:nvSpPr>
        <p:spPr>
          <a:xfrm>
            <a:off x="1871521" y="3326083"/>
            <a:ext cx="1917798" cy="523220"/>
          </a:xfrm>
          <a:prstGeom prst="rect">
            <a:avLst/>
          </a:prstGeom>
          <a:noFill/>
        </p:spPr>
        <p:txBody>
          <a:bodyPr wrap="square" rtlCol="0" anchor="t">
            <a:spAutoFit/>
          </a:bodyPr>
          <a:lstStyle/>
          <a:p>
            <a:r>
              <a:rPr lang="zh-CN" altLang="en-US" sz="2800" dirty="0">
                <a:solidFill>
                  <a:srgbClr val="FF0000"/>
                </a:solidFill>
              </a:rPr>
              <a:t>无私奉献</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blinds(horizontal)">
                                      <p:cBhvr>
                                        <p:cTn id="10" dur="500"/>
                                        <p:tgtEl>
                                          <p:spTgt spid="8">
                                            <p:txEl>
                                              <p:pRg st="0" end="0"/>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Effect transition="in" filter="blinds(horizontal)">
                                      <p:cBhvr>
                                        <p:cTn id="13" dur="500"/>
                                        <p:tgtEl>
                                          <p:spTgt spid="9">
                                            <p:txEl>
                                              <p:pRg st="0" end="0"/>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10">
                                            <p:txEl>
                                              <p:pRg st="0" end="0"/>
                                            </p:txEl>
                                          </p:spTgt>
                                        </p:tgtEl>
                                        <p:attrNameLst>
                                          <p:attrName>style.visibility</p:attrName>
                                        </p:attrNameLst>
                                      </p:cBhvr>
                                      <p:to>
                                        <p:strVal val="visible"/>
                                      </p:to>
                                    </p:set>
                                    <p:animEffect transition="in" filter="blinds(horizontal)">
                                      <p:cBhvr>
                                        <p:cTn id="16" dur="500"/>
                                        <p:tgtEl>
                                          <p:spTgt spid="10">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12">
                                            <p:txEl>
                                              <p:pRg st="0" end="0"/>
                                            </p:txEl>
                                          </p:spTgt>
                                        </p:tgtEl>
                                        <p:attrNameLst>
                                          <p:attrName>style.visibility</p:attrName>
                                        </p:attrNameLst>
                                      </p:cBhvr>
                                      <p:to>
                                        <p:strVal val="visible"/>
                                      </p:to>
                                    </p:set>
                                    <p:animEffect transition="in" filter="blinds(horizontal)">
                                      <p:cBhvr>
                                        <p:cTn id="21" dur="500"/>
                                        <p:tgtEl>
                                          <p:spTgt spid="12">
                                            <p:txEl>
                                              <p:pRg st="0" end="0"/>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Effect transition="in" filter="blinds(horizontal)">
                                      <p:cBhvr>
                                        <p:cTn id="24" dur="500"/>
                                        <p:tgtEl>
                                          <p:spTgt spid="13">
                                            <p:txEl>
                                              <p:pRg st="0" end="0"/>
                                            </p:txEl>
                                          </p:spTgt>
                                        </p:tgtEl>
                                      </p:cBhvr>
                                    </p:animEffect>
                                  </p:childTnLst>
                                </p:cTn>
                              </p:par>
                              <p:par>
                                <p:cTn id="25" presetID="3" presetClass="entr" presetSubtype="10" fill="hold" nodeType="withEffect">
                                  <p:stCondLst>
                                    <p:cond delay="0"/>
                                  </p:stCondLst>
                                  <p:childTnLst>
                                    <p:set>
                                      <p:cBhvr>
                                        <p:cTn id="26" dur="1" fill="hold">
                                          <p:stCondLst>
                                            <p:cond delay="0"/>
                                          </p:stCondLst>
                                        </p:cTn>
                                        <p:tgtEl>
                                          <p:spTgt spid="14">
                                            <p:txEl>
                                              <p:pRg st="0" end="0"/>
                                            </p:txEl>
                                          </p:spTgt>
                                        </p:tgtEl>
                                        <p:attrNameLst>
                                          <p:attrName>style.visibility</p:attrName>
                                        </p:attrNameLst>
                                      </p:cBhvr>
                                      <p:to>
                                        <p:strVal val="visible"/>
                                      </p:to>
                                    </p:set>
                                    <p:animEffect transition="in" filter="blinds(horizontal)">
                                      <p:cBhvr>
                                        <p:cTn id="27" dur="500"/>
                                        <p:tgtEl>
                                          <p:spTgt spid="14">
                                            <p:txEl>
                                              <p:pRg st="0" end="0"/>
                                            </p:txEl>
                                          </p:spTgt>
                                        </p:tgtEl>
                                      </p:cBhvr>
                                    </p:animEffect>
                                  </p:childTnLst>
                                </p:cTn>
                              </p:par>
                              <p:par>
                                <p:cTn id="28" presetID="3" presetClass="entr" presetSubtype="10" fill="hold" nodeType="withEffect">
                                  <p:stCondLst>
                                    <p:cond delay="0"/>
                                  </p:stCondLst>
                                  <p:childTnLst>
                                    <p:set>
                                      <p:cBhvr>
                                        <p:cTn id="29" dur="1" fill="hold">
                                          <p:stCondLst>
                                            <p:cond delay="0"/>
                                          </p:stCondLst>
                                        </p:cTn>
                                        <p:tgtEl>
                                          <p:spTgt spid="15">
                                            <p:txEl>
                                              <p:pRg st="0" end="0"/>
                                            </p:txEl>
                                          </p:spTgt>
                                        </p:tgtEl>
                                        <p:attrNameLst>
                                          <p:attrName>style.visibility</p:attrName>
                                        </p:attrNameLst>
                                      </p:cBhvr>
                                      <p:to>
                                        <p:strVal val="visible"/>
                                      </p:to>
                                    </p:set>
                                    <p:animEffect transition="in" filter="blinds(horizontal)">
                                      <p:cBhvr>
                                        <p:cTn id="30"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23521" y="1151299"/>
            <a:ext cx="7776864" cy="954107"/>
          </a:xfrm>
          <a:prstGeom prst="rect">
            <a:avLst/>
          </a:prstGeom>
          <a:noFill/>
        </p:spPr>
        <p:txBody>
          <a:bodyPr wrap="square" rtlCol="0" anchor="t">
            <a:spAutoFit/>
          </a:bodyPr>
          <a:lstStyle/>
          <a:p>
            <a:r>
              <a:rPr lang="en-US" altLang="zh-CN" sz="2800" dirty="0" smtClean="0">
                <a:sym typeface="+mn-ea"/>
              </a:rPr>
              <a:t>        1</a:t>
            </a:r>
            <a:r>
              <a:rPr lang="en-US" altLang="zh-CN" sz="2800" dirty="0">
                <a:sym typeface="+mn-ea"/>
              </a:rPr>
              <a:t>.</a:t>
            </a:r>
            <a:r>
              <a:rPr lang="zh-CN" altLang="en-US" sz="2800" dirty="0">
                <a:sym typeface="+mn-ea"/>
              </a:rPr>
              <a:t>桂花盛开的时候，不说香飘十里，至少</a:t>
            </a:r>
            <a:r>
              <a:rPr lang="zh-CN" altLang="en-US" sz="2800" dirty="0" smtClean="0">
                <a:sym typeface="+mn-ea"/>
              </a:rPr>
              <a:t>前后</a:t>
            </a:r>
            <a:r>
              <a:rPr lang="zh-CN" altLang="en-US" sz="2800" dirty="0">
                <a:sym typeface="+mn-ea"/>
              </a:rPr>
              <a:t>左右</a:t>
            </a:r>
            <a:r>
              <a:rPr lang="zh-CN" altLang="en-US" sz="2800" dirty="0" smtClean="0">
                <a:sym typeface="+mn-ea"/>
              </a:rPr>
              <a:t>十几</a:t>
            </a:r>
            <a:r>
              <a:rPr lang="zh-CN" altLang="en-US" sz="2800" dirty="0">
                <a:sym typeface="+mn-ea"/>
              </a:rPr>
              <a:t>家邻居，没有不浸在</a:t>
            </a:r>
            <a:r>
              <a:rPr lang="zh-CN" altLang="en-US" sz="2800" dirty="0" smtClean="0">
                <a:sym typeface="+mn-ea"/>
              </a:rPr>
              <a:t>桂花香里</a:t>
            </a:r>
            <a:r>
              <a:rPr lang="zh-CN" altLang="en-US" sz="2800" dirty="0">
                <a:sym typeface="+mn-ea"/>
              </a:rPr>
              <a:t>的。</a:t>
            </a:r>
            <a:endParaRPr lang="zh-CN" altLang="en-US" sz="2800" dirty="0">
              <a:sym typeface="+mn-ea"/>
            </a:endParaRPr>
          </a:p>
        </p:txBody>
      </p:sp>
      <p:sp>
        <p:nvSpPr>
          <p:cNvPr id="3" name="文本框 2"/>
          <p:cNvSpPr txBox="1"/>
          <p:nvPr/>
        </p:nvSpPr>
        <p:spPr>
          <a:xfrm>
            <a:off x="1043608" y="336956"/>
            <a:ext cx="6536690" cy="523220"/>
          </a:xfrm>
          <a:prstGeom prst="rect">
            <a:avLst/>
          </a:prstGeom>
          <a:noFill/>
        </p:spPr>
        <p:txBody>
          <a:bodyPr wrap="square" rtlCol="0" anchor="t">
            <a:spAutoFit/>
          </a:bodyPr>
          <a:lstStyle/>
          <a:p>
            <a:r>
              <a:rPr lang="zh-CN" altLang="en-US" sz="2800" dirty="0"/>
              <a:t>读下面句子，体会其中蕴含的感情。</a:t>
            </a:r>
            <a:endParaRPr lang="zh-CN" altLang="en-US" sz="2800" dirty="0"/>
          </a:p>
        </p:txBody>
      </p:sp>
      <p:sp>
        <p:nvSpPr>
          <p:cNvPr id="4" name="文本框 3"/>
          <p:cNvSpPr txBox="1"/>
          <p:nvPr/>
        </p:nvSpPr>
        <p:spPr>
          <a:xfrm>
            <a:off x="423521" y="2427734"/>
            <a:ext cx="7748879" cy="1384995"/>
          </a:xfrm>
          <a:prstGeom prst="rect">
            <a:avLst/>
          </a:prstGeom>
          <a:noFill/>
        </p:spPr>
        <p:txBody>
          <a:bodyPr wrap="square" rtlCol="0" anchor="t">
            <a:spAutoFit/>
          </a:bodyPr>
          <a:lstStyle/>
          <a:p>
            <a:r>
              <a:rPr lang="zh-CN" altLang="en-US" sz="2800" dirty="0" smtClean="0"/>
              <a:t>       桂花</a:t>
            </a:r>
            <a:r>
              <a:rPr lang="zh-CN" altLang="en-US" sz="2800" dirty="0"/>
              <a:t>，永远香在人们的心里。它的香已不受季节的束缚，香甜四季，也香甜了人们的生活，体现出了作者对桂花的喜爱和感激之情。</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55452" y="827876"/>
            <a:ext cx="7719402" cy="1815882"/>
          </a:xfrm>
          <a:prstGeom prst="rect">
            <a:avLst/>
          </a:prstGeom>
          <a:noFill/>
        </p:spPr>
        <p:txBody>
          <a:bodyPr wrap="square" rtlCol="0" anchor="t">
            <a:spAutoFit/>
          </a:bodyPr>
          <a:lstStyle/>
          <a:p>
            <a:r>
              <a:rPr lang="en-US" altLang="zh-CN" sz="2800" dirty="0" smtClean="0">
                <a:latin typeface="+mn-ea"/>
                <a:sym typeface="+mn-ea"/>
              </a:rPr>
              <a:t>    2</a:t>
            </a:r>
            <a:r>
              <a:rPr lang="en-US" altLang="zh-CN" sz="2800" dirty="0">
                <a:latin typeface="+mn-ea"/>
                <a:sym typeface="+mn-ea"/>
              </a:rPr>
              <a:t>.</a:t>
            </a:r>
            <a:r>
              <a:rPr lang="zh-CN" altLang="en-US" sz="2800" dirty="0">
                <a:latin typeface="+mn-ea"/>
                <a:sym typeface="+mn-ea"/>
              </a:rPr>
              <a:t>这下，我可乐了，帮大人抱着桂花树，使劲得摇</a:t>
            </a:r>
            <a:r>
              <a:rPr lang="zh-CN" altLang="en-US" sz="2800" dirty="0" smtClean="0">
                <a:latin typeface="+mn-ea"/>
                <a:sym typeface="+mn-ea"/>
              </a:rPr>
              <a:t>。摇</a:t>
            </a:r>
            <a:r>
              <a:rPr lang="zh-CN" altLang="en-US" sz="2800" dirty="0">
                <a:latin typeface="+mn-ea"/>
                <a:sym typeface="+mn-ea"/>
              </a:rPr>
              <a:t>哇摇，桂花纷纷落下来，</a:t>
            </a:r>
            <a:r>
              <a:rPr lang="zh-CN" altLang="en-US" sz="2800" dirty="0" smtClean="0">
                <a:latin typeface="+mn-ea"/>
                <a:sym typeface="+mn-ea"/>
              </a:rPr>
              <a:t>我们</a:t>
            </a:r>
            <a:r>
              <a:rPr lang="zh-CN" altLang="en-US" sz="2800" dirty="0">
                <a:latin typeface="+mn-ea"/>
                <a:sym typeface="+mn-ea"/>
              </a:rPr>
              <a:t>满头满身都是桂花。我喊着</a:t>
            </a:r>
            <a:r>
              <a:rPr lang="en-US" altLang="zh-CN" sz="2800" dirty="0" smtClean="0">
                <a:latin typeface="+mn-ea"/>
                <a:sym typeface="+mn-ea"/>
              </a:rPr>
              <a:t>:</a:t>
            </a:r>
            <a:r>
              <a:rPr lang="zh-CN" altLang="en-US" sz="2800" dirty="0">
                <a:latin typeface="+mn-ea"/>
                <a:sym typeface="+mn-ea"/>
              </a:rPr>
              <a:t>“ 啊!真像下雨，好香的雨呀!”</a:t>
            </a:r>
            <a:endParaRPr lang="zh-CN" altLang="en-US" sz="2800" dirty="0">
              <a:latin typeface="+mn-ea"/>
            </a:endParaRPr>
          </a:p>
        </p:txBody>
      </p:sp>
      <p:sp>
        <p:nvSpPr>
          <p:cNvPr id="6" name="文本框 5"/>
          <p:cNvSpPr txBox="1"/>
          <p:nvPr/>
        </p:nvSpPr>
        <p:spPr>
          <a:xfrm>
            <a:off x="539552" y="2715766"/>
            <a:ext cx="7735302" cy="954107"/>
          </a:xfrm>
          <a:prstGeom prst="rect">
            <a:avLst/>
          </a:prstGeom>
          <a:noFill/>
        </p:spPr>
        <p:txBody>
          <a:bodyPr wrap="square" rtlCol="0" anchor="t">
            <a:spAutoFit/>
          </a:bodyPr>
          <a:lstStyle/>
          <a:p>
            <a:r>
              <a:rPr lang="zh-CN" altLang="en-US" sz="2800" dirty="0" smtClean="0">
                <a:latin typeface="+mn-ea"/>
              </a:rPr>
              <a:t>    写出了</a:t>
            </a:r>
            <a:r>
              <a:rPr lang="zh-CN" altLang="en-US" sz="2800" dirty="0">
                <a:latin typeface="+mn-ea"/>
              </a:rPr>
              <a:t>“我”摇桂花</a:t>
            </a:r>
            <a:r>
              <a:rPr lang="zh-CN" altLang="en-US" sz="2800" dirty="0">
                <a:latin typeface="+mn-ea"/>
              </a:rPr>
              <a:t>时的场景，表现了“我”</a:t>
            </a:r>
            <a:r>
              <a:rPr lang="zh-CN" altLang="en-US" sz="2800" dirty="0" smtClean="0">
                <a:latin typeface="+mn-ea"/>
              </a:rPr>
              <a:t>当时</a:t>
            </a:r>
            <a:r>
              <a:rPr lang="zh-CN" altLang="en-US" sz="2800" dirty="0">
                <a:latin typeface="+mn-ea"/>
              </a:rPr>
              <a:t>的快乐。</a:t>
            </a:r>
            <a:endParaRPr lang="zh-CN" altLang="en-US" sz="2800" dirty="0">
              <a:latin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699792" y="-2324794"/>
            <a:ext cx="3570208" cy="5168321"/>
            <a:chOff x="2066816" y="-480463"/>
            <a:chExt cx="3570208" cy="5168321"/>
          </a:xfrm>
        </p:grpSpPr>
        <p:grpSp>
          <p:nvGrpSpPr>
            <p:cNvPr id="9" name="组合 8"/>
            <p:cNvGrpSpPr/>
            <p:nvPr/>
          </p:nvGrpSpPr>
          <p:grpSpPr>
            <a:xfrm>
              <a:off x="2066816" y="2067694"/>
              <a:ext cx="3570208" cy="2620164"/>
              <a:chOff x="2066816" y="2067694"/>
              <a:chExt cx="3570208" cy="2620164"/>
            </a:xfrm>
          </p:grpSpPr>
          <p:sp>
            <p:nvSpPr>
              <p:cNvPr id="2" name="文本框 1"/>
              <p:cNvSpPr txBox="1">
                <a:spLocks noChangeArrowheads="1"/>
              </p:cNvSpPr>
              <p:nvPr/>
            </p:nvSpPr>
            <p:spPr bwMode="auto">
              <a:xfrm>
                <a:off x="2066816" y="3579862"/>
                <a:ext cx="3570208" cy="110799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zh-CN" altLang="en-US" sz="6600" dirty="0" smtClean="0">
                    <a:latin typeface="宋体" panose="02010600030101010101" pitchFamily="2" charset="-122"/>
                    <a:ea typeface="宋体" panose="02010600030101010101" pitchFamily="2" charset="-122"/>
                  </a:rPr>
                  <a:t>第</a:t>
                </a:r>
                <a:r>
                  <a:rPr lang="zh-CN" altLang="en-US" sz="6600" dirty="0">
                    <a:latin typeface="宋体" panose="02010600030101010101" pitchFamily="2" charset="-122"/>
                    <a:ea typeface="宋体" panose="02010600030101010101" pitchFamily="2" charset="-122"/>
                  </a:rPr>
                  <a:t>二</a:t>
                </a:r>
                <a:r>
                  <a:rPr lang="zh-CN" altLang="en-US" sz="6600" dirty="0" smtClean="0">
                    <a:latin typeface="宋体" panose="02010600030101010101" pitchFamily="2" charset="-122"/>
                    <a:ea typeface="宋体" panose="02010600030101010101" pitchFamily="2" charset="-122"/>
                  </a:rPr>
                  <a:t>单元</a:t>
                </a:r>
                <a:endParaRPr lang="zh-CN" altLang="en-US" sz="6600" dirty="0">
                  <a:latin typeface="宋体" panose="02010600030101010101" pitchFamily="2" charset="-122"/>
                  <a:ea typeface="宋体" panose="02010600030101010101" pitchFamily="2" charset="-122"/>
                </a:endParaRPr>
              </a:p>
            </p:txBody>
          </p:sp>
          <p:cxnSp>
            <p:nvCxnSpPr>
              <p:cNvPr id="4" name="直接连接符 3"/>
              <p:cNvCxnSpPr/>
              <p:nvPr/>
            </p:nvCxnSpPr>
            <p:spPr>
              <a:xfrm flipV="1">
                <a:off x="3851920" y="2067694"/>
                <a:ext cx="0" cy="1512168"/>
              </a:xfrm>
              <a:prstGeom prst="line">
                <a:avLst/>
              </a:prstGeom>
              <a:ln w="254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rot="10800000">
              <a:off x="2066816" y="-480463"/>
              <a:ext cx="3570208" cy="2620164"/>
              <a:chOff x="2066816" y="2067694"/>
              <a:chExt cx="3570208" cy="2620164"/>
            </a:xfrm>
          </p:grpSpPr>
          <p:sp>
            <p:nvSpPr>
              <p:cNvPr id="11" name="文本框 10"/>
              <p:cNvSpPr txBox="1">
                <a:spLocks noChangeArrowheads="1"/>
              </p:cNvSpPr>
              <p:nvPr/>
            </p:nvSpPr>
            <p:spPr bwMode="auto">
              <a:xfrm>
                <a:off x="2066816" y="3579862"/>
                <a:ext cx="3570208" cy="110799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none">
                <a:spAutoFit/>
              </a:bodyPr>
              <a:lstStyle/>
              <a:p>
                <a:r>
                  <a:rPr lang="zh-CN" altLang="en-US" sz="6600" dirty="0" smtClean="0">
                    <a:noFill/>
                    <a:latin typeface="宋体" panose="02010600030101010101" pitchFamily="2" charset="-122"/>
                    <a:ea typeface="宋体" panose="02010600030101010101" pitchFamily="2" charset="-122"/>
                  </a:rPr>
                  <a:t>例题</a:t>
                </a:r>
                <a:r>
                  <a:rPr lang="zh-CN" altLang="en-US" sz="6600" dirty="0">
                    <a:noFill/>
                    <a:latin typeface="宋体" panose="02010600030101010101" pitchFamily="2" charset="-122"/>
                    <a:ea typeface="宋体" panose="02010600030101010101" pitchFamily="2" charset="-122"/>
                  </a:rPr>
                  <a:t>分析</a:t>
                </a:r>
                <a:endParaRPr lang="zh-CN" altLang="en-US" sz="6600" dirty="0">
                  <a:noFill/>
                  <a:latin typeface="宋体" panose="02010600030101010101" pitchFamily="2" charset="-122"/>
                  <a:ea typeface="宋体" panose="02010600030101010101" pitchFamily="2" charset="-122"/>
                </a:endParaRPr>
              </a:p>
            </p:txBody>
          </p:sp>
          <p:cxnSp>
            <p:nvCxnSpPr>
              <p:cNvPr id="12" name="直接连接符 11"/>
              <p:cNvCxnSpPr/>
              <p:nvPr/>
            </p:nvCxnSpPr>
            <p:spPr>
              <a:xfrm flipV="1">
                <a:off x="3851920" y="2067694"/>
                <a:ext cx="0" cy="1512168"/>
              </a:xfrm>
              <a:prstGeom prst="line">
                <a:avLst/>
              </a:prstGeom>
              <a:ln w="25400">
                <a:no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3"/>
                                        </p:tgtEl>
                                        <p:attrNameLst>
                                          <p:attrName>r</p:attrName>
                                        </p:attrNameLst>
                                      </p:cBhvr>
                                    </p:animRot>
                                    <p:animRot by="-240000">
                                      <p:cBhvr>
                                        <p:cTn id="7" dur="200" fill="hold">
                                          <p:stCondLst>
                                            <p:cond delay="200"/>
                                          </p:stCondLst>
                                        </p:cTn>
                                        <p:tgtEl>
                                          <p:spTgt spid="13"/>
                                        </p:tgtEl>
                                        <p:attrNameLst>
                                          <p:attrName>r</p:attrName>
                                        </p:attrNameLst>
                                      </p:cBhvr>
                                    </p:animRot>
                                    <p:animRot by="240000">
                                      <p:cBhvr>
                                        <p:cTn id="8" dur="200" fill="hold">
                                          <p:stCondLst>
                                            <p:cond delay="400"/>
                                          </p:stCondLst>
                                        </p:cTn>
                                        <p:tgtEl>
                                          <p:spTgt spid="13"/>
                                        </p:tgtEl>
                                        <p:attrNameLst>
                                          <p:attrName>r</p:attrName>
                                        </p:attrNameLst>
                                      </p:cBhvr>
                                    </p:animRot>
                                    <p:animRot by="-240000">
                                      <p:cBhvr>
                                        <p:cTn id="9" dur="200" fill="hold">
                                          <p:stCondLst>
                                            <p:cond delay="600"/>
                                          </p:stCondLst>
                                        </p:cTn>
                                        <p:tgtEl>
                                          <p:spTgt spid="13"/>
                                        </p:tgtEl>
                                        <p:attrNameLst>
                                          <p:attrName>r</p:attrName>
                                        </p:attrNameLst>
                                      </p:cBhvr>
                                    </p:animRot>
                                    <p:animRot by="120000">
                                      <p:cBhvr>
                                        <p:cTn id="10" dur="200" fill="hold">
                                          <p:stCondLst>
                                            <p:cond delay="8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841094" y="727910"/>
            <a:ext cx="7619338" cy="954107"/>
          </a:xfrm>
          <a:prstGeom prst="rect">
            <a:avLst/>
          </a:prstGeom>
          <a:noFill/>
          <a:ln w="9525">
            <a:noFill/>
            <a:miter lim="800000"/>
          </a:ln>
          <a:effectLst/>
        </p:spPr>
        <p:txBody>
          <a:bodyPr vert="horz" wrap="square" lIns="91440" tIns="45720" rIns="91440" bIns="45720" numCol="1" anchor="ctr" anchorCtr="0" compatLnSpc="1">
            <a:spAutoFit/>
          </a:bodyPr>
          <a:lstStyle/>
          <a:p>
            <a:pPr lvl="0" defTabSz="914400" fontAlgn="base">
              <a:spcBef>
                <a:spcPct val="0"/>
              </a:spcBef>
              <a:spcAft>
                <a:spcPct val="0"/>
              </a:spcAft>
            </a:pPr>
            <a:r>
              <a:rPr kumimoji="0" lang="zh-CN" altLang="en-US" sz="2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rPr>
              <a:t>一、《搭石</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》一课用了什么写作手法，写了哪些内容</a:t>
            </a:r>
            <a:r>
              <a:rPr lang="en-US" sz="2800" b="1" dirty="0">
                <a:latin typeface="宋体" panose="02010600030101010101" pitchFamily="2" charset="-122"/>
                <a:ea typeface="宋体" panose="02010600030101010101" pitchFamily="2" charset="-122"/>
                <a:cs typeface="宋体" panose="02010600030101010101" pitchFamily="2" charset="-122"/>
                <a:sym typeface="+mn-ea"/>
              </a:rPr>
              <a:t>？</a:t>
            </a:r>
            <a:endParaRPr kumimoji="0" lang="zh-CN" sz="2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7" name="矩形 6"/>
          <p:cNvSpPr/>
          <p:nvPr/>
        </p:nvSpPr>
        <p:spPr>
          <a:xfrm>
            <a:off x="1979712" y="1783318"/>
            <a:ext cx="6218843" cy="523220"/>
          </a:xfrm>
          <a:prstGeom prst="rect">
            <a:avLst/>
          </a:prstGeom>
        </p:spPr>
        <p:txBody>
          <a:bodyPr wrap="square">
            <a:spAutoFit/>
          </a:bodyPr>
          <a:lstStyle/>
          <a:p>
            <a:r>
              <a:rPr lang="zh-CN" altLang="en-US" sz="2800" dirty="0"/>
              <a:t>本文用了以小见大的写作手法。</a:t>
            </a:r>
            <a:endParaRPr lang="zh-CN" altLang="en-US" sz="2800" dirty="0"/>
          </a:p>
        </p:txBody>
      </p:sp>
      <p:sp>
        <p:nvSpPr>
          <p:cNvPr id="5" name="TextBox 4"/>
          <p:cNvSpPr txBox="1"/>
          <p:nvPr/>
        </p:nvSpPr>
        <p:spPr>
          <a:xfrm>
            <a:off x="1238581" y="2994094"/>
            <a:ext cx="536137" cy="954107"/>
          </a:xfrm>
          <a:prstGeom prst="rect">
            <a:avLst/>
          </a:prstGeom>
          <a:noFill/>
        </p:spPr>
        <p:txBody>
          <a:bodyPr wrap="square" rtlCol="0">
            <a:spAutoFit/>
          </a:bodyPr>
          <a:lstStyle/>
          <a:p>
            <a:pPr algn="l">
              <a:buClrTx/>
              <a:buSzTx/>
              <a:buFontTx/>
            </a:pPr>
            <a:r>
              <a:rPr lang="zh-CN" altLang="en-US" sz="2800" dirty="0" smtClean="0"/>
              <a:t>搭石</a:t>
            </a:r>
            <a:endParaRPr lang="zh-CN" altLang="en-US" sz="2800" dirty="0" smtClean="0"/>
          </a:p>
        </p:txBody>
      </p:sp>
      <p:sp>
        <p:nvSpPr>
          <p:cNvPr id="13" name="文本框 12"/>
          <p:cNvSpPr txBox="1"/>
          <p:nvPr/>
        </p:nvSpPr>
        <p:spPr>
          <a:xfrm>
            <a:off x="6123568" y="2753104"/>
            <a:ext cx="1477328" cy="2007890"/>
          </a:xfrm>
          <a:prstGeom prst="rect">
            <a:avLst/>
          </a:prstGeom>
          <a:noFill/>
        </p:spPr>
        <p:txBody>
          <a:bodyPr vert="eaVert" wrap="square" rtlCol="0">
            <a:spAutoFit/>
          </a:bodyPr>
          <a:lstStyle/>
          <a:p>
            <a:pPr algn="l"/>
            <a:endParaRPr lang="zh-CN" altLang="en-US" sz="2800" dirty="0">
              <a:sym typeface="+mn-ea"/>
            </a:endParaRPr>
          </a:p>
          <a:p>
            <a:pPr algn="l"/>
            <a:r>
              <a:rPr lang="zh-CN" altLang="en-US" sz="2800" dirty="0"/>
              <a:t>平凡之</a:t>
            </a:r>
            <a:r>
              <a:rPr lang="zh-CN" altLang="en-US" sz="2800" dirty="0" smtClean="0"/>
              <a:t>美</a:t>
            </a:r>
            <a:endParaRPr lang="en-US" altLang="zh-CN" sz="2800" dirty="0" smtClean="0"/>
          </a:p>
          <a:p>
            <a:pPr algn="l"/>
            <a:r>
              <a:rPr lang="zh-CN" altLang="en-US" sz="2800" dirty="0" smtClean="0"/>
              <a:t>无私</a:t>
            </a:r>
            <a:r>
              <a:rPr lang="zh-CN" altLang="en-US" sz="2800" dirty="0"/>
              <a:t>奉献</a:t>
            </a:r>
            <a:endParaRPr lang="zh-CN" altLang="en-US" sz="2800" dirty="0"/>
          </a:p>
        </p:txBody>
      </p:sp>
      <p:sp>
        <p:nvSpPr>
          <p:cNvPr id="6" name="左大括号 5"/>
          <p:cNvSpPr/>
          <p:nvPr/>
        </p:nvSpPr>
        <p:spPr>
          <a:xfrm>
            <a:off x="1954489" y="2683748"/>
            <a:ext cx="291208" cy="1700530"/>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1" name="右大括号 10"/>
          <p:cNvSpPr/>
          <p:nvPr/>
        </p:nvSpPr>
        <p:spPr>
          <a:xfrm>
            <a:off x="5828979" y="2683748"/>
            <a:ext cx="221346" cy="1762760"/>
          </a:xfrm>
          <a:prstGeom prst="rightBrace">
            <a:avLst>
              <a:gd name="adj1" fmla="val 0"/>
              <a:gd name="adj2" fmla="val 50000"/>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7" name="TextBox 4"/>
          <p:cNvSpPr txBox="1"/>
          <p:nvPr/>
        </p:nvSpPr>
        <p:spPr>
          <a:xfrm>
            <a:off x="2326599" y="3496449"/>
            <a:ext cx="1374572" cy="523220"/>
          </a:xfrm>
          <a:prstGeom prst="rect">
            <a:avLst/>
          </a:prstGeom>
          <a:noFill/>
        </p:spPr>
        <p:txBody>
          <a:bodyPr wrap="square" rtlCol="0">
            <a:spAutoFit/>
          </a:bodyPr>
          <a:lstStyle/>
          <a:p>
            <a:pPr algn="l">
              <a:buClrTx/>
              <a:buSzTx/>
              <a:buFontTx/>
            </a:pPr>
            <a:r>
              <a:rPr lang="zh-CN" altLang="en-US" sz="2800" dirty="0" smtClean="0"/>
              <a:t>走搭石</a:t>
            </a:r>
            <a:endParaRPr lang="zh-CN" altLang="en-US" sz="2800" dirty="0" smtClean="0"/>
          </a:p>
        </p:txBody>
      </p:sp>
      <p:sp>
        <p:nvSpPr>
          <p:cNvPr id="18" name="TextBox 4"/>
          <p:cNvSpPr txBox="1"/>
          <p:nvPr/>
        </p:nvSpPr>
        <p:spPr>
          <a:xfrm>
            <a:off x="2326599" y="4036834"/>
            <a:ext cx="1374572" cy="523220"/>
          </a:xfrm>
          <a:prstGeom prst="rect">
            <a:avLst/>
          </a:prstGeom>
          <a:noFill/>
        </p:spPr>
        <p:txBody>
          <a:bodyPr wrap="square" rtlCol="0">
            <a:spAutoFit/>
          </a:bodyPr>
          <a:lstStyle/>
          <a:p>
            <a:pPr algn="l">
              <a:buClrTx/>
              <a:buSzTx/>
              <a:buFontTx/>
            </a:pPr>
            <a:r>
              <a:rPr lang="zh-CN" altLang="en-US" sz="2800" dirty="0" smtClean="0"/>
              <a:t>赞搭石</a:t>
            </a:r>
            <a:endParaRPr lang="zh-CN" altLang="en-US" sz="2800" dirty="0" smtClean="0"/>
          </a:p>
        </p:txBody>
      </p:sp>
      <p:sp>
        <p:nvSpPr>
          <p:cNvPr id="4" name="TextBox 4"/>
          <p:cNvSpPr txBox="1"/>
          <p:nvPr/>
        </p:nvSpPr>
        <p:spPr>
          <a:xfrm>
            <a:off x="2326599" y="2575699"/>
            <a:ext cx="1374572" cy="523220"/>
          </a:xfrm>
          <a:prstGeom prst="rect">
            <a:avLst/>
          </a:prstGeom>
          <a:noFill/>
        </p:spPr>
        <p:txBody>
          <a:bodyPr wrap="square" rtlCol="0">
            <a:spAutoFit/>
          </a:bodyPr>
          <a:lstStyle/>
          <a:p>
            <a:pPr algn="l">
              <a:buClrTx/>
              <a:buSzTx/>
              <a:buFontTx/>
            </a:pPr>
            <a:r>
              <a:rPr lang="zh-CN" altLang="en-US" sz="2800" dirty="0" smtClean="0"/>
              <a:t>话搭石</a:t>
            </a:r>
            <a:endParaRPr lang="zh-CN" altLang="en-US" sz="2800" dirty="0" smtClean="0"/>
          </a:p>
        </p:txBody>
      </p:sp>
      <p:sp>
        <p:nvSpPr>
          <p:cNvPr id="8" name="TextBox 4"/>
          <p:cNvSpPr txBox="1"/>
          <p:nvPr/>
        </p:nvSpPr>
        <p:spPr>
          <a:xfrm>
            <a:off x="2326599" y="3036074"/>
            <a:ext cx="1374572" cy="523220"/>
          </a:xfrm>
          <a:prstGeom prst="rect">
            <a:avLst/>
          </a:prstGeom>
          <a:noFill/>
        </p:spPr>
        <p:txBody>
          <a:bodyPr wrap="square" rtlCol="0">
            <a:spAutoFit/>
          </a:bodyPr>
          <a:lstStyle/>
          <a:p>
            <a:pPr algn="l">
              <a:buClrTx/>
              <a:buSzTx/>
              <a:buFontTx/>
            </a:pPr>
            <a:r>
              <a:rPr lang="zh-CN" altLang="en-US" sz="2800" dirty="0" smtClean="0"/>
              <a:t>摆搭石</a:t>
            </a:r>
            <a:endParaRPr lang="zh-CN" altLang="en-US" sz="2800" dirty="0" smtClean="0"/>
          </a:p>
        </p:txBody>
      </p:sp>
      <p:sp>
        <p:nvSpPr>
          <p:cNvPr id="3" name="TextBox 4"/>
          <p:cNvSpPr txBox="1"/>
          <p:nvPr/>
        </p:nvSpPr>
        <p:spPr>
          <a:xfrm>
            <a:off x="4451561" y="2575699"/>
            <a:ext cx="1374572" cy="523220"/>
          </a:xfrm>
          <a:prstGeom prst="rect">
            <a:avLst/>
          </a:prstGeom>
          <a:noFill/>
        </p:spPr>
        <p:txBody>
          <a:bodyPr wrap="square" rtlCol="0">
            <a:spAutoFit/>
          </a:bodyPr>
          <a:lstStyle/>
          <a:p>
            <a:pPr algn="l">
              <a:buClrTx/>
              <a:buSzTx/>
              <a:buFontTx/>
            </a:pPr>
            <a:r>
              <a:rPr lang="zh-CN" altLang="en-US" sz="2800" dirty="0" smtClean="0"/>
              <a:t>话搭石</a:t>
            </a:r>
            <a:endParaRPr lang="zh-CN" altLang="en-US" sz="2800" dirty="0" smtClean="0"/>
          </a:p>
        </p:txBody>
      </p:sp>
      <p:sp>
        <p:nvSpPr>
          <p:cNvPr id="12" name="TextBox 4"/>
          <p:cNvSpPr txBox="1"/>
          <p:nvPr/>
        </p:nvSpPr>
        <p:spPr>
          <a:xfrm>
            <a:off x="4451561" y="3036074"/>
            <a:ext cx="1374572" cy="523220"/>
          </a:xfrm>
          <a:prstGeom prst="rect">
            <a:avLst/>
          </a:prstGeom>
          <a:noFill/>
        </p:spPr>
        <p:txBody>
          <a:bodyPr wrap="square" rtlCol="0">
            <a:spAutoFit/>
          </a:bodyPr>
          <a:lstStyle/>
          <a:p>
            <a:pPr algn="l">
              <a:buClrTx/>
              <a:buSzTx/>
              <a:buFontTx/>
            </a:pPr>
            <a:r>
              <a:rPr lang="zh-CN" altLang="en-US" sz="2800" dirty="0" smtClean="0"/>
              <a:t>话搭石</a:t>
            </a:r>
            <a:endParaRPr lang="zh-CN" altLang="en-US" sz="2800" dirty="0" smtClean="0"/>
          </a:p>
        </p:txBody>
      </p:sp>
      <p:sp>
        <p:nvSpPr>
          <p:cNvPr id="14" name="TextBox 4"/>
          <p:cNvSpPr txBox="1"/>
          <p:nvPr/>
        </p:nvSpPr>
        <p:spPr>
          <a:xfrm>
            <a:off x="4451561" y="3496449"/>
            <a:ext cx="1374572" cy="523220"/>
          </a:xfrm>
          <a:prstGeom prst="rect">
            <a:avLst/>
          </a:prstGeom>
          <a:noFill/>
        </p:spPr>
        <p:txBody>
          <a:bodyPr wrap="square" rtlCol="0">
            <a:spAutoFit/>
          </a:bodyPr>
          <a:lstStyle/>
          <a:p>
            <a:pPr algn="l">
              <a:buClrTx/>
              <a:buSzTx/>
              <a:buFontTx/>
            </a:pPr>
            <a:r>
              <a:rPr lang="zh-CN" altLang="en-US" sz="2800" dirty="0" smtClean="0"/>
              <a:t>话搭石</a:t>
            </a:r>
            <a:endParaRPr lang="zh-CN" altLang="en-US" sz="2800" dirty="0" smtClean="0"/>
          </a:p>
        </p:txBody>
      </p:sp>
      <p:sp>
        <p:nvSpPr>
          <p:cNvPr id="21" name="TextBox 4"/>
          <p:cNvSpPr txBox="1"/>
          <p:nvPr/>
        </p:nvSpPr>
        <p:spPr>
          <a:xfrm>
            <a:off x="4451561" y="4036834"/>
            <a:ext cx="1374572" cy="523220"/>
          </a:xfrm>
          <a:prstGeom prst="rect">
            <a:avLst/>
          </a:prstGeom>
          <a:noFill/>
        </p:spPr>
        <p:txBody>
          <a:bodyPr wrap="square" rtlCol="0">
            <a:spAutoFit/>
          </a:bodyPr>
          <a:lstStyle/>
          <a:p>
            <a:pPr algn="l">
              <a:buClrTx/>
              <a:buSzTx/>
              <a:buFontTx/>
            </a:pPr>
            <a:r>
              <a:rPr lang="zh-CN" altLang="en-US" sz="2800" dirty="0" smtClean="0"/>
              <a:t>话搭石</a:t>
            </a:r>
            <a:endParaRPr lang="zh-CN" altLang="en-US" sz="2800" dirty="0" smtClean="0"/>
          </a:p>
        </p:txBody>
      </p:sp>
      <p:cxnSp>
        <p:nvCxnSpPr>
          <p:cNvPr id="23" name="直接箭头连接符 22"/>
          <p:cNvCxnSpPr/>
          <p:nvPr/>
        </p:nvCxnSpPr>
        <p:spPr>
          <a:xfrm flipV="1">
            <a:off x="3739005" y="3299366"/>
            <a:ext cx="543681" cy="14937"/>
          </a:xfrm>
          <a:prstGeom prst="straightConnector1">
            <a:avLst/>
          </a:prstGeom>
          <a:ln>
            <a:tailEnd type="arrow" w="med" len="med"/>
          </a:ln>
        </p:spPr>
        <p:style>
          <a:lnRef idx="3">
            <a:schemeClr val="accent6"/>
          </a:lnRef>
          <a:fillRef idx="0">
            <a:schemeClr val="accent6"/>
          </a:fillRef>
          <a:effectRef idx="2">
            <a:schemeClr val="accent6"/>
          </a:effectRef>
          <a:fontRef idx="minor">
            <a:schemeClr val="tx1"/>
          </a:fontRef>
        </p:style>
      </p:cxnSp>
      <p:cxnSp>
        <p:nvCxnSpPr>
          <p:cNvPr id="24" name="直接箭头连接符 23"/>
          <p:cNvCxnSpPr/>
          <p:nvPr/>
        </p:nvCxnSpPr>
        <p:spPr>
          <a:xfrm flipV="1">
            <a:off x="3739005" y="3749581"/>
            <a:ext cx="543681" cy="14937"/>
          </a:xfrm>
          <a:prstGeom prst="straightConnector1">
            <a:avLst/>
          </a:prstGeom>
          <a:ln>
            <a:tailEnd type="arrow" w="med" len="med"/>
          </a:ln>
        </p:spPr>
        <p:style>
          <a:lnRef idx="3">
            <a:schemeClr val="accent6"/>
          </a:lnRef>
          <a:fillRef idx="0">
            <a:schemeClr val="accent6"/>
          </a:fillRef>
          <a:effectRef idx="2">
            <a:schemeClr val="accent6"/>
          </a:effectRef>
          <a:fontRef idx="minor">
            <a:schemeClr val="tx1"/>
          </a:fontRef>
        </p:style>
      </p:cxnSp>
      <p:cxnSp>
        <p:nvCxnSpPr>
          <p:cNvPr id="25" name="直接箭头连接符 24"/>
          <p:cNvCxnSpPr/>
          <p:nvPr/>
        </p:nvCxnSpPr>
        <p:spPr>
          <a:xfrm flipV="1">
            <a:off x="3739005" y="4257581"/>
            <a:ext cx="543681" cy="14937"/>
          </a:xfrm>
          <a:prstGeom prst="straightConnector1">
            <a:avLst/>
          </a:prstGeom>
          <a:ln>
            <a:tailEnd type="arrow" w="med" len="med"/>
          </a:ln>
        </p:spPr>
        <p:style>
          <a:lnRef idx="3">
            <a:schemeClr val="accent6"/>
          </a:lnRef>
          <a:fillRef idx="0">
            <a:schemeClr val="accent6"/>
          </a:fillRef>
          <a:effectRef idx="2">
            <a:schemeClr val="accent6"/>
          </a:effectRef>
          <a:fontRef idx="minor">
            <a:schemeClr val="tx1"/>
          </a:fontRef>
        </p:style>
      </p:cxnSp>
      <p:sp>
        <p:nvSpPr>
          <p:cNvPr id="26" name="文本框 25"/>
          <p:cNvSpPr txBox="1"/>
          <p:nvPr/>
        </p:nvSpPr>
        <p:spPr>
          <a:xfrm>
            <a:off x="3609181" y="235178"/>
            <a:ext cx="1359203" cy="523220"/>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p>
            <a:pPr algn="ctr"/>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5.</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搭石</a:t>
            </a:r>
            <a:endParaRPr lang="zh-CN" altLang="en-US" sz="2800"/>
          </a:p>
        </p:txBody>
      </p:sp>
      <p:cxnSp>
        <p:nvCxnSpPr>
          <p:cNvPr id="27" name="直接箭头连接符 26"/>
          <p:cNvCxnSpPr/>
          <p:nvPr/>
        </p:nvCxnSpPr>
        <p:spPr>
          <a:xfrm flipV="1">
            <a:off x="3739005" y="2856619"/>
            <a:ext cx="543681" cy="14937"/>
          </a:xfrm>
          <a:prstGeom prst="straightConnector1">
            <a:avLst/>
          </a:prstGeom>
          <a:ln>
            <a:tailEnd type="arrow" w="med" len="med"/>
          </a:ln>
        </p:spPr>
        <p:style>
          <a:lnRef idx="3">
            <a:schemeClr val="accent6"/>
          </a:lnRef>
          <a:fillRef idx="0">
            <a:schemeClr val="accent6"/>
          </a:fillRef>
          <a:effectRef idx="2">
            <a:schemeClr val="accent6"/>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P spid="13" grpId="0"/>
      <p:bldP spid="6" grpId="0" animBg="1"/>
      <p:bldP spid="11" grpId="0" animBg="1"/>
      <p:bldP spid="17" grpId="0"/>
      <p:bldP spid="18" grpId="0"/>
      <p:bldP spid="4" grpId="0"/>
      <p:bldP spid="8" grpId="0"/>
      <p:bldP spid="3" grpId="0"/>
      <p:bldP spid="12" grpId="0"/>
      <p:bldP spid="14" grpId="0"/>
      <p:bldP spid="2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p:cNvSpPr txBox="1"/>
          <p:nvPr/>
        </p:nvSpPr>
        <p:spPr>
          <a:xfrm>
            <a:off x="539552" y="1419622"/>
            <a:ext cx="4968552" cy="3046988"/>
          </a:xfrm>
          <a:prstGeom prst="rect">
            <a:avLst/>
          </a:prstGeom>
          <a:noFill/>
        </p:spPr>
        <p:txBody>
          <a:bodyPr wrap="square" rtlCol="0">
            <a:spAutoFit/>
          </a:bodyPr>
          <a:lstStyle/>
          <a:p>
            <a:r>
              <a:rPr lang="zh-CN" altLang="en-US" sz="3200" dirty="0" smtClean="0"/>
              <a:t>        本文</a:t>
            </a:r>
            <a:r>
              <a:rPr lang="zh-CN" altLang="en-US" sz="3200" dirty="0"/>
              <a:t>描写了乡亲们摆搭石走搭石的</a:t>
            </a:r>
            <a:r>
              <a:rPr lang="zh-CN" altLang="en-US" sz="3200" dirty="0" smtClean="0"/>
              <a:t>一幕幕，通过</a:t>
            </a:r>
            <a:r>
              <a:rPr lang="zh-CN" altLang="en-US" sz="3200" dirty="0"/>
              <a:t>平凡的小事</a:t>
            </a:r>
            <a:r>
              <a:rPr lang="zh-CN" altLang="en-US" sz="3200" dirty="0" smtClean="0"/>
              <a:t>，让我们</a:t>
            </a:r>
            <a:r>
              <a:rPr lang="zh-CN" altLang="en-US" sz="3200" dirty="0"/>
              <a:t>感受到了乡亲们无私奉献的精神和一心为他人着想的良好品质。</a:t>
            </a:r>
            <a:endParaRPr lang="zh-CN" altLang="en-US" sz="3200" dirty="0"/>
          </a:p>
        </p:txBody>
      </p:sp>
      <p:sp>
        <p:nvSpPr>
          <p:cNvPr id="4" name="文本框 3"/>
          <p:cNvSpPr txBox="1"/>
          <p:nvPr/>
        </p:nvSpPr>
        <p:spPr>
          <a:xfrm>
            <a:off x="1108919" y="339502"/>
            <a:ext cx="2709545" cy="584775"/>
          </a:xfrm>
          <a:prstGeom prst="rect">
            <a:avLst/>
          </a:prstGeom>
          <a:noFill/>
        </p:spPr>
        <p:txBody>
          <a:bodyPr wrap="square" rtlCol="0" anchor="t">
            <a:spAutoFit/>
          </a:bodyPr>
          <a:lstStyle/>
          <a:p>
            <a:r>
              <a:rPr lang="zh-CN" altLang="en-US" sz="3200"/>
              <a:t>二、概括主题</a:t>
            </a:r>
            <a:endParaRPr lang="zh-CN" altLang="en-US" sz="3200"/>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868144" y="719738"/>
            <a:ext cx="2481372" cy="3746872"/>
          </a:xfrm>
          <a:prstGeom prst="rect">
            <a:avLst/>
          </a:prstGeom>
          <a:ln>
            <a:noFill/>
          </a:ln>
          <a:effectLst>
            <a:outerShdw blurRad="190500" algn="tl" rotWithShape="0">
              <a:srgbClr val="000000">
                <a:alpha val="70000"/>
              </a:srgbClr>
            </a:outerShdw>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95536" y="1388363"/>
            <a:ext cx="8357976" cy="3108543"/>
          </a:xfrm>
          <a:prstGeom prst="rect">
            <a:avLst/>
          </a:prstGeom>
          <a:noFill/>
        </p:spPr>
        <p:txBody>
          <a:bodyPr wrap="square" rtlCol="0" anchor="t">
            <a:spAutoFit/>
          </a:bodyPr>
          <a:lstStyle/>
          <a:p>
            <a:r>
              <a:rPr lang="zh-CN" altLang="en-US" sz="2700" dirty="0" smtClean="0">
                <a:latin typeface="+mn-ea"/>
                <a:sym typeface="+mn-ea"/>
              </a:rPr>
              <a:t>    第2</a:t>
            </a:r>
            <a:r>
              <a:rPr lang="zh-CN" altLang="en-US" sz="2700" dirty="0">
                <a:latin typeface="+mn-ea"/>
                <a:sym typeface="+mn-ea"/>
              </a:rPr>
              <a:t>自然段中“无论；只要；</a:t>
            </a:r>
            <a:r>
              <a:rPr lang="zh-CN" altLang="en-US" sz="2700" dirty="0" smtClean="0">
                <a:latin typeface="+mn-ea"/>
                <a:sym typeface="+mn-ea"/>
              </a:rPr>
              <a:t>直到</a:t>
            </a:r>
            <a:r>
              <a:rPr lang="en-US" altLang="zh-CN" sz="2700" dirty="0">
                <a:latin typeface="+mn-ea"/>
                <a:sym typeface="+mn-ea"/>
              </a:rPr>
              <a:t>……</a:t>
            </a:r>
            <a:r>
              <a:rPr lang="zh-CN" altLang="en-US" sz="2700" dirty="0" smtClean="0">
                <a:latin typeface="+mn-ea"/>
                <a:sym typeface="+mn-ea"/>
              </a:rPr>
              <a:t>才</a:t>
            </a:r>
            <a:r>
              <a:rPr lang="en-US" altLang="zh-CN" sz="2700" dirty="0">
                <a:latin typeface="+mn-ea"/>
                <a:sym typeface="+mn-ea"/>
              </a:rPr>
              <a:t>……</a:t>
            </a:r>
            <a:r>
              <a:rPr lang="zh-CN" altLang="en-US" sz="2700" dirty="0" smtClean="0">
                <a:latin typeface="+mn-ea"/>
                <a:sym typeface="+mn-ea"/>
              </a:rPr>
              <a:t>”</a:t>
            </a:r>
            <a:r>
              <a:rPr lang="zh-CN" altLang="en-US" sz="2700" dirty="0">
                <a:latin typeface="+mn-ea"/>
                <a:sym typeface="+mn-ea"/>
              </a:rPr>
              <a:t>描写了上了点儿年岁的人摆搭石,这是一道美丽的风景。</a:t>
            </a:r>
            <a:endParaRPr lang="zh-CN" altLang="en-US" sz="2700" dirty="0">
              <a:latin typeface="+mn-ea"/>
              <a:sym typeface="+mn-ea"/>
            </a:endParaRPr>
          </a:p>
          <a:p>
            <a:pPr algn="l"/>
            <a:r>
              <a:rPr lang="zh-CN" altLang="en-US" sz="2700" dirty="0" smtClean="0">
                <a:latin typeface="+mn-ea"/>
                <a:sym typeface="+mn-ea"/>
              </a:rPr>
              <a:t>    第3</a:t>
            </a:r>
            <a:r>
              <a:rPr lang="zh-CN" altLang="en-US" sz="2700" dirty="0">
                <a:latin typeface="+mn-ea"/>
                <a:sym typeface="+mn-ea"/>
              </a:rPr>
              <a:t>自然段中一行人走搭石的动作之美、声音之美、人影映入小溪中的倒影之美，构成了一幅和谐的画面,这是一道和谐的风景。</a:t>
            </a:r>
            <a:endParaRPr lang="zh-CN" altLang="en-US" sz="2700" dirty="0">
              <a:latin typeface="+mn-ea"/>
              <a:sym typeface="+mn-ea"/>
            </a:endParaRPr>
          </a:p>
          <a:p>
            <a:pPr algn="l"/>
            <a:r>
              <a:rPr lang="zh-CN" altLang="en-US" sz="2700" dirty="0" smtClean="0">
                <a:latin typeface="+mn-ea"/>
                <a:sym typeface="+mn-ea"/>
              </a:rPr>
              <a:t>    第4</a:t>
            </a:r>
            <a:r>
              <a:rPr lang="zh-CN" altLang="en-US" sz="2700" dirty="0">
                <a:latin typeface="+mn-ea"/>
                <a:sym typeface="+mn-ea"/>
              </a:rPr>
              <a:t>自然段中两个人的互让、攀谈，是一道互相谦让的</a:t>
            </a:r>
            <a:r>
              <a:rPr lang="zh-CN" altLang="en-US" sz="2700" dirty="0" smtClean="0">
                <a:latin typeface="+mn-ea"/>
                <a:sym typeface="+mn-ea"/>
              </a:rPr>
              <a:t>风景；年轻人</a:t>
            </a:r>
            <a:r>
              <a:rPr lang="zh-CN" altLang="en-US" sz="2700" dirty="0">
                <a:latin typeface="+mn-ea"/>
                <a:sym typeface="+mn-ea"/>
              </a:rPr>
              <a:t>伏身</a:t>
            </a:r>
            <a:r>
              <a:rPr lang="zh-CN" altLang="en-US" sz="2700" dirty="0" smtClean="0">
                <a:latin typeface="+mn-ea"/>
                <a:sym typeface="+mn-ea"/>
              </a:rPr>
              <a:t>背老人</a:t>
            </a:r>
            <a:r>
              <a:rPr lang="zh-CN" altLang="en-US" sz="2700" dirty="0">
                <a:latin typeface="+mn-ea"/>
                <a:sym typeface="+mn-ea"/>
              </a:rPr>
              <a:t>，是一道尊老的风景。</a:t>
            </a:r>
            <a:endParaRPr lang="zh-CN" altLang="en-US" sz="2700" dirty="0">
              <a:latin typeface="+mn-ea"/>
            </a:endParaRPr>
          </a:p>
        </p:txBody>
      </p:sp>
      <p:sp>
        <p:nvSpPr>
          <p:cNvPr id="3" name="文本框 2"/>
          <p:cNvSpPr txBox="1"/>
          <p:nvPr/>
        </p:nvSpPr>
        <p:spPr>
          <a:xfrm>
            <a:off x="755576" y="411510"/>
            <a:ext cx="7804868" cy="954107"/>
          </a:xfrm>
          <a:prstGeom prst="rect">
            <a:avLst/>
          </a:prstGeom>
          <a:noFill/>
        </p:spPr>
        <p:txBody>
          <a:bodyPr wrap="square" rtlCol="0" anchor="t">
            <a:spAutoFit/>
          </a:bodyPr>
          <a:lstStyle/>
          <a:p>
            <a:pPr algn="l"/>
            <a:r>
              <a:rPr lang="zh-CN" altLang="en-US" sz="2800" dirty="0"/>
              <a:t>三、从文中哪些地方能看出“搭石</a:t>
            </a:r>
            <a:r>
              <a:rPr lang="zh-CN" altLang="en-US" sz="2800" dirty="0">
                <a:sym typeface="+mn-ea"/>
              </a:rPr>
              <a:t>”</a:t>
            </a:r>
            <a:r>
              <a:rPr lang="zh-CN" altLang="en-US" sz="2800" dirty="0"/>
              <a:t>,构成了家乡的一道风景</a:t>
            </a:r>
            <a:r>
              <a:rPr lang="en-US" sz="2800" b="1" dirty="0" smtClean="0">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59632" y="555526"/>
            <a:ext cx="8256905" cy="584775"/>
          </a:xfrm>
          <a:prstGeom prst="rect">
            <a:avLst/>
          </a:prstGeom>
          <a:noFill/>
        </p:spPr>
        <p:txBody>
          <a:bodyPr wrap="square" rtlCol="0" anchor="t">
            <a:spAutoFit/>
          </a:bodyPr>
          <a:lstStyle/>
          <a:p>
            <a:r>
              <a:rPr lang="zh-CN" altLang="en-US" sz="3200" dirty="0" smtClean="0">
                <a:latin typeface="+mn-ea"/>
              </a:rPr>
              <a:t>四</a:t>
            </a:r>
            <a:r>
              <a:rPr lang="zh-CN" altLang="en-US" sz="3200" dirty="0">
                <a:latin typeface="+mn-ea"/>
              </a:rPr>
              <a:t>、你是怎样理解最后一个自然段的?</a:t>
            </a:r>
            <a:endParaRPr lang="zh-CN" altLang="en-US" sz="3200" dirty="0">
              <a:latin typeface="+mn-ea"/>
            </a:endParaRPr>
          </a:p>
        </p:txBody>
      </p:sp>
      <p:sp>
        <p:nvSpPr>
          <p:cNvPr id="5" name="文本框 4"/>
          <p:cNvSpPr txBox="1"/>
          <p:nvPr/>
        </p:nvSpPr>
        <p:spPr>
          <a:xfrm>
            <a:off x="1043608" y="1779662"/>
            <a:ext cx="7154957" cy="1569660"/>
          </a:xfrm>
          <a:prstGeom prst="rect">
            <a:avLst/>
          </a:prstGeom>
          <a:noFill/>
        </p:spPr>
        <p:txBody>
          <a:bodyPr wrap="square" rtlCol="0" anchor="t">
            <a:spAutoFit/>
          </a:bodyPr>
          <a:lstStyle/>
          <a:p>
            <a:r>
              <a:rPr lang="zh-CN" altLang="en-US" sz="3200" dirty="0" smtClean="0">
                <a:sym typeface="+mn-ea"/>
              </a:rPr>
              <a:t>       这</a:t>
            </a:r>
            <a:r>
              <a:rPr lang="zh-CN" altLang="en-US" sz="3200" dirty="0">
                <a:sym typeface="+mn-ea"/>
              </a:rPr>
              <a:t>正是乡亲们默默无闻、无私奉献的精神的写照，也是乡亲们相亲相爱、友好互助等情感的纽带。</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699792" y="-2324794"/>
            <a:ext cx="3570208" cy="5168321"/>
            <a:chOff x="2066816" y="-480463"/>
            <a:chExt cx="3570208" cy="5168321"/>
          </a:xfrm>
        </p:grpSpPr>
        <p:grpSp>
          <p:nvGrpSpPr>
            <p:cNvPr id="9" name="组合 8"/>
            <p:cNvGrpSpPr/>
            <p:nvPr/>
          </p:nvGrpSpPr>
          <p:grpSpPr>
            <a:xfrm>
              <a:off x="2066816" y="2067694"/>
              <a:ext cx="3570208" cy="2620164"/>
              <a:chOff x="2066816" y="2067694"/>
              <a:chExt cx="3570208" cy="2620164"/>
            </a:xfrm>
          </p:grpSpPr>
          <p:sp>
            <p:nvSpPr>
              <p:cNvPr id="2" name="文本框 1"/>
              <p:cNvSpPr txBox="1">
                <a:spLocks noChangeArrowheads="1"/>
              </p:cNvSpPr>
              <p:nvPr/>
            </p:nvSpPr>
            <p:spPr bwMode="auto">
              <a:xfrm>
                <a:off x="2066816" y="3579862"/>
                <a:ext cx="3570208" cy="110799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zh-CN" altLang="en-US" sz="6600" dirty="0" smtClean="0">
                    <a:latin typeface="宋体" panose="02010600030101010101" pitchFamily="2" charset="-122"/>
                    <a:ea typeface="宋体" panose="02010600030101010101" pitchFamily="2" charset="-122"/>
                  </a:rPr>
                  <a:t>第一单元</a:t>
                </a:r>
                <a:endParaRPr lang="zh-CN" altLang="en-US" sz="6600" dirty="0">
                  <a:latin typeface="宋体" panose="02010600030101010101" pitchFamily="2" charset="-122"/>
                  <a:ea typeface="宋体" panose="02010600030101010101" pitchFamily="2" charset="-122"/>
                </a:endParaRPr>
              </a:p>
            </p:txBody>
          </p:sp>
          <p:cxnSp>
            <p:nvCxnSpPr>
              <p:cNvPr id="4" name="直接连接符 3"/>
              <p:cNvCxnSpPr/>
              <p:nvPr/>
            </p:nvCxnSpPr>
            <p:spPr>
              <a:xfrm flipV="1">
                <a:off x="3851920" y="2067694"/>
                <a:ext cx="0" cy="1512168"/>
              </a:xfrm>
              <a:prstGeom prst="line">
                <a:avLst/>
              </a:prstGeom>
              <a:ln w="254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rot="10800000">
              <a:off x="2066816" y="-480463"/>
              <a:ext cx="3570208" cy="2620164"/>
              <a:chOff x="2066816" y="2067694"/>
              <a:chExt cx="3570208" cy="2620164"/>
            </a:xfrm>
          </p:grpSpPr>
          <p:sp>
            <p:nvSpPr>
              <p:cNvPr id="11" name="文本框 10"/>
              <p:cNvSpPr txBox="1">
                <a:spLocks noChangeArrowheads="1"/>
              </p:cNvSpPr>
              <p:nvPr/>
            </p:nvSpPr>
            <p:spPr bwMode="auto">
              <a:xfrm>
                <a:off x="2066816" y="3579862"/>
                <a:ext cx="3570208" cy="110799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none">
                <a:spAutoFit/>
              </a:bodyPr>
              <a:lstStyle/>
              <a:p>
                <a:r>
                  <a:rPr lang="zh-CN" altLang="en-US" sz="6600" dirty="0" smtClean="0">
                    <a:noFill/>
                    <a:latin typeface="宋体" panose="02010600030101010101" pitchFamily="2" charset="-122"/>
                    <a:ea typeface="宋体" panose="02010600030101010101" pitchFamily="2" charset="-122"/>
                  </a:rPr>
                  <a:t>例题</a:t>
                </a:r>
                <a:r>
                  <a:rPr lang="zh-CN" altLang="en-US" sz="6600" dirty="0">
                    <a:noFill/>
                    <a:latin typeface="宋体" panose="02010600030101010101" pitchFamily="2" charset="-122"/>
                    <a:ea typeface="宋体" panose="02010600030101010101" pitchFamily="2" charset="-122"/>
                  </a:rPr>
                  <a:t>分析</a:t>
                </a:r>
                <a:endParaRPr lang="zh-CN" altLang="en-US" sz="6600" dirty="0">
                  <a:noFill/>
                  <a:latin typeface="宋体" panose="02010600030101010101" pitchFamily="2" charset="-122"/>
                  <a:ea typeface="宋体" panose="02010600030101010101" pitchFamily="2" charset="-122"/>
                </a:endParaRPr>
              </a:p>
            </p:txBody>
          </p:sp>
          <p:cxnSp>
            <p:nvCxnSpPr>
              <p:cNvPr id="12" name="直接连接符 11"/>
              <p:cNvCxnSpPr/>
              <p:nvPr/>
            </p:nvCxnSpPr>
            <p:spPr>
              <a:xfrm flipV="1">
                <a:off x="3851920" y="2067694"/>
                <a:ext cx="0" cy="1512168"/>
              </a:xfrm>
              <a:prstGeom prst="line">
                <a:avLst/>
              </a:prstGeom>
              <a:ln w="25400">
                <a:no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3"/>
                                        </p:tgtEl>
                                        <p:attrNameLst>
                                          <p:attrName>r</p:attrName>
                                        </p:attrNameLst>
                                      </p:cBhvr>
                                    </p:animRot>
                                    <p:animRot by="-240000">
                                      <p:cBhvr>
                                        <p:cTn id="7" dur="200" fill="hold">
                                          <p:stCondLst>
                                            <p:cond delay="200"/>
                                          </p:stCondLst>
                                        </p:cTn>
                                        <p:tgtEl>
                                          <p:spTgt spid="13"/>
                                        </p:tgtEl>
                                        <p:attrNameLst>
                                          <p:attrName>r</p:attrName>
                                        </p:attrNameLst>
                                      </p:cBhvr>
                                    </p:animRot>
                                    <p:animRot by="240000">
                                      <p:cBhvr>
                                        <p:cTn id="8" dur="200" fill="hold">
                                          <p:stCondLst>
                                            <p:cond delay="400"/>
                                          </p:stCondLst>
                                        </p:cTn>
                                        <p:tgtEl>
                                          <p:spTgt spid="13"/>
                                        </p:tgtEl>
                                        <p:attrNameLst>
                                          <p:attrName>r</p:attrName>
                                        </p:attrNameLst>
                                      </p:cBhvr>
                                    </p:animRot>
                                    <p:animRot by="-240000">
                                      <p:cBhvr>
                                        <p:cTn id="9" dur="200" fill="hold">
                                          <p:stCondLst>
                                            <p:cond delay="600"/>
                                          </p:stCondLst>
                                        </p:cTn>
                                        <p:tgtEl>
                                          <p:spTgt spid="13"/>
                                        </p:tgtEl>
                                        <p:attrNameLst>
                                          <p:attrName>r</p:attrName>
                                        </p:attrNameLst>
                                      </p:cBhvr>
                                    </p:animRot>
                                    <p:animRot by="120000">
                                      <p:cBhvr>
                                        <p:cTn id="10" dur="200" fill="hold">
                                          <p:stCondLst>
                                            <p:cond delay="8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833354" y="590688"/>
            <a:ext cx="7421925" cy="954107"/>
          </a:xfrm>
          <a:prstGeom prst="rect">
            <a:avLst/>
          </a:prstGeom>
          <a:noFill/>
          <a:ln w="9525">
            <a:noFill/>
            <a:miter lim="800000"/>
          </a:ln>
          <a:effectLst/>
        </p:spPr>
        <p:txBody>
          <a:bodyPr vert="horz" wrap="square" lIns="91440" tIns="45720" rIns="91440" bIns="45720" numCol="1" anchor="ctr" anchorCtr="0" compatLnSpc="1">
            <a:spAutoFit/>
          </a:bodyPr>
          <a:lstStyle/>
          <a:p>
            <a:pPr lvl="0" defTabSz="914400" fontAlgn="base">
              <a:spcBef>
                <a:spcPct val="0"/>
              </a:spcBef>
              <a:spcAft>
                <a:spcPct val="0"/>
              </a:spcAft>
            </a:pPr>
            <a:r>
              <a:rPr kumimoji="0" lang="zh-CN" altLang="en-US" sz="2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rPr>
              <a:t>一、《将相和</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》一课用了什么写作手法，写了哪些内容</a:t>
            </a:r>
            <a:r>
              <a:rPr lang="en-US" sz="2800" b="1" dirty="0">
                <a:latin typeface="宋体" panose="02010600030101010101" pitchFamily="2" charset="-122"/>
                <a:ea typeface="宋体" panose="02010600030101010101" pitchFamily="2" charset="-122"/>
                <a:cs typeface="宋体" panose="02010600030101010101" pitchFamily="2" charset="-122"/>
                <a:sym typeface="+mn-ea"/>
              </a:rPr>
              <a:t>？</a:t>
            </a:r>
            <a:endParaRPr kumimoji="0" lang="zh-CN" sz="2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7" name="矩形 6"/>
          <p:cNvSpPr/>
          <p:nvPr/>
        </p:nvSpPr>
        <p:spPr>
          <a:xfrm>
            <a:off x="2483768" y="1182537"/>
            <a:ext cx="5135245" cy="523220"/>
          </a:xfrm>
          <a:prstGeom prst="rect">
            <a:avLst/>
          </a:prstGeom>
        </p:spPr>
        <p:txBody>
          <a:bodyPr wrap="square">
            <a:spAutoFit/>
          </a:bodyPr>
          <a:lstStyle/>
          <a:p>
            <a:r>
              <a:rPr lang="zh-CN" altLang="en-US" sz="2800" dirty="0"/>
              <a:t>本文用了典型事例的写作手法。</a:t>
            </a:r>
            <a:endParaRPr lang="zh-CN" altLang="en-US" sz="2800" dirty="0"/>
          </a:p>
        </p:txBody>
      </p:sp>
      <p:sp>
        <p:nvSpPr>
          <p:cNvPr id="6" name="左大括号 5"/>
          <p:cNvSpPr/>
          <p:nvPr/>
        </p:nvSpPr>
        <p:spPr>
          <a:xfrm>
            <a:off x="1269698" y="1948522"/>
            <a:ext cx="267335" cy="2865755"/>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11" name="右大括号 10"/>
          <p:cNvSpPr/>
          <p:nvPr/>
        </p:nvSpPr>
        <p:spPr>
          <a:xfrm>
            <a:off x="6629603" y="1958772"/>
            <a:ext cx="381000" cy="2889250"/>
          </a:xfrm>
          <a:prstGeom prst="rightBrace">
            <a:avLst>
              <a:gd name="adj1" fmla="val 0"/>
              <a:gd name="adj2" fmla="val 50000"/>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17" name="TextBox 4"/>
          <p:cNvSpPr txBox="1"/>
          <p:nvPr/>
        </p:nvSpPr>
        <p:spPr>
          <a:xfrm>
            <a:off x="1580416" y="4262841"/>
            <a:ext cx="1402080" cy="460375"/>
          </a:xfrm>
          <a:prstGeom prst="rect">
            <a:avLst/>
          </a:prstGeom>
          <a:noFill/>
        </p:spPr>
        <p:txBody>
          <a:bodyPr wrap="none" rtlCol="0">
            <a:spAutoFit/>
          </a:bodyPr>
          <a:lstStyle/>
          <a:p>
            <a:pPr algn="l">
              <a:buClrTx/>
              <a:buSzTx/>
              <a:buFontTx/>
            </a:pPr>
            <a:r>
              <a:rPr lang="zh-CN" altLang="en-US" sz="2400" dirty="0" smtClean="0"/>
              <a:t>负荆请罪</a:t>
            </a:r>
            <a:endParaRPr lang="zh-CN" altLang="en-US" sz="2400" dirty="0" smtClean="0"/>
          </a:p>
        </p:txBody>
      </p:sp>
      <p:sp>
        <p:nvSpPr>
          <p:cNvPr id="18" name="TextBox 4"/>
          <p:cNvSpPr txBox="1"/>
          <p:nvPr/>
        </p:nvSpPr>
        <p:spPr>
          <a:xfrm>
            <a:off x="2850718" y="1663754"/>
            <a:ext cx="2316480" cy="1198880"/>
          </a:xfrm>
          <a:prstGeom prst="rect">
            <a:avLst/>
          </a:prstGeom>
          <a:noFill/>
        </p:spPr>
        <p:txBody>
          <a:bodyPr wrap="none" rtlCol="0">
            <a:spAutoFit/>
          </a:bodyPr>
          <a:lstStyle/>
          <a:p>
            <a:pPr algn="l">
              <a:buClrTx/>
              <a:buSzTx/>
              <a:buFontTx/>
            </a:pPr>
            <a:r>
              <a:rPr lang="zh-CN" altLang="en-US" sz="2400" dirty="0">
                <a:sym typeface="+mn-ea"/>
              </a:rPr>
              <a:t>秦王企图骗璧</a:t>
            </a:r>
            <a:endParaRPr lang="zh-CN" altLang="en-US" sz="2400" dirty="0">
              <a:sym typeface="+mn-ea"/>
            </a:endParaRPr>
          </a:p>
          <a:p>
            <a:pPr algn="l">
              <a:buClrTx/>
              <a:buSzTx/>
              <a:buFontTx/>
            </a:pPr>
            <a:r>
              <a:rPr lang="zh-CN" altLang="en-US" sz="2400" dirty="0">
                <a:sym typeface="+mn-ea"/>
              </a:rPr>
              <a:t>蔺相如智胜秦王</a:t>
            </a:r>
            <a:endParaRPr lang="zh-CN" altLang="en-US" sz="2400" dirty="0">
              <a:sym typeface="+mn-ea"/>
            </a:endParaRPr>
          </a:p>
          <a:p>
            <a:pPr algn="l">
              <a:buClrTx/>
              <a:buSzTx/>
              <a:buFontTx/>
            </a:pPr>
            <a:r>
              <a:rPr lang="zh-CN" altLang="en-US" sz="2400" dirty="0">
                <a:sym typeface="+mn-ea"/>
              </a:rPr>
              <a:t>完璧归赵封大夫</a:t>
            </a:r>
            <a:endParaRPr lang="zh-CN" altLang="en-US" sz="2400" dirty="0" smtClean="0"/>
          </a:p>
        </p:txBody>
      </p:sp>
      <p:sp>
        <p:nvSpPr>
          <p:cNvPr id="4" name="TextBox 4"/>
          <p:cNvSpPr txBox="1"/>
          <p:nvPr/>
        </p:nvSpPr>
        <p:spPr>
          <a:xfrm>
            <a:off x="1506423" y="2032689"/>
            <a:ext cx="1402080" cy="460375"/>
          </a:xfrm>
          <a:prstGeom prst="rect">
            <a:avLst/>
          </a:prstGeom>
          <a:noFill/>
        </p:spPr>
        <p:txBody>
          <a:bodyPr wrap="none" rtlCol="0">
            <a:spAutoFit/>
          </a:bodyPr>
          <a:lstStyle/>
          <a:p>
            <a:pPr algn="l">
              <a:buClrTx/>
              <a:buSzTx/>
              <a:buFontTx/>
            </a:pPr>
            <a:r>
              <a:rPr lang="zh-CN" altLang="en-US" sz="2400" dirty="0" smtClean="0"/>
              <a:t>完璧归赵</a:t>
            </a:r>
            <a:endParaRPr lang="zh-CN" altLang="en-US" sz="2400" dirty="0" smtClean="0"/>
          </a:p>
        </p:txBody>
      </p:sp>
      <p:sp>
        <p:nvSpPr>
          <p:cNvPr id="8" name="TextBox 4"/>
          <p:cNvSpPr txBox="1"/>
          <p:nvPr/>
        </p:nvSpPr>
        <p:spPr>
          <a:xfrm>
            <a:off x="1526238" y="3031733"/>
            <a:ext cx="1550035" cy="460375"/>
          </a:xfrm>
          <a:prstGeom prst="rect">
            <a:avLst/>
          </a:prstGeom>
          <a:noFill/>
        </p:spPr>
        <p:txBody>
          <a:bodyPr wrap="square" rtlCol="0">
            <a:spAutoFit/>
          </a:bodyPr>
          <a:lstStyle/>
          <a:p>
            <a:pPr algn="l">
              <a:buClrTx/>
              <a:buSzTx/>
              <a:buFontTx/>
            </a:pPr>
            <a:r>
              <a:rPr lang="zh-CN" altLang="en-US" sz="2400" dirty="0" smtClean="0"/>
              <a:t>渑池相会</a:t>
            </a:r>
            <a:endParaRPr lang="zh-CN" altLang="en-US" sz="2400" dirty="0" smtClean="0"/>
          </a:p>
        </p:txBody>
      </p:sp>
      <p:sp>
        <p:nvSpPr>
          <p:cNvPr id="3" name="TextBox 4"/>
          <p:cNvSpPr txBox="1"/>
          <p:nvPr/>
        </p:nvSpPr>
        <p:spPr>
          <a:xfrm>
            <a:off x="2838148" y="2762493"/>
            <a:ext cx="3039615" cy="1200329"/>
          </a:xfrm>
          <a:prstGeom prst="rect">
            <a:avLst/>
          </a:prstGeom>
          <a:noFill/>
        </p:spPr>
        <p:txBody>
          <a:bodyPr wrap="none" rtlCol="0">
            <a:spAutoFit/>
          </a:bodyPr>
          <a:lstStyle/>
          <a:p>
            <a:pPr algn="l">
              <a:buClrTx/>
              <a:buSzTx/>
              <a:buFontTx/>
            </a:pPr>
            <a:r>
              <a:rPr lang="zh-CN" altLang="en-US" sz="2400" dirty="0">
                <a:sym typeface="+mn-ea"/>
              </a:rPr>
              <a:t>秦王要求赵王鼓</a:t>
            </a:r>
            <a:r>
              <a:rPr lang="zh-CN" altLang="en-US" sz="2400" dirty="0" smtClean="0">
                <a:sym typeface="+mn-ea"/>
              </a:rPr>
              <a:t>瑟</a:t>
            </a:r>
            <a:endParaRPr lang="en-US" altLang="zh-CN" sz="2400" dirty="0" smtClean="0">
              <a:sym typeface="+mn-ea"/>
            </a:endParaRPr>
          </a:p>
          <a:p>
            <a:pPr algn="l">
              <a:buClrTx/>
              <a:buSzTx/>
              <a:buFontTx/>
            </a:pPr>
            <a:r>
              <a:rPr lang="zh-CN" altLang="en-US" sz="2400" dirty="0" smtClean="0">
                <a:sym typeface="+mn-ea"/>
              </a:rPr>
              <a:t>蔺相如</a:t>
            </a:r>
            <a:r>
              <a:rPr lang="zh-CN" altLang="en-US" sz="2400" dirty="0">
                <a:sym typeface="+mn-ea"/>
              </a:rPr>
              <a:t>逼秦王击</a:t>
            </a:r>
            <a:r>
              <a:rPr lang="zh-CN" altLang="en-US" sz="2400" dirty="0" smtClean="0">
                <a:sym typeface="+mn-ea"/>
              </a:rPr>
              <a:t>缶</a:t>
            </a:r>
            <a:endParaRPr lang="en-US" altLang="zh-CN" sz="2400" dirty="0" smtClean="0">
              <a:sym typeface="+mn-ea"/>
            </a:endParaRPr>
          </a:p>
          <a:p>
            <a:pPr algn="l">
              <a:buClrTx/>
              <a:buSzTx/>
              <a:buFontTx/>
            </a:pPr>
            <a:r>
              <a:rPr lang="zh-CN" altLang="en-US" sz="2400" dirty="0" smtClean="0">
                <a:sym typeface="+mn-ea"/>
              </a:rPr>
              <a:t>蔺相如</a:t>
            </a:r>
            <a:r>
              <a:rPr lang="zh-CN" altLang="en-US" sz="2400" dirty="0">
                <a:sym typeface="+mn-ea"/>
              </a:rPr>
              <a:t>再立功,封上卿</a:t>
            </a:r>
            <a:endParaRPr lang="zh-CN" altLang="en-US" sz="2400" dirty="0" smtClean="0"/>
          </a:p>
        </p:txBody>
      </p:sp>
      <p:sp>
        <p:nvSpPr>
          <p:cNvPr id="12" name="TextBox 4"/>
          <p:cNvSpPr txBox="1"/>
          <p:nvPr/>
        </p:nvSpPr>
        <p:spPr>
          <a:xfrm>
            <a:off x="5731794" y="1801903"/>
            <a:ext cx="792480" cy="829945"/>
          </a:xfrm>
          <a:prstGeom prst="rect">
            <a:avLst/>
          </a:prstGeom>
          <a:noFill/>
        </p:spPr>
        <p:txBody>
          <a:bodyPr wrap="none" rtlCol="0">
            <a:spAutoFit/>
          </a:bodyPr>
          <a:lstStyle/>
          <a:p>
            <a:pPr algn="l">
              <a:buClrTx/>
              <a:buSzTx/>
              <a:buFontTx/>
            </a:pPr>
            <a:r>
              <a:rPr lang="zh-CN" altLang="en-US" sz="2400" dirty="0">
                <a:sym typeface="+mn-ea"/>
              </a:rPr>
              <a:t>智勇</a:t>
            </a:r>
            <a:endParaRPr lang="zh-CN" altLang="en-US" sz="2400" dirty="0">
              <a:sym typeface="+mn-ea"/>
            </a:endParaRPr>
          </a:p>
          <a:p>
            <a:pPr algn="l">
              <a:buClrTx/>
              <a:buSzTx/>
              <a:buFontTx/>
            </a:pPr>
            <a:r>
              <a:rPr lang="zh-CN" altLang="en-US" sz="2400" dirty="0">
                <a:sym typeface="+mn-ea"/>
              </a:rPr>
              <a:t>双全</a:t>
            </a:r>
            <a:endParaRPr lang="zh-CN" altLang="en-US" sz="2400" dirty="0" smtClean="0"/>
          </a:p>
        </p:txBody>
      </p:sp>
      <p:sp>
        <p:nvSpPr>
          <p:cNvPr id="14" name="TextBox 4"/>
          <p:cNvSpPr txBox="1"/>
          <p:nvPr/>
        </p:nvSpPr>
        <p:spPr>
          <a:xfrm>
            <a:off x="5764228" y="2859013"/>
            <a:ext cx="792480" cy="829945"/>
          </a:xfrm>
          <a:prstGeom prst="rect">
            <a:avLst/>
          </a:prstGeom>
          <a:noFill/>
        </p:spPr>
        <p:txBody>
          <a:bodyPr wrap="none" rtlCol="0">
            <a:spAutoFit/>
          </a:bodyPr>
          <a:lstStyle/>
          <a:p>
            <a:pPr algn="l">
              <a:buClrTx/>
              <a:buSzTx/>
              <a:buFontTx/>
            </a:pPr>
            <a:r>
              <a:rPr lang="zh-CN" altLang="en-US" sz="2400">
                <a:sym typeface="+mn-ea"/>
              </a:rPr>
              <a:t>维护</a:t>
            </a:r>
            <a:endParaRPr lang="zh-CN" altLang="en-US" sz="2400">
              <a:sym typeface="+mn-ea"/>
            </a:endParaRPr>
          </a:p>
          <a:p>
            <a:pPr algn="l">
              <a:buClrTx/>
              <a:buSzTx/>
              <a:buFontTx/>
            </a:pPr>
            <a:r>
              <a:rPr lang="zh-CN" altLang="en-US" sz="2400">
                <a:sym typeface="+mn-ea"/>
              </a:rPr>
              <a:t>尊严</a:t>
            </a:r>
            <a:endParaRPr lang="zh-CN" altLang="en-US" sz="2400" dirty="0" smtClean="0"/>
          </a:p>
        </p:txBody>
      </p:sp>
      <p:sp>
        <p:nvSpPr>
          <p:cNvPr id="21" name="TextBox 4"/>
          <p:cNvSpPr txBox="1"/>
          <p:nvPr/>
        </p:nvSpPr>
        <p:spPr>
          <a:xfrm>
            <a:off x="2874229" y="3893150"/>
            <a:ext cx="2621280" cy="1198880"/>
          </a:xfrm>
          <a:prstGeom prst="rect">
            <a:avLst/>
          </a:prstGeom>
          <a:noFill/>
        </p:spPr>
        <p:txBody>
          <a:bodyPr wrap="none" rtlCol="0">
            <a:spAutoFit/>
          </a:bodyPr>
          <a:lstStyle/>
          <a:p>
            <a:pPr algn="l">
              <a:buClrTx/>
              <a:buSzTx/>
              <a:buFontTx/>
            </a:pPr>
            <a:r>
              <a:rPr lang="zh-CN" altLang="en-US" sz="2400" dirty="0">
                <a:sym typeface="+mn-ea"/>
              </a:rPr>
              <a:t>廉颇不服</a:t>
            </a:r>
            <a:endParaRPr lang="zh-CN" altLang="en-US" sz="2400" dirty="0"/>
          </a:p>
          <a:p>
            <a:pPr algn="l">
              <a:buClrTx/>
              <a:buSzTx/>
              <a:buFontTx/>
            </a:pPr>
            <a:r>
              <a:rPr lang="zh-CN" altLang="en-US" sz="2400" dirty="0">
                <a:sym typeface="+mn-ea"/>
              </a:rPr>
              <a:t>蔺相如顾全局避让</a:t>
            </a:r>
            <a:endParaRPr lang="zh-CN" altLang="en-US" sz="2400" dirty="0">
              <a:sym typeface="+mn-ea"/>
            </a:endParaRPr>
          </a:p>
          <a:p>
            <a:pPr algn="l">
              <a:buClrTx/>
              <a:buSzTx/>
              <a:buFontTx/>
            </a:pPr>
            <a:r>
              <a:rPr lang="zh-CN" altLang="en-US" sz="2400" dirty="0">
                <a:sym typeface="+mn-ea"/>
              </a:rPr>
              <a:t>负荆请罪将相和</a:t>
            </a:r>
            <a:endParaRPr lang="zh-CN" altLang="en-US" sz="2400" dirty="0" smtClean="0"/>
          </a:p>
        </p:txBody>
      </p:sp>
      <p:sp>
        <p:nvSpPr>
          <p:cNvPr id="2" name="文本框 1"/>
          <p:cNvSpPr txBox="1"/>
          <p:nvPr/>
        </p:nvSpPr>
        <p:spPr>
          <a:xfrm>
            <a:off x="494800" y="2700937"/>
            <a:ext cx="677108" cy="1323439"/>
          </a:xfrm>
          <a:prstGeom prst="rect">
            <a:avLst/>
          </a:prstGeom>
          <a:noFill/>
        </p:spPr>
        <p:txBody>
          <a:bodyPr vert="eaVert" wrap="none" rtlCol="0">
            <a:spAutoFit/>
          </a:bodyPr>
          <a:lstStyle/>
          <a:p>
            <a:r>
              <a:rPr lang="zh-CN" altLang="en-US" sz="3200" dirty="0"/>
              <a:t>将相和</a:t>
            </a:r>
            <a:endParaRPr lang="zh-CN" altLang="en-US" sz="3200" dirty="0"/>
          </a:p>
        </p:txBody>
      </p:sp>
      <p:sp>
        <p:nvSpPr>
          <p:cNvPr id="15" name="TextBox 4"/>
          <p:cNvSpPr txBox="1"/>
          <p:nvPr/>
        </p:nvSpPr>
        <p:spPr>
          <a:xfrm>
            <a:off x="5787495" y="4077617"/>
            <a:ext cx="983615" cy="829945"/>
          </a:xfrm>
          <a:prstGeom prst="rect">
            <a:avLst/>
          </a:prstGeom>
          <a:noFill/>
        </p:spPr>
        <p:txBody>
          <a:bodyPr wrap="square" rtlCol="0">
            <a:spAutoFit/>
          </a:bodyPr>
          <a:lstStyle/>
          <a:p>
            <a:pPr algn="l">
              <a:buClrTx/>
              <a:buSzTx/>
              <a:buFontTx/>
            </a:pPr>
            <a:r>
              <a:rPr lang="zh-CN" altLang="en-US" sz="2400" dirty="0">
                <a:sym typeface="+mn-ea"/>
              </a:rPr>
              <a:t>顾全</a:t>
            </a:r>
            <a:endParaRPr lang="zh-CN" altLang="en-US" sz="2400" dirty="0">
              <a:sym typeface="+mn-ea"/>
            </a:endParaRPr>
          </a:p>
          <a:p>
            <a:pPr algn="l">
              <a:buClrTx/>
              <a:buSzTx/>
              <a:buFontTx/>
            </a:pPr>
            <a:r>
              <a:rPr lang="zh-CN" altLang="en-US" sz="2400" dirty="0">
                <a:sym typeface="+mn-ea"/>
              </a:rPr>
              <a:t>大局</a:t>
            </a:r>
            <a:endParaRPr lang="zh-CN" altLang="en-US" sz="2400" dirty="0" smtClean="0"/>
          </a:p>
        </p:txBody>
      </p:sp>
      <p:sp>
        <p:nvSpPr>
          <p:cNvPr id="16" name="文本框 15"/>
          <p:cNvSpPr txBox="1"/>
          <p:nvPr/>
        </p:nvSpPr>
        <p:spPr>
          <a:xfrm>
            <a:off x="7263031" y="2424315"/>
            <a:ext cx="1526540" cy="1938020"/>
          </a:xfrm>
          <a:prstGeom prst="rect">
            <a:avLst/>
          </a:prstGeom>
          <a:noFill/>
        </p:spPr>
        <p:txBody>
          <a:bodyPr wrap="square" rtlCol="0" anchor="t">
            <a:spAutoFit/>
          </a:bodyPr>
          <a:lstStyle/>
          <a:p>
            <a:r>
              <a:rPr lang="zh-CN" altLang="en-US" sz="2400" dirty="0">
                <a:sym typeface="+mn-ea"/>
              </a:rPr>
              <a:t>以国为重</a:t>
            </a:r>
            <a:endParaRPr lang="zh-CN" altLang="en-US" sz="2400" dirty="0"/>
          </a:p>
          <a:p>
            <a:r>
              <a:rPr lang="zh-CN" altLang="en-US" sz="2400" dirty="0">
                <a:sym typeface="+mn-ea"/>
              </a:rPr>
              <a:t>品德高尚</a:t>
            </a:r>
            <a:endParaRPr lang="zh-CN" altLang="en-US" sz="2400" dirty="0"/>
          </a:p>
          <a:p>
            <a:endParaRPr lang="zh-CN" altLang="en-US" sz="2400" dirty="0"/>
          </a:p>
          <a:p>
            <a:r>
              <a:rPr lang="zh-CN" altLang="en-US" sz="2400" dirty="0">
                <a:sym typeface="+mn-ea"/>
              </a:rPr>
              <a:t>知错能改</a:t>
            </a:r>
            <a:endParaRPr lang="zh-CN" altLang="en-US" sz="2400" dirty="0"/>
          </a:p>
          <a:p>
            <a:r>
              <a:rPr lang="zh-CN" altLang="en-US" sz="2400" dirty="0">
                <a:sym typeface="+mn-ea"/>
              </a:rPr>
              <a:t>精神可嘉</a:t>
            </a:r>
            <a:endParaRPr lang="zh-CN" altLang="en-US" sz="2400" dirty="0"/>
          </a:p>
        </p:txBody>
      </p:sp>
      <p:sp>
        <p:nvSpPr>
          <p:cNvPr id="19" name="文本框 18"/>
          <p:cNvSpPr txBox="1"/>
          <p:nvPr/>
        </p:nvSpPr>
        <p:spPr>
          <a:xfrm>
            <a:off x="3844145" y="101715"/>
            <a:ext cx="1561646" cy="523220"/>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defPPr>
              <a:defRPr lang="zh-CN"/>
            </a:defPPr>
            <a:lvl1pPr algn="ctr">
              <a:defRPr sz="2800">
                <a:ln>
                  <a:noFill/>
                </a:ln>
                <a:solidFill>
                  <a:schemeClr val="dk1"/>
                </a:solidFill>
                <a:effectLst/>
                <a:latin typeface="Arial" panose="020B0604020202020204" pitchFamily="34" charset="0"/>
                <a:ea typeface="宋体" panose="02010600030101010101" pitchFamily="2" charset="-122"/>
                <a:cs typeface="宋体" panose="02010600030101010101" pitchFamily="2"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zh-CN" dirty="0">
                <a:sym typeface="+mn-ea"/>
              </a:rPr>
              <a:t>6.</a:t>
            </a:r>
            <a:r>
              <a:rPr lang="zh-CN" altLang="en-US" dirty="0">
                <a:sym typeface="+mn-ea"/>
              </a:rPr>
              <a:t>将相和</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animBg="1"/>
      <p:bldP spid="11" grpId="0" animBg="1"/>
      <p:bldP spid="17" grpId="0"/>
      <p:bldP spid="18" grpId="0"/>
      <p:bldP spid="4" grpId="0"/>
      <p:bldP spid="8" grpId="0"/>
      <p:bldP spid="3" grpId="0"/>
      <p:bldP spid="12" grpId="0"/>
      <p:bldP spid="14" grpId="0"/>
      <p:bldP spid="21" grpId="0"/>
      <p:bldP spid="2" grpId="0"/>
      <p:bldP spid="15" grpId="0"/>
      <p:bldP spid="1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827584" y="1275606"/>
            <a:ext cx="7488832" cy="2677656"/>
          </a:xfrm>
          <a:prstGeom prst="rect">
            <a:avLst/>
          </a:prstGeom>
          <a:noFill/>
        </p:spPr>
        <p:txBody>
          <a:bodyPr wrap="square" rtlCol="0">
            <a:spAutoFit/>
          </a:bodyPr>
          <a:lstStyle/>
          <a:p>
            <a:r>
              <a:rPr lang="zh-CN" altLang="en-US" sz="2800" dirty="0" smtClean="0"/>
              <a:t>        本文</a:t>
            </a:r>
            <a:r>
              <a:rPr lang="zh-CN" altLang="en-US" sz="2800" dirty="0"/>
              <a:t>通过“完璧归赵、渑池相会、负荆请罪”三个小故事的记述，写出了将相由不和到和好的经过，赞扬了蔺相如勇敢机智、不畏强暴的斗争精神和以国家利益为重、顾大局、识大体的可贵品质和政治远见，也赞扬了廉颇勇于改过的精神，同时赞颂了他们的爱国思想。</a:t>
            </a:r>
            <a:endParaRPr lang="zh-CN" altLang="en-US" sz="2800" dirty="0"/>
          </a:p>
        </p:txBody>
      </p:sp>
      <p:sp>
        <p:nvSpPr>
          <p:cNvPr id="4" name="文本框 3"/>
          <p:cNvSpPr txBox="1"/>
          <p:nvPr/>
        </p:nvSpPr>
        <p:spPr>
          <a:xfrm>
            <a:off x="1043608" y="411510"/>
            <a:ext cx="2653030" cy="523220"/>
          </a:xfrm>
          <a:prstGeom prst="rect">
            <a:avLst/>
          </a:prstGeom>
          <a:noFill/>
        </p:spPr>
        <p:txBody>
          <a:bodyPr wrap="square" rtlCol="0" anchor="t">
            <a:spAutoFit/>
          </a:bodyPr>
          <a:lstStyle/>
          <a:p>
            <a:r>
              <a:rPr lang="zh-CN" altLang="en-US" sz="2800" dirty="0"/>
              <a:t>二、概括主题</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27584" y="627534"/>
            <a:ext cx="7360875" cy="1077218"/>
          </a:xfrm>
          <a:prstGeom prst="rect">
            <a:avLst/>
          </a:prstGeom>
          <a:noFill/>
        </p:spPr>
        <p:txBody>
          <a:bodyPr wrap="square" rtlCol="0" anchor="t">
            <a:spAutoFit/>
          </a:bodyPr>
          <a:lstStyle/>
          <a:p>
            <a:r>
              <a:rPr lang="zh-CN" altLang="en-US" sz="3200" dirty="0" smtClean="0"/>
              <a:t>       三</a:t>
            </a:r>
            <a:r>
              <a:rPr lang="zh-CN" altLang="en-US" sz="3200" dirty="0"/>
              <a:t>、读课文第六自然段，从蔺相如的言谈中，你认为他是什么样的一个人</a:t>
            </a:r>
            <a:r>
              <a:rPr lang="en-US" sz="3200" b="1" dirty="0">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3200" dirty="0"/>
          </a:p>
        </p:txBody>
      </p:sp>
      <p:sp>
        <p:nvSpPr>
          <p:cNvPr id="3" name="文本框 2"/>
          <p:cNvSpPr txBox="1"/>
          <p:nvPr/>
        </p:nvSpPr>
        <p:spPr>
          <a:xfrm>
            <a:off x="1331640" y="2283718"/>
            <a:ext cx="6512838" cy="584775"/>
          </a:xfrm>
          <a:prstGeom prst="rect">
            <a:avLst/>
          </a:prstGeom>
          <a:noFill/>
        </p:spPr>
        <p:txBody>
          <a:bodyPr wrap="square" rtlCol="0" anchor="t">
            <a:spAutoFit/>
          </a:bodyPr>
          <a:lstStyle/>
          <a:p>
            <a:r>
              <a:rPr lang="zh-CN" altLang="en-US" sz="3200" dirty="0"/>
              <a:t>他是一个有勇有谋、深谋远虑的人。</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27584" y="771550"/>
            <a:ext cx="7082879" cy="954107"/>
          </a:xfrm>
          <a:prstGeom prst="rect">
            <a:avLst/>
          </a:prstGeom>
          <a:noFill/>
        </p:spPr>
        <p:txBody>
          <a:bodyPr wrap="square" rtlCol="0" anchor="t">
            <a:spAutoFit/>
          </a:bodyPr>
          <a:lstStyle/>
          <a:p>
            <a:r>
              <a:rPr lang="zh-CN" altLang="en-US" sz="2800" dirty="0" smtClean="0">
                <a:sym typeface="+mn-ea"/>
              </a:rPr>
              <a:t>       四</a:t>
            </a:r>
            <a:r>
              <a:rPr lang="zh-CN" altLang="en-US" sz="2800" dirty="0">
                <a:sym typeface="+mn-ea"/>
              </a:rPr>
              <a:t>、渑池会上，秦王是怎样侮辱赵王的?蔺相如又是如何反击的?他为什么要这样做? </a:t>
            </a:r>
            <a:endParaRPr lang="zh-CN" altLang="en-US" sz="2800" dirty="0"/>
          </a:p>
        </p:txBody>
      </p:sp>
      <p:sp>
        <p:nvSpPr>
          <p:cNvPr id="5" name="文本框 4"/>
          <p:cNvSpPr txBox="1"/>
          <p:nvPr/>
        </p:nvSpPr>
        <p:spPr>
          <a:xfrm>
            <a:off x="588603" y="1995686"/>
            <a:ext cx="7560840" cy="1815882"/>
          </a:xfrm>
          <a:prstGeom prst="rect">
            <a:avLst/>
          </a:prstGeom>
          <a:noFill/>
        </p:spPr>
        <p:txBody>
          <a:bodyPr wrap="square" rtlCol="0" anchor="t">
            <a:spAutoFit/>
          </a:bodyPr>
          <a:lstStyle/>
          <a:p>
            <a:r>
              <a:rPr lang="zh-CN" altLang="en-US" sz="2800" dirty="0" smtClean="0">
                <a:sym typeface="+mn-ea"/>
              </a:rPr>
              <a:t>       (</a:t>
            </a:r>
            <a:r>
              <a:rPr lang="zh-CN" altLang="en-US" sz="2800" dirty="0">
                <a:sym typeface="+mn-ea"/>
              </a:rPr>
              <a:t>1)秦王让赵王为他鼓瑟，并让人记录下来。</a:t>
            </a:r>
            <a:endParaRPr lang="zh-CN" altLang="en-US" sz="2800" dirty="0">
              <a:sym typeface="+mn-ea"/>
            </a:endParaRPr>
          </a:p>
          <a:p>
            <a:r>
              <a:rPr lang="zh-CN" altLang="en-US" sz="2800" dirty="0" smtClean="0">
                <a:sym typeface="+mn-ea"/>
              </a:rPr>
              <a:t>       (</a:t>
            </a:r>
            <a:r>
              <a:rPr lang="zh-CN" altLang="en-US" sz="2800" dirty="0">
                <a:sym typeface="+mn-ea"/>
              </a:rPr>
              <a:t>2)蔺相如请秦王为赵王击缶。</a:t>
            </a:r>
            <a:endParaRPr lang="zh-CN" altLang="en-US" sz="2800" dirty="0">
              <a:sym typeface="+mn-ea"/>
            </a:endParaRPr>
          </a:p>
          <a:p>
            <a:r>
              <a:rPr lang="zh-CN" altLang="en-US" sz="2800" dirty="0" smtClean="0">
                <a:sym typeface="+mn-ea"/>
              </a:rPr>
              <a:t>       (</a:t>
            </a:r>
            <a:r>
              <a:rPr lang="zh-CN" altLang="en-US" sz="2800" dirty="0">
                <a:sym typeface="+mn-ea"/>
              </a:rPr>
              <a:t>3)为了维护国家的尊严，蔺相如毅然把自己的生死置之度外，表现了他非凡的勇气和智慧。</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95536" y="699542"/>
            <a:ext cx="8281035" cy="1077218"/>
          </a:xfrm>
          <a:prstGeom prst="rect">
            <a:avLst/>
          </a:prstGeom>
          <a:noFill/>
        </p:spPr>
        <p:txBody>
          <a:bodyPr wrap="square" rtlCol="0" anchor="t">
            <a:spAutoFit/>
          </a:bodyPr>
          <a:lstStyle/>
          <a:p>
            <a:r>
              <a:rPr lang="zh-CN" altLang="en-US" sz="3200" dirty="0" smtClean="0">
                <a:sym typeface="+mn-ea"/>
              </a:rPr>
              <a:t>       五</a:t>
            </a:r>
            <a:r>
              <a:rPr lang="zh-CN" altLang="en-US" sz="3200" dirty="0">
                <a:sym typeface="+mn-ea"/>
              </a:rPr>
              <a:t>、结合</a:t>
            </a:r>
            <a:r>
              <a:rPr lang="zh-CN" altLang="en-US" sz="3200" dirty="0" smtClean="0">
                <a:sym typeface="+mn-ea"/>
              </a:rPr>
              <a:t>全文，分别</a:t>
            </a:r>
            <a:r>
              <a:rPr lang="zh-CN" altLang="en-US" sz="3200" dirty="0">
                <a:sym typeface="+mn-ea"/>
              </a:rPr>
              <a:t>说一说蔺相如和廉颇各是怎样的人。</a:t>
            </a:r>
            <a:endParaRPr lang="zh-CN" altLang="en-US" sz="3200" dirty="0"/>
          </a:p>
        </p:txBody>
      </p:sp>
      <p:sp>
        <p:nvSpPr>
          <p:cNvPr id="3" name="文本框 2"/>
          <p:cNvSpPr txBox="1"/>
          <p:nvPr/>
        </p:nvSpPr>
        <p:spPr>
          <a:xfrm>
            <a:off x="539667" y="2283718"/>
            <a:ext cx="8496944" cy="1077218"/>
          </a:xfrm>
          <a:prstGeom prst="rect">
            <a:avLst/>
          </a:prstGeom>
          <a:noFill/>
        </p:spPr>
        <p:txBody>
          <a:bodyPr wrap="square" rtlCol="0" anchor="t">
            <a:spAutoFit/>
          </a:bodyPr>
          <a:lstStyle/>
          <a:p>
            <a:r>
              <a:rPr lang="zh-CN" altLang="en-US" sz="3200" dirty="0">
                <a:sym typeface="+mn-ea"/>
              </a:rPr>
              <a:t>蔺相如有勇有谋，顾全大局,唇如枪，舌如</a:t>
            </a:r>
            <a:r>
              <a:rPr lang="zh-CN" altLang="en-US" sz="3200" dirty="0" smtClean="0">
                <a:sym typeface="+mn-ea"/>
              </a:rPr>
              <a:t>剑。</a:t>
            </a:r>
            <a:endParaRPr lang="zh-CN" altLang="en-US" sz="3200" dirty="0">
              <a:sym typeface="+mn-ea"/>
            </a:endParaRPr>
          </a:p>
          <a:p>
            <a:r>
              <a:rPr lang="zh-CN" altLang="en-US" sz="3200" dirty="0">
                <a:sym typeface="+mn-ea"/>
              </a:rPr>
              <a:t>廉颇立有赫赫战功，说话很直率，知错就改。</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950660" y="1597625"/>
            <a:ext cx="5995670" cy="523220"/>
          </a:xfrm>
          <a:prstGeom prst="rect">
            <a:avLst/>
          </a:prstGeom>
        </p:spPr>
        <p:txBody>
          <a:bodyPr wrap="square">
            <a:spAutoFit/>
          </a:bodyPr>
          <a:lstStyle/>
          <a:p>
            <a:r>
              <a:rPr lang="zh-CN" altLang="en-US" sz="2800" dirty="0"/>
              <a:t>本文用了作比较</a:t>
            </a:r>
            <a:r>
              <a:rPr lang="zh-CN" altLang="en-US" sz="2800" dirty="0" smtClean="0"/>
              <a:t>的说明方法</a:t>
            </a:r>
            <a:r>
              <a:rPr lang="zh-CN" altLang="en-US" sz="2800" dirty="0"/>
              <a:t>。</a:t>
            </a:r>
            <a:endParaRPr lang="zh-CN" altLang="en-US" sz="2800" dirty="0"/>
          </a:p>
        </p:txBody>
      </p:sp>
      <p:sp>
        <p:nvSpPr>
          <p:cNvPr id="5" name="TextBox 4"/>
          <p:cNvSpPr txBox="1"/>
          <p:nvPr/>
        </p:nvSpPr>
        <p:spPr>
          <a:xfrm>
            <a:off x="702092" y="2698705"/>
            <a:ext cx="2080240" cy="954107"/>
          </a:xfrm>
          <a:prstGeom prst="rect">
            <a:avLst/>
          </a:prstGeom>
          <a:noFill/>
        </p:spPr>
        <p:txBody>
          <a:bodyPr wrap="square" rtlCol="0">
            <a:spAutoFit/>
          </a:bodyPr>
          <a:lstStyle/>
          <a:p>
            <a:pPr algn="l">
              <a:buClrTx/>
              <a:buSzTx/>
              <a:buFontTx/>
            </a:pP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什么比猎豹</a:t>
            </a:r>
            <a:endPar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endParaRPr>
          </a:p>
          <a:p>
            <a:pPr algn="l">
              <a:buClrTx/>
              <a:buSzTx/>
              <a:buFontTx/>
            </a:pP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的速度更快</a:t>
            </a:r>
            <a:endParaRPr lang="zh-CN" altLang="en-US" sz="2800" dirty="0" smtClean="0"/>
          </a:p>
        </p:txBody>
      </p:sp>
      <p:sp>
        <p:nvSpPr>
          <p:cNvPr id="13" name="文本框 12"/>
          <p:cNvSpPr txBox="1"/>
          <p:nvPr/>
        </p:nvSpPr>
        <p:spPr>
          <a:xfrm>
            <a:off x="7112422" y="2292940"/>
            <a:ext cx="1477328" cy="2074610"/>
          </a:xfrm>
          <a:prstGeom prst="rect">
            <a:avLst/>
          </a:prstGeom>
          <a:noFill/>
        </p:spPr>
        <p:txBody>
          <a:bodyPr vert="eaVert" wrap="square" rtlCol="0">
            <a:spAutoFit/>
          </a:bodyPr>
          <a:lstStyle/>
          <a:p>
            <a:pPr algn="l"/>
            <a:endParaRPr lang="zh-CN" altLang="en-US" sz="2800" dirty="0">
              <a:sym typeface="+mn-ea"/>
            </a:endParaRPr>
          </a:p>
          <a:p>
            <a:pPr algn="l"/>
            <a:r>
              <a:rPr lang="zh-CN" altLang="en-US" sz="2800" dirty="0" smtClean="0"/>
              <a:t>其乐无穷</a:t>
            </a:r>
            <a:endParaRPr lang="en-US" altLang="zh-CN" sz="2800" dirty="0" smtClean="0"/>
          </a:p>
          <a:p>
            <a:pPr algn="l"/>
            <a:r>
              <a:rPr lang="zh-CN" altLang="en-US" sz="2800" dirty="0" smtClean="0"/>
              <a:t>探索</a:t>
            </a:r>
            <a:r>
              <a:rPr lang="zh-CN" altLang="en-US" sz="2800" dirty="0"/>
              <a:t>自然</a:t>
            </a:r>
            <a:endParaRPr lang="zh-CN" altLang="en-US" sz="2800" dirty="0"/>
          </a:p>
        </p:txBody>
      </p:sp>
      <p:sp>
        <p:nvSpPr>
          <p:cNvPr id="6" name="左大括号 5"/>
          <p:cNvSpPr/>
          <p:nvPr/>
        </p:nvSpPr>
        <p:spPr>
          <a:xfrm>
            <a:off x="2782332" y="2426459"/>
            <a:ext cx="267335" cy="1498600"/>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1" name="右大括号 10"/>
          <p:cNvSpPr/>
          <p:nvPr/>
        </p:nvSpPr>
        <p:spPr>
          <a:xfrm>
            <a:off x="6878082" y="2437889"/>
            <a:ext cx="138430" cy="1475740"/>
          </a:xfrm>
          <a:prstGeom prst="rightBrace">
            <a:avLst>
              <a:gd name="adj1" fmla="val 0"/>
              <a:gd name="adj2" fmla="val 50000"/>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4" name="TextBox 4"/>
          <p:cNvSpPr txBox="1"/>
          <p:nvPr/>
        </p:nvSpPr>
        <p:spPr>
          <a:xfrm>
            <a:off x="3419872" y="2374290"/>
            <a:ext cx="3416320" cy="954107"/>
          </a:xfrm>
          <a:prstGeom prst="rect">
            <a:avLst/>
          </a:prstGeom>
          <a:noFill/>
        </p:spPr>
        <p:txBody>
          <a:bodyPr wrap="none" rtlCol="0">
            <a:spAutoFit/>
          </a:bodyPr>
          <a:lstStyle/>
          <a:p>
            <a:pPr algn="l">
              <a:buClrTx/>
              <a:buSzTx/>
              <a:buFontTx/>
            </a:pPr>
            <a:r>
              <a:rPr lang="zh-CN" altLang="en-US" sz="2800" dirty="0" smtClean="0"/>
              <a:t>写陆地上速度最快的</a:t>
            </a:r>
            <a:endParaRPr lang="zh-CN" altLang="en-US" sz="2800" dirty="0" smtClean="0"/>
          </a:p>
          <a:p>
            <a:pPr algn="l">
              <a:buClrTx/>
              <a:buSzTx/>
              <a:buFontTx/>
            </a:pPr>
            <a:r>
              <a:rPr lang="zh-CN" altLang="en-US" sz="2800" dirty="0" smtClean="0"/>
              <a:t>是猎豹</a:t>
            </a:r>
            <a:endParaRPr lang="zh-CN" altLang="en-US" sz="2800" dirty="0" smtClean="0"/>
          </a:p>
        </p:txBody>
      </p:sp>
      <p:sp>
        <p:nvSpPr>
          <p:cNvPr id="8" name="TextBox 4"/>
          <p:cNvSpPr txBox="1"/>
          <p:nvPr/>
        </p:nvSpPr>
        <p:spPr>
          <a:xfrm>
            <a:off x="3419872" y="3241700"/>
            <a:ext cx="3057247" cy="954107"/>
          </a:xfrm>
          <a:prstGeom prst="rect">
            <a:avLst/>
          </a:prstGeom>
          <a:noFill/>
        </p:spPr>
        <p:txBody>
          <a:bodyPr wrap="none" rtlCol="0">
            <a:spAutoFit/>
          </a:bodyPr>
          <a:lstStyle/>
          <a:p>
            <a:pPr algn="l">
              <a:buClrTx/>
              <a:buSzTx/>
              <a:buFontTx/>
            </a:pPr>
            <a:r>
              <a:rPr lang="zh-CN" altLang="en-US" sz="2800" dirty="0" smtClean="0"/>
              <a:t>写比猎豹速度快的</a:t>
            </a:r>
            <a:endParaRPr lang="zh-CN" altLang="en-US" sz="2800" dirty="0" smtClean="0"/>
          </a:p>
          <a:p>
            <a:pPr algn="l">
              <a:buClrTx/>
              <a:buSzTx/>
              <a:buFontTx/>
            </a:pPr>
            <a:r>
              <a:rPr lang="zh-CN" altLang="en-US" sz="2800" dirty="0" smtClean="0"/>
              <a:t>空中的几种事物</a:t>
            </a:r>
            <a:endParaRPr lang="zh-CN" altLang="en-US" sz="2800" dirty="0" smtClean="0"/>
          </a:p>
        </p:txBody>
      </p:sp>
      <p:sp>
        <p:nvSpPr>
          <p:cNvPr id="2" name="Rectangle 1"/>
          <p:cNvSpPr>
            <a:spLocks noChangeArrowheads="1"/>
          </p:cNvSpPr>
          <p:nvPr/>
        </p:nvSpPr>
        <p:spPr bwMode="auto">
          <a:xfrm>
            <a:off x="702092" y="573024"/>
            <a:ext cx="7560265" cy="954107"/>
          </a:xfrm>
          <a:prstGeom prst="rect">
            <a:avLst/>
          </a:prstGeom>
          <a:noFill/>
          <a:ln w="9525">
            <a:noFill/>
            <a:miter lim="800000"/>
          </a:ln>
          <a:effectLst/>
        </p:spPr>
        <p:txBody>
          <a:bodyPr vert="horz" wrap="square" lIns="91440" tIns="45720" rIns="91440" bIns="45720" numCol="1" anchor="ctr" anchorCtr="0" compatLnSpc="1">
            <a:spAutoFit/>
          </a:bodyPr>
          <a:lstStyle/>
          <a:p>
            <a:pPr lvl="0" defTabSz="914400" fontAlgn="base">
              <a:spcBef>
                <a:spcPct val="0"/>
              </a:spcBef>
              <a:spcAft>
                <a:spcPct val="0"/>
              </a:spcAft>
            </a:pPr>
            <a:r>
              <a:rPr kumimoji="0" lang="zh-CN" altLang="en-US" sz="2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rPr>
              <a:t>       一、《什么比猎豹的速度更快</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》一课用了什么写作手法，写了哪些内容</a:t>
            </a:r>
            <a:r>
              <a:rPr lang="en-US" sz="2800" b="1" dirty="0">
                <a:latin typeface="宋体" panose="02010600030101010101" pitchFamily="2" charset="-122"/>
                <a:ea typeface="宋体" panose="02010600030101010101" pitchFamily="2" charset="-122"/>
                <a:cs typeface="宋体" panose="02010600030101010101" pitchFamily="2" charset="-122"/>
                <a:sym typeface="+mn-ea"/>
              </a:rPr>
              <a:t>？</a:t>
            </a:r>
            <a:endParaRPr kumimoji="0" lang="zh-CN" sz="2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0" name="文本框 9"/>
          <p:cNvSpPr txBox="1"/>
          <p:nvPr/>
        </p:nvSpPr>
        <p:spPr>
          <a:xfrm>
            <a:off x="2267744" y="78105"/>
            <a:ext cx="4373086" cy="523220"/>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defPPr>
              <a:defRPr lang="zh-CN"/>
            </a:defPPr>
            <a:lvl1pPr algn="ctr">
              <a:defRPr sz="2800">
                <a:ln>
                  <a:noFill/>
                </a:ln>
                <a:solidFill>
                  <a:schemeClr val="dk1"/>
                </a:solidFill>
                <a:effectLst/>
                <a:latin typeface="Arial" panose="020B0604020202020204" pitchFamily="34" charset="0"/>
                <a:ea typeface="宋体" panose="02010600030101010101" pitchFamily="2" charset="-122"/>
                <a:cs typeface="宋体" panose="02010600030101010101" pitchFamily="2"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zh-CN" dirty="0">
                <a:sym typeface="+mn-ea"/>
              </a:rPr>
              <a:t>7.</a:t>
            </a:r>
            <a:r>
              <a:rPr lang="zh-CN" altLang="en-US" dirty="0">
                <a:sym typeface="+mn-ea"/>
              </a:rPr>
              <a:t>什么比猎豹的速度更快</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P spid="13" grpId="0"/>
      <p:bldP spid="6" grpId="0" animBg="1"/>
      <p:bldP spid="11" grpId="0" animBg="1"/>
      <p:bldP spid="4" grpId="0"/>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83568" y="1563638"/>
            <a:ext cx="7560840" cy="2062103"/>
          </a:xfrm>
          <a:prstGeom prst="rect">
            <a:avLst/>
          </a:prstGeom>
          <a:noFill/>
        </p:spPr>
        <p:txBody>
          <a:bodyPr wrap="square" rtlCol="0">
            <a:spAutoFit/>
          </a:bodyPr>
          <a:lstStyle/>
          <a:p>
            <a:r>
              <a:rPr lang="zh-CN" altLang="en-US" sz="3200" dirty="0" smtClean="0"/>
              <a:t>       本文</a:t>
            </a:r>
            <a:r>
              <a:rPr lang="zh-CN" altLang="en-US" sz="3200" dirty="0"/>
              <a:t>向我们介绍陆地、空中几种速度非常快的事物。告诉我们，不管速度多快，人是可以用智慧控制它的，</a:t>
            </a:r>
            <a:r>
              <a:rPr lang="zh-CN" altLang="en-US" sz="3200" dirty="0">
                <a:sym typeface="+mn-ea"/>
              </a:rPr>
              <a:t>激发我们探求自然奥秘的兴趣。</a:t>
            </a:r>
            <a:endParaRPr lang="zh-CN" altLang="en-US" sz="3200" dirty="0"/>
          </a:p>
        </p:txBody>
      </p:sp>
      <p:sp>
        <p:nvSpPr>
          <p:cNvPr id="3" name="文本框 2"/>
          <p:cNvSpPr txBox="1"/>
          <p:nvPr/>
        </p:nvSpPr>
        <p:spPr>
          <a:xfrm>
            <a:off x="971600" y="699542"/>
            <a:ext cx="2705100" cy="584775"/>
          </a:xfrm>
          <a:prstGeom prst="rect">
            <a:avLst/>
          </a:prstGeom>
          <a:noFill/>
        </p:spPr>
        <p:txBody>
          <a:bodyPr wrap="square" rtlCol="0" anchor="t">
            <a:spAutoFit/>
          </a:bodyPr>
          <a:lstStyle/>
          <a:p>
            <a:r>
              <a:rPr lang="zh-CN" altLang="en-US" sz="3200" dirty="0"/>
              <a:t>二、概括主题</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22"/>
          <p:cNvSpPr txBox="1"/>
          <p:nvPr/>
        </p:nvSpPr>
        <p:spPr>
          <a:xfrm>
            <a:off x="747937" y="555526"/>
            <a:ext cx="7344816" cy="1077218"/>
          </a:xfrm>
          <a:prstGeom prst="rect">
            <a:avLst/>
          </a:prstGeom>
          <a:noFill/>
        </p:spPr>
        <p:txBody>
          <a:bodyPr wrap="square" rtlCol="0" anchor="t">
            <a:spAutoFit/>
          </a:bodyPr>
          <a:lstStyle/>
          <a:p>
            <a:pPr algn="l"/>
            <a:r>
              <a:rPr lang="zh-CN" altLang="en-US" sz="3200" dirty="0" smtClean="0"/>
              <a:t>        三</a:t>
            </a:r>
            <a:r>
              <a:rPr lang="zh-CN" altLang="en-US" sz="3200" dirty="0"/>
              <a:t>、第二自然段去掉</a:t>
            </a:r>
            <a:r>
              <a:rPr lang="en-US" altLang="zh-CN" sz="3200" dirty="0" smtClean="0"/>
              <a:t>“</a:t>
            </a:r>
            <a:r>
              <a:rPr lang="zh-CN" altLang="en-US" sz="3200" dirty="0" smtClean="0"/>
              <a:t>在两</a:t>
            </a:r>
            <a:r>
              <a:rPr lang="zh-CN" altLang="en-US" sz="3200" dirty="0"/>
              <a:t>条腿的动物里面</a:t>
            </a:r>
            <a:r>
              <a:rPr lang="en-US" altLang="zh-CN" sz="3200" dirty="0">
                <a:sym typeface="+mn-ea"/>
              </a:rPr>
              <a:t>”</a:t>
            </a:r>
            <a:r>
              <a:rPr lang="zh-CN" altLang="en-US" sz="3200" dirty="0"/>
              <a:t>行吗</a:t>
            </a:r>
            <a:r>
              <a:rPr lang="en-US" sz="3200" b="1"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sz="3200" dirty="0"/>
              <a:t>为什么</a:t>
            </a:r>
            <a:r>
              <a:rPr lang="en-US" sz="3200" b="1" dirty="0">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3200" dirty="0"/>
          </a:p>
        </p:txBody>
      </p:sp>
      <p:sp>
        <p:nvSpPr>
          <p:cNvPr id="3" name="文本框 2"/>
          <p:cNvSpPr txBox="1"/>
          <p:nvPr/>
        </p:nvSpPr>
        <p:spPr>
          <a:xfrm>
            <a:off x="567917" y="2283718"/>
            <a:ext cx="7704856" cy="1569660"/>
          </a:xfrm>
          <a:prstGeom prst="rect">
            <a:avLst/>
          </a:prstGeom>
          <a:noFill/>
        </p:spPr>
        <p:txBody>
          <a:bodyPr wrap="square" rtlCol="0" anchor="t">
            <a:spAutoFit/>
          </a:bodyPr>
          <a:lstStyle/>
          <a:p>
            <a:r>
              <a:rPr lang="zh-CN" altLang="en-US" sz="3200" dirty="0" smtClean="0"/>
              <a:t>       不行</a:t>
            </a:r>
            <a:r>
              <a:rPr lang="zh-CN" altLang="en-US" sz="3200" dirty="0"/>
              <a:t>。因为这是拿与两条腿奔跑的动物比较的，如果跟四条腿的</a:t>
            </a:r>
            <a:r>
              <a:rPr lang="zh-CN" altLang="en-US" sz="3200" dirty="0" smtClean="0"/>
              <a:t>动物</a:t>
            </a:r>
            <a:r>
              <a:rPr lang="en-US" altLang="zh-CN" sz="3200" dirty="0" smtClean="0"/>
              <a:t>——</a:t>
            </a:r>
            <a:r>
              <a:rPr lang="zh-CN" altLang="en-US" sz="3200" dirty="0" smtClean="0"/>
              <a:t>猎豹</a:t>
            </a:r>
            <a:r>
              <a:rPr lang="zh-CN" altLang="en-US" sz="3200" dirty="0"/>
              <a:t>比，那就无法获得冠军的头衔。</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68119" y="627534"/>
            <a:ext cx="7432273" cy="1569660"/>
          </a:xfrm>
          <a:prstGeom prst="rect">
            <a:avLst/>
          </a:prstGeom>
          <a:noFill/>
        </p:spPr>
        <p:txBody>
          <a:bodyPr wrap="square" rtlCol="0" anchor="t">
            <a:spAutoFit/>
          </a:bodyPr>
          <a:lstStyle/>
          <a:p>
            <a:r>
              <a:rPr lang="zh-CN" altLang="en-US" sz="3200" dirty="0" smtClean="0"/>
              <a:t>       四</a:t>
            </a:r>
            <a:r>
              <a:rPr lang="zh-CN" altLang="en-US" sz="3200" dirty="0">
                <a:latin typeface="+mn-ea"/>
              </a:rPr>
              <a:t>、怎样理解“它俯冲时的速度比任何一种动物奔跑时的速度都要快”句中的</a:t>
            </a:r>
            <a:r>
              <a:rPr lang="en-US" altLang="zh-CN" sz="3200" dirty="0">
                <a:latin typeface="+mn-ea"/>
                <a:sym typeface="+mn-ea"/>
              </a:rPr>
              <a:t>“</a:t>
            </a:r>
            <a:r>
              <a:rPr lang="zh-CN" altLang="en-US" sz="3200" dirty="0">
                <a:latin typeface="+mn-ea"/>
              </a:rPr>
              <a:t>任何</a:t>
            </a:r>
            <a:r>
              <a:rPr lang="en-US" altLang="zh-CN" sz="3200" dirty="0">
                <a:latin typeface="+mn-ea"/>
                <a:sym typeface="+mn-ea"/>
              </a:rPr>
              <a:t>”</a:t>
            </a:r>
            <a:r>
              <a:rPr lang="zh-CN" altLang="en-US" sz="3200" dirty="0">
                <a:latin typeface="+mn-ea"/>
                <a:sym typeface="+mn-ea"/>
              </a:rPr>
              <a:t>一</a:t>
            </a:r>
            <a:r>
              <a:rPr lang="zh-CN" altLang="en-US" sz="3200" dirty="0" smtClean="0">
                <a:latin typeface="+mn-ea"/>
                <a:sym typeface="+mn-ea"/>
              </a:rPr>
              <a:t>词？</a:t>
            </a:r>
            <a:endParaRPr lang="zh-CN" altLang="en-US" sz="3200" dirty="0">
              <a:latin typeface="+mn-ea"/>
              <a:sym typeface="+mn-ea"/>
            </a:endParaRPr>
          </a:p>
        </p:txBody>
      </p:sp>
      <p:sp>
        <p:nvSpPr>
          <p:cNvPr id="5" name="文本框 4"/>
          <p:cNvSpPr txBox="1"/>
          <p:nvPr/>
        </p:nvSpPr>
        <p:spPr>
          <a:xfrm>
            <a:off x="668119" y="2571750"/>
            <a:ext cx="7720305" cy="1077218"/>
          </a:xfrm>
          <a:prstGeom prst="rect">
            <a:avLst/>
          </a:prstGeom>
          <a:noFill/>
        </p:spPr>
        <p:txBody>
          <a:bodyPr wrap="square" rtlCol="0" anchor="t">
            <a:spAutoFit/>
          </a:bodyPr>
          <a:lstStyle/>
          <a:p>
            <a:pPr algn="l"/>
            <a:r>
              <a:rPr lang="zh-CN" altLang="en-US" sz="3200" dirty="0" smtClean="0"/>
              <a:t>       从这个词</a:t>
            </a:r>
            <a:r>
              <a:rPr lang="zh-CN" altLang="en-US" sz="3200" dirty="0"/>
              <a:t>里可以看出，游隼</a:t>
            </a:r>
            <a:r>
              <a:rPr lang="zh-CN" altLang="en-US" sz="3200" dirty="0">
                <a:sym typeface="+mn-ea"/>
              </a:rPr>
              <a:t>俯冲时的速度比任何一种动物奔跑时的速度都要</a:t>
            </a:r>
            <a:r>
              <a:rPr lang="zh-CN" altLang="en-US" sz="3200" dirty="0" smtClean="0">
                <a:sym typeface="+mn-ea"/>
              </a:rPr>
              <a:t>快。</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043609" y="483518"/>
            <a:ext cx="7200800" cy="1077218"/>
          </a:xfrm>
          <a:prstGeom prst="rect">
            <a:avLst/>
          </a:prstGeom>
          <a:noFill/>
        </p:spPr>
        <p:txBody>
          <a:bodyPr wrap="square" rtlCol="0" anchor="t">
            <a:spAutoFit/>
          </a:bodyPr>
          <a:lstStyle/>
          <a:p>
            <a:r>
              <a:rPr lang="zh-CN" altLang="en-US" sz="3200" dirty="0" smtClean="0"/>
              <a:t>       五</a:t>
            </a:r>
            <a:r>
              <a:rPr lang="zh-CN" altLang="en-US" sz="3200" dirty="0"/>
              <a:t>、本文介绍了几种事物速度比猎豹快，请按由慢到快的速度排列。</a:t>
            </a:r>
            <a:endParaRPr lang="zh-CN" altLang="en-US" sz="3200" dirty="0"/>
          </a:p>
        </p:txBody>
      </p:sp>
      <p:cxnSp>
        <p:nvCxnSpPr>
          <p:cNvPr id="3" name="直接箭头连接符 2"/>
          <p:cNvCxnSpPr/>
          <p:nvPr/>
        </p:nvCxnSpPr>
        <p:spPr>
          <a:xfrm>
            <a:off x="1259632" y="3219822"/>
            <a:ext cx="6696744" cy="0"/>
          </a:xfrm>
          <a:prstGeom prst="straightConnector1">
            <a:avLst/>
          </a:prstGeom>
          <a:ln w="127000">
            <a:gradFill>
              <a:gsLst>
                <a:gs pos="18000">
                  <a:srgbClr val="0000FF"/>
                </a:gs>
                <a:gs pos="100000">
                  <a:schemeClr val="accent1">
                    <a:lumMod val="30000"/>
                    <a:lumOff val="70000"/>
                  </a:schemeClr>
                </a:gs>
              </a:gsLst>
              <a:lin ang="5400000" scaled="1"/>
            </a:gradFill>
            <a:tailEnd type="triangle"/>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348947" y="1839478"/>
            <a:ext cx="646569" cy="1200329"/>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sz="3600" dirty="0"/>
              <a:t>游隼</a:t>
            </a:r>
            <a:endParaRPr lang="zh-CN" altLang="en-US" sz="3600" dirty="0"/>
          </a:p>
        </p:txBody>
      </p:sp>
      <p:sp>
        <p:nvSpPr>
          <p:cNvPr id="8" name="矩形 7"/>
          <p:cNvSpPr/>
          <p:nvPr/>
        </p:nvSpPr>
        <p:spPr>
          <a:xfrm>
            <a:off x="2530198" y="2042859"/>
            <a:ext cx="756979" cy="2862322"/>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r>
              <a:rPr lang="zh-CN" altLang="en-US" sz="3600" dirty="0">
                <a:solidFill>
                  <a:schemeClr val="dk1"/>
                </a:solidFill>
              </a:rPr>
              <a:t>喷气式飞机</a:t>
            </a:r>
            <a:endParaRPr lang="zh-CN" altLang="en-US" sz="3600" dirty="0">
              <a:solidFill>
                <a:schemeClr val="dk1"/>
              </a:solidFill>
            </a:endParaRPr>
          </a:p>
        </p:txBody>
      </p:sp>
      <p:sp>
        <p:nvSpPr>
          <p:cNvPr id="9" name="矩形 8"/>
          <p:cNvSpPr/>
          <p:nvPr/>
        </p:nvSpPr>
        <p:spPr>
          <a:xfrm>
            <a:off x="4012666" y="1790099"/>
            <a:ext cx="635234" cy="1226631"/>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sz="3600" dirty="0">
                <a:solidFill>
                  <a:schemeClr val="dk1"/>
                </a:solidFill>
              </a:rPr>
              <a:t>火箭</a:t>
            </a:r>
            <a:endParaRPr lang="zh-CN" altLang="en-US" sz="3600" dirty="0">
              <a:solidFill>
                <a:schemeClr val="dk1"/>
              </a:solidFill>
            </a:endParaRPr>
          </a:p>
        </p:txBody>
      </p:sp>
      <p:sp>
        <p:nvSpPr>
          <p:cNvPr id="10" name="矩形 9"/>
          <p:cNvSpPr/>
          <p:nvPr/>
        </p:nvSpPr>
        <p:spPr>
          <a:xfrm>
            <a:off x="5222092" y="2596857"/>
            <a:ext cx="648072" cy="1754326"/>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sz="3600" dirty="0">
                <a:solidFill>
                  <a:schemeClr val="dk1"/>
                </a:solidFill>
              </a:rPr>
              <a:t>流星体</a:t>
            </a:r>
            <a:endParaRPr lang="zh-CN" altLang="en-US" sz="3600" dirty="0">
              <a:solidFill>
                <a:schemeClr val="dk1"/>
              </a:solidFill>
            </a:endParaRPr>
          </a:p>
        </p:txBody>
      </p:sp>
      <p:sp>
        <p:nvSpPr>
          <p:cNvPr id="11" name="矩形 10"/>
          <p:cNvSpPr/>
          <p:nvPr/>
        </p:nvSpPr>
        <p:spPr>
          <a:xfrm>
            <a:off x="6442664" y="2414533"/>
            <a:ext cx="646331" cy="646331"/>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sz="3600" dirty="0">
                <a:solidFill>
                  <a:schemeClr val="dk1"/>
                </a:solidFill>
              </a:rPr>
              <a:t>光</a:t>
            </a:r>
            <a:endParaRPr lang="zh-CN" altLang="en-US" sz="3600" dirty="0">
              <a:solidFill>
                <a:schemeClr val="dk1"/>
              </a:solidFill>
            </a:endParaRPr>
          </a:p>
        </p:txBody>
      </p:sp>
      <p:sp>
        <p:nvSpPr>
          <p:cNvPr id="12" name="椭圆 11"/>
          <p:cNvSpPr/>
          <p:nvPr/>
        </p:nvSpPr>
        <p:spPr>
          <a:xfrm>
            <a:off x="351144" y="2753672"/>
            <a:ext cx="881403" cy="864096"/>
          </a:xfrm>
          <a:prstGeom prst="ellipse">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r>
              <a:rPr lang="zh-CN" altLang="en-US" sz="3600" dirty="0" smtClean="0"/>
              <a:t>慢</a:t>
            </a:r>
            <a:endParaRPr lang="zh-CN" altLang="en-US" sz="3600" dirty="0"/>
          </a:p>
        </p:txBody>
      </p:sp>
      <p:sp>
        <p:nvSpPr>
          <p:cNvPr id="13" name="椭圆 12"/>
          <p:cNvSpPr/>
          <p:nvPr/>
        </p:nvSpPr>
        <p:spPr>
          <a:xfrm>
            <a:off x="7921023" y="2787774"/>
            <a:ext cx="881403" cy="864096"/>
          </a:xfrm>
          <a:prstGeom prst="ellipse">
            <a:avLst/>
          </a:prstGeom>
          <a:ln w="28575">
            <a:solidFill>
              <a:srgbClr val="53B948"/>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zh-CN" altLang="en-US" sz="3600" dirty="0" smtClean="0"/>
              <a:t>快</a:t>
            </a:r>
            <a:endParaRPr lang="zh-CN" altLang="en-US" sz="36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P spid="10"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800649" y="609349"/>
            <a:ext cx="7033787" cy="954107"/>
          </a:xfrm>
          <a:prstGeom prst="rect">
            <a:avLst/>
          </a:prstGeom>
          <a:noFill/>
          <a:ln w="9525">
            <a:noFill/>
            <a:miter lim="800000"/>
          </a:ln>
          <a:effectLst/>
        </p:spPr>
        <p:txBody>
          <a:bodyPr vert="horz" wrap="square" lIns="91440" tIns="45720" rIns="91440" bIns="45720" numCol="1" anchor="ctr" anchorCtr="0" compatLnSpc="1">
            <a:spAutoFit/>
          </a:bodyPr>
          <a:lstStyle/>
          <a:p>
            <a:pPr lvl="0" defTabSz="914400" fontAlgn="base">
              <a:spcBef>
                <a:spcPct val="0"/>
              </a:spcBef>
              <a:spcAft>
                <a:spcPct val="0"/>
              </a:spcAft>
            </a:pPr>
            <a:r>
              <a:rPr kumimoji="0" lang="zh-CN" altLang="en-US" sz="2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rPr>
              <a:t>一、《</a:t>
            </a:r>
            <a:r>
              <a:rPr kumimoji="0" lang="zh-CN" sz="2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rPr>
              <a:t>白鹭</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》一课用了什么写作手法，写了哪些内容</a:t>
            </a:r>
            <a:r>
              <a:rPr lang="en-US" sz="2800" b="1" dirty="0">
                <a:latin typeface="宋体" panose="02010600030101010101" pitchFamily="2" charset="-122"/>
                <a:ea typeface="宋体" panose="02010600030101010101" pitchFamily="2" charset="-122"/>
                <a:cs typeface="宋体" panose="02010600030101010101" pitchFamily="2" charset="-122"/>
                <a:sym typeface="+mn-ea"/>
              </a:rPr>
              <a:t>？</a:t>
            </a:r>
            <a:endParaRPr kumimoji="0" lang="zh-CN" sz="2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7" name="矩形 6"/>
          <p:cNvSpPr/>
          <p:nvPr/>
        </p:nvSpPr>
        <p:spPr>
          <a:xfrm>
            <a:off x="873922" y="1583825"/>
            <a:ext cx="5737329" cy="523220"/>
          </a:xfrm>
          <a:prstGeom prst="rect">
            <a:avLst/>
          </a:prstGeom>
        </p:spPr>
        <p:txBody>
          <a:bodyPr wrap="square">
            <a:spAutoFit/>
          </a:bodyPr>
          <a:lstStyle/>
          <a:p>
            <a:r>
              <a:rPr lang="zh-CN" altLang="en-US" sz="2800" dirty="0"/>
              <a:t>本文用了</a:t>
            </a:r>
            <a:r>
              <a:rPr lang="zh-CN" altLang="en-US" sz="2800" dirty="0">
                <a:uFill>
                  <a:solidFill>
                    <a:srgbClr val="FF0000"/>
                  </a:solidFill>
                </a:uFill>
              </a:rPr>
              <a:t>首尾呼应</a:t>
            </a:r>
            <a:r>
              <a:rPr lang="zh-CN" altLang="en-US" sz="2800" dirty="0"/>
              <a:t>的写作手法。</a:t>
            </a:r>
            <a:endParaRPr lang="zh-CN" altLang="en-US" sz="2800" dirty="0"/>
          </a:p>
        </p:txBody>
      </p:sp>
      <p:sp>
        <p:nvSpPr>
          <p:cNvPr id="8" name="TextBox 4"/>
          <p:cNvSpPr txBox="1"/>
          <p:nvPr/>
        </p:nvSpPr>
        <p:spPr>
          <a:xfrm>
            <a:off x="543028" y="2375069"/>
            <a:ext cx="462477" cy="954107"/>
          </a:xfrm>
          <a:prstGeom prst="rect">
            <a:avLst/>
          </a:prstGeom>
          <a:noFill/>
        </p:spPr>
        <p:txBody>
          <a:bodyPr wrap="square" rtlCol="0">
            <a:spAutoFit/>
          </a:bodyPr>
          <a:lstStyle/>
          <a:p>
            <a:r>
              <a:rPr lang="zh-CN" altLang="en-US" sz="2800" dirty="0" smtClean="0">
                <a:latin typeface="+mn-ea"/>
              </a:rPr>
              <a:t>白鹭</a:t>
            </a:r>
            <a:endParaRPr lang="zh-CN" altLang="en-US" sz="2800" dirty="0" smtClean="0">
              <a:latin typeface="+mn-ea"/>
            </a:endParaRPr>
          </a:p>
        </p:txBody>
      </p:sp>
      <p:sp>
        <p:nvSpPr>
          <p:cNvPr id="2" name="左大括号 1"/>
          <p:cNvSpPr/>
          <p:nvPr/>
        </p:nvSpPr>
        <p:spPr>
          <a:xfrm>
            <a:off x="1063668" y="2427243"/>
            <a:ext cx="154305" cy="914400"/>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5" name="TextBox 4"/>
          <p:cNvSpPr txBox="1"/>
          <p:nvPr/>
        </p:nvSpPr>
        <p:spPr>
          <a:xfrm>
            <a:off x="1335448" y="2194099"/>
            <a:ext cx="3942105" cy="492443"/>
          </a:xfrm>
          <a:prstGeom prst="rect">
            <a:avLst/>
          </a:prstGeom>
          <a:noFill/>
        </p:spPr>
        <p:txBody>
          <a:bodyPr wrap="none" rtlCol="0">
            <a:spAutoFit/>
          </a:bodyPr>
          <a:lstStyle/>
          <a:p>
            <a:pPr algn="l">
              <a:buClrTx/>
              <a:buSzTx/>
              <a:buFontTx/>
            </a:pPr>
            <a:r>
              <a:rPr lang="zh-CN" altLang="en-US" sz="2600" dirty="0" smtClean="0"/>
              <a:t>总写</a:t>
            </a:r>
            <a:r>
              <a:rPr lang="zh-CN" altLang="en-US" sz="2600" dirty="0" smtClean="0">
                <a:sym typeface="+mn-ea"/>
              </a:rPr>
              <a:t>:白鹭是一首精巧的诗</a:t>
            </a:r>
            <a:endParaRPr lang="zh-CN" altLang="en-US" sz="2600" dirty="0" smtClean="0"/>
          </a:p>
        </p:txBody>
      </p:sp>
      <p:sp>
        <p:nvSpPr>
          <p:cNvPr id="3" name="TextBox 4"/>
          <p:cNvSpPr txBox="1"/>
          <p:nvPr/>
        </p:nvSpPr>
        <p:spPr>
          <a:xfrm>
            <a:off x="1335448" y="2622724"/>
            <a:ext cx="6276077" cy="492443"/>
          </a:xfrm>
          <a:prstGeom prst="rect">
            <a:avLst/>
          </a:prstGeom>
          <a:noFill/>
        </p:spPr>
        <p:txBody>
          <a:bodyPr wrap="none" rtlCol="0">
            <a:spAutoFit/>
          </a:bodyPr>
          <a:lstStyle/>
          <a:p>
            <a:pPr algn="l">
              <a:buClrTx/>
              <a:buSzTx/>
              <a:buFontTx/>
            </a:pPr>
            <a:r>
              <a:rPr lang="zh-CN" altLang="en-US" sz="2600" dirty="0" smtClean="0"/>
              <a:t>分写:白鹭颜色、身段大小适宜，十分精巧</a:t>
            </a:r>
            <a:endParaRPr lang="zh-CN" altLang="en-US" sz="2600" dirty="0" smtClean="0"/>
          </a:p>
        </p:txBody>
      </p:sp>
      <p:sp>
        <p:nvSpPr>
          <p:cNvPr id="10" name="TextBox 4"/>
          <p:cNvSpPr txBox="1"/>
          <p:nvPr/>
        </p:nvSpPr>
        <p:spPr>
          <a:xfrm>
            <a:off x="1335448" y="3051349"/>
            <a:ext cx="5275803" cy="492443"/>
          </a:xfrm>
          <a:prstGeom prst="rect">
            <a:avLst/>
          </a:prstGeom>
          <a:noFill/>
        </p:spPr>
        <p:txBody>
          <a:bodyPr wrap="none" rtlCol="0">
            <a:spAutoFit/>
          </a:bodyPr>
          <a:lstStyle/>
          <a:p>
            <a:pPr algn="l">
              <a:buClrTx/>
              <a:buSzTx/>
              <a:buFontTx/>
            </a:pPr>
            <a:r>
              <a:rPr lang="zh-CN" altLang="en-US" sz="2600" dirty="0" smtClean="0"/>
              <a:t>总写:白鹭实在是一首韵味无穷的诗</a:t>
            </a:r>
            <a:endParaRPr lang="zh-CN" altLang="en-US" sz="2600" dirty="0" smtClean="0"/>
          </a:p>
        </p:txBody>
      </p:sp>
      <p:sp>
        <p:nvSpPr>
          <p:cNvPr id="12" name="右大括号 11"/>
          <p:cNvSpPr/>
          <p:nvPr/>
        </p:nvSpPr>
        <p:spPr>
          <a:xfrm>
            <a:off x="7409454" y="2398559"/>
            <a:ext cx="249498" cy="1176010"/>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3" name="文本框 12"/>
          <p:cNvSpPr txBox="1"/>
          <p:nvPr/>
        </p:nvSpPr>
        <p:spPr>
          <a:xfrm>
            <a:off x="7526928" y="2194734"/>
            <a:ext cx="615553" cy="1528624"/>
          </a:xfrm>
          <a:prstGeom prst="rect">
            <a:avLst/>
          </a:prstGeom>
          <a:noFill/>
        </p:spPr>
        <p:txBody>
          <a:bodyPr vert="eaVert" wrap="none" rtlCol="0">
            <a:spAutoFit/>
          </a:bodyPr>
          <a:lstStyle/>
          <a:p>
            <a:r>
              <a:rPr lang="zh-CN" altLang="en-US" sz="2800"/>
              <a:t>首尾呼应</a:t>
            </a:r>
            <a:endParaRPr lang="zh-CN" altLang="en-US" sz="2800"/>
          </a:p>
        </p:txBody>
      </p:sp>
      <p:sp>
        <p:nvSpPr>
          <p:cNvPr id="14" name="文本框 13"/>
          <p:cNvSpPr txBox="1"/>
          <p:nvPr/>
        </p:nvSpPr>
        <p:spPr>
          <a:xfrm>
            <a:off x="7988895" y="2195254"/>
            <a:ext cx="615553" cy="1528624"/>
          </a:xfrm>
          <a:prstGeom prst="rect">
            <a:avLst/>
          </a:prstGeom>
          <a:noFill/>
        </p:spPr>
        <p:txBody>
          <a:bodyPr vert="eaVert" wrap="none" rtlCol="0">
            <a:spAutoFit/>
          </a:bodyPr>
          <a:lstStyle/>
          <a:p>
            <a:r>
              <a:rPr lang="zh-CN" altLang="en-US" sz="2800" dirty="0"/>
              <a:t>赞扬白鹭</a:t>
            </a:r>
            <a:endParaRPr lang="zh-CN" altLang="en-US" sz="2800" dirty="0"/>
          </a:p>
        </p:txBody>
      </p:sp>
      <p:sp>
        <p:nvSpPr>
          <p:cNvPr id="15" name="文本框 14"/>
          <p:cNvSpPr txBox="1"/>
          <p:nvPr/>
        </p:nvSpPr>
        <p:spPr>
          <a:xfrm>
            <a:off x="3815080" y="240665"/>
            <a:ext cx="1264920" cy="460375"/>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p>
            <a:pPr algn="ctr"/>
            <a:r>
              <a:rPr lang="en-US" altLang="zh-CN" sz="24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1.</a:t>
            </a:r>
            <a:r>
              <a:rPr lang="zh-CN" sz="24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白鹭</a:t>
            </a:r>
            <a:endParaRPr lang="zh-CN" altLang="en-US" sz="24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2" grpId="0" animBg="1"/>
      <p:bldP spid="5" grpId="0"/>
      <p:bldP spid="3" grpId="0"/>
      <p:bldP spid="10" grpId="0"/>
      <p:bldP spid="12" grpId="0" animBg="1"/>
      <p:bldP spid="13" grpId="0"/>
      <p:bldP spid="14" grpId="0"/>
      <p:bldP spid="14" grpId="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899592" y="1706682"/>
            <a:ext cx="8964488" cy="523220"/>
          </a:xfrm>
          <a:prstGeom prst="rect">
            <a:avLst/>
          </a:prstGeom>
        </p:spPr>
        <p:txBody>
          <a:bodyPr wrap="square">
            <a:spAutoFit/>
          </a:bodyPr>
          <a:lstStyle/>
          <a:p>
            <a:r>
              <a:rPr lang="zh-CN" altLang="en-US" sz="2800" dirty="0"/>
              <a:t>本文用了多方面介绍事物的特点的写作手法。</a:t>
            </a:r>
            <a:endParaRPr lang="zh-CN" altLang="en-US" sz="2800" dirty="0"/>
          </a:p>
        </p:txBody>
      </p:sp>
      <p:sp>
        <p:nvSpPr>
          <p:cNvPr id="13" name="文本框 12"/>
          <p:cNvSpPr txBox="1"/>
          <p:nvPr/>
        </p:nvSpPr>
        <p:spPr>
          <a:xfrm>
            <a:off x="7089204" y="2758390"/>
            <a:ext cx="553998" cy="1824355"/>
          </a:xfrm>
          <a:prstGeom prst="rect">
            <a:avLst/>
          </a:prstGeom>
          <a:noFill/>
        </p:spPr>
        <p:txBody>
          <a:bodyPr vert="eaVert" wrap="square" rtlCol="0">
            <a:spAutoFit/>
          </a:bodyPr>
          <a:lstStyle/>
          <a:p>
            <a:pPr algn="l"/>
            <a:r>
              <a:rPr lang="zh-CN" altLang="en-US" sz="2400"/>
              <a:t>惊人的奇迹</a:t>
            </a:r>
            <a:endParaRPr lang="zh-CN" altLang="en-US" sz="2400"/>
          </a:p>
        </p:txBody>
      </p:sp>
      <p:sp>
        <p:nvSpPr>
          <p:cNvPr id="6" name="左大括号 5"/>
          <p:cNvSpPr/>
          <p:nvPr/>
        </p:nvSpPr>
        <p:spPr>
          <a:xfrm>
            <a:off x="2869907" y="2751405"/>
            <a:ext cx="218440" cy="1508125"/>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11" name="右大括号 10"/>
          <p:cNvSpPr/>
          <p:nvPr/>
        </p:nvSpPr>
        <p:spPr>
          <a:xfrm>
            <a:off x="6897077" y="2549475"/>
            <a:ext cx="279400" cy="2033270"/>
          </a:xfrm>
          <a:prstGeom prst="rightBrace">
            <a:avLst>
              <a:gd name="adj1" fmla="val 0"/>
              <a:gd name="adj2" fmla="val 50000"/>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4" name="TextBox 4"/>
          <p:cNvSpPr txBox="1"/>
          <p:nvPr/>
        </p:nvSpPr>
        <p:spPr>
          <a:xfrm>
            <a:off x="2142197" y="2349351"/>
            <a:ext cx="5109091" cy="461665"/>
          </a:xfrm>
          <a:prstGeom prst="rect">
            <a:avLst/>
          </a:prstGeom>
          <a:noFill/>
        </p:spPr>
        <p:txBody>
          <a:bodyPr wrap="none" rtlCol="0">
            <a:spAutoFit/>
          </a:bodyPr>
          <a:lstStyle/>
          <a:p>
            <a:pPr algn="l">
              <a:buClrTx/>
              <a:buSzTx/>
              <a:buFontTx/>
            </a:pPr>
            <a:r>
              <a:rPr lang="zh-CN" altLang="en-US" sz="2400" dirty="0" smtClean="0"/>
              <a:t>总起</a:t>
            </a:r>
            <a:r>
              <a:rPr lang="en-US" altLang="zh-CN" sz="2400" dirty="0" smtClean="0"/>
              <a:t>——</a:t>
            </a:r>
            <a:r>
              <a:rPr lang="zh-CN" altLang="en-US" sz="2400" dirty="0" smtClean="0"/>
              <a:t>靠着坚强堡垒坚持游击战争</a:t>
            </a:r>
            <a:endParaRPr lang="zh-CN" altLang="en-US" sz="2400" dirty="0" smtClean="0"/>
          </a:p>
        </p:txBody>
      </p:sp>
      <p:sp>
        <p:nvSpPr>
          <p:cNvPr id="8" name="TextBox 4"/>
          <p:cNvSpPr txBox="1"/>
          <p:nvPr/>
        </p:nvSpPr>
        <p:spPr>
          <a:xfrm>
            <a:off x="2142197" y="3226921"/>
            <a:ext cx="792480" cy="460375"/>
          </a:xfrm>
          <a:prstGeom prst="rect">
            <a:avLst/>
          </a:prstGeom>
          <a:noFill/>
        </p:spPr>
        <p:txBody>
          <a:bodyPr wrap="none" rtlCol="0">
            <a:spAutoFit/>
          </a:bodyPr>
          <a:lstStyle/>
          <a:p>
            <a:pPr algn="l">
              <a:buClrTx/>
              <a:buSzTx/>
              <a:buFontTx/>
            </a:pPr>
            <a:r>
              <a:rPr lang="zh-CN" altLang="en-US" sz="2400" dirty="0" smtClean="0"/>
              <a:t>分述</a:t>
            </a:r>
            <a:endParaRPr lang="zh-CN" altLang="en-US" sz="2400" dirty="0" smtClean="0"/>
          </a:p>
        </p:txBody>
      </p:sp>
      <p:sp>
        <p:nvSpPr>
          <p:cNvPr id="2" name="Rectangle 1"/>
          <p:cNvSpPr>
            <a:spLocks noChangeArrowheads="1"/>
          </p:cNvSpPr>
          <p:nvPr/>
        </p:nvSpPr>
        <p:spPr bwMode="auto">
          <a:xfrm>
            <a:off x="899592" y="699542"/>
            <a:ext cx="7110524" cy="954107"/>
          </a:xfrm>
          <a:prstGeom prst="rect">
            <a:avLst/>
          </a:prstGeom>
          <a:noFill/>
          <a:ln w="9525">
            <a:noFill/>
            <a:miter lim="800000"/>
          </a:ln>
          <a:effectLst/>
        </p:spPr>
        <p:txBody>
          <a:bodyPr vert="horz" wrap="square" lIns="91440" tIns="45720" rIns="91440" bIns="45720" numCol="1" anchor="ctr" anchorCtr="0" compatLnSpc="1">
            <a:spAutoFit/>
          </a:bodyPr>
          <a:lstStyle/>
          <a:p>
            <a:pPr lvl="0" defTabSz="914400" fontAlgn="base">
              <a:spcBef>
                <a:spcPct val="0"/>
              </a:spcBef>
              <a:spcAft>
                <a:spcPct val="0"/>
              </a:spcAft>
            </a:pPr>
            <a:r>
              <a:rPr lang="zh-CN" altLang="en-US" sz="2800" dirty="0" smtClean="0">
                <a:latin typeface="Arial" panose="020B0604020202020204" pitchFamily="34" charset="0"/>
                <a:ea typeface="宋体" panose="02010600030101010101" pitchFamily="2" charset="-122"/>
                <a:cs typeface="宋体" panose="02010600030101010101" pitchFamily="2" charset="-122"/>
              </a:rPr>
              <a:t>一、</a:t>
            </a:r>
            <a:r>
              <a:rPr kumimoji="0" lang="zh-CN" altLang="en-US" sz="2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rPr>
              <a:t>《冀中的地道战</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》一课采用了什么写作手法，写了哪些内容</a:t>
            </a:r>
            <a:r>
              <a:rPr lang="en-US" sz="2800" b="1" dirty="0">
                <a:latin typeface="宋体" panose="02010600030101010101" pitchFamily="2" charset="-122"/>
                <a:ea typeface="宋体" panose="02010600030101010101" pitchFamily="2" charset="-122"/>
                <a:cs typeface="宋体" panose="02010600030101010101" pitchFamily="2" charset="-122"/>
                <a:sym typeface="+mn-ea"/>
              </a:rPr>
              <a:t>？</a:t>
            </a:r>
            <a:endParaRPr kumimoji="0" lang="zh-CN" sz="2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3" name="文本框 2"/>
          <p:cNvSpPr txBox="1"/>
          <p:nvPr/>
        </p:nvSpPr>
        <p:spPr>
          <a:xfrm>
            <a:off x="1284034" y="2548840"/>
            <a:ext cx="553998" cy="2033270"/>
          </a:xfrm>
          <a:prstGeom prst="rect">
            <a:avLst/>
          </a:prstGeom>
          <a:noFill/>
        </p:spPr>
        <p:txBody>
          <a:bodyPr vert="eaVert" wrap="square" rtlCol="0">
            <a:spAutoFit/>
          </a:bodyPr>
          <a:lstStyle/>
          <a:p>
            <a:pPr algn="l"/>
            <a:r>
              <a:rPr lang="zh-CN" altLang="en-US" sz="24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冀中的地道战</a:t>
            </a:r>
            <a:endParaRPr lang="en-US" altLang="zh-CN" sz="2400"/>
          </a:p>
        </p:txBody>
      </p:sp>
      <p:sp>
        <p:nvSpPr>
          <p:cNvPr id="10" name="TextBox 4"/>
          <p:cNvSpPr txBox="1"/>
          <p:nvPr/>
        </p:nvSpPr>
        <p:spPr>
          <a:xfrm>
            <a:off x="2220302" y="4355415"/>
            <a:ext cx="4100830" cy="460375"/>
          </a:xfrm>
          <a:prstGeom prst="rect">
            <a:avLst/>
          </a:prstGeom>
          <a:noFill/>
        </p:spPr>
        <p:txBody>
          <a:bodyPr wrap="square" rtlCol="0">
            <a:spAutoFit/>
          </a:bodyPr>
          <a:lstStyle/>
          <a:p>
            <a:pPr algn="l">
              <a:buClrTx/>
              <a:buSzTx/>
              <a:buFontTx/>
            </a:pPr>
            <a:r>
              <a:rPr lang="zh-CN" altLang="en-US" sz="2400" dirty="0" smtClean="0"/>
              <a:t>总结</a:t>
            </a:r>
            <a:r>
              <a:rPr lang="en-US" altLang="zh-CN" sz="2400" dirty="0" smtClean="0"/>
              <a:t>——</a:t>
            </a:r>
            <a:r>
              <a:rPr lang="zh-CN" altLang="en-US" sz="2400" dirty="0" smtClean="0"/>
              <a:t>坚持生产  打击敌人</a:t>
            </a:r>
            <a:endParaRPr lang="zh-CN" altLang="en-US" sz="2400" dirty="0" smtClean="0"/>
          </a:p>
        </p:txBody>
      </p:sp>
      <p:sp>
        <p:nvSpPr>
          <p:cNvPr id="12" name="TextBox 4"/>
          <p:cNvSpPr txBox="1"/>
          <p:nvPr/>
        </p:nvSpPr>
        <p:spPr>
          <a:xfrm>
            <a:off x="3223602" y="2879576"/>
            <a:ext cx="792480" cy="460375"/>
          </a:xfrm>
          <a:prstGeom prst="rect">
            <a:avLst/>
          </a:prstGeom>
          <a:noFill/>
        </p:spPr>
        <p:txBody>
          <a:bodyPr wrap="none" rtlCol="0">
            <a:spAutoFit/>
          </a:bodyPr>
          <a:lstStyle/>
          <a:p>
            <a:pPr algn="l">
              <a:buClrTx/>
              <a:buSzTx/>
              <a:buFontTx/>
            </a:pPr>
            <a:r>
              <a:rPr lang="zh-CN" altLang="en-US" sz="2400" dirty="0" smtClean="0"/>
              <a:t>式样</a:t>
            </a:r>
            <a:endParaRPr lang="zh-CN" altLang="en-US" sz="2400" dirty="0" smtClean="0"/>
          </a:p>
        </p:txBody>
      </p:sp>
      <p:sp>
        <p:nvSpPr>
          <p:cNvPr id="14" name="TextBox 4"/>
          <p:cNvSpPr txBox="1"/>
          <p:nvPr/>
        </p:nvSpPr>
        <p:spPr>
          <a:xfrm>
            <a:off x="3323932" y="3771751"/>
            <a:ext cx="792480" cy="460375"/>
          </a:xfrm>
          <a:prstGeom prst="rect">
            <a:avLst/>
          </a:prstGeom>
          <a:noFill/>
        </p:spPr>
        <p:txBody>
          <a:bodyPr wrap="none" rtlCol="0">
            <a:spAutoFit/>
          </a:bodyPr>
          <a:lstStyle/>
          <a:p>
            <a:pPr algn="l">
              <a:buClrTx/>
              <a:buSzTx/>
              <a:buFontTx/>
            </a:pPr>
            <a:r>
              <a:rPr lang="zh-CN" altLang="en-US" sz="2400" dirty="0" smtClean="0"/>
              <a:t>特点</a:t>
            </a:r>
            <a:endParaRPr lang="zh-CN" altLang="en-US" sz="2400" dirty="0" smtClean="0"/>
          </a:p>
        </p:txBody>
      </p:sp>
      <p:sp>
        <p:nvSpPr>
          <p:cNvPr id="15" name="TextBox 4"/>
          <p:cNvSpPr txBox="1"/>
          <p:nvPr/>
        </p:nvSpPr>
        <p:spPr>
          <a:xfrm>
            <a:off x="4296117" y="2702411"/>
            <a:ext cx="1570990" cy="460375"/>
          </a:xfrm>
          <a:prstGeom prst="rect">
            <a:avLst/>
          </a:prstGeom>
          <a:noFill/>
        </p:spPr>
        <p:txBody>
          <a:bodyPr wrap="none" rtlCol="0">
            <a:spAutoFit/>
          </a:bodyPr>
          <a:lstStyle/>
          <a:p>
            <a:pPr algn="l">
              <a:buClrTx/>
              <a:buSzTx/>
              <a:buFontTx/>
            </a:pPr>
            <a:r>
              <a:rPr lang="zh-CN" altLang="en-US" sz="2400" dirty="0" smtClean="0"/>
              <a:t>地点  高度</a:t>
            </a:r>
            <a:endParaRPr lang="zh-CN" altLang="en-US" sz="2400" dirty="0" smtClean="0"/>
          </a:p>
        </p:txBody>
      </p:sp>
      <p:sp>
        <p:nvSpPr>
          <p:cNvPr id="16" name="左大括号 15"/>
          <p:cNvSpPr/>
          <p:nvPr/>
        </p:nvSpPr>
        <p:spPr>
          <a:xfrm>
            <a:off x="1775802" y="2567890"/>
            <a:ext cx="444500" cy="2014855"/>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17" name="左大括号 16"/>
          <p:cNvSpPr/>
          <p:nvPr/>
        </p:nvSpPr>
        <p:spPr>
          <a:xfrm>
            <a:off x="4016082" y="2809825"/>
            <a:ext cx="100330" cy="877570"/>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18" name="左大括号 17"/>
          <p:cNvSpPr/>
          <p:nvPr/>
        </p:nvSpPr>
        <p:spPr>
          <a:xfrm>
            <a:off x="4219917" y="3771850"/>
            <a:ext cx="76200" cy="583565"/>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19" name="TextBox 4"/>
          <p:cNvSpPr txBox="1"/>
          <p:nvPr/>
        </p:nvSpPr>
        <p:spPr>
          <a:xfrm>
            <a:off x="4296117" y="3018006"/>
            <a:ext cx="1570990" cy="460375"/>
          </a:xfrm>
          <a:prstGeom prst="rect">
            <a:avLst/>
          </a:prstGeom>
          <a:noFill/>
        </p:spPr>
        <p:txBody>
          <a:bodyPr wrap="none" rtlCol="0">
            <a:spAutoFit/>
          </a:bodyPr>
          <a:lstStyle/>
          <a:p>
            <a:pPr algn="l">
              <a:buClrTx/>
              <a:buSzTx/>
              <a:buFontTx/>
            </a:pPr>
            <a:r>
              <a:rPr lang="zh-CN" altLang="en-US" sz="2400" dirty="0" smtClean="0"/>
              <a:t>大洞  小洞</a:t>
            </a:r>
            <a:endParaRPr lang="zh-CN" altLang="en-US" sz="2400" dirty="0" smtClean="0"/>
          </a:p>
        </p:txBody>
      </p:sp>
      <p:sp>
        <p:nvSpPr>
          <p:cNvPr id="20" name="TextBox 4"/>
          <p:cNvSpPr txBox="1"/>
          <p:nvPr/>
        </p:nvSpPr>
        <p:spPr>
          <a:xfrm>
            <a:off x="4296117" y="3333601"/>
            <a:ext cx="792480" cy="460375"/>
          </a:xfrm>
          <a:prstGeom prst="rect">
            <a:avLst/>
          </a:prstGeom>
          <a:noFill/>
        </p:spPr>
        <p:txBody>
          <a:bodyPr wrap="none" rtlCol="0">
            <a:spAutoFit/>
          </a:bodyPr>
          <a:lstStyle/>
          <a:p>
            <a:pPr algn="l">
              <a:buClrTx/>
              <a:buSzTx/>
              <a:buFontTx/>
            </a:pPr>
            <a:r>
              <a:rPr lang="zh-CN" altLang="en-US" sz="2400" dirty="0" smtClean="0"/>
              <a:t>气孔</a:t>
            </a:r>
            <a:endParaRPr lang="zh-CN" altLang="en-US" sz="2400" dirty="0" smtClean="0"/>
          </a:p>
        </p:txBody>
      </p:sp>
      <p:sp>
        <p:nvSpPr>
          <p:cNvPr id="21" name="TextBox 4"/>
          <p:cNvSpPr txBox="1"/>
          <p:nvPr/>
        </p:nvSpPr>
        <p:spPr>
          <a:xfrm>
            <a:off x="4296117" y="3687296"/>
            <a:ext cx="1570990" cy="460375"/>
          </a:xfrm>
          <a:prstGeom prst="rect">
            <a:avLst/>
          </a:prstGeom>
          <a:noFill/>
        </p:spPr>
        <p:txBody>
          <a:bodyPr wrap="none" rtlCol="0">
            <a:spAutoFit/>
          </a:bodyPr>
          <a:lstStyle/>
          <a:p>
            <a:pPr algn="l">
              <a:buClrTx/>
              <a:buSzTx/>
              <a:buFontTx/>
            </a:pPr>
            <a:r>
              <a:rPr lang="zh-CN" altLang="en-US" sz="2400" dirty="0" smtClean="0"/>
              <a:t>出口  里面</a:t>
            </a:r>
            <a:endParaRPr lang="zh-CN" altLang="en-US" sz="2400" dirty="0" smtClean="0"/>
          </a:p>
        </p:txBody>
      </p:sp>
      <p:sp>
        <p:nvSpPr>
          <p:cNvPr id="22" name="TextBox 4"/>
          <p:cNvSpPr txBox="1"/>
          <p:nvPr/>
        </p:nvSpPr>
        <p:spPr>
          <a:xfrm>
            <a:off x="4296117" y="4002891"/>
            <a:ext cx="1570990" cy="460375"/>
          </a:xfrm>
          <a:prstGeom prst="rect">
            <a:avLst/>
          </a:prstGeom>
          <a:noFill/>
        </p:spPr>
        <p:txBody>
          <a:bodyPr wrap="none" rtlCol="0">
            <a:spAutoFit/>
          </a:bodyPr>
          <a:lstStyle/>
          <a:p>
            <a:pPr algn="l">
              <a:buClrTx/>
              <a:buSzTx/>
              <a:buFontTx/>
            </a:pPr>
            <a:r>
              <a:rPr lang="zh-CN" altLang="en-US" sz="2400" dirty="0" smtClean="0"/>
              <a:t>三防  通信</a:t>
            </a:r>
            <a:endParaRPr lang="zh-CN" altLang="en-US" sz="2400" dirty="0" smtClean="0"/>
          </a:p>
        </p:txBody>
      </p:sp>
      <p:sp>
        <p:nvSpPr>
          <p:cNvPr id="23" name="文本框 22"/>
          <p:cNvSpPr txBox="1"/>
          <p:nvPr/>
        </p:nvSpPr>
        <p:spPr>
          <a:xfrm>
            <a:off x="3433251" y="162838"/>
            <a:ext cx="2638864" cy="523220"/>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defPPr>
              <a:defRPr lang="zh-CN"/>
            </a:defPPr>
            <a:lvl1pPr algn="ctr">
              <a:defRPr sz="2800">
                <a:ln>
                  <a:noFill/>
                </a:ln>
                <a:solidFill>
                  <a:schemeClr val="dk1"/>
                </a:solidFill>
                <a:effectLst/>
                <a:latin typeface="Arial" panose="020B0604020202020204" pitchFamily="34" charset="0"/>
                <a:ea typeface="宋体" panose="02010600030101010101" pitchFamily="2" charset="-122"/>
                <a:cs typeface="宋体" panose="02010600030101010101" pitchFamily="2"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zh-CN" dirty="0">
                <a:sym typeface="+mn-ea"/>
              </a:rPr>
              <a:t>8.</a:t>
            </a:r>
            <a:r>
              <a:rPr lang="zh-CN" altLang="en-US" dirty="0">
                <a:sym typeface="+mn-ea"/>
              </a:rPr>
              <a:t>冀中的地道战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P spid="6" grpId="0" animBg="1"/>
      <p:bldP spid="11" grpId="0" animBg="1"/>
      <p:bldP spid="4" grpId="0"/>
      <p:bldP spid="8" grpId="0"/>
      <p:bldP spid="3" grpId="0"/>
      <p:bldP spid="10" grpId="0"/>
      <p:bldP spid="12" grpId="0"/>
      <p:bldP spid="14" grpId="0"/>
      <p:bldP spid="15" grpId="0"/>
      <p:bldP spid="16" grpId="0" animBg="1"/>
      <p:bldP spid="17" grpId="0" animBg="1"/>
      <p:bldP spid="18" grpId="0" animBg="1"/>
      <p:bldP spid="19" grpId="0"/>
      <p:bldP spid="20" grpId="0"/>
      <p:bldP spid="21" grpId="0"/>
      <p:bldP spid="2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969740" y="1131590"/>
            <a:ext cx="7200800" cy="2062103"/>
          </a:xfrm>
          <a:prstGeom prst="rect">
            <a:avLst/>
          </a:prstGeom>
          <a:noFill/>
        </p:spPr>
        <p:txBody>
          <a:bodyPr wrap="square" rtlCol="0">
            <a:spAutoFit/>
          </a:bodyPr>
          <a:lstStyle/>
          <a:p>
            <a:r>
              <a:rPr lang="zh-CN" altLang="en-US" sz="3200" dirty="0" smtClean="0"/>
              <a:t>        本文</a:t>
            </a:r>
            <a:r>
              <a:rPr lang="zh-CN" altLang="en-US" sz="3200" dirty="0"/>
              <a:t>记述了在抗日战争中，冀中地道战的产生、作用及结构特点，歌颂了我国人民在抗日战争中表现出来的顽强斗志和无穷的智慧</a:t>
            </a:r>
            <a:r>
              <a:rPr lang="zh-CN" altLang="en-US" sz="3200" dirty="0">
                <a:sym typeface="+mn-ea"/>
              </a:rPr>
              <a:t>。</a:t>
            </a:r>
            <a:endParaRPr lang="zh-CN" altLang="en-US" sz="3200" dirty="0"/>
          </a:p>
        </p:txBody>
      </p:sp>
      <p:sp>
        <p:nvSpPr>
          <p:cNvPr id="5" name="文本框 4"/>
          <p:cNvSpPr txBox="1"/>
          <p:nvPr/>
        </p:nvSpPr>
        <p:spPr>
          <a:xfrm>
            <a:off x="1184424" y="339502"/>
            <a:ext cx="2709545" cy="584775"/>
          </a:xfrm>
          <a:prstGeom prst="rect">
            <a:avLst/>
          </a:prstGeom>
          <a:noFill/>
        </p:spPr>
        <p:txBody>
          <a:bodyPr wrap="square" rtlCol="0" anchor="t">
            <a:spAutoFit/>
          </a:bodyPr>
          <a:lstStyle/>
          <a:p>
            <a:r>
              <a:rPr lang="zh-CN" altLang="en-US" sz="3200" dirty="0"/>
              <a:t>二、概括主题</a:t>
            </a:r>
            <a:endParaRPr lang="zh-CN" altLang="en-US" sz="3200" dirty="0"/>
          </a:p>
        </p:txBody>
      </p:sp>
      <p:pic>
        <p:nvPicPr>
          <p:cNvPr id="2050" name="Picture 2" descr="https://gimg2.baidu.com/image_search/src=http%3A%2F%2Fwww.cflac.org.cn%2Fxw%2Fbwyc%2F201606%2FW020160617532567596768.jpg&amp;refer=http%3A%2F%2Fwww.cflac.org.cn&amp;app=2002&amp;size=f9999,10000&amp;q=a80&amp;n=0&amp;g=0n&amp;fmt=jpeg?sec=1619687634&amp;t=ad0f7d7218f9c120eccf729d5ded48eb"/>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940152" y="2859782"/>
            <a:ext cx="2406501" cy="2012710"/>
          </a:xfrm>
          <a:prstGeom prst="rect">
            <a:avLst/>
          </a:prstGeom>
          <a:blipFill>
            <a:blip r:embed="rId2"/>
            <a:tile tx="0" ty="0" sx="100000" sy="100000" flip="none" algn="tl"/>
          </a:blipFill>
          <a:ln w="88900" cap="sq">
            <a:solidFill>
              <a:schemeClr val="accent6">
                <a:lumMod val="50000"/>
              </a:schemeClr>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22"/>
          <p:cNvSpPr txBox="1"/>
          <p:nvPr/>
        </p:nvSpPr>
        <p:spPr>
          <a:xfrm>
            <a:off x="1331640" y="483518"/>
            <a:ext cx="6195934" cy="1077218"/>
          </a:xfrm>
          <a:prstGeom prst="rect">
            <a:avLst/>
          </a:prstGeom>
          <a:noFill/>
        </p:spPr>
        <p:txBody>
          <a:bodyPr wrap="square" rtlCol="0" anchor="t">
            <a:spAutoFit/>
          </a:bodyPr>
          <a:lstStyle/>
          <a:p>
            <a:pPr algn="l"/>
            <a:r>
              <a:rPr lang="zh-CN" altLang="en-US" sz="3200" dirty="0"/>
              <a:t>三、</a:t>
            </a:r>
            <a:r>
              <a:rPr lang="en-US" altLang="zh-CN" sz="3200" dirty="0">
                <a:sym typeface="+mn-ea"/>
              </a:rPr>
              <a:t>“</a:t>
            </a:r>
            <a:r>
              <a:rPr lang="zh-CN" altLang="en-US" sz="3200" dirty="0"/>
              <a:t>无线电</a:t>
            </a:r>
            <a:r>
              <a:rPr lang="en-US" altLang="zh-CN" sz="3200" dirty="0">
                <a:sym typeface="+mn-ea"/>
              </a:rPr>
              <a:t>”</a:t>
            </a:r>
            <a:r>
              <a:rPr lang="zh-CN" altLang="en-US" sz="3200" dirty="0"/>
              <a:t>和</a:t>
            </a:r>
            <a:r>
              <a:rPr lang="en-US" altLang="zh-CN" sz="3200" dirty="0">
                <a:sym typeface="+mn-ea"/>
              </a:rPr>
              <a:t>“</a:t>
            </a:r>
            <a:r>
              <a:rPr lang="zh-CN" altLang="en-US" sz="3200" dirty="0"/>
              <a:t>有线电</a:t>
            </a:r>
            <a:r>
              <a:rPr lang="en-US" altLang="zh-CN" sz="3200" dirty="0">
                <a:sym typeface="+mn-ea"/>
              </a:rPr>
              <a:t>”</a:t>
            </a:r>
            <a:r>
              <a:rPr lang="zh-CN" altLang="en-US" sz="3200" dirty="0"/>
              <a:t>为什么加上引号</a:t>
            </a:r>
            <a:r>
              <a:rPr lang="en-US" sz="3200" b="1" dirty="0">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3200" dirty="0"/>
          </a:p>
        </p:txBody>
      </p:sp>
      <p:sp>
        <p:nvSpPr>
          <p:cNvPr id="3" name="文本框 2"/>
          <p:cNvSpPr txBox="1"/>
          <p:nvPr/>
        </p:nvSpPr>
        <p:spPr>
          <a:xfrm>
            <a:off x="1115616" y="2139702"/>
            <a:ext cx="7128792" cy="1077218"/>
          </a:xfrm>
          <a:prstGeom prst="rect">
            <a:avLst/>
          </a:prstGeom>
          <a:noFill/>
        </p:spPr>
        <p:txBody>
          <a:bodyPr wrap="square" rtlCol="0" anchor="t">
            <a:spAutoFit/>
          </a:bodyPr>
          <a:lstStyle/>
          <a:p>
            <a:r>
              <a:rPr lang="zh-CN" altLang="en-US" sz="3200" dirty="0" smtClean="0"/>
              <a:t>         因为</a:t>
            </a:r>
            <a:r>
              <a:rPr lang="zh-CN" altLang="en-US" sz="3200" dirty="0"/>
              <a:t>不是真正的无线电和有线电。引号标示特殊的含义。</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27584" y="627534"/>
            <a:ext cx="7488832" cy="1077218"/>
          </a:xfrm>
          <a:prstGeom prst="rect">
            <a:avLst/>
          </a:prstGeom>
          <a:noFill/>
        </p:spPr>
        <p:txBody>
          <a:bodyPr wrap="square" rtlCol="0" anchor="t">
            <a:spAutoFit/>
          </a:bodyPr>
          <a:lstStyle/>
          <a:p>
            <a:pPr algn="l"/>
            <a:r>
              <a:rPr lang="zh-CN" altLang="en-US" sz="3200" dirty="0"/>
              <a:t>四、通过第四自然段的介绍，你觉得地道</a:t>
            </a:r>
            <a:r>
              <a:rPr lang="en-US" altLang="zh-CN" sz="3200" dirty="0">
                <a:sym typeface="+mn-ea"/>
              </a:rPr>
              <a:t>“</a:t>
            </a:r>
            <a:r>
              <a:rPr lang="zh-CN" altLang="en-US" sz="3200" dirty="0"/>
              <a:t>奇</a:t>
            </a:r>
            <a:r>
              <a:rPr lang="en-US" altLang="zh-CN" sz="3200" dirty="0">
                <a:sym typeface="+mn-ea"/>
              </a:rPr>
              <a:t>”</a:t>
            </a:r>
            <a:r>
              <a:rPr lang="zh-CN" altLang="en-US" sz="3200" dirty="0"/>
              <a:t>在哪里</a:t>
            </a:r>
            <a:r>
              <a:rPr lang="en-US" sz="3200" b="1" dirty="0">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3200" dirty="0"/>
          </a:p>
        </p:txBody>
      </p:sp>
      <p:sp>
        <p:nvSpPr>
          <p:cNvPr id="5" name="文本框 4"/>
          <p:cNvSpPr txBox="1"/>
          <p:nvPr/>
        </p:nvSpPr>
        <p:spPr>
          <a:xfrm>
            <a:off x="611560" y="1923678"/>
            <a:ext cx="7560840" cy="2062103"/>
          </a:xfrm>
          <a:prstGeom prst="rect">
            <a:avLst/>
          </a:prstGeom>
          <a:noFill/>
        </p:spPr>
        <p:txBody>
          <a:bodyPr wrap="square" rtlCol="0" anchor="t">
            <a:spAutoFit/>
          </a:bodyPr>
          <a:lstStyle/>
          <a:p>
            <a:pPr algn="l"/>
            <a:r>
              <a:rPr lang="zh-CN" altLang="en-US" sz="3200" dirty="0" smtClean="0"/>
              <a:t>       地方</a:t>
            </a:r>
            <a:r>
              <a:rPr lang="zh-CN" altLang="en-US" sz="3200" dirty="0"/>
              <a:t>隐蔽</a:t>
            </a:r>
            <a:r>
              <a:rPr lang="en-US" altLang="zh-CN" sz="3200" dirty="0" smtClean="0">
                <a:latin typeface="+mn-ea"/>
                <a:sym typeface="+mn-ea"/>
              </a:rPr>
              <a:t>:</a:t>
            </a:r>
            <a:r>
              <a:rPr lang="zh-CN" altLang="en-US" sz="3200" dirty="0"/>
              <a:t>街道下面、庄稼地下面。高深适宜</a:t>
            </a:r>
            <a:r>
              <a:rPr lang="en-US" altLang="zh-CN" sz="3200" dirty="0" smtClean="0">
                <a:latin typeface="+mn-ea"/>
                <a:sym typeface="+mn-ea"/>
              </a:rPr>
              <a:t>:</a:t>
            </a:r>
            <a:r>
              <a:rPr lang="zh-CN" altLang="en-US" sz="3200" dirty="0" smtClean="0">
                <a:latin typeface="+mn-ea"/>
                <a:sym typeface="+mn-ea"/>
              </a:rPr>
              <a:t>地道四尺多高，离地面三四尺。构造齐全</a:t>
            </a:r>
            <a:r>
              <a:rPr lang="en-US" altLang="zh-CN" sz="3200" dirty="0" smtClean="0">
                <a:latin typeface="+mn-ea"/>
                <a:sym typeface="+mn-ea"/>
              </a:rPr>
              <a:t>:</a:t>
            </a:r>
            <a:r>
              <a:rPr lang="zh-CN" altLang="en-US" sz="3200" dirty="0" smtClean="0">
                <a:latin typeface="+mn-ea"/>
                <a:sym typeface="+mn-ea"/>
              </a:rPr>
              <a:t>住人、拴牲口、搁东西、做厕所、有气孔。作用极大</a:t>
            </a:r>
            <a:r>
              <a:rPr lang="en-US" altLang="zh-CN" sz="3200" dirty="0" smtClean="0">
                <a:latin typeface="+mn-ea"/>
                <a:sym typeface="+mn-ea"/>
              </a:rPr>
              <a:t>:</a:t>
            </a:r>
            <a:r>
              <a:rPr lang="zh-CN" altLang="en-US" sz="3200" dirty="0" smtClean="0">
                <a:latin typeface="+mn-ea"/>
                <a:sym typeface="+mn-ea"/>
              </a:rPr>
              <a:t>保护群众。</a:t>
            </a:r>
            <a:endParaRPr lang="zh-CN" altLang="en-US" sz="3200" dirty="0" smtClean="0">
              <a:latin typeface="+mn-ea"/>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043608" y="627534"/>
            <a:ext cx="7200800" cy="1077218"/>
          </a:xfrm>
          <a:prstGeom prst="rect">
            <a:avLst/>
          </a:prstGeom>
          <a:noFill/>
        </p:spPr>
        <p:txBody>
          <a:bodyPr wrap="square" rtlCol="0" anchor="t">
            <a:spAutoFit/>
          </a:bodyPr>
          <a:lstStyle/>
          <a:p>
            <a:pPr algn="l"/>
            <a:r>
              <a:rPr lang="zh-CN" altLang="en-US" sz="3200" dirty="0"/>
              <a:t>五、说起地道战，简直是个奇迹。怎样理解</a:t>
            </a:r>
            <a:r>
              <a:rPr lang="en-US" altLang="zh-CN" sz="3200" dirty="0">
                <a:sym typeface="+mn-ea"/>
              </a:rPr>
              <a:t>“</a:t>
            </a:r>
            <a:r>
              <a:rPr lang="zh-CN" altLang="en-US" sz="3200" dirty="0"/>
              <a:t>奇迹</a:t>
            </a:r>
            <a:r>
              <a:rPr lang="en-US" altLang="zh-CN" sz="3200" dirty="0">
                <a:sym typeface="+mn-ea"/>
              </a:rPr>
              <a:t>”</a:t>
            </a:r>
            <a:r>
              <a:rPr lang="zh-CN" altLang="en-US" sz="3200" dirty="0"/>
              <a:t>一</a:t>
            </a:r>
            <a:r>
              <a:rPr lang="zh-CN" altLang="en-US" sz="3200" dirty="0" smtClean="0"/>
              <a:t>词？</a:t>
            </a:r>
            <a:endParaRPr lang="zh-CN" altLang="en-US" sz="3200" dirty="0"/>
          </a:p>
        </p:txBody>
      </p:sp>
      <p:sp>
        <p:nvSpPr>
          <p:cNvPr id="7" name="文本框 6"/>
          <p:cNvSpPr txBox="1"/>
          <p:nvPr/>
        </p:nvSpPr>
        <p:spPr>
          <a:xfrm>
            <a:off x="1043608" y="2067694"/>
            <a:ext cx="7340769" cy="2062103"/>
          </a:xfrm>
          <a:prstGeom prst="rect">
            <a:avLst/>
          </a:prstGeom>
          <a:noFill/>
        </p:spPr>
        <p:txBody>
          <a:bodyPr wrap="square" rtlCol="0" anchor="t">
            <a:spAutoFit/>
          </a:bodyPr>
          <a:lstStyle/>
          <a:p>
            <a:pPr algn="l"/>
            <a:r>
              <a:rPr lang="en-US" altLang="zh-CN" sz="3200" dirty="0" smtClean="0">
                <a:sym typeface="+mn-ea"/>
              </a:rPr>
              <a:t>        “</a:t>
            </a:r>
            <a:r>
              <a:rPr lang="zh-CN" altLang="en-US" sz="3200" dirty="0">
                <a:sym typeface="+mn-ea"/>
              </a:rPr>
              <a:t>奇迹</a:t>
            </a:r>
            <a:r>
              <a:rPr lang="en-US" altLang="zh-CN" sz="3200" dirty="0">
                <a:sym typeface="+mn-ea"/>
              </a:rPr>
              <a:t>”</a:t>
            </a:r>
            <a:r>
              <a:rPr lang="zh-CN" altLang="en-US" sz="3200" dirty="0">
                <a:sym typeface="+mn-ea"/>
              </a:rPr>
              <a:t>一词把作者对人民的力量和智慧的赞美、对地道战这种独特的战斗方式叹服</a:t>
            </a:r>
            <a:r>
              <a:rPr lang="zh-CN" altLang="en-US" sz="3200" dirty="0" smtClean="0">
                <a:sym typeface="+mn-ea"/>
              </a:rPr>
              <a:t>表现得淋漓尽致，肯定</a:t>
            </a:r>
            <a:r>
              <a:rPr lang="zh-CN" altLang="en-US" sz="3200" dirty="0">
                <a:sym typeface="+mn-ea"/>
              </a:rPr>
              <a:t>了地道战在抗日史上的地位和作用。</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699792" y="-2324794"/>
            <a:ext cx="3570208" cy="5168321"/>
            <a:chOff x="2066816" y="-480463"/>
            <a:chExt cx="3570208" cy="5168321"/>
          </a:xfrm>
        </p:grpSpPr>
        <p:grpSp>
          <p:nvGrpSpPr>
            <p:cNvPr id="9" name="组合 8"/>
            <p:cNvGrpSpPr/>
            <p:nvPr/>
          </p:nvGrpSpPr>
          <p:grpSpPr>
            <a:xfrm>
              <a:off x="2066816" y="2067694"/>
              <a:ext cx="3570208" cy="2620164"/>
              <a:chOff x="2066816" y="2067694"/>
              <a:chExt cx="3570208" cy="2620164"/>
            </a:xfrm>
          </p:grpSpPr>
          <p:sp>
            <p:nvSpPr>
              <p:cNvPr id="2" name="文本框 1"/>
              <p:cNvSpPr txBox="1">
                <a:spLocks noChangeArrowheads="1"/>
              </p:cNvSpPr>
              <p:nvPr/>
            </p:nvSpPr>
            <p:spPr bwMode="auto">
              <a:xfrm>
                <a:off x="2066816" y="3579862"/>
                <a:ext cx="3570208" cy="110799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zh-CN" altLang="en-US" sz="6600" dirty="0"/>
                  <a:t>巩固练习</a:t>
                </a:r>
                <a:endParaRPr lang="zh-CN" altLang="en-US" sz="6600" dirty="0"/>
              </a:p>
            </p:txBody>
          </p:sp>
          <p:cxnSp>
            <p:nvCxnSpPr>
              <p:cNvPr id="4" name="直接连接符 3"/>
              <p:cNvCxnSpPr/>
              <p:nvPr/>
            </p:nvCxnSpPr>
            <p:spPr>
              <a:xfrm flipV="1">
                <a:off x="3851920" y="2067694"/>
                <a:ext cx="0" cy="1512168"/>
              </a:xfrm>
              <a:prstGeom prst="line">
                <a:avLst/>
              </a:prstGeom>
              <a:ln w="254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rot="10800000">
              <a:off x="2066816" y="-480463"/>
              <a:ext cx="3570208" cy="2620164"/>
              <a:chOff x="2066816" y="2067694"/>
              <a:chExt cx="3570208" cy="2620164"/>
            </a:xfrm>
          </p:grpSpPr>
          <p:sp>
            <p:nvSpPr>
              <p:cNvPr id="11" name="文本框 10"/>
              <p:cNvSpPr txBox="1">
                <a:spLocks noChangeArrowheads="1"/>
              </p:cNvSpPr>
              <p:nvPr/>
            </p:nvSpPr>
            <p:spPr bwMode="auto">
              <a:xfrm>
                <a:off x="2066816" y="3579862"/>
                <a:ext cx="3570208" cy="110799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none">
                <a:spAutoFit/>
              </a:bodyPr>
              <a:lstStyle/>
              <a:p>
                <a:r>
                  <a:rPr lang="zh-CN" altLang="en-US" sz="6600" dirty="0" smtClean="0">
                    <a:noFill/>
                    <a:latin typeface="宋体" panose="02010600030101010101" pitchFamily="2" charset="-122"/>
                    <a:ea typeface="宋体" panose="02010600030101010101" pitchFamily="2" charset="-122"/>
                  </a:rPr>
                  <a:t>例题</a:t>
                </a:r>
                <a:r>
                  <a:rPr lang="zh-CN" altLang="en-US" sz="6600" dirty="0">
                    <a:noFill/>
                    <a:latin typeface="宋体" panose="02010600030101010101" pitchFamily="2" charset="-122"/>
                    <a:ea typeface="宋体" panose="02010600030101010101" pitchFamily="2" charset="-122"/>
                  </a:rPr>
                  <a:t>分析</a:t>
                </a:r>
                <a:endParaRPr lang="zh-CN" altLang="en-US" sz="6600" dirty="0">
                  <a:noFill/>
                  <a:latin typeface="宋体" panose="02010600030101010101" pitchFamily="2" charset="-122"/>
                  <a:ea typeface="宋体" panose="02010600030101010101" pitchFamily="2" charset="-122"/>
                </a:endParaRPr>
              </a:p>
            </p:txBody>
          </p:sp>
          <p:cxnSp>
            <p:nvCxnSpPr>
              <p:cNvPr id="12" name="直接连接符 11"/>
              <p:cNvCxnSpPr/>
              <p:nvPr/>
            </p:nvCxnSpPr>
            <p:spPr>
              <a:xfrm flipV="1">
                <a:off x="3851920" y="2067694"/>
                <a:ext cx="0" cy="1512168"/>
              </a:xfrm>
              <a:prstGeom prst="line">
                <a:avLst/>
              </a:prstGeom>
              <a:ln w="25400">
                <a:no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3"/>
                                        </p:tgtEl>
                                        <p:attrNameLst>
                                          <p:attrName>r</p:attrName>
                                        </p:attrNameLst>
                                      </p:cBhvr>
                                    </p:animRot>
                                    <p:animRot by="-240000">
                                      <p:cBhvr>
                                        <p:cTn id="7" dur="200" fill="hold">
                                          <p:stCondLst>
                                            <p:cond delay="200"/>
                                          </p:stCondLst>
                                        </p:cTn>
                                        <p:tgtEl>
                                          <p:spTgt spid="13"/>
                                        </p:tgtEl>
                                        <p:attrNameLst>
                                          <p:attrName>r</p:attrName>
                                        </p:attrNameLst>
                                      </p:cBhvr>
                                    </p:animRot>
                                    <p:animRot by="240000">
                                      <p:cBhvr>
                                        <p:cTn id="8" dur="200" fill="hold">
                                          <p:stCondLst>
                                            <p:cond delay="400"/>
                                          </p:stCondLst>
                                        </p:cTn>
                                        <p:tgtEl>
                                          <p:spTgt spid="13"/>
                                        </p:tgtEl>
                                        <p:attrNameLst>
                                          <p:attrName>r</p:attrName>
                                        </p:attrNameLst>
                                      </p:cBhvr>
                                    </p:animRot>
                                    <p:animRot by="-240000">
                                      <p:cBhvr>
                                        <p:cTn id="9" dur="200" fill="hold">
                                          <p:stCondLst>
                                            <p:cond delay="600"/>
                                          </p:stCondLst>
                                        </p:cTn>
                                        <p:tgtEl>
                                          <p:spTgt spid="13"/>
                                        </p:tgtEl>
                                        <p:attrNameLst>
                                          <p:attrName>r</p:attrName>
                                        </p:attrNameLst>
                                      </p:cBhvr>
                                    </p:animRot>
                                    <p:animRot by="120000">
                                      <p:cBhvr>
                                        <p:cTn id="10" dur="200" fill="hold">
                                          <p:stCondLst>
                                            <p:cond delay="8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65695" y="896402"/>
            <a:ext cx="8727440" cy="954107"/>
          </a:xfrm>
          <a:prstGeom prst="rect">
            <a:avLst/>
          </a:prstGeom>
          <a:noFill/>
        </p:spPr>
        <p:txBody>
          <a:bodyPr wrap="square" rtlCol="0" anchor="t">
            <a:spAutoFit/>
          </a:bodyPr>
          <a:lstStyle/>
          <a:p>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        1.《</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搭石</a:t>
            </a:r>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以搭石为线索，依次写了</a:t>
            </a:r>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                )</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a:t>
            </a:r>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                )</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a:t>
            </a:r>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                )</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a:t>
            </a:r>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                )</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a:t>
            </a:r>
            <a:r>
              <a:rPr lang="zh-CN" altLang="en-US" sz="2800" u="sng" dirty="0" smtClean="0">
                <a:ln>
                  <a:noFill/>
                </a:ln>
                <a:effectLst/>
                <a:uFillTx/>
                <a:latin typeface="Arial" panose="020B0604020202020204" pitchFamily="34" charset="0"/>
                <a:ea typeface="宋体" panose="02010600030101010101" pitchFamily="2" charset="-122"/>
                <a:cs typeface="宋体" panose="02010600030101010101" pitchFamily="2" charset="-122"/>
                <a:sym typeface="+mn-ea"/>
              </a:rPr>
              <a:t>                  </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 </a:t>
            </a:r>
            <a:endPar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endParaRPr>
          </a:p>
        </p:txBody>
      </p:sp>
      <p:sp>
        <p:nvSpPr>
          <p:cNvPr id="4" name="文本框 3"/>
          <p:cNvSpPr txBox="1"/>
          <p:nvPr/>
        </p:nvSpPr>
        <p:spPr>
          <a:xfrm>
            <a:off x="-33412" y="2281396"/>
            <a:ext cx="9026547" cy="954107"/>
          </a:xfrm>
          <a:prstGeom prst="rect">
            <a:avLst/>
          </a:prstGeom>
          <a:noFill/>
        </p:spPr>
        <p:txBody>
          <a:bodyPr wrap="square" rtlCol="0" anchor="t">
            <a:spAutoFit/>
          </a:bodyPr>
          <a:lstStyle/>
          <a:p>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        2.</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《将相和》共讲了三件事，每一件事都可用一个小故事来概括：</a:t>
            </a:r>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                )</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a:t>
            </a:r>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                )</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a:t>
            </a:r>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                )</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a:t>
            </a:r>
            <a:endPar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endParaRPr>
          </a:p>
        </p:txBody>
      </p:sp>
      <p:sp>
        <p:nvSpPr>
          <p:cNvPr id="7" name="文本框 6"/>
          <p:cNvSpPr txBox="1"/>
          <p:nvPr/>
        </p:nvSpPr>
        <p:spPr>
          <a:xfrm>
            <a:off x="7082118" y="912892"/>
            <a:ext cx="1330988" cy="523220"/>
          </a:xfrm>
          <a:prstGeom prst="rect">
            <a:avLst/>
          </a:prstGeom>
          <a:noFill/>
        </p:spPr>
        <p:txBody>
          <a:bodyPr wrap="square" rtlCol="0" anchor="t">
            <a:spAutoFit/>
          </a:bodyPr>
          <a:lstStyle/>
          <a:p>
            <a:r>
              <a:rPr lang="zh-CN" altLang="en-US" sz="2800" dirty="0">
                <a:solidFill>
                  <a:srgbClr val="FF0000"/>
                </a:solidFill>
              </a:rPr>
              <a:t>话搭石</a:t>
            </a:r>
            <a:endParaRPr lang="zh-CN" altLang="en-US" sz="2800" dirty="0">
              <a:solidFill>
                <a:srgbClr val="FF0000"/>
              </a:solidFill>
            </a:endParaRPr>
          </a:p>
        </p:txBody>
      </p:sp>
      <p:sp>
        <p:nvSpPr>
          <p:cNvPr id="2" name="文本框 1"/>
          <p:cNvSpPr txBox="1"/>
          <p:nvPr/>
        </p:nvSpPr>
        <p:spPr>
          <a:xfrm>
            <a:off x="604061" y="1327289"/>
            <a:ext cx="1330988" cy="523220"/>
          </a:xfrm>
          <a:prstGeom prst="rect">
            <a:avLst/>
          </a:prstGeom>
          <a:noFill/>
        </p:spPr>
        <p:txBody>
          <a:bodyPr wrap="square" rtlCol="0" anchor="t">
            <a:spAutoFit/>
          </a:bodyPr>
          <a:lstStyle/>
          <a:p>
            <a:r>
              <a:rPr lang="zh-CN" altLang="en-US" sz="2800" dirty="0">
                <a:solidFill>
                  <a:srgbClr val="FF0000"/>
                </a:solidFill>
              </a:rPr>
              <a:t>摆搭石</a:t>
            </a:r>
            <a:endParaRPr lang="zh-CN" altLang="en-US" sz="2800" dirty="0">
              <a:solidFill>
                <a:srgbClr val="FF0000"/>
              </a:solidFill>
            </a:endParaRPr>
          </a:p>
        </p:txBody>
      </p:sp>
      <p:sp>
        <p:nvSpPr>
          <p:cNvPr id="8" name="文本框 7"/>
          <p:cNvSpPr txBox="1"/>
          <p:nvPr/>
        </p:nvSpPr>
        <p:spPr>
          <a:xfrm>
            <a:off x="2732876" y="1327289"/>
            <a:ext cx="1330988" cy="523220"/>
          </a:xfrm>
          <a:prstGeom prst="rect">
            <a:avLst/>
          </a:prstGeom>
          <a:noFill/>
        </p:spPr>
        <p:txBody>
          <a:bodyPr wrap="square" rtlCol="0" anchor="t">
            <a:spAutoFit/>
          </a:bodyPr>
          <a:lstStyle/>
          <a:p>
            <a:r>
              <a:rPr lang="zh-CN" altLang="en-US" sz="2800" dirty="0">
                <a:solidFill>
                  <a:srgbClr val="FF0000"/>
                </a:solidFill>
              </a:rPr>
              <a:t>走搭石</a:t>
            </a:r>
            <a:endParaRPr lang="zh-CN" altLang="en-US" sz="2800" dirty="0">
              <a:solidFill>
                <a:srgbClr val="FF0000"/>
              </a:solidFill>
            </a:endParaRPr>
          </a:p>
        </p:txBody>
      </p:sp>
      <p:sp>
        <p:nvSpPr>
          <p:cNvPr id="9" name="文本框 8"/>
          <p:cNvSpPr txBox="1"/>
          <p:nvPr/>
        </p:nvSpPr>
        <p:spPr>
          <a:xfrm>
            <a:off x="5010131" y="1327289"/>
            <a:ext cx="1330988" cy="523220"/>
          </a:xfrm>
          <a:prstGeom prst="rect">
            <a:avLst/>
          </a:prstGeom>
          <a:noFill/>
        </p:spPr>
        <p:txBody>
          <a:bodyPr wrap="square" rtlCol="0" anchor="t">
            <a:spAutoFit/>
          </a:bodyPr>
          <a:lstStyle/>
          <a:p>
            <a:r>
              <a:rPr lang="zh-CN" altLang="en-US" sz="2800" dirty="0">
                <a:solidFill>
                  <a:srgbClr val="FF0000"/>
                </a:solidFill>
              </a:rPr>
              <a:t>赞搭石</a:t>
            </a:r>
            <a:endParaRPr lang="zh-CN" altLang="en-US" sz="2800" dirty="0">
              <a:solidFill>
                <a:srgbClr val="FF0000"/>
              </a:solidFill>
            </a:endParaRPr>
          </a:p>
        </p:txBody>
      </p:sp>
      <p:sp>
        <p:nvSpPr>
          <p:cNvPr id="10" name="文本框 9"/>
          <p:cNvSpPr txBox="1"/>
          <p:nvPr/>
        </p:nvSpPr>
        <p:spPr>
          <a:xfrm>
            <a:off x="2742128" y="2712282"/>
            <a:ext cx="1709725" cy="523220"/>
          </a:xfrm>
          <a:prstGeom prst="rect">
            <a:avLst/>
          </a:prstGeom>
          <a:noFill/>
        </p:spPr>
        <p:txBody>
          <a:bodyPr wrap="square" rtlCol="0" anchor="t">
            <a:spAutoFit/>
          </a:bodyPr>
          <a:lstStyle/>
          <a:p>
            <a:r>
              <a:rPr lang="zh-CN" altLang="en-US" sz="2800" dirty="0">
                <a:solidFill>
                  <a:srgbClr val="FF0000"/>
                </a:solidFill>
              </a:rPr>
              <a:t>完璧归赵</a:t>
            </a:r>
            <a:endParaRPr lang="zh-CN" altLang="en-US" sz="2800" dirty="0">
              <a:solidFill>
                <a:srgbClr val="FF0000"/>
              </a:solidFill>
            </a:endParaRPr>
          </a:p>
        </p:txBody>
      </p:sp>
      <p:sp>
        <p:nvSpPr>
          <p:cNvPr id="11" name="文本框 10"/>
          <p:cNvSpPr txBox="1"/>
          <p:nvPr/>
        </p:nvSpPr>
        <p:spPr>
          <a:xfrm>
            <a:off x="4820763" y="2703391"/>
            <a:ext cx="1709725" cy="523220"/>
          </a:xfrm>
          <a:prstGeom prst="rect">
            <a:avLst/>
          </a:prstGeom>
          <a:noFill/>
        </p:spPr>
        <p:txBody>
          <a:bodyPr wrap="square" rtlCol="0" anchor="t">
            <a:spAutoFit/>
          </a:bodyPr>
          <a:lstStyle/>
          <a:p>
            <a:r>
              <a:rPr lang="zh-CN" altLang="en-US" sz="2800" dirty="0" smtClean="0">
                <a:solidFill>
                  <a:srgbClr val="FF0000"/>
                </a:solidFill>
              </a:rPr>
              <a:t>渑池</a:t>
            </a:r>
            <a:r>
              <a:rPr lang="zh-CN" altLang="en-US" sz="2800" dirty="0">
                <a:solidFill>
                  <a:srgbClr val="FF0000"/>
                </a:solidFill>
              </a:rPr>
              <a:t>相会</a:t>
            </a:r>
            <a:endParaRPr lang="zh-CN" altLang="en-US" sz="2800" dirty="0">
              <a:solidFill>
                <a:srgbClr val="FF0000"/>
              </a:solidFill>
            </a:endParaRPr>
          </a:p>
        </p:txBody>
      </p:sp>
      <p:sp>
        <p:nvSpPr>
          <p:cNvPr id="12" name="文本框 11"/>
          <p:cNvSpPr txBox="1"/>
          <p:nvPr/>
        </p:nvSpPr>
        <p:spPr>
          <a:xfrm>
            <a:off x="6892750" y="2712282"/>
            <a:ext cx="1709725" cy="523220"/>
          </a:xfrm>
          <a:prstGeom prst="rect">
            <a:avLst/>
          </a:prstGeom>
          <a:noFill/>
        </p:spPr>
        <p:txBody>
          <a:bodyPr wrap="square" rtlCol="0" anchor="t">
            <a:spAutoFit/>
          </a:bodyPr>
          <a:lstStyle/>
          <a:p>
            <a:r>
              <a:rPr lang="zh-CN" altLang="en-US" sz="2800" dirty="0">
                <a:solidFill>
                  <a:srgbClr val="FF0000"/>
                </a:solidFill>
              </a:rPr>
              <a:t>负荆请罪</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down)">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P spid="8" grpId="0"/>
      <p:bldP spid="9" grpId="0"/>
      <p:bldP spid="10" grpId="0"/>
      <p:bldP spid="11" grpId="0"/>
      <p:bldP spid="1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96905" y="627534"/>
            <a:ext cx="7531479" cy="1569660"/>
          </a:xfrm>
          <a:prstGeom prst="rect">
            <a:avLst/>
          </a:prstGeom>
          <a:noFill/>
        </p:spPr>
        <p:txBody>
          <a:bodyPr wrap="square" rtlCol="0" anchor="t">
            <a:spAutoFit/>
          </a:bodyPr>
          <a:lstStyle/>
          <a:p>
            <a:r>
              <a:rPr lang="en-US" altLang="zh-CN" sz="3200" dirty="0" smtClean="0">
                <a:latin typeface="+mn-ea"/>
              </a:rPr>
              <a:t>    3</a:t>
            </a:r>
            <a:r>
              <a:rPr lang="en-US" altLang="zh-CN" sz="3200" dirty="0" smtClean="0">
                <a:latin typeface="+mn-ea"/>
              </a:rPr>
              <a:t>.</a:t>
            </a:r>
            <a:r>
              <a:rPr lang="zh-CN" altLang="en-US" sz="3200" dirty="0" smtClean="0">
                <a:latin typeface="+mn-ea"/>
              </a:rPr>
              <a:t>“如果按照光速运动，我们一秒钟就可以沿着地球赤道转</a:t>
            </a:r>
            <a:r>
              <a:rPr lang="en-US" altLang="zh-CN" sz="3200" dirty="0" smtClean="0">
                <a:latin typeface="+mn-ea"/>
              </a:rPr>
              <a:t>7</a:t>
            </a:r>
            <a:r>
              <a:rPr lang="zh-CN" altLang="en-US" sz="3200" dirty="0" smtClean="0">
                <a:latin typeface="+mn-ea"/>
              </a:rPr>
              <a:t>圈多，真是令人难以置信</a:t>
            </a:r>
            <a:r>
              <a:rPr lang="zh-CN" altLang="en-US" sz="3200" dirty="0" smtClean="0">
                <a:latin typeface="+mn-ea"/>
              </a:rPr>
              <a:t>”</a:t>
            </a:r>
            <a:r>
              <a:rPr lang="zh-CN" altLang="en-US" sz="3200" dirty="0">
                <a:latin typeface="+mn-ea"/>
              </a:rPr>
              <a:t>怎样</a:t>
            </a:r>
            <a:r>
              <a:rPr lang="zh-CN" altLang="en-US" sz="3200" dirty="0">
                <a:latin typeface="+mn-ea"/>
              </a:rPr>
              <a:t>理解</a:t>
            </a:r>
            <a:r>
              <a:rPr lang="en-US" altLang="zh-CN" sz="3200" dirty="0" smtClean="0">
                <a:latin typeface="+mn-ea"/>
                <a:sym typeface="+mn-ea"/>
              </a:rPr>
              <a:t>“</a:t>
            </a:r>
            <a:r>
              <a:rPr lang="zh-CN" altLang="en-US" sz="3200" dirty="0" smtClean="0">
                <a:latin typeface="+mn-ea"/>
                <a:sym typeface="+mn-ea"/>
              </a:rPr>
              <a:t>难以置信</a:t>
            </a:r>
            <a:r>
              <a:rPr lang="en-US" altLang="zh-CN" sz="3200" dirty="0" smtClean="0">
                <a:latin typeface="+mn-ea"/>
                <a:sym typeface="+mn-ea"/>
              </a:rPr>
              <a:t>”</a:t>
            </a:r>
            <a:r>
              <a:rPr lang="zh-CN" altLang="en-US" sz="3200" dirty="0">
                <a:latin typeface="+mn-ea"/>
                <a:sym typeface="+mn-ea"/>
              </a:rPr>
              <a:t>一</a:t>
            </a:r>
            <a:r>
              <a:rPr lang="zh-CN" altLang="en-US" sz="3200" dirty="0" smtClean="0">
                <a:latin typeface="+mn-ea"/>
                <a:sym typeface="+mn-ea"/>
              </a:rPr>
              <a:t>词？</a:t>
            </a:r>
            <a:endParaRPr lang="zh-CN" altLang="en-US" sz="3200" dirty="0">
              <a:latin typeface="+mn-ea"/>
              <a:sym typeface="+mn-ea"/>
            </a:endParaRPr>
          </a:p>
        </p:txBody>
      </p:sp>
      <p:sp>
        <p:nvSpPr>
          <p:cNvPr id="6" name="文本框 5"/>
          <p:cNvSpPr txBox="1"/>
          <p:nvPr/>
        </p:nvSpPr>
        <p:spPr>
          <a:xfrm>
            <a:off x="491101" y="2427734"/>
            <a:ext cx="7754406" cy="1569660"/>
          </a:xfrm>
          <a:prstGeom prst="rect">
            <a:avLst/>
          </a:prstGeom>
          <a:noFill/>
        </p:spPr>
        <p:txBody>
          <a:bodyPr wrap="square" rtlCol="0" anchor="t">
            <a:spAutoFit/>
          </a:bodyPr>
          <a:lstStyle/>
          <a:p>
            <a:r>
              <a:rPr lang="en-US" altLang="zh-CN" sz="3200" dirty="0" smtClean="0">
                <a:solidFill>
                  <a:srgbClr val="FF0000"/>
                </a:solidFill>
                <a:latin typeface="+mn-ea"/>
                <a:sym typeface="+mn-ea"/>
              </a:rPr>
              <a:t>    </a:t>
            </a:r>
            <a:r>
              <a:rPr lang="en-US" altLang="zh-CN" sz="3200" dirty="0" smtClean="0">
                <a:solidFill>
                  <a:srgbClr val="FF0000"/>
                </a:solidFill>
                <a:latin typeface="+mn-ea"/>
                <a:sym typeface="+mn-ea"/>
              </a:rPr>
              <a:t>“</a:t>
            </a:r>
            <a:r>
              <a:rPr lang="zh-CN" altLang="en-US" sz="3200" dirty="0" smtClean="0">
                <a:solidFill>
                  <a:srgbClr val="FF0000"/>
                </a:solidFill>
                <a:latin typeface="+mn-ea"/>
                <a:sym typeface="+mn-ea"/>
              </a:rPr>
              <a:t>难以置信</a:t>
            </a:r>
            <a:r>
              <a:rPr lang="en-US" altLang="zh-CN" sz="3200" dirty="0" smtClean="0">
                <a:solidFill>
                  <a:srgbClr val="FF0000"/>
                </a:solidFill>
                <a:latin typeface="+mn-ea"/>
                <a:sym typeface="+mn-ea"/>
              </a:rPr>
              <a:t>”</a:t>
            </a:r>
            <a:r>
              <a:rPr lang="zh-CN" altLang="en-US" sz="3200" dirty="0" smtClean="0">
                <a:solidFill>
                  <a:srgbClr val="FF0000"/>
                </a:solidFill>
                <a:latin typeface="+mn-ea"/>
                <a:sym typeface="+mn-ea"/>
              </a:rPr>
              <a:t>是</a:t>
            </a:r>
            <a:r>
              <a:rPr lang="zh-CN" altLang="en-US" sz="3200" dirty="0">
                <a:solidFill>
                  <a:srgbClr val="FF0000"/>
                </a:solidFill>
                <a:latin typeface="+mn-ea"/>
                <a:sym typeface="+mn-ea"/>
              </a:rPr>
              <a:t>出乎意料</a:t>
            </a:r>
            <a:r>
              <a:rPr lang="zh-CN" altLang="en-US" sz="3200" dirty="0" smtClean="0">
                <a:solidFill>
                  <a:srgbClr val="FF0000"/>
                </a:solidFill>
                <a:latin typeface="+mn-ea"/>
                <a:sym typeface="+mn-ea"/>
              </a:rPr>
              <a:t>，让</a:t>
            </a:r>
            <a:r>
              <a:rPr lang="zh-CN" altLang="en-US" sz="3200" dirty="0">
                <a:solidFill>
                  <a:srgbClr val="FF0000"/>
                </a:solidFill>
                <a:latin typeface="+mn-ea"/>
                <a:sym typeface="+mn-ea"/>
              </a:rPr>
              <a:t>人很难</a:t>
            </a:r>
            <a:r>
              <a:rPr lang="zh-CN" altLang="en-US" sz="3200" dirty="0" smtClean="0">
                <a:solidFill>
                  <a:srgbClr val="FF0000"/>
                </a:solidFill>
                <a:latin typeface="+mn-ea"/>
                <a:sym typeface="+mn-ea"/>
              </a:rPr>
              <a:t>相信，这个词语用在这里，说明了光速的快超出了我们的想象</a:t>
            </a:r>
            <a:r>
              <a:rPr lang="zh-CN" altLang="en-US" sz="3200" dirty="0" smtClean="0">
                <a:solidFill>
                  <a:srgbClr val="FF0000"/>
                </a:solidFill>
                <a:latin typeface="+mn-ea"/>
                <a:sym typeface="+mn-ea"/>
              </a:rPr>
              <a:t>。</a:t>
            </a:r>
            <a:endParaRPr lang="zh-CN" altLang="en-US" sz="3200" dirty="0">
              <a:solidFill>
                <a:srgbClr val="FF0000"/>
              </a:solidFill>
              <a:latin typeface="+mn-ea"/>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22"/>
          <p:cNvSpPr txBox="1"/>
          <p:nvPr/>
        </p:nvSpPr>
        <p:spPr>
          <a:xfrm>
            <a:off x="1187624" y="699542"/>
            <a:ext cx="6244017" cy="584775"/>
          </a:xfrm>
          <a:prstGeom prst="rect">
            <a:avLst/>
          </a:prstGeom>
          <a:noFill/>
        </p:spPr>
        <p:txBody>
          <a:bodyPr wrap="none" rtlCol="0" anchor="t">
            <a:spAutoFit/>
          </a:bodyPr>
          <a:lstStyle/>
          <a:p>
            <a:pPr algn="l"/>
            <a:r>
              <a:rPr lang="en-US" altLang="zh-CN" sz="3200" dirty="0" smtClean="0"/>
              <a:t>4.</a:t>
            </a:r>
            <a:r>
              <a:rPr lang="zh-CN" altLang="en-US" sz="3200" dirty="0"/>
              <a:t>地道战取得成功的关键是什么</a:t>
            </a:r>
            <a:r>
              <a:rPr lang="en-US" sz="3200" b="1" dirty="0">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3200" dirty="0"/>
          </a:p>
        </p:txBody>
      </p:sp>
      <p:sp>
        <p:nvSpPr>
          <p:cNvPr id="3" name="文本框 2"/>
          <p:cNvSpPr txBox="1"/>
          <p:nvPr/>
        </p:nvSpPr>
        <p:spPr>
          <a:xfrm>
            <a:off x="899592" y="1995686"/>
            <a:ext cx="7488832" cy="1569660"/>
          </a:xfrm>
          <a:prstGeom prst="rect">
            <a:avLst/>
          </a:prstGeom>
          <a:noFill/>
        </p:spPr>
        <p:txBody>
          <a:bodyPr wrap="square" rtlCol="0" anchor="t">
            <a:spAutoFit/>
          </a:bodyPr>
          <a:lstStyle/>
          <a:p>
            <a:r>
              <a:rPr lang="zh-CN" altLang="en-US" sz="3200" dirty="0">
                <a:solidFill>
                  <a:srgbClr val="FF0000"/>
                </a:solidFill>
              </a:rPr>
              <a:t>一是利用地道的巨大威力，有效地打击了敌人；</a:t>
            </a:r>
            <a:endParaRPr lang="zh-CN" altLang="en-US" sz="3200" dirty="0">
              <a:solidFill>
                <a:srgbClr val="FF0000"/>
              </a:solidFill>
            </a:endParaRPr>
          </a:p>
          <a:p>
            <a:r>
              <a:rPr lang="zh-CN" altLang="en-US" sz="3200" dirty="0">
                <a:solidFill>
                  <a:srgbClr val="FF0000"/>
                </a:solidFill>
              </a:rPr>
              <a:t>二</a:t>
            </a:r>
            <a:r>
              <a:rPr lang="zh-CN" altLang="en-US" sz="3200" dirty="0" smtClean="0">
                <a:solidFill>
                  <a:srgbClr val="FF0000"/>
                </a:solidFill>
              </a:rPr>
              <a:t>是冀中人民</a:t>
            </a:r>
            <a:r>
              <a:rPr lang="zh-CN" altLang="en-US" sz="3200" dirty="0">
                <a:solidFill>
                  <a:srgbClr val="FF0000"/>
                </a:solidFill>
              </a:rPr>
              <a:t>的顽强精神和无穷的智慧。</a:t>
            </a:r>
            <a:endParaRPr lang="zh-CN" altLang="en-US" sz="32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69168" y="1178879"/>
            <a:ext cx="8975948" cy="2677656"/>
          </a:xfrm>
          <a:prstGeom prst="rect">
            <a:avLst/>
          </a:prstGeom>
          <a:noFill/>
        </p:spPr>
        <p:txBody>
          <a:bodyPr wrap="square" rtlCol="0" anchor="t">
            <a:spAutoFit/>
          </a:bodyPr>
          <a:lstStyle/>
          <a:p>
            <a:pPr algn="l">
              <a:lnSpc>
                <a:spcPct val="120000"/>
              </a:lnSpc>
            </a:pP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Wingdings" panose="05000000000000000000" charset="0"/>
              </a:rPr>
              <a:t>       </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人在奋</a:t>
            </a:r>
            <a:r>
              <a:rPr lang="en-US" altLang="zh-CN" sz="2800" dirty="0" err="1" smtClean="0">
                <a:ln>
                  <a:noFill/>
                </a:ln>
                <a:effectLst/>
                <a:latin typeface="Arial" panose="020B0604020202020204" pitchFamily="34" charset="0"/>
                <a:ea typeface="宋体" panose="02010600030101010101" pitchFamily="2" charset="-122"/>
                <a:cs typeface="宋体" panose="02010600030101010101" pitchFamily="2" charset="-122"/>
                <a:sym typeface="+mn-ea"/>
              </a:rPr>
              <a:t>力奔跑的时候</a:t>
            </a:r>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a:t>
            </a:r>
            <a:r>
              <a:rPr lang="zh-CN" altLang="en-US" sz="2800" dirty="0">
                <a:latin typeface="Arial" panose="020B0604020202020204" pitchFamily="34" charset="0"/>
                <a:ea typeface="宋体" panose="02010600030101010101" pitchFamily="2" charset="-122"/>
                <a:cs typeface="宋体" panose="02010600030101010101" pitchFamily="2" charset="-122"/>
                <a:sym typeface="+mn-ea"/>
              </a:rPr>
              <a:t>最大</a:t>
            </a:r>
            <a:r>
              <a:rPr lang="en-US" altLang="zh-CN" sz="2800" dirty="0" err="1" smtClean="0">
                <a:ln>
                  <a:noFill/>
                </a:ln>
                <a:effectLst/>
                <a:latin typeface="Arial" panose="020B0604020202020204" pitchFamily="34" charset="0"/>
                <a:ea typeface="宋体" panose="02010600030101010101" pitchFamily="2" charset="-122"/>
                <a:cs typeface="宋体" panose="02010600030101010101" pitchFamily="2" charset="-122"/>
                <a:sym typeface="+mn-ea"/>
              </a:rPr>
              <a:t>速度能够达</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到</a:t>
            </a:r>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44千米每小时</a:t>
            </a:r>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                                                </a:t>
            </a:r>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         </a:t>
            </a:r>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            )</a:t>
            </a:r>
            <a:endPar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endParaRPr>
          </a:p>
          <a:p>
            <a:pPr algn="l">
              <a:lnSpc>
                <a:spcPct val="120000"/>
              </a:lnSpc>
            </a:pPr>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Wingdings" panose="05000000000000000000" charset="0"/>
              </a:rPr>
              <a:t>       </a:t>
            </a:r>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比</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驼</a:t>
            </a:r>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鸟跑得更快的动物就要数猎豹了。(            )</a:t>
            </a:r>
            <a:endPar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Wingdings" panose="05000000000000000000" charset="0"/>
            </a:endParaRPr>
          </a:p>
          <a:p>
            <a:pPr algn="l">
              <a:lnSpc>
                <a:spcPct val="120000"/>
              </a:lnSpc>
            </a:pPr>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Wingdings" panose="05000000000000000000" charset="0"/>
              </a:rPr>
              <a:t>       </a:t>
            </a:r>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光的速度是惊人的，</a:t>
            </a:r>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大约是30万千米秒</a:t>
            </a:r>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，比流星体的速度要快几千倍! (                               )</a:t>
            </a:r>
            <a:endParaRPr lang="zh-CN" altLang="en-US" sz="2800" dirty="0"/>
          </a:p>
        </p:txBody>
      </p:sp>
      <p:sp>
        <p:nvSpPr>
          <p:cNvPr id="4" name="文本框 3"/>
          <p:cNvSpPr txBox="1"/>
          <p:nvPr/>
        </p:nvSpPr>
        <p:spPr>
          <a:xfrm>
            <a:off x="7417014" y="1697555"/>
            <a:ext cx="1449887" cy="523220"/>
          </a:xfrm>
          <a:prstGeom prst="rect">
            <a:avLst/>
          </a:prstGeom>
          <a:noFill/>
        </p:spPr>
        <p:txBody>
          <a:bodyPr wrap="square" rtlCol="0" anchor="t">
            <a:spAutoFit/>
          </a:bodyPr>
          <a:lstStyle/>
          <a:p>
            <a:r>
              <a:rPr lang="zh-CN" altLang="en-US" sz="2800" dirty="0">
                <a:solidFill>
                  <a:srgbClr val="FF0000"/>
                </a:solidFill>
              </a:rPr>
              <a:t>列数字</a:t>
            </a:r>
            <a:endParaRPr lang="zh-CN" altLang="en-US" sz="2800" dirty="0">
              <a:solidFill>
                <a:srgbClr val="FF0000"/>
              </a:solidFill>
            </a:endParaRPr>
          </a:p>
        </p:txBody>
      </p:sp>
      <p:sp>
        <p:nvSpPr>
          <p:cNvPr id="5" name="文本框 4"/>
          <p:cNvSpPr txBox="1"/>
          <p:nvPr/>
        </p:nvSpPr>
        <p:spPr>
          <a:xfrm>
            <a:off x="961256" y="546439"/>
            <a:ext cx="5920004" cy="523220"/>
          </a:xfrm>
          <a:prstGeom prst="rect">
            <a:avLst/>
          </a:prstGeom>
          <a:noFill/>
        </p:spPr>
        <p:txBody>
          <a:bodyPr wrap="square" rtlCol="0" anchor="t">
            <a:spAutoFit/>
          </a:bodyPr>
          <a:lstStyle/>
          <a:p>
            <a:pPr algn="l"/>
            <a:r>
              <a:rPr lang="en-US" altLang="zh-CN"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5.指出下列句子使用</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的说明方法</a:t>
            </a:r>
            <a:endParaRPr lang="zh-CN" altLang="en-US" sz="2800" dirty="0"/>
          </a:p>
        </p:txBody>
      </p:sp>
      <p:sp>
        <p:nvSpPr>
          <p:cNvPr id="7" name="文本框 6"/>
          <p:cNvSpPr txBox="1"/>
          <p:nvPr/>
        </p:nvSpPr>
        <p:spPr>
          <a:xfrm>
            <a:off x="7417014" y="2287538"/>
            <a:ext cx="1449887" cy="523220"/>
          </a:xfrm>
          <a:prstGeom prst="rect">
            <a:avLst/>
          </a:prstGeom>
          <a:noFill/>
        </p:spPr>
        <p:txBody>
          <a:bodyPr wrap="square" rtlCol="0" anchor="t">
            <a:spAutoFit/>
          </a:bodyPr>
          <a:lstStyle/>
          <a:p>
            <a:r>
              <a:rPr lang="zh-CN" altLang="en-US" sz="2800" dirty="0">
                <a:solidFill>
                  <a:srgbClr val="FF0000"/>
                </a:solidFill>
              </a:rPr>
              <a:t>作比较</a:t>
            </a:r>
            <a:endParaRPr lang="zh-CN" altLang="en-US" sz="2800" dirty="0">
              <a:solidFill>
                <a:srgbClr val="FF0000"/>
              </a:solidFill>
            </a:endParaRPr>
          </a:p>
        </p:txBody>
      </p:sp>
      <p:sp>
        <p:nvSpPr>
          <p:cNvPr id="2" name="文本框 1"/>
          <p:cNvSpPr txBox="1"/>
          <p:nvPr/>
        </p:nvSpPr>
        <p:spPr>
          <a:xfrm>
            <a:off x="3921258" y="3219822"/>
            <a:ext cx="3100165" cy="523220"/>
          </a:xfrm>
          <a:prstGeom prst="rect">
            <a:avLst/>
          </a:prstGeom>
          <a:noFill/>
        </p:spPr>
        <p:txBody>
          <a:bodyPr wrap="square" rtlCol="0" anchor="t">
            <a:spAutoFit/>
          </a:bodyPr>
          <a:lstStyle/>
          <a:p>
            <a:r>
              <a:rPr lang="zh-CN" altLang="en-US" sz="2800" dirty="0">
                <a:solidFill>
                  <a:srgbClr val="FF0000"/>
                </a:solidFill>
              </a:rPr>
              <a:t>列数字、作比较</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39552" y="1347614"/>
            <a:ext cx="5400600" cy="2554545"/>
          </a:xfrm>
          <a:prstGeom prst="rect">
            <a:avLst/>
          </a:prstGeom>
          <a:noFill/>
        </p:spPr>
        <p:txBody>
          <a:bodyPr wrap="square" rtlCol="0">
            <a:spAutoFit/>
          </a:bodyPr>
          <a:lstStyle/>
          <a:p>
            <a:r>
              <a:rPr lang="zh-CN" altLang="en-US" sz="3200" dirty="0" smtClean="0"/>
              <a:t>       本文</a:t>
            </a:r>
            <a:r>
              <a:rPr lang="zh-CN" altLang="en-US" sz="3200" dirty="0"/>
              <a:t>生动地描写了白鹭颜色的适宜、身段的精巧以及觅食、栖息、飞行的韵味，给人以美的享受，表达了作者对白鹭的喜爱之情。</a:t>
            </a:r>
            <a:endParaRPr lang="zh-CN" altLang="en-US" sz="3200" dirty="0"/>
          </a:p>
        </p:txBody>
      </p:sp>
      <p:sp>
        <p:nvSpPr>
          <p:cNvPr id="4" name="文本框 3"/>
          <p:cNvSpPr txBox="1"/>
          <p:nvPr/>
        </p:nvSpPr>
        <p:spPr>
          <a:xfrm>
            <a:off x="1187624" y="411510"/>
            <a:ext cx="2709545" cy="523220"/>
          </a:xfrm>
          <a:prstGeom prst="rect">
            <a:avLst/>
          </a:prstGeom>
          <a:noFill/>
        </p:spPr>
        <p:txBody>
          <a:bodyPr wrap="square" rtlCol="0" anchor="t">
            <a:spAutoFit/>
          </a:bodyPr>
          <a:lstStyle/>
          <a:p>
            <a:r>
              <a:rPr lang="zh-CN" altLang="en-US" sz="2800" dirty="0"/>
              <a:t>二、概括主题</a:t>
            </a:r>
            <a:endParaRPr lang="zh-CN" altLang="en-US" sz="2800" dirty="0"/>
          </a:p>
        </p:txBody>
      </p:sp>
      <p:pic>
        <p:nvPicPr>
          <p:cNvPr id="5" name="Picture 2" descr="https://gimg2.baidu.com/image_search/src=http%3A%2F%2F5b0988e595225.cdn.sohucs.com%2Fimages%2F20190628%2F176c850eea0f472a993bd9e1dca7fe5a.jpeg&amp;refer=http%3A%2F%2F5b0988e595225.cdn.sohucs.com&amp;app=2002&amp;size=f9999,10000&amp;q=a80&amp;n=0&amp;g=0n&amp;fmt=jpeg?sec=1619687091&amp;t=3250bd193296e715ca1849fd1e3cd68b"/>
          <p:cNvPicPr>
            <a:picLocks noChangeAspect="1" noChangeArrowheads="1"/>
          </p:cNvPicPr>
          <p:nvPr/>
        </p:nvPicPr>
        <p:blipFill>
          <a:blip r:embed="rId1" cstate="print">
            <a:extLst>
              <a:ext uri="{BEBA8EAE-BF5A-486C-A8C5-ECC9F3942E4B}">
                <a14:imgProps xmlns:a14="http://schemas.microsoft.com/office/drawing/2010/main">
                  <a14:imgLayer r:embed="rId2">
                    <a14:imgEffect>
                      <a14:colorTemperature colorTemp="11200"/>
                    </a14:imgEffect>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5940152" y="1635646"/>
            <a:ext cx="2700301" cy="1800200"/>
          </a:xfrm>
          <a:prstGeom prst="ellipse">
            <a:avLst/>
          </a:prstGeom>
          <a:ln w="63500" cap="rnd">
            <a:solidFill>
              <a:schemeClr val="accent3">
                <a:lumMod val="75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23528" y="1131590"/>
            <a:ext cx="8667750" cy="2862322"/>
          </a:xfrm>
          <a:prstGeom prst="rect">
            <a:avLst/>
          </a:prstGeom>
        </p:spPr>
        <p:style>
          <a:lnRef idx="2">
            <a:schemeClr val="accent6"/>
          </a:lnRef>
          <a:fillRef idx="1">
            <a:schemeClr val="lt1"/>
          </a:fillRef>
          <a:effectRef idx="0">
            <a:schemeClr val="accent6"/>
          </a:effectRef>
          <a:fontRef idx="minor">
            <a:schemeClr val="dk1"/>
          </a:fontRef>
        </p:style>
        <p:txBody>
          <a:bodyPr wrap="square" rtlCol="0" anchor="t">
            <a:spAutoFit/>
          </a:bodyPr>
          <a:lstStyle>
            <a:defPPr>
              <a:defRPr lang="zh-CN"/>
            </a:defPPr>
            <a:lvl1pPr>
              <a:defRPr sz="3600">
                <a:solidFill>
                  <a:srgbClr val="000000"/>
                </a:solidFill>
                <a:latin typeface="宋体" panose="02010600030101010101" pitchFamily="2" charset="-122"/>
                <a:cs typeface="宋体" panose="02010600030101010101" pitchFamily="2"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dirty="0">
                <a:sym typeface="+mn-ea"/>
              </a:rPr>
              <a:t>    通过上节课的复习，学生们已经掌握了每篇课文的复习要点</a:t>
            </a:r>
            <a:r>
              <a:rPr lang="en-US" dirty="0">
                <a:sym typeface="+mn-ea"/>
              </a:rPr>
              <a:t>。</a:t>
            </a:r>
            <a:r>
              <a:rPr lang="zh-CN" altLang="en-US" dirty="0">
                <a:sym typeface="+mn-ea"/>
              </a:rPr>
              <a:t>这节课我们可以适当地让学生提出问题，大家来解决。俗话说</a:t>
            </a:r>
            <a:r>
              <a:rPr lang="en-US" altLang="zh-CN" dirty="0">
                <a:sym typeface="+mn-ea"/>
              </a:rPr>
              <a:t>:“</a:t>
            </a:r>
            <a:r>
              <a:rPr lang="zh-CN" altLang="en-US" dirty="0">
                <a:sym typeface="+mn-ea"/>
              </a:rPr>
              <a:t>发现一个问题比解决一个问题更为重要</a:t>
            </a:r>
            <a:r>
              <a:rPr lang="en-US" altLang="zh-CN" dirty="0">
                <a:sym typeface="+mn-ea"/>
              </a:rPr>
              <a:t>”</a:t>
            </a:r>
            <a:r>
              <a:rPr lang="zh-CN" altLang="en-US" dirty="0">
                <a:sym typeface="+mn-ea"/>
              </a:rPr>
              <a:t>。</a:t>
            </a:r>
            <a:endParaRPr lang="zh-CN" altLang="en-US" dirty="0">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699792" y="-2324794"/>
            <a:ext cx="3570208" cy="5168321"/>
            <a:chOff x="2066816" y="-480463"/>
            <a:chExt cx="3570208" cy="5168321"/>
          </a:xfrm>
        </p:grpSpPr>
        <p:grpSp>
          <p:nvGrpSpPr>
            <p:cNvPr id="9" name="组合 8"/>
            <p:cNvGrpSpPr/>
            <p:nvPr/>
          </p:nvGrpSpPr>
          <p:grpSpPr>
            <a:xfrm>
              <a:off x="2066816" y="2067694"/>
              <a:ext cx="3570208" cy="2620164"/>
              <a:chOff x="2066816" y="2067694"/>
              <a:chExt cx="3570208" cy="2620164"/>
            </a:xfrm>
          </p:grpSpPr>
          <p:sp>
            <p:nvSpPr>
              <p:cNvPr id="2" name="文本框 1"/>
              <p:cNvSpPr txBox="1">
                <a:spLocks noChangeArrowheads="1"/>
              </p:cNvSpPr>
              <p:nvPr/>
            </p:nvSpPr>
            <p:spPr bwMode="auto">
              <a:xfrm>
                <a:off x="2066816" y="3579862"/>
                <a:ext cx="3570208" cy="110799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zh-CN" altLang="en-US" sz="6600" dirty="0" smtClean="0">
                    <a:latin typeface="宋体" panose="02010600030101010101" pitchFamily="2" charset="-122"/>
                    <a:ea typeface="宋体" panose="02010600030101010101" pitchFamily="2" charset="-122"/>
                  </a:rPr>
                  <a:t>第三单元</a:t>
                </a:r>
                <a:endParaRPr lang="zh-CN" altLang="en-US" sz="6600" dirty="0">
                  <a:latin typeface="宋体" panose="02010600030101010101" pitchFamily="2" charset="-122"/>
                  <a:ea typeface="宋体" panose="02010600030101010101" pitchFamily="2" charset="-122"/>
                </a:endParaRPr>
              </a:p>
            </p:txBody>
          </p:sp>
          <p:cxnSp>
            <p:nvCxnSpPr>
              <p:cNvPr id="4" name="直接连接符 3"/>
              <p:cNvCxnSpPr/>
              <p:nvPr/>
            </p:nvCxnSpPr>
            <p:spPr>
              <a:xfrm flipV="1">
                <a:off x="3851920" y="2067694"/>
                <a:ext cx="0" cy="1512168"/>
              </a:xfrm>
              <a:prstGeom prst="line">
                <a:avLst/>
              </a:prstGeom>
              <a:ln w="254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rot="10800000">
              <a:off x="2066816" y="-480463"/>
              <a:ext cx="3570208" cy="2620164"/>
              <a:chOff x="2066816" y="2067694"/>
              <a:chExt cx="3570208" cy="2620164"/>
            </a:xfrm>
          </p:grpSpPr>
          <p:sp>
            <p:nvSpPr>
              <p:cNvPr id="11" name="文本框 10"/>
              <p:cNvSpPr txBox="1">
                <a:spLocks noChangeArrowheads="1"/>
              </p:cNvSpPr>
              <p:nvPr/>
            </p:nvSpPr>
            <p:spPr bwMode="auto">
              <a:xfrm>
                <a:off x="2066816" y="3579862"/>
                <a:ext cx="3570208" cy="110799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none">
                <a:spAutoFit/>
              </a:bodyPr>
              <a:lstStyle/>
              <a:p>
                <a:r>
                  <a:rPr lang="zh-CN" altLang="en-US" sz="6600" dirty="0" smtClean="0">
                    <a:noFill/>
                    <a:latin typeface="宋体" panose="02010600030101010101" pitchFamily="2" charset="-122"/>
                    <a:ea typeface="宋体" panose="02010600030101010101" pitchFamily="2" charset="-122"/>
                  </a:rPr>
                  <a:t>例题</a:t>
                </a:r>
                <a:r>
                  <a:rPr lang="zh-CN" altLang="en-US" sz="6600" dirty="0">
                    <a:noFill/>
                    <a:latin typeface="宋体" panose="02010600030101010101" pitchFamily="2" charset="-122"/>
                    <a:ea typeface="宋体" panose="02010600030101010101" pitchFamily="2" charset="-122"/>
                  </a:rPr>
                  <a:t>分析</a:t>
                </a:r>
                <a:endParaRPr lang="zh-CN" altLang="en-US" sz="6600" dirty="0">
                  <a:noFill/>
                  <a:latin typeface="宋体" panose="02010600030101010101" pitchFamily="2" charset="-122"/>
                  <a:ea typeface="宋体" panose="02010600030101010101" pitchFamily="2" charset="-122"/>
                </a:endParaRPr>
              </a:p>
            </p:txBody>
          </p:sp>
          <p:cxnSp>
            <p:nvCxnSpPr>
              <p:cNvPr id="12" name="直接连接符 11"/>
              <p:cNvCxnSpPr/>
              <p:nvPr/>
            </p:nvCxnSpPr>
            <p:spPr>
              <a:xfrm flipV="1">
                <a:off x="3851920" y="2067694"/>
                <a:ext cx="0" cy="1512168"/>
              </a:xfrm>
              <a:prstGeom prst="line">
                <a:avLst/>
              </a:prstGeom>
              <a:ln w="25400">
                <a:no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3"/>
                                        </p:tgtEl>
                                        <p:attrNameLst>
                                          <p:attrName>r</p:attrName>
                                        </p:attrNameLst>
                                      </p:cBhvr>
                                    </p:animRot>
                                    <p:animRot by="-240000">
                                      <p:cBhvr>
                                        <p:cTn id="7" dur="200" fill="hold">
                                          <p:stCondLst>
                                            <p:cond delay="200"/>
                                          </p:stCondLst>
                                        </p:cTn>
                                        <p:tgtEl>
                                          <p:spTgt spid="13"/>
                                        </p:tgtEl>
                                        <p:attrNameLst>
                                          <p:attrName>r</p:attrName>
                                        </p:attrNameLst>
                                      </p:cBhvr>
                                    </p:animRot>
                                    <p:animRot by="240000">
                                      <p:cBhvr>
                                        <p:cTn id="8" dur="200" fill="hold">
                                          <p:stCondLst>
                                            <p:cond delay="400"/>
                                          </p:stCondLst>
                                        </p:cTn>
                                        <p:tgtEl>
                                          <p:spTgt spid="13"/>
                                        </p:tgtEl>
                                        <p:attrNameLst>
                                          <p:attrName>r</p:attrName>
                                        </p:attrNameLst>
                                      </p:cBhvr>
                                    </p:animRot>
                                    <p:animRot by="-240000">
                                      <p:cBhvr>
                                        <p:cTn id="9" dur="200" fill="hold">
                                          <p:stCondLst>
                                            <p:cond delay="600"/>
                                          </p:stCondLst>
                                        </p:cTn>
                                        <p:tgtEl>
                                          <p:spTgt spid="13"/>
                                        </p:tgtEl>
                                        <p:attrNameLst>
                                          <p:attrName>r</p:attrName>
                                        </p:attrNameLst>
                                      </p:cBhvr>
                                    </p:animRot>
                                    <p:animRot by="120000">
                                      <p:cBhvr>
                                        <p:cTn id="10" dur="200" fill="hold">
                                          <p:stCondLst>
                                            <p:cond delay="8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674802" y="800240"/>
            <a:ext cx="7941032" cy="954107"/>
          </a:xfrm>
          <a:prstGeom prst="rect">
            <a:avLst/>
          </a:prstGeom>
          <a:noFill/>
          <a:ln w="9525">
            <a:noFill/>
            <a:miter lim="800000"/>
          </a:ln>
          <a:effectLst/>
        </p:spPr>
        <p:txBody>
          <a:bodyPr vert="horz" wrap="square" lIns="91440" tIns="45720" rIns="91440" bIns="45720" numCol="1" anchor="ctr" anchorCtr="0" compatLnSpc="1">
            <a:spAutoFit/>
          </a:bodyPr>
          <a:lstStyle/>
          <a:p>
            <a:pPr defTabSz="914400" fontAlgn="base">
              <a:spcBef>
                <a:spcPct val="0"/>
              </a:spcBef>
              <a:spcAft>
                <a:spcPct val="0"/>
              </a:spcAft>
            </a:pPr>
            <a:r>
              <a:rPr lang="zh-CN" altLang="en-US" sz="2800" dirty="0" smtClean="0">
                <a:solidFill>
                  <a:srgbClr val="000000"/>
                </a:solidFill>
                <a:cs typeface="宋体" panose="02010600030101010101" pitchFamily="2" charset="-122"/>
              </a:rPr>
              <a:t>一、《</a:t>
            </a:r>
            <a:r>
              <a:rPr lang="zh-CN" altLang="en-US" sz="2800" dirty="0" smtClean="0">
                <a:solidFill>
                  <a:srgbClr val="000000"/>
                </a:solidFill>
                <a:cs typeface="宋体" panose="02010600030101010101" pitchFamily="2" charset="-122"/>
                <a:sym typeface="+mn-ea"/>
              </a:rPr>
              <a:t>猎人海力布》一课用了什么写作手法，写了哪些内容</a:t>
            </a:r>
            <a:r>
              <a:rPr lang="en-US" sz="2800" b="1" dirty="0">
                <a:solidFill>
                  <a:srgbClr val="000000"/>
                </a:solidFill>
                <a:latin typeface="宋体" panose="02010600030101010101" pitchFamily="2" charset="-122"/>
                <a:cs typeface="宋体" panose="02010600030101010101" pitchFamily="2" charset="-122"/>
                <a:sym typeface="+mn-ea"/>
              </a:rPr>
              <a:t>？</a:t>
            </a:r>
            <a:endParaRPr lang="zh-CN" altLang="en-US" sz="2800" dirty="0" smtClean="0">
              <a:solidFill>
                <a:srgbClr val="000000"/>
              </a:solidFill>
              <a:cs typeface="宋体" panose="02010600030101010101" pitchFamily="2" charset="-122"/>
            </a:endParaRPr>
          </a:p>
        </p:txBody>
      </p:sp>
      <p:sp>
        <p:nvSpPr>
          <p:cNvPr id="7" name="矩形 6"/>
          <p:cNvSpPr/>
          <p:nvPr/>
        </p:nvSpPr>
        <p:spPr>
          <a:xfrm>
            <a:off x="708219" y="1941865"/>
            <a:ext cx="8935720" cy="523220"/>
          </a:xfrm>
          <a:prstGeom prst="rect">
            <a:avLst/>
          </a:prstGeom>
        </p:spPr>
        <p:txBody>
          <a:bodyPr wrap="square">
            <a:spAutoFit/>
          </a:bodyPr>
          <a:lstStyle/>
          <a:p>
            <a:r>
              <a:rPr lang="zh-CN" altLang="en-US" sz="2800" dirty="0"/>
              <a:t>本文用了通过心理描写刻画人物性格的写作方法。</a:t>
            </a:r>
            <a:endParaRPr lang="zh-CN" altLang="en-US" sz="2800" dirty="0"/>
          </a:p>
        </p:txBody>
      </p:sp>
      <p:sp>
        <p:nvSpPr>
          <p:cNvPr id="2" name="左大括号 1"/>
          <p:cNvSpPr/>
          <p:nvPr/>
        </p:nvSpPr>
        <p:spPr>
          <a:xfrm>
            <a:off x="580822" y="2807156"/>
            <a:ext cx="385445" cy="1789430"/>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5" name="TextBox 4"/>
          <p:cNvSpPr txBox="1"/>
          <p:nvPr/>
        </p:nvSpPr>
        <p:spPr>
          <a:xfrm>
            <a:off x="899592" y="2689582"/>
            <a:ext cx="4229735" cy="460375"/>
          </a:xfrm>
          <a:prstGeom prst="rect">
            <a:avLst/>
          </a:prstGeom>
          <a:noFill/>
        </p:spPr>
        <p:txBody>
          <a:bodyPr wrap="none" rtlCol="0">
            <a:spAutoFit/>
          </a:bodyPr>
          <a:lstStyle/>
          <a:p>
            <a:r>
              <a:rPr lang="zh-CN" altLang="en-US" sz="2400" dirty="0" smtClean="0">
                <a:sym typeface="+mn-ea"/>
              </a:rPr>
              <a:t>简要介绍:海力布平时热心助人</a:t>
            </a:r>
            <a:endParaRPr lang="zh-CN" altLang="en-US" sz="2400" dirty="0" smtClean="0"/>
          </a:p>
        </p:txBody>
      </p:sp>
      <p:sp>
        <p:nvSpPr>
          <p:cNvPr id="3" name="TextBox 4"/>
          <p:cNvSpPr txBox="1"/>
          <p:nvPr/>
        </p:nvSpPr>
        <p:spPr>
          <a:xfrm>
            <a:off x="899592" y="3092172"/>
            <a:ext cx="6117380" cy="461665"/>
          </a:xfrm>
          <a:prstGeom prst="rect">
            <a:avLst/>
          </a:prstGeom>
          <a:noFill/>
        </p:spPr>
        <p:txBody>
          <a:bodyPr wrap="none" rtlCol="0">
            <a:spAutoFit/>
          </a:bodyPr>
          <a:lstStyle/>
          <a:p>
            <a:r>
              <a:rPr lang="zh-CN" altLang="en-US" sz="2400" dirty="0" smtClean="0"/>
              <a:t>救小白蛇:海力布救了小白蛇，小白蛇报答他</a:t>
            </a:r>
            <a:endParaRPr lang="zh-CN" altLang="en-US" sz="2400" dirty="0" smtClean="0"/>
          </a:p>
        </p:txBody>
      </p:sp>
      <p:sp>
        <p:nvSpPr>
          <p:cNvPr id="10" name="TextBox 4"/>
          <p:cNvSpPr txBox="1"/>
          <p:nvPr/>
        </p:nvSpPr>
        <p:spPr>
          <a:xfrm>
            <a:off x="899592" y="3494762"/>
            <a:ext cx="6212205" cy="460375"/>
          </a:xfrm>
          <a:prstGeom prst="rect">
            <a:avLst/>
          </a:prstGeom>
          <a:noFill/>
        </p:spPr>
        <p:txBody>
          <a:bodyPr wrap="square" rtlCol="0">
            <a:spAutoFit/>
          </a:bodyPr>
          <a:lstStyle/>
          <a:p>
            <a:r>
              <a:rPr lang="zh-CN" altLang="en-US" sz="2400" dirty="0" smtClean="0"/>
              <a:t>得到宝石:龙王把含到嘴里的宝石送给海力布</a:t>
            </a:r>
            <a:endParaRPr lang="zh-CN" altLang="en-US" sz="2400" dirty="0" smtClean="0"/>
          </a:p>
        </p:txBody>
      </p:sp>
      <p:sp>
        <p:nvSpPr>
          <p:cNvPr id="12" name="右大括号 11"/>
          <p:cNvSpPr/>
          <p:nvPr/>
        </p:nvSpPr>
        <p:spPr>
          <a:xfrm>
            <a:off x="7736002" y="2984321"/>
            <a:ext cx="296545" cy="1793240"/>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13" name="文本框 12"/>
          <p:cNvSpPr txBox="1"/>
          <p:nvPr/>
        </p:nvSpPr>
        <p:spPr>
          <a:xfrm>
            <a:off x="8030364" y="2689681"/>
            <a:ext cx="553998" cy="2246769"/>
          </a:xfrm>
          <a:prstGeom prst="rect">
            <a:avLst/>
          </a:prstGeom>
          <a:noFill/>
        </p:spPr>
        <p:txBody>
          <a:bodyPr vert="eaVert" wrap="none" rtlCol="0">
            <a:spAutoFit/>
          </a:bodyPr>
          <a:lstStyle/>
          <a:p>
            <a:r>
              <a:rPr lang="zh-CN" altLang="en-US" sz="2400"/>
              <a:t>不怕牺牲救乡亲</a:t>
            </a:r>
            <a:endParaRPr lang="zh-CN" altLang="en-US" sz="2400"/>
          </a:p>
        </p:txBody>
      </p:sp>
      <p:sp>
        <p:nvSpPr>
          <p:cNvPr id="14" name="文本框 13"/>
          <p:cNvSpPr txBox="1"/>
          <p:nvPr/>
        </p:nvSpPr>
        <p:spPr>
          <a:xfrm>
            <a:off x="8478039" y="2697301"/>
            <a:ext cx="553998" cy="2246769"/>
          </a:xfrm>
          <a:prstGeom prst="rect">
            <a:avLst/>
          </a:prstGeom>
          <a:noFill/>
        </p:spPr>
        <p:txBody>
          <a:bodyPr vert="eaVert" wrap="none" rtlCol="0">
            <a:spAutoFit/>
          </a:bodyPr>
          <a:lstStyle/>
          <a:p>
            <a:r>
              <a:rPr lang="zh-CN" altLang="en-US" sz="2400"/>
              <a:t>舍己为人留美名</a:t>
            </a:r>
            <a:endParaRPr lang="zh-CN" altLang="en-US" sz="2400"/>
          </a:p>
        </p:txBody>
      </p:sp>
      <p:sp>
        <p:nvSpPr>
          <p:cNvPr id="15" name="文本框 14"/>
          <p:cNvSpPr txBox="1"/>
          <p:nvPr/>
        </p:nvSpPr>
        <p:spPr>
          <a:xfrm>
            <a:off x="3059832" y="240665"/>
            <a:ext cx="2738988" cy="523220"/>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defPPr>
              <a:defRPr lang="zh-CN"/>
            </a:defPPr>
            <a:lvl1pPr algn="ctr">
              <a:defRPr sz="2800">
                <a:ln>
                  <a:noFill/>
                </a:ln>
                <a:solidFill>
                  <a:schemeClr val="dk1"/>
                </a:solidFill>
                <a:effectLst/>
                <a:latin typeface="Arial" panose="020B0604020202020204" pitchFamily="34" charset="0"/>
                <a:ea typeface="宋体" panose="02010600030101010101" pitchFamily="2" charset="-122"/>
                <a:cs typeface="宋体" panose="02010600030101010101" pitchFamily="2"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zh-CN" dirty="0">
                <a:sym typeface="+mn-ea"/>
              </a:rPr>
              <a:t>9.</a:t>
            </a:r>
            <a:r>
              <a:rPr lang="zh-CN" altLang="en-US" dirty="0">
                <a:sym typeface="+mn-ea"/>
              </a:rPr>
              <a:t>猎人海力布</a:t>
            </a:r>
            <a:endParaRPr lang="zh-CN" altLang="en-US" dirty="0">
              <a:sym typeface="+mn-ea"/>
            </a:endParaRPr>
          </a:p>
        </p:txBody>
      </p:sp>
      <p:sp>
        <p:nvSpPr>
          <p:cNvPr id="4" name="文本框 3"/>
          <p:cNvSpPr txBox="1"/>
          <p:nvPr/>
        </p:nvSpPr>
        <p:spPr>
          <a:xfrm>
            <a:off x="120804" y="2913201"/>
            <a:ext cx="553998" cy="1792605"/>
          </a:xfrm>
          <a:prstGeom prst="rect">
            <a:avLst/>
          </a:prstGeom>
          <a:noFill/>
        </p:spPr>
        <p:txBody>
          <a:bodyPr vert="eaVert" wrap="square" rtlCol="0">
            <a:spAutoFit/>
          </a:bodyPr>
          <a:lstStyle/>
          <a:p>
            <a:r>
              <a:rPr lang="zh-CN" altLang="en-US" sz="2400"/>
              <a:t>猎人海力布</a:t>
            </a:r>
            <a:endParaRPr lang="zh-CN" altLang="en-US" sz="2400"/>
          </a:p>
        </p:txBody>
      </p:sp>
      <p:sp>
        <p:nvSpPr>
          <p:cNvPr id="6" name="文本框 5"/>
          <p:cNvSpPr txBox="1"/>
          <p:nvPr/>
        </p:nvSpPr>
        <p:spPr>
          <a:xfrm>
            <a:off x="899592" y="3897352"/>
            <a:ext cx="7063740" cy="460375"/>
          </a:xfrm>
          <a:prstGeom prst="rect">
            <a:avLst/>
          </a:prstGeom>
          <a:noFill/>
        </p:spPr>
        <p:txBody>
          <a:bodyPr wrap="square" rtlCol="0" anchor="t">
            <a:spAutoFit/>
          </a:bodyPr>
          <a:lstStyle/>
          <a:p>
            <a:r>
              <a:rPr lang="zh-CN" altLang="en-US" sz="2400" dirty="0" smtClean="0">
                <a:cs typeface="宋体" panose="02010600030101010101" pitchFamily="2" charset="-122"/>
                <a:sym typeface="+mn-ea"/>
              </a:rPr>
              <a:t>牺牲经过</a:t>
            </a:r>
            <a:r>
              <a:rPr lang="zh-CN" altLang="en-US" sz="2400" dirty="0" smtClean="0">
                <a:sym typeface="+mn-ea"/>
              </a:rPr>
              <a:t>:</a:t>
            </a:r>
            <a:r>
              <a:rPr lang="zh-CN" altLang="en-US" sz="2400" dirty="0" smtClean="0">
                <a:cs typeface="宋体" panose="02010600030101010101" pitchFamily="2" charset="-122"/>
                <a:sym typeface="+mn-ea"/>
              </a:rPr>
              <a:t>海力布说出经过，变成石头，乡亲们得救</a:t>
            </a:r>
            <a:endParaRPr lang="zh-CN" altLang="en-US" sz="2400" dirty="0" smtClean="0">
              <a:cs typeface="宋体" panose="02010600030101010101" pitchFamily="2" charset="-122"/>
              <a:sym typeface="+mn-ea"/>
            </a:endParaRPr>
          </a:p>
        </p:txBody>
      </p:sp>
      <p:sp>
        <p:nvSpPr>
          <p:cNvPr id="11" name="文本框 10"/>
          <p:cNvSpPr txBox="1"/>
          <p:nvPr/>
        </p:nvSpPr>
        <p:spPr>
          <a:xfrm>
            <a:off x="899592" y="4299942"/>
            <a:ext cx="5249545" cy="460375"/>
          </a:xfrm>
          <a:prstGeom prst="rect">
            <a:avLst/>
          </a:prstGeom>
          <a:noFill/>
        </p:spPr>
        <p:txBody>
          <a:bodyPr wrap="square" rtlCol="0" anchor="t">
            <a:spAutoFit/>
          </a:bodyPr>
          <a:lstStyle/>
          <a:p>
            <a:r>
              <a:rPr lang="zh-CN" altLang="en-US" sz="2400" dirty="0" smtClean="0">
                <a:sym typeface="+mn-ea"/>
              </a:rPr>
              <a:t>永远纪念:人们永远纪念</a:t>
            </a:r>
            <a:r>
              <a:rPr lang="zh-CN" altLang="en-US" sz="2400" dirty="0" smtClean="0">
                <a:cs typeface="宋体" panose="02010600030101010101" pitchFamily="2" charset="-122"/>
                <a:sym typeface="+mn-ea"/>
              </a:rPr>
              <a:t>海力布</a:t>
            </a:r>
            <a:endParaRPr lang="zh-CN" altLang="en-US" sz="2400" dirty="0" smtClean="0">
              <a:cs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2"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animBg="1"/>
      <p:bldP spid="5" grpId="0"/>
      <p:bldP spid="3" grpId="0"/>
      <p:bldP spid="10" grpId="0"/>
      <p:bldP spid="12" grpId="0" animBg="1"/>
      <p:bldP spid="13" grpId="0"/>
      <p:bldP spid="14" grpId="1"/>
      <p:bldP spid="14" grpId="2"/>
      <p:bldP spid="4" grpId="0"/>
      <p:bldP spid="6" grpId="0"/>
      <p:bldP spid="11"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p:cNvSpPr txBox="1"/>
          <p:nvPr/>
        </p:nvSpPr>
        <p:spPr>
          <a:xfrm>
            <a:off x="899592" y="1491630"/>
            <a:ext cx="7704855" cy="2062103"/>
          </a:xfrm>
          <a:prstGeom prst="rect">
            <a:avLst/>
          </a:prstGeom>
          <a:noFill/>
        </p:spPr>
        <p:txBody>
          <a:bodyPr wrap="square" rtlCol="0">
            <a:spAutoFit/>
          </a:bodyPr>
          <a:lstStyle/>
          <a:p>
            <a:r>
              <a:rPr lang="zh-CN" altLang="en-US" sz="3200" dirty="0" smtClean="0"/>
              <a:t>         本文</a:t>
            </a:r>
            <a:r>
              <a:rPr lang="zh-CN" altLang="en-US" sz="3200" dirty="0"/>
              <a:t>讲的是猎人海力布为了救乡亲们的性命，不惜牺牲自己，变成了一块石头。这种热心助人，舍己为人的品质</a:t>
            </a:r>
            <a:r>
              <a:rPr lang="zh-CN" altLang="en-US" sz="3200" dirty="0" smtClean="0"/>
              <a:t>值得我们学习</a:t>
            </a:r>
            <a:r>
              <a:rPr lang="zh-CN" altLang="en-US" sz="3200" dirty="0" smtClean="0"/>
              <a:t>。  </a:t>
            </a:r>
            <a:endParaRPr lang="zh-CN" altLang="en-US" sz="3200" dirty="0"/>
          </a:p>
        </p:txBody>
      </p:sp>
      <p:sp>
        <p:nvSpPr>
          <p:cNvPr id="3" name="文本框 2"/>
          <p:cNvSpPr txBox="1"/>
          <p:nvPr/>
        </p:nvSpPr>
        <p:spPr>
          <a:xfrm>
            <a:off x="1403648" y="411510"/>
            <a:ext cx="2709545" cy="584775"/>
          </a:xfrm>
          <a:prstGeom prst="rect">
            <a:avLst/>
          </a:prstGeom>
          <a:noFill/>
        </p:spPr>
        <p:txBody>
          <a:bodyPr wrap="square" rtlCol="0" anchor="t">
            <a:spAutoFit/>
          </a:bodyPr>
          <a:lstStyle/>
          <a:p>
            <a:r>
              <a:rPr lang="zh-CN" altLang="en-US" sz="3200" dirty="0">
                <a:solidFill>
                  <a:srgbClr val="000000"/>
                </a:solidFill>
              </a:rPr>
              <a:t>二、概括主题</a:t>
            </a:r>
            <a:endParaRPr lang="zh-CN" altLang="en-US" sz="3200"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95896" y="843558"/>
            <a:ext cx="7692528" cy="1077218"/>
          </a:xfrm>
          <a:prstGeom prst="rect">
            <a:avLst/>
          </a:prstGeom>
          <a:noFill/>
        </p:spPr>
        <p:txBody>
          <a:bodyPr wrap="square" rtlCol="0" anchor="t">
            <a:spAutoFit/>
          </a:bodyPr>
          <a:lstStyle/>
          <a:p>
            <a:r>
              <a:rPr lang="zh-CN" altLang="en-US" sz="3200" dirty="0" smtClean="0">
                <a:solidFill>
                  <a:srgbClr val="000000"/>
                </a:solidFill>
                <a:sym typeface="+mn-ea"/>
              </a:rPr>
              <a:t>        三</a:t>
            </a:r>
            <a:r>
              <a:rPr lang="zh-CN" altLang="en-US" sz="3200" dirty="0">
                <a:solidFill>
                  <a:srgbClr val="000000"/>
                </a:solidFill>
                <a:sym typeface="+mn-ea"/>
              </a:rPr>
              <a:t>、海力布打猎回来总是将猎物分给大家，说明了什么</a:t>
            </a:r>
            <a:r>
              <a:rPr lang="en-US" sz="3200" b="1" dirty="0">
                <a:solidFill>
                  <a:srgbClr val="000000"/>
                </a:solidFill>
                <a:latin typeface="宋体" panose="02010600030101010101" pitchFamily="2" charset="-122"/>
                <a:cs typeface="宋体" panose="02010600030101010101" pitchFamily="2" charset="-122"/>
                <a:sym typeface="+mn-ea"/>
              </a:rPr>
              <a:t>？</a:t>
            </a:r>
            <a:endParaRPr lang="zh-CN" altLang="en-US" sz="3200" dirty="0">
              <a:solidFill>
                <a:srgbClr val="000000"/>
              </a:solidFill>
              <a:latin typeface="宋体" panose="02010600030101010101" pitchFamily="2" charset="-122"/>
            </a:endParaRPr>
          </a:p>
        </p:txBody>
      </p:sp>
      <p:sp>
        <p:nvSpPr>
          <p:cNvPr id="3" name="文本框 2"/>
          <p:cNvSpPr txBox="1"/>
          <p:nvPr/>
        </p:nvSpPr>
        <p:spPr>
          <a:xfrm>
            <a:off x="827584" y="2643758"/>
            <a:ext cx="7560840" cy="584775"/>
          </a:xfrm>
          <a:prstGeom prst="rect">
            <a:avLst/>
          </a:prstGeom>
          <a:noFill/>
        </p:spPr>
        <p:txBody>
          <a:bodyPr wrap="square" rtlCol="0" anchor="t">
            <a:spAutoFit/>
          </a:bodyPr>
          <a:lstStyle/>
          <a:p>
            <a:r>
              <a:rPr lang="zh-CN" altLang="en-US" sz="3200" dirty="0"/>
              <a:t>说明海力布乐于助人，心里装着乡亲们。</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27584" y="483518"/>
            <a:ext cx="7375738" cy="1384995"/>
          </a:xfrm>
          <a:prstGeom prst="rect">
            <a:avLst/>
          </a:prstGeom>
          <a:noFill/>
        </p:spPr>
        <p:txBody>
          <a:bodyPr wrap="square" rtlCol="0" anchor="t">
            <a:spAutoFit/>
          </a:bodyPr>
          <a:lstStyle/>
          <a:p>
            <a:r>
              <a:rPr lang="zh-CN" altLang="en-US" sz="2800" dirty="0" smtClean="0">
                <a:solidFill>
                  <a:srgbClr val="000000"/>
                </a:solidFill>
                <a:sym typeface="+mn-ea"/>
              </a:rPr>
              <a:t>       四</a:t>
            </a:r>
            <a:r>
              <a:rPr lang="zh-CN" altLang="en-US" sz="2800" dirty="0" smtClean="0">
                <a:solidFill>
                  <a:srgbClr val="000000"/>
                </a:solidFill>
              </a:rPr>
              <a:t>、“海力布</a:t>
            </a:r>
            <a:r>
              <a:rPr lang="zh-CN" altLang="en-US" sz="2800" dirty="0">
                <a:solidFill>
                  <a:srgbClr val="000000"/>
                </a:solidFill>
              </a:rPr>
              <a:t>点点头，跟着小白蛇到了龙宫。老龙王对海力布十分感激，要</a:t>
            </a:r>
            <a:r>
              <a:rPr lang="zh-CN" altLang="en-US" sz="2800" dirty="0"/>
              <a:t>重谢他</a:t>
            </a:r>
            <a:r>
              <a:rPr lang="zh-CN" altLang="en-US" sz="2800" dirty="0" smtClean="0">
                <a:solidFill>
                  <a:srgbClr val="000000"/>
                </a:solidFill>
                <a:sym typeface="+mn-ea"/>
              </a:rPr>
              <a:t>。</a:t>
            </a:r>
            <a:r>
              <a:rPr lang="zh-CN" altLang="en-US" sz="2800" dirty="0">
                <a:solidFill>
                  <a:srgbClr val="000000"/>
                </a:solidFill>
              </a:rPr>
              <a:t>” </a:t>
            </a:r>
            <a:r>
              <a:rPr lang="zh-CN" altLang="en-US" sz="2800" dirty="0" smtClean="0">
                <a:solidFill>
                  <a:srgbClr val="000000"/>
                </a:solidFill>
                <a:sym typeface="+mn-ea"/>
              </a:rPr>
              <a:t>“重谢”</a:t>
            </a:r>
            <a:r>
              <a:rPr lang="zh-CN" altLang="en-US" sz="2800" dirty="0" smtClean="0">
                <a:solidFill>
                  <a:srgbClr val="000000"/>
                </a:solidFill>
                <a:sym typeface="+mn-ea"/>
              </a:rPr>
              <a:t>一</a:t>
            </a:r>
            <a:r>
              <a:rPr lang="zh-CN" altLang="en-US" sz="2800" dirty="0">
                <a:solidFill>
                  <a:srgbClr val="000000"/>
                </a:solidFill>
                <a:sym typeface="+mn-ea"/>
              </a:rPr>
              <a:t>词的作用是什么</a:t>
            </a:r>
            <a:r>
              <a:rPr lang="en-US" sz="2800" b="1" dirty="0">
                <a:solidFill>
                  <a:srgbClr val="000000"/>
                </a:solidFill>
                <a:latin typeface="宋体" panose="02010600030101010101" pitchFamily="2" charset="-122"/>
                <a:cs typeface="宋体" panose="02010600030101010101" pitchFamily="2" charset="-122"/>
                <a:sym typeface="+mn-ea"/>
              </a:rPr>
              <a:t>？</a:t>
            </a:r>
            <a:endParaRPr lang="zh-CN" altLang="en-US" sz="2800" dirty="0">
              <a:solidFill>
                <a:srgbClr val="000000"/>
              </a:solidFill>
            </a:endParaRPr>
          </a:p>
        </p:txBody>
      </p:sp>
      <p:sp>
        <p:nvSpPr>
          <p:cNvPr id="3" name="文本框 2"/>
          <p:cNvSpPr txBox="1"/>
          <p:nvPr/>
        </p:nvSpPr>
        <p:spPr>
          <a:xfrm>
            <a:off x="827584" y="2643758"/>
            <a:ext cx="7375738" cy="954107"/>
          </a:xfrm>
          <a:prstGeom prst="rect">
            <a:avLst/>
          </a:prstGeom>
          <a:noFill/>
        </p:spPr>
        <p:txBody>
          <a:bodyPr wrap="square" rtlCol="0" anchor="t">
            <a:spAutoFit/>
          </a:bodyPr>
          <a:lstStyle/>
          <a:p>
            <a:r>
              <a:rPr lang="zh-CN" altLang="en-US" sz="2800" dirty="0" smtClean="0">
                <a:sym typeface="+mn-ea"/>
              </a:rPr>
              <a:t>      “重谢”一</a:t>
            </a:r>
            <a:r>
              <a:rPr lang="zh-CN" altLang="en-US" sz="2800" dirty="0">
                <a:sym typeface="+mn-ea"/>
              </a:rPr>
              <a:t>词为后文写龙王把含在嘴里的宝石给海力布埋下伏笔。</a:t>
            </a:r>
            <a:endParaRPr lang="zh-CN" altLang="en-US" sz="2800" dirty="0" smtClean="0">
              <a:cs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71600" y="530304"/>
            <a:ext cx="7200800" cy="954107"/>
          </a:xfrm>
          <a:prstGeom prst="rect">
            <a:avLst/>
          </a:prstGeom>
          <a:noFill/>
        </p:spPr>
        <p:txBody>
          <a:bodyPr wrap="square" rtlCol="0" anchor="t">
            <a:spAutoFit/>
          </a:bodyPr>
          <a:lstStyle/>
          <a:p>
            <a:r>
              <a:rPr lang="zh-CN" altLang="en-US" sz="2800" dirty="0">
                <a:solidFill>
                  <a:srgbClr val="000000"/>
                </a:solidFill>
              </a:rPr>
              <a:t>五、下面两句</a:t>
            </a:r>
            <a:r>
              <a:rPr lang="zh-CN" altLang="en-US" sz="2800" dirty="0" smtClean="0">
                <a:solidFill>
                  <a:srgbClr val="000000"/>
                </a:solidFill>
              </a:rPr>
              <a:t>话中红色部分分别</a:t>
            </a:r>
            <a:r>
              <a:rPr lang="zh-CN" altLang="en-US" sz="2800" dirty="0">
                <a:solidFill>
                  <a:srgbClr val="000000"/>
                </a:solidFill>
              </a:rPr>
              <a:t>用了什么描写方法。</a:t>
            </a:r>
            <a:endParaRPr lang="en-US" altLang="zh-CN" sz="2800" dirty="0">
              <a:solidFill>
                <a:srgbClr val="000000"/>
              </a:solidFill>
            </a:endParaRPr>
          </a:p>
        </p:txBody>
      </p:sp>
      <p:sp>
        <p:nvSpPr>
          <p:cNvPr id="3" name="文本框 2"/>
          <p:cNvSpPr txBox="1"/>
          <p:nvPr/>
        </p:nvSpPr>
        <p:spPr>
          <a:xfrm>
            <a:off x="539552" y="1491630"/>
            <a:ext cx="7879794" cy="1384995"/>
          </a:xfrm>
          <a:prstGeom prst="rect">
            <a:avLst/>
          </a:prstGeom>
          <a:noFill/>
        </p:spPr>
        <p:txBody>
          <a:bodyPr wrap="square" rtlCol="0" anchor="t">
            <a:spAutoFit/>
          </a:bodyPr>
          <a:lstStyle/>
          <a:p>
            <a:r>
              <a:rPr lang="en-US" altLang="zh-CN" sz="2800" dirty="0" smtClean="0">
                <a:solidFill>
                  <a:srgbClr val="000000"/>
                </a:solidFill>
                <a:cs typeface="宋体" panose="02010600030101010101" pitchFamily="2" charset="-122"/>
                <a:sym typeface="+mn-ea"/>
              </a:rPr>
              <a:t>       1.</a:t>
            </a:r>
            <a:r>
              <a:rPr lang="zh-CN" altLang="en-US" sz="2800" dirty="0">
                <a:solidFill>
                  <a:srgbClr val="000000"/>
                </a:solidFill>
                <a:sym typeface="+mn-ea"/>
              </a:rPr>
              <a:t>海力布听到这个</a:t>
            </a:r>
            <a:r>
              <a:rPr lang="zh-CN" altLang="en-US" sz="2800" dirty="0" smtClean="0">
                <a:solidFill>
                  <a:srgbClr val="000000"/>
                </a:solidFill>
                <a:sym typeface="+mn-ea"/>
              </a:rPr>
              <a:t>消息，大吃一惊</a:t>
            </a:r>
            <a:r>
              <a:rPr lang="zh-CN" altLang="en-US" sz="2800" dirty="0">
                <a:solidFill>
                  <a:srgbClr val="000000"/>
                </a:solidFill>
                <a:sym typeface="+mn-ea"/>
              </a:rPr>
              <a:t>。他急忙跑回家对大家说</a:t>
            </a:r>
            <a:r>
              <a:rPr lang="en-US" altLang="zh-CN" sz="2800" dirty="0">
                <a:solidFill>
                  <a:srgbClr val="000000"/>
                </a:solidFill>
                <a:sym typeface="+mn-ea"/>
              </a:rPr>
              <a:t>:“</a:t>
            </a:r>
            <a:r>
              <a:rPr lang="zh-CN" altLang="en-US" sz="2800" dirty="0">
                <a:solidFill>
                  <a:srgbClr val="FF0000"/>
                </a:solidFill>
                <a:sym typeface="+mn-ea"/>
              </a:rPr>
              <a:t>咱们赶快搬到别处去吧</a:t>
            </a:r>
            <a:r>
              <a:rPr lang="en-US" altLang="zh-CN" sz="2800" dirty="0">
                <a:solidFill>
                  <a:srgbClr val="FF0000"/>
                </a:solidFill>
                <a:sym typeface="+mn-ea"/>
              </a:rPr>
              <a:t>!</a:t>
            </a:r>
            <a:r>
              <a:rPr lang="zh-CN" altLang="en-US" sz="2800" dirty="0">
                <a:solidFill>
                  <a:srgbClr val="FF0000"/>
                </a:solidFill>
                <a:sym typeface="+mn-ea"/>
              </a:rPr>
              <a:t>这个地方不能住了</a:t>
            </a:r>
            <a:r>
              <a:rPr lang="en-US" altLang="zh-CN" sz="2800" dirty="0">
                <a:solidFill>
                  <a:srgbClr val="FF0000"/>
                </a:solidFill>
                <a:sym typeface="+mn-ea"/>
              </a:rPr>
              <a:t>!”</a:t>
            </a:r>
            <a:endParaRPr lang="zh-CN" altLang="en-US" sz="2800" dirty="0">
              <a:solidFill>
                <a:srgbClr val="FF0000"/>
              </a:solidFill>
            </a:endParaRPr>
          </a:p>
        </p:txBody>
      </p:sp>
      <p:sp>
        <p:nvSpPr>
          <p:cNvPr id="4" name="文本框 3"/>
          <p:cNvSpPr txBox="1"/>
          <p:nvPr/>
        </p:nvSpPr>
        <p:spPr>
          <a:xfrm>
            <a:off x="538064" y="3154270"/>
            <a:ext cx="7881282" cy="954107"/>
          </a:xfrm>
          <a:prstGeom prst="rect">
            <a:avLst/>
          </a:prstGeom>
          <a:noFill/>
        </p:spPr>
        <p:txBody>
          <a:bodyPr wrap="square" rtlCol="0" anchor="t">
            <a:spAutoFit/>
          </a:bodyPr>
          <a:lstStyle/>
          <a:p>
            <a:r>
              <a:rPr lang="en-US" altLang="zh-CN" sz="2800" dirty="0" smtClean="0">
                <a:solidFill>
                  <a:srgbClr val="000000"/>
                </a:solidFill>
                <a:cs typeface="宋体" panose="02010600030101010101" pitchFamily="2" charset="-122"/>
                <a:sym typeface="+mn-ea"/>
              </a:rPr>
              <a:t>       2.</a:t>
            </a:r>
            <a:r>
              <a:rPr lang="zh-CN" altLang="en-US" sz="2800" dirty="0" smtClean="0">
                <a:solidFill>
                  <a:srgbClr val="FF0000"/>
                </a:solidFill>
                <a:cs typeface="宋体" panose="02010600030101010101" pitchFamily="2" charset="-122"/>
                <a:sym typeface="+mn-ea"/>
              </a:rPr>
              <a:t>海力布知道着急也</a:t>
            </a:r>
            <a:r>
              <a:rPr lang="zh-CN" altLang="en-US" sz="2800" dirty="0" smtClean="0">
                <a:solidFill>
                  <a:srgbClr val="FF0000"/>
                </a:solidFill>
                <a:cs typeface="宋体" panose="02010600030101010101" pitchFamily="2" charset="-122"/>
                <a:sym typeface="+mn-ea"/>
              </a:rPr>
              <a:t>没有用</a:t>
            </a:r>
            <a:r>
              <a:rPr lang="zh-CN" altLang="en-US" sz="2800" dirty="0" smtClean="0">
                <a:solidFill>
                  <a:srgbClr val="FF0000"/>
                </a:solidFill>
                <a:cs typeface="宋体" panose="02010600030101010101" pitchFamily="2" charset="-122"/>
                <a:sym typeface="+mn-ea"/>
              </a:rPr>
              <a:t>，不把为什么要搬家说清楚，大家是不会相信的。</a:t>
            </a:r>
            <a:endParaRPr lang="zh-CN" altLang="en-US" sz="2800" dirty="0" smtClean="0">
              <a:solidFill>
                <a:srgbClr val="FF0000"/>
              </a:solidFill>
              <a:cs typeface="宋体" panose="02010600030101010101" pitchFamily="2" charset="-122"/>
              <a:sym typeface="+mn-ea"/>
            </a:endParaRPr>
          </a:p>
        </p:txBody>
      </p:sp>
      <p:sp>
        <p:nvSpPr>
          <p:cNvPr id="5" name="矩形 4"/>
          <p:cNvSpPr/>
          <p:nvPr/>
        </p:nvSpPr>
        <p:spPr>
          <a:xfrm>
            <a:off x="2771800" y="2420986"/>
            <a:ext cx="1872208" cy="59446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zh-CN" altLang="en-US" sz="2800" b="1" dirty="0" smtClean="0">
                <a:solidFill>
                  <a:srgbClr val="FF0000"/>
                </a:solidFill>
              </a:rPr>
              <a:t>语言描写</a:t>
            </a:r>
            <a:endParaRPr lang="zh-CN" altLang="en-US" sz="2800" b="1" dirty="0">
              <a:solidFill>
                <a:srgbClr val="FF0000"/>
              </a:solidFill>
            </a:endParaRPr>
          </a:p>
        </p:txBody>
      </p:sp>
      <p:sp>
        <p:nvSpPr>
          <p:cNvPr id="6" name="矩形 5"/>
          <p:cNvSpPr/>
          <p:nvPr/>
        </p:nvSpPr>
        <p:spPr>
          <a:xfrm>
            <a:off x="5796136" y="3791560"/>
            <a:ext cx="1872208" cy="59446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zh-CN" altLang="en-US" sz="2800" b="1" dirty="0" smtClean="0">
                <a:solidFill>
                  <a:srgbClr val="FF0000"/>
                </a:solidFill>
              </a:rPr>
              <a:t>心理描写</a:t>
            </a:r>
            <a:endParaRPr lang="zh-CN" altLang="en-US" sz="2800" b="1"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P spid="6"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43608" y="617717"/>
            <a:ext cx="7560840" cy="954107"/>
          </a:xfrm>
          <a:prstGeom prst="rect">
            <a:avLst/>
          </a:prstGeom>
          <a:noFill/>
        </p:spPr>
        <p:txBody>
          <a:bodyPr wrap="square" rtlCol="0">
            <a:spAutoFit/>
          </a:bodyPr>
          <a:lstStyle/>
          <a:p>
            <a:r>
              <a:rPr lang="zh-CN" altLang="en-US" sz="2800" dirty="0" smtClean="0">
                <a:solidFill>
                  <a:srgbClr val="000000"/>
                </a:solidFill>
                <a:cs typeface="宋体" panose="02010600030101010101" pitchFamily="2" charset="-122"/>
                <a:sym typeface="+mn-ea"/>
              </a:rPr>
              <a:t>一、《牛郎织女</a:t>
            </a:r>
            <a:r>
              <a:rPr lang="en-US" altLang="zh-CN" sz="2800" dirty="0" smtClean="0">
                <a:solidFill>
                  <a:srgbClr val="000000"/>
                </a:solidFill>
                <a:cs typeface="宋体" panose="02010600030101010101" pitchFamily="2" charset="-122"/>
                <a:sym typeface="+mn-ea"/>
              </a:rPr>
              <a:t>(</a:t>
            </a:r>
            <a:r>
              <a:rPr lang="zh-CN" altLang="en-US" sz="2800" dirty="0" smtClean="0">
                <a:solidFill>
                  <a:srgbClr val="000000"/>
                </a:solidFill>
                <a:cs typeface="宋体" panose="02010600030101010101" pitchFamily="2" charset="-122"/>
                <a:sym typeface="+mn-ea"/>
              </a:rPr>
              <a:t>一</a:t>
            </a:r>
            <a:r>
              <a:rPr lang="en-US" altLang="zh-CN" sz="2800" dirty="0" smtClean="0">
                <a:solidFill>
                  <a:srgbClr val="000000"/>
                </a:solidFill>
                <a:cs typeface="宋体" panose="02010600030101010101" pitchFamily="2" charset="-122"/>
                <a:sym typeface="+mn-ea"/>
              </a:rPr>
              <a:t>)</a:t>
            </a:r>
            <a:r>
              <a:rPr lang="zh-CN" altLang="en-US" sz="2800" dirty="0" smtClean="0">
                <a:solidFill>
                  <a:srgbClr val="000000"/>
                </a:solidFill>
                <a:cs typeface="宋体" panose="02010600030101010101" pitchFamily="2" charset="-122"/>
                <a:sym typeface="+mn-ea"/>
              </a:rPr>
              <a:t>》一课用了什么写作手法，写了哪些内容</a:t>
            </a:r>
            <a:r>
              <a:rPr lang="en-US" sz="2800" b="1" dirty="0">
                <a:solidFill>
                  <a:srgbClr val="000000"/>
                </a:solidFill>
                <a:latin typeface="宋体" panose="02010600030101010101" pitchFamily="2" charset="-122"/>
                <a:cs typeface="宋体" panose="02010600030101010101" pitchFamily="2" charset="-122"/>
                <a:sym typeface="+mn-ea"/>
              </a:rPr>
              <a:t>？</a:t>
            </a:r>
            <a:endParaRPr lang="zh-CN" altLang="en-US" sz="2800" dirty="0">
              <a:solidFill>
                <a:srgbClr val="000000"/>
              </a:solidFill>
              <a:latin typeface="宋体" panose="02010600030101010101" pitchFamily="2" charset="-122"/>
            </a:endParaRPr>
          </a:p>
        </p:txBody>
      </p:sp>
      <p:sp>
        <p:nvSpPr>
          <p:cNvPr id="5" name="TextBox 4"/>
          <p:cNvSpPr txBox="1"/>
          <p:nvPr/>
        </p:nvSpPr>
        <p:spPr>
          <a:xfrm>
            <a:off x="2367154" y="1539449"/>
            <a:ext cx="4134465" cy="523220"/>
          </a:xfrm>
          <a:prstGeom prst="rect">
            <a:avLst/>
          </a:prstGeom>
          <a:noFill/>
        </p:spPr>
        <p:txBody>
          <a:bodyPr wrap="none" rtlCol="0">
            <a:spAutoFit/>
          </a:bodyPr>
          <a:lstStyle/>
          <a:p>
            <a:r>
              <a:rPr lang="zh-CN" altLang="en-US" sz="2800" dirty="0" smtClean="0"/>
              <a:t>本文用巧合的写作手法。</a:t>
            </a:r>
            <a:endParaRPr lang="zh-CN" altLang="en-US" sz="2800" dirty="0" smtClean="0"/>
          </a:p>
        </p:txBody>
      </p:sp>
      <p:sp>
        <p:nvSpPr>
          <p:cNvPr id="9" name="左大括号 8"/>
          <p:cNvSpPr/>
          <p:nvPr/>
        </p:nvSpPr>
        <p:spPr>
          <a:xfrm>
            <a:off x="2107193" y="2421792"/>
            <a:ext cx="271145" cy="1648460"/>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1" name="TextBox 4"/>
          <p:cNvSpPr txBox="1"/>
          <p:nvPr/>
        </p:nvSpPr>
        <p:spPr>
          <a:xfrm>
            <a:off x="2698875" y="2299777"/>
            <a:ext cx="1620957" cy="523220"/>
          </a:xfrm>
          <a:prstGeom prst="rect">
            <a:avLst/>
          </a:prstGeom>
          <a:noFill/>
        </p:spPr>
        <p:txBody>
          <a:bodyPr wrap="none" rtlCol="0">
            <a:spAutoFit/>
          </a:bodyPr>
          <a:lstStyle/>
          <a:p>
            <a:r>
              <a:rPr lang="zh-CN" altLang="en-US" sz="2800" dirty="0" smtClean="0"/>
              <a:t>与牛亲密</a:t>
            </a:r>
            <a:endParaRPr lang="zh-CN" altLang="en-US" sz="2800" dirty="0" smtClean="0"/>
          </a:p>
        </p:txBody>
      </p:sp>
      <p:sp>
        <p:nvSpPr>
          <p:cNvPr id="12" name="TextBox 4"/>
          <p:cNvSpPr txBox="1"/>
          <p:nvPr/>
        </p:nvSpPr>
        <p:spPr>
          <a:xfrm>
            <a:off x="2698875" y="2758247"/>
            <a:ext cx="1980029" cy="523220"/>
          </a:xfrm>
          <a:prstGeom prst="rect">
            <a:avLst/>
          </a:prstGeom>
          <a:noFill/>
        </p:spPr>
        <p:txBody>
          <a:bodyPr wrap="none" rtlCol="0">
            <a:spAutoFit/>
          </a:bodyPr>
          <a:lstStyle/>
          <a:p>
            <a:r>
              <a:rPr lang="zh-CN" altLang="en-US" sz="2800" dirty="0" smtClean="0"/>
              <a:t>被赶出家门</a:t>
            </a:r>
            <a:endParaRPr lang="zh-CN" altLang="en-US" sz="2800" dirty="0" smtClean="0"/>
          </a:p>
        </p:txBody>
      </p:sp>
      <p:sp>
        <p:nvSpPr>
          <p:cNvPr id="13" name="TextBox 4"/>
          <p:cNvSpPr txBox="1"/>
          <p:nvPr/>
        </p:nvSpPr>
        <p:spPr>
          <a:xfrm>
            <a:off x="2698875" y="3216717"/>
            <a:ext cx="3416320" cy="523220"/>
          </a:xfrm>
          <a:prstGeom prst="rect">
            <a:avLst/>
          </a:prstGeom>
          <a:noFill/>
        </p:spPr>
        <p:txBody>
          <a:bodyPr wrap="none" rtlCol="0">
            <a:spAutoFit/>
          </a:bodyPr>
          <a:lstStyle/>
          <a:p>
            <a:r>
              <a:rPr lang="zh-CN" altLang="en-US" sz="2800" dirty="0" smtClean="0"/>
              <a:t>老牛做媒，相识织女</a:t>
            </a:r>
            <a:endParaRPr lang="zh-CN" altLang="en-US" sz="2800" dirty="0" smtClean="0"/>
          </a:p>
        </p:txBody>
      </p:sp>
      <p:sp>
        <p:nvSpPr>
          <p:cNvPr id="14" name="文本框 13"/>
          <p:cNvSpPr txBox="1"/>
          <p:nvPr/>
        </p:nvSpPr>
        <p:spPr>
          <a:xfrm>
            <a:off x="1075398" y="2255403"/>
            <a:ext cx="615553" cy="2105705"/>
          </a:xfrm>
          <a:prstGeom prst="rect">
            <a:avLst/>
          </a:prstGeom>
          <a:noFill/>
        </p:spPr>
        <p:txBody>
          <a:bodyPr vert="eaVert" wrap="none" rtlCol="0">
            <a:spAutoFit/>
          </a:bodyPr>
          <a:lstStyle/>
          <a:p>
            <a:r>
              <a:rPr lang="zh-CN" altLang="en-US" sz="2800" dirty="0"/>
              <a:t>牛郎织女</a:t>
            </a:r>
            <a:r>
              <a:rPr lang="en-US" altLang="zh-CN" sz="2800" dirty="0"/>
              <a:t>(</a:t>
            </a:r>
            <a:r>
              <a:rPr lang="zh-CN" altLang="en-US" sz="2800" dirty="0">
                <a:sym typeface="+mn-ea"/>
              </a:rPr>
              <a:t>一</a:t>
            </a:r>
            <a:r>
              <a:rPr lang="en-US" altLang="zh-CN" sz="2800" dirty="0"/>
              <a:t>)</a:t>
            </a:r>
            <a:endParaRPr lang="zh-CN" altLang="en-US" sz="2800" dirty="0"/>
          </a:p>
        </p:txBody>
      </p:sp>
      <p:sp>
        <p:nvSpPr>
          <p:cNvPr id="16" name="TextBox 3"/>
          <p:cNvSpPr txBox="1"/>
          <p:nvPr/>
        </p:nvSpPr>
        <p:spPr>
          <a:xfrm>
            <a:off x="2698875" y="3675187"/>
            <a:ext cx="1620957" cy="523220"/>
          </a:xfrm>
          <a:prstGeom prst="rect">
            <a:avLst/>
          </a:prstGeom>
          <a:noFill/>
        </p:spPr>
        <p:txBody>
          <a:bodyPr wrap="none" rtlCol="0">
            <a:spAutoFit/>
          </a:bodyPr>
          <a:lstStyle/>
          <a:p>
            <a:r>
              <a:rPr lang="zh-CN" altLang="en-US" sz="2800" dirty="0" smtClean="0">
                <a:latin typeface="宋体" panose="02010600030101010101" pitchFamily="2" charset="-122"/>
                <a:sym typeface="+mn-ea"/>
              </a:rPr>
              <a:t>结为夫妻</a:t>
            </a:r>
            <a:endParaRPr lang="zh-CN" altLang="en-US" sz="2800" dirty="0" smtClean="0">
              <a:latin typeface="宋体" panose="02010600030101010101" pitchFamily="2" charset="-122"/>
              <a:sym typeface="+mn-ea"/>
            </a:endParaRPr>
          </a:p>
        </p:txBody>
      </p:sp>
      <p:sp>
        <p:nvSpPr>
          <p:cNvPr id="21" name="文本框 20"/>
          <p:cNvSpPr txBox="1"/>
          <p:nvPr/>
        </p:nvSpPr>
        <p:spPr>
          <a:xfrm>
            <a:off x="3388510" y="70015"/>
            <a:ext cx="2760345" cy="523220"/>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defPPr>
              <a:defRPr lang="zh-CN"/>
            </a:defPPr>
            <a:lvl1pPr algn="ctr">
              <a:defRPr sz="2800">
                <a:ln>
                  <a:noFill/>
                </a:ln>
                <a:solidFill>
                  <a:schemeClr val="dk1"/>
                </a:solidFill>
                <a:effectLst/>
                <a:latin typeface="Arial" panose="020B0604020202020204" pitchFamily="34" charset="0"/>
                <a:ea typeface="宋体" panose="02010600030101010101" pitchFamily="2" charset="-122"/>
                <a:cs typeface="宋体" panose="02010600030101010101" pitchFamily="2"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zh-CN" dirty="0">
                <a:sym typeface="+mn-ea"/>
              </a:rPr>
              <a:t>10.</a:t>
            </a:r>
            <a:r>
              <a:rPr lang="zh-CN" altLang="en-US" dirty="0">
                <a:sym typeface="+mn-ea"/>
              </a:rPr>
              <a:t>牛郎织女</a:t>
            </a:r>
            <a:r>
              <a:rPr lang="en-US" altLang="zh-CN" dirty="0">
                <a:sym typeface="+mn-ea"/>
              </a:rPr>
              <a:t>(</a:t>
            </a:r>
            <a:r>
              <a:rPr lang="zh-CN" altLang="en-US" dirty="0">
                <a:sym typeface="+mn-ea"/>
              </a:rPr>
              <a:t>一</a:t>
            </a:r>
            <a:r>
              <a:rPr lang="en-US" altLang="zh-CN" dirty="0">
                <a:sym typeface="+mn-ea"/>
              </a:rPr>
              <a:t>)</a:t>
            </a:r>
            <a:endParaRPr lang="en-US" altLang="zh-CN" dirty="0">
              <a:sym typeface="+mn-ea"/>
            </a:endParaRPr>
          </a:p>
        </p:txBody>
      </p:sp>
      <p:sp>
        <p:nvSpPr>
          <p:cNvPr id="2" name="右大括号 1"/>
          <p:cNvSpPr/>
          <p:nvPr/>
        </p:nvSpPr>
        <p:spPr>
          <a:xfrm>
            <a:off x="6199432" y="2440823"/>
            <a:ext cx="236855" cy="1614805"/>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4" name="文本框 3"/>
          <p:cNvSpPr txBox="1"/>
          <p:nvPr/>
        </p:nvSpPr>
        <p:spPr>
          <a:xfrm>
            <a:off x="6571304" y="2255403"/>
            <a:ext cx="615553" cy="2246769"/>
          </a:xfrm>
          <a:prstGeom prst="rect">
            <a:avLst/>
          </a:prstGeom>
          <a:noFill/>
        </p:spPr>
        <p:txBody>
          <a:bodyPr vert="eaVert" wrap="none" rtlCol="0">
            <a:spAutoFit/>
          </a:bodyPr>
          <a:lstStyle/>
          <a:p>
            <a:r>
              <a:rPr lang="zh-CN" altLang="en-US" sz="2800"/>
              <a:t>向往美好生活</a:t>
            </a:r>
            <a:endParaRPr lang="zh-CN" altLang="en-US" sz="2800"/>
          </a:p>
        </p:txBody>
      </p:sp>
      <p:sp>
        <p:nvSpPr>
          <p:cNvPr id="6" name="文本框 5"/>
          <p:cNvSpPr txBox="1"/>
          <p:nvPr/>
        </p:nvSpPr>
        <p:spPr>
          <a:xfrm>
            <a:off x="7123119" y="2255403"/>
            <a:ext cx="615553" cy="2246769"/>
          </a:xfrm>
          <a:prstGeom prst="rect">
            <a:avLst/>
          </a:prstGeom>
          <a:noFill/>
        </p:spPr>
        <p:txBody>
          <a:bodyPr vert="eaVert" wrap="none" rtlCol="0">
            <a:spAutoFit/>
          </a:bodyPr>
          <a:lstStyle/>
          <a:p>
            <a:r>
              <a:rPr lang="zh-CN" altLang="en-US" sz="2800"/>
              <a:t>追求幸福人生</a:t>
            </a:r>
            <a:endParaRPr lang="zh-CN" altLang="en-US" sz="280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P spid="11" grpId="0"/>
      <p:bldP spid="12" grpId="0"/>
      <p:bldP spid="13" grpId="0"/>
      <p:bldP spid="14" grpId="0"/>
      <p:bldP spid="16" grpId="0"/>
      <p:bldP spid="2" grpId="0" animBg="1"/>
      <p:bldP spid="4" grpId="0"/>
      <p:bldP spid="6"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3"/>
          <p:cNvSpPr txBox="1"/>
          <p:nvPr/>
        </p:nvSpPr>
        <p:spPr>
          <a:xfrm>
            <a:off x="755576" y="1491630"/>
            <a:ext cx="7272808" cy="2062103"/>
          </a:xfrm>
          <a:prstGeom prst="rect">
            <a:avLst/>
          </a:prstGeom>
          <a:noFill/>
        </p:spPr>
        <p:txBody>
          <a:bodyPr wrap="square" rtlCol="0">
            <a:spAutoFit/>
          </a:bodyPr>
          <a:lstStyle/>
          <a:p>
            <a:r>
              <a:rPr lang="zh-CN" altLang="en-US" sz="3200" dirty="0" smtClean="0">
                <a:latin typeface="宋体" panose="02010600030101010101" pitchFamily="2" charset="-122"/>
              </a:rPr>
              <a:t>     本文</a:t>
            </a:r>
            <a:r>
              <a:rPr lang="zh-CN" altLang="en-US" sz="3200" dirty="0">
                <a:latin typeface="宋体" panose="02010600030101010101" pitchFamily="2" charset="-122"/>
              </a:rPr>
              <a:t>讲述了牛郎关心老牛、与老牛亲密无间以及</a:t>
            </a:r>
            <a:r>
              <a:rPr lang="zh-CN" altLang="en-US" sz="3200" dirty="0" smtClean="0">
                <a:latin typeface="宋体" panose="02010600030101010101" pitchFamily="2" charset="-122"/>
              </a:rPr>
              <a:t>与织女</a:t>
            </a:r>
            <a:r>
              <a:rPr lang="zh-CN" altLang="en-US" sz="3200" dirty="0">
                <a:latin typeface="宋体" panose="02010600030101010101" pitchFamily="2" charset="-122"/>
              </a:rPr>
              <a:t>相识并结为夫妻的故事。表达了勤劳善良的劳动人民对美好生活的向往和追求。</a:t>
            </a:r>
            <a:endParaRPr lang="zh-CN" altLang="en-US" sz="3200" dirty="0">
              <a:latin typeface="宋体" panose="02010600030101010101" pitchFamily="2" charset="-122"/>
            </a:endParaRPr>
          </a:p>
        </p:txBody>
      </p:sp>
      <p:sp>
        <p:nvSpPr>
          <p:cNvPr id="8" name="文本框 7"/>
          <p:cNvSpPr txBox="1"/>
          <p:nvPr/>
        </p:nvSpPr>
        <p:spPr>
          <a:xfrm>
            <a:off x="1115616" y="483518"/>
            <a:ext cx="2709545" cy="584775"/>
          </a:xfrm>
          <a:prstGeom prst="rect">
            <a:avLst/>
          </a:prstGeom>
          <a:noFill/>
        </p:spPr>
        <p:txBody>
          <a:bodyPr wrap="square" rtlCol="0" anchor="t">
            <a:spAutoFit/>
          </a:bodyPr>
          <a:lstStyle/>
          <a:p>
            <a:r>
              <a:rPr lang="zh-CN" altLang="en-US" sz="3200" dirty="0">
                <a:solidFill>
                  <a:srgbClr val="000000"/>
                </a:solidFill>
              </a:rPr>
              <a:t>二、概括主题</a:t>
            </a:r>
            <a:endParaRPr lang="zh-CN" altLang="en-US" sz="3200" dirty="0">
              <a:solidFill>
                <a:srgbClr val="000000"/>
              </a:solidFill>
            </a:endParaRPr>
          </a:p>
        </p:txBody>
      </p:sp>
      <p:pic>
        <p:nvPicPr>
          <p:cNvPr id="4098" name="Picture 2" descr="https://gimg2.baidu.com/image_search/src=http%3A%2F%2Fku.90sjimg.com%2Felement_origin_min_pic%2F16%2F07%2F04%2F105779cd2c8f2f4.jpg&amp;refer=http%3A%2F%2Fku.90sjimg.com&amp;app=2002&amp;size=f9999,10000&amp;q=a80&amp;n=0&amp;g=0n&amp;fmt=jpeg?sec=1619687816&amp;t=df2f09d062226c7ea5fb6291f0b9d212"/>
          <p:cNvPicPr>
            <a:picLocks noChangeAspect="1" noChangeArrowheads="1"/>
          </p:cNvPicPr>
          <p:nvPr/>
        </p:nvPicPr>
        <p:blipFill>
          <a:blip r:embed="rId1"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a:off x="6804248" y="3219822"/>
            <a:ext cx="1656507" cy="165650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09216" y="555526"/>
            <a:ext cx="7407200" cy="1384995"/>
          </a:xfrm>
          <a:prstGeom prst="rect">
            <a:avLst/>
          </a:prstGeom>
          <a:noFill/>
        </p:spPr>
        <p:txBody>
          <a:bodyPr wrap="square" rtlCol="0" anchor="t">
            <a:spAutoFit/>
          </a:bodyPr>
          <a:lstStyle/>
          <a:p>
            <a:r>
              <a:rPr lang="zh-CN" altLang="en-US" sz="2800" dirty="0" smtClean="0">
                <a:solidFill>
                  <a:srgbClr val="000000"/>
                </a:solidFill>
                <a:sym typeface="+mn-ea"/>
              </a:rPr>
              <a:t>         三</a:t>
            </a:r>
            <a:r>
              <a:rPr lang="zh-CN" altLang="en-US" sz="2800" dirty="0">
                <a:solidFill>
                  <a:srgbClr val="000000"/>
                </a:solidFill>
              </a:rPr>
              <a:t>、怎样</a:t>
            </a:r>
            <a:r>
              <a:rPr lang="zh-CN" altLang="en-US" sz="2800" dirty="0" smtClean="0">
                <a:solidFill>
                  <a:srgbClr val="000000"/>
                </a:solidFill>
              </a:rPr>
              <a:t>理解“</a:t>
            </a:r>
            <a:r>
              <a:rPr lang="zh-CN" altLang="en-US" sz="2800" dirty="0" smtClean="0">
                <a:solidFill>
                  <a:srgbClr val="000000"/>
                </a:solidFill>
                <a:sym typeface="+mn-ea"/>
              </a:rPr>
              <a:t>自然</a:t>
            </a:r>
            <a:r>
              <a:rPr lang="zh-CN" altLang="en-US" sz="2800" dirty="0">
                <a:solidFill>
                  <a:srgbClr val="000000"/>
                </a:solidFill>
                <a:sym typeface="+mn-ea"/>
              </a:rPr>
              <a:t>，有时候他还觉得美中不足，要是牛能</a:t>
            </a:r>
            <a:r>
              <a:rPr lang="zh-CN" altLang="en-US" sz="2800" dirty="0" smtClean="0">
                <a:solidFill>
                  <a:srgbClr val="000000"/>
                </a:solidFill>
                <a:sym typeface="+mn-ea"/>
              </a:rPr>
              <a:t>说话</a:t>
            </a:r>
            <a:r>
              <a:rPr lang="en-US" altLang="zh-CN" sz="2800" dirty="0" smtClean="0">
                <a:solidFill>
                  <a:srgbClr val="000000"/>
                </a:solidFill>
                <a:sym typeface="+mn-ea"/>
              </a:rPr>
              <a:t>……</a:t>
            </a:r>
            <a:r>
              <a:rPr lang="zh-CN" altLang="en-US" sz="2800" dirty="0" smtClean="0">
                <a:solidFill>
                  <a:srgbClr val="000000"/>
                </a:solidFill>
                <a:sym typeface="+mn-ea"/>
              </a:rPr>
              <a:t>”</a:t>
            </a:r>
            <a:r>
              <a:rPr lang="zh-CN" altLang="en-US" sz="2800" dirty="0" smtClean="0">
                <a:solidFill>
                  <a:srgbClr val="000000"/>
                </a:solidFill>
                <a:cs typeface="Arial" panose="020B0604020202020204" pitchFamily="34" charset="0"/>
                <a:sym typeface="+mn-ea"/>
              </a:rPr>
              <a:t>这</a:t>
            </a:r>
            <a:r>
              <a:rPr lang="zh-CN" altLang="en-US" sz="2800" dirty="0">
                <a:solidFill>
                  <a:srgbClr val="000000"/>
                </a:solidFill>
                <a:cs typeface="Arial" panose="020B0604020202020204" pitchFamily="34" charset="0"/>
                <a:sym typeface="+mn-ea"/>
              </a:rPr>
              <a:t>句话中的</a:t>
            </a:r>
            <a:r>
              <a:rPr lang="en-US" altLang="zh-CN" sz="2800" dirty="0">
                <a:solidFill>
                  <a:srgbClr val="000000"/>
                </a:solidFill>
              </a:rPr>
              <a:t>“</a:t>
            </a:r>
            <a:r>
              <a:rPr lang="zh-CN" altLang="en-US" sz="2800" dirty="0">
                <a:solidFill>
                  <a:srgbClr val="000000"/>
                </a:solidFill>
                <a:sym typeface="+mn-ea"/>
              </a:rPr>
              <a:t>美中不足</a:t>
            </a:r>
            <a:r>
              <a:rPr lang="en-US" altLang="zh-CN" sz="2800" dirty="0">
                <a:solidFill>
                  <a:srgbClr val="000000"/>
                </a:solidFill>
                <a:sym typeface="+mn-ea"/>
              </a:rPr>
              <a:t>”</a:t>
            </a:r>
            <a:r>
              <a:rPr lang="zh-CN" altLang="en-US" sz="2800" dirty="0">
                <a:solidFill>
                  <a:srgbClr val="000000"/>
                </a:solidFill>
                <a:sym typeface="+mn-ea"/>
              </a:rPr>
              <a:t>一</a:t>
            </a:r>
            <a:r>
              <a:rPr lang="zh-CN" altLang="en-US" sz="2800" dirty="0" smtClean="0">
                <a:solidFill>
                  <a:srgbClr val="000000"/>
                </a:solidFill>
                <a:sym typeface="+mn-ea"/>
              </a:rPr>
              <a:t>词？</a:t>
            </a:r>
            <a:endParaRPr lang="zh-CN" altLang="en-US" sz="2800" dirty="0">
              <a:solidFill>
                <a:srgbClr val="000000"/>
              </a:solidFill>
              <a:sym typeface="+mn-ea"/>
            </a:endParaRPr>
          </a:p>
        </p:txBody>
      </p:sp>
      <p:sp>
        <p:nvSpPr>
          <p:cNvPr id="2" name="文本框 1"/>
          <p:cNvSpPr txBox="1"/>
          <p:nvPr/>
        </p:nvSpPr>
        <p:spPr>
          <a:xfrm>
            <a:off x="899592" y="2211710"/>
            <a:ext cx="7416824" cy="1077218"/>
          </a:xfrm>
          <a:prstGeom prst="rect">
            <a:avLst/>
          </a:prstGeom>
          <a:noFill/>
        </p:spPr>
        <p:txBody>
          <a:bodyPr wrap="square" rtlCol="0" anchor="t">
            <a:spAutoFit/>
          </a:bodyPr>
          <a:lstStyle/>
          <a:p>
            <a:r>
              <a:rPr lang="en-US" altLang="zh-CN" sz="3200" dirty="0" smtClean="0">
                <a:sym typeface="+mn-ea"/>
              </a:rPr>
              <a:t>        </a:t>
            </a:r>
            <a:r>
              <a:rPr lang="en-US" altLang="zh-CN" sz="3200" dirty="0" smtClean="0">
                <a:sym typeface="+mn-ea"/>
              </a:rPr>
              <a:t>“</a:t>
            </a:r>
            <a:r>
              <a:rPr lang="zh-CN" altLang="en-US" sz="3200" dirty="0">
                <a:sym typeface="+mn-ea"/>
              </a:rPr>
              <a:t>美中不足</a:t>
            </a:r>
            <a:r>
              <a:rPr lang="en-US" altLang="zh-CN" sz="3200" dirty="0" smtClean="0">
                <a:sym typeface="+mn-ea"/>
              </a:rPr>
              <a:t>”</a:t>
            </a:r>
            <a:r>
              <a:rPr lang="zh-CN" altLang="en-US" sz="3200" dirty="0" smtClean="0">
                <a:sym typeface="+mn-ea"/>
              </a:rPr>
              <a:t>是牛郎</a:t>
            </a:r>
            <a:r>
              <a:rPr lang="zh-CN" altLang="en-US" sz="3200" dirty="0">
                <a:sym typeface="+mn-ea"/>
              </a:rPr>
              <a:t>的心声</a:t>
            </a:r>
            <a:r>
              <a:rPr lang="zh-CN" altLang="en-US" sz="3200" dirty="0" smtClean="0">
                <a:sym typeface="+mn-ea"/>
              </a:rPr>
              <a:t>，为</a:t>
            </a:r>
            <a:r>
              <a:rPr lang="zh-CN" altLang="en-US" sz="3200" dirty="0">
                <a:sym typeface="+mn-ea"/>
              </a:rPr>
              <a:t>后文老牛开口说媒作铺垫。</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8834" y="483518"/>
            <a:ext cx="7848872" cy="954107"/>
          </a:xfrm>
          <a:prstGeom prst="rect">
            <a:avLst/>
          </a:prstGeom>
          <a:noFill/>
        </p:spPr>
        <p:txBody>
          <a:bodyPr wrap="square" rtlCol="0" anchor="t">
            <a:spAutoFit/>
          </a:bodyPr>
          <a:lstStyle/>
          <a:p>
            <a:pPr algn="l"/>
            <a:r>
              <a:rPr lang="zh-CN" altLang="en-US" sz="2800" dirty="0" smtClean="0">
                <a:sym typeface="+mn-ea"/>
              </a:rPr>
              <a:t>        三</a:t>
            </a:r>
            <a:r>
              <a:rPr lang="zh-CN" altLang="en-US" sz="2800" dirty="0">
                <a:sym typeface="+mn-ea"/>
              </a:rPr>
              <a:t>、朗读课文。说说你从哪些地方感受到“白鹭是首精巧的诗”。</a:t>
            </a:r>
            <a:endParaRPr lang="zh-CN" altLang="en-US" sz="2800" dirty="0">
              <a:latin typeface="+mn-ea"/>
            </a:endParaRPr>
          </a:p>
        </p:txBody>
      </p:sp>
      <p:sp>
        <p:nvSpPr>
          <p:cNvPr id="3" name="文本框 2"/>
          <p:cNvSpPr txBox="1"/>
          <p:nvPr/>
        </p:nvSpPr>
        <p:spPr>
          <a:xfrm>
            <a:off x="537337" y="1707654"/>
            <a:ext cx="7691865" cy="2246769"/>
          </a:xfrm>
          <a:prstGeom prst="rect">
            <a:avLst/>
          </a:prstGeom>
          <a:noFill/>
        </p:spPr>
        <p:txBody>
          <a:bodyPr wrap="square" rtlCol="0" anchor="t">
            <a:spAutoFit/>
          </a:bodyPr>
          <a:lstStyle/>
          <a:p>
            <a:r>
              <a:rPr lang="zh-CN" altLang="en-US" sz="2800" dirty="0" smtClean="0">
                <a:sym typeface="+mn-ea"/>
              </a:rPr>
              <a:t>       白鹭</a:t>
            </a:r>
            <a:r>
              <a:rPr lang="zh-CN" altLang="en-US" sz="2800" dirty="0">
                <a:sym typeface="+mn-ea"/>
              </a:rPr>
              <a:t>色素配合、身段大小一切都很</a:t>
            </a:r>
            <a:r>
              <a:rPr lang="zh-CN" altLang="en-US" sz="2800" dirty="0" smtClean="0">
                <a:sym typeface="+mn-ea"/>
              </a:rPr>
              <a:t>适宜；雪白</a:t>
            </a:r>
            <a:r>
              <a:rPr lang="zh-CN" altLang="en-US" sz="2800" dirty="0">
                <a:sym typeface="+mn-ea"/>
              </a:rPr>
              <a:t>的蓑毛、流线型的结构、铁色的长喙、不长不短的双脚和合适的颜色给人以诗的美感；在清水田里、在</a:t>
            </a:r>
            <a:r>
              <a:rPr lang="zh-CN" altLang="en-US" sz="2800" dirty="0" smtClean="0">
                <a:sym typeface="+mn-ea"/>
              </a:rPr>
              <a:t>小树</a:t>
            </a:r>
            <a:r>
              <a:rPr lang="zh-CN" altLang="en-US" sz="2800" dirty="0">
                <a:sym typeface="+mn-ea"/>
              </a:rPr>
              <a:t>的绝顶上、在黄昏空中低飞的画面，感受到“白鹭是首精巧的诗”。</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25888" y="771550"/>
            <a:ext cx="7713929" cy="954107"/>
          </a:xfrm>
          <a:prstGeom prst="rect">
            <a:avLst/>
          </a:prstGeom>
          <a:noFill/>
        </p:spPr>
        <p:txBody>
          <a:bodyPr wrap="square" rtlCol="0" anchor="t">
            <a:spAutoFit/>
          </a:bodyPr>
          <a:lstStyle/>
          <a:p>
            <a:r>
              <a:rPr lang="zh-CN" altLang="en-US" sz="2800" dirty="0" smtClean="0"/>
              <a:t>        四</a:t>
            </a:r>
            <a:r>
              <a:rPr lang="zh-CN" altLang="en-US" sz="2800" dirty="0"/>
              <a:t>、中国传统节来历，本文的</a:t>
            </a:r>
            <a:r>
              <a:rPr lang="zh-CN" altLang="en-US" sz="2800" dirty="0" smtClean="0"/>
              <a:t>故事与(</a:t>
            </a:r>
            <a:r>
              <a:rPr lang="zh-CN" altLang="en-US" sz="2800" dirty="0"/>
              <a:t>乞巧)相关。</a:t>
            </a:r>
            <a:r>
              <a:rPr lang="zh-CN" altLang="en-US" sz="2800" dirty="0" smtClean="0"/>
              <a:t>你知道下面节日对应的习俗</a:t>
            </a:r>
            <a:r>
              <a:rPr lang="zh-CN" altLang="en-US" sz="2800" dirty="0"/>
              <a:t>吗</a:t>
            </a:r>
            <a:r>
              <a:rPr lang="en-US" sz="2800" b="1" dirty="0">
                <a:latin typeface="宋体" panose="02010600030101010101" pitchFamily="2" charset="-122"/>
                <a:cs typeface="宋体" panose="02010600030101010101" pitchFamily="2" charset="-122"/>
                <a:sym typeface="+mn-ea"/>
              </a:rPr>
              <a:t>？</a:t>
            </a:r>
            <a:endParaRPr lang="zh-CN" altLang="en-US" sz="2800" dirty="0"/>
          </a:p>
        </p:txBody>
      </p:sp>
      <p:sp>
        <p:nvSpPr>
          <p:cNvPr id="8" name="文本框 7"/>
          <p:cNvSpPr txBox="1"/>
          <p:nvPr/>
        </p:nvSpPr>
        <p:spPr>
          <a:xfrm>
            <a:off x="1586136" y="1975520"/>
            <a:ext cx="1800200" cy="2677656"/>
          </a:xfrm>
          <a:prstGeom prst="rect">
            <a:avLst/>
          </a:prstGeom>
          <a:noFill/>
        </p:spPr>
        <p:txBody>
          <a:bodyPr wrap="square" rtlCol="0" anchor="t">
            <a:spAutoFit/>
          </a:bodyPr>
          <a:lstStyle/>
          <a:p>
            <a:pPr>
              <a:lnSpc>
                <a:spcPct val="150000"/>
              </a:lnSpc>
            </a:pPr>
            <a:r>
              <a:rPr lang="zh-CN" altLang="en-US" sz="2800" dirty="0" smtClean="0">
                <a:sym typeface="+mn-ea"/>
              </a:rPr>
              <a:t>重阳节</a:t>
            </a:r>
            <a:endParaRPr lang="en-US" altLang="zh-CN" sz="2800" dirty="0" smtClean="0">
              <a:sym typeface="+mn-ea"/>
            </a:endParaRPr>
          </a:p>
          <a:p>
            <a:pPr>
              <a:lnSpc>
                <a:spcPct val="150000"/>
              </a:lnSpc>
            </a:pPr>
            <a:r>
              <a:rPr lang="zh-CN" altLang="en-US" sz="2800" dirty="0" smtClean="0">
                <a:sym typeface="+mn-ea"/>
              </a:rPr>
              <a:t>端午节</a:t>
            </a:r>
            <a:endParaRPr lang="zh-CN" altLang="en-US" sz="2800" dirty="0">
              <a:sym typeface="+mn-ea"/>
            </a:endParaRPr>
          </a:p>
          <a:p>
            <a:pPr>
              <a:lnSpc>
                <a:spcPct val="150000"/>
              </a:lnSpc>
            </a:pPr>
            <a:r>
              <a:rPr lang="zh-CN" altLang="en-US" sz="2800" dirty="0" smtClean="0">
                <a:sym typeface="+mn-ea"/>
              </a:rPr>
              <a:t>中秋节</a:t>
            </a:r>
            <a:endParaRPr lang="zh-CN" altLang="en-US" sz="2800" dirty="0">
              <a:sym typeface="+mn-ea"/>
            </a:endParaRPr>
          </a:p>
          <a:p>
            <a:pPr>
              <a:lnSpc>
                <a:spcPct val="150000"/>
              </a:lnSpc>
            </a:pPr>
            <a:r>
              <a:rPr lang="zh-CN" altLang="en-US" sz="2800" dirty="0" smtClean="0">
                <a:sym typeface="+mn-ea"/>
              </a:rPr>
              <a:t>元宵节</a:t>
            </a:r>
            <a:endParaRPr lang="zh-CN" altLang="en-US" sz="2800" dirty="0">
              <a:sym typeface="+mn-ea"/>
            </a:endParaRPr>
          </a:p>
        </p:txBody>
      </p:sp>
      <p:sp>
        <p:nvSpPr>
          <p:cNvPr id="4" name="文本框 3"/>
          <p:cNvSpPr txBox="1"/>
          <p:nvPr/>
        </p:nvSpPr>
        <p:spPr>
          <a:xfrm>
            <a:off x="4294971" y="1995686"/>
            <a:ext cx="4324382" cy="2677656"/>
          </a:xfrm>
          <a:prstGeom prst="rect">
            <a:avLst/>
          </a:prstGeom>
          <a:noFill/>
        </p:spPr>
        <p:txBody>
          <a:bodyPr wrap="square" rtlCol="0" anchor="t">
            <a:spAutoFit/>
          </a:bodyPr>
          <a:lstStyle/>
          <a:p>
            <a:pPr>
              <a:lnSpc>
                <a:spcPct val="150000"/>
              </a:lnSpc>
            </a:pPr>
            <a:r>
              <a:rPr lang="zh-CN" altLang="en-US" sz="2800" dirty="0">
                <a:sym typeface="+mn-ea"/>
              </a:rPr>
              <a:t>赏月、吃月饼</a:t>
            </a:r>
            <a:endParaRPr lang="zh-CN" altLang="en-US" sz="2800" dirty="0">
              <a:sym typeface="+mn-ea"/>
            </a:endParaRPr>
          </a:p>
          <a:p>
            <a:pPr>
              <a:lnSpc>
                <a:spcPct val="150000"/>
              </a:lnSpc>
            </a:pPr>
            <a:r>
              <a:rPr lang="zh-CN" altLang="en-US" sz="2800" dirty="0" smtClean="0">
                <a:sym typeface="+mn-ea"/>
              </a:rPr>
              <a:t>吃</a:t>
            </a:r>
            <a:r>
              <a:rPr lang="zh-CN" altLang="en-US" sz="2800" dirty="0">
                <a:sym typeface="+mn-ea"/>
              </a:rPr>
              <a:t>粽子、赛龙舟</a:t>
            </a:r>
            <a:endParaRPr lang="zh-CN" altLang="en-US" sz="2800" dirty="0">
              <a:sym typeface="+mn-ea"/>
            </a:endParaRPr>
          </a:p>
          <a:p>
            <a:pPr>
              <a:lnSpc>
                <a:spcPct val="150000"/>
              </a:lnSpc>
            </a:pPr>
            <a:r>
              <a:rPr lang="zh-CN" altLang="en-US" sz="2800" dirty="0" smtClean="0">
                <a:sym typeface="+mn-ea"/>
              </a:rPr>
              <a:t>看</a:t>
            </a:r>
            <a:r>
              <a:rPr lang="zh-CN" altLang="en-US" sz="2800" dirty="0">
                <a:sym typeface="+mn-ea"/>
              </a:rPr>
              <a:t>花灯、吃</a:t>
            </a:r>
            <a:r>
              <a:rPr lang="zh-CN" altLang="en-US" sz="2800" dirty="0" smtClean="0">
                <a:sym typeface="+mn-ea"/>
              </a:rPr>
              <a:t>汤圆</a:t>
            </a:r>
            <a:endParaRPr lang="en-US" altLang="zh-CN" sz="2800" dirty="0" smtClean="0">
              <a:sym typeface="+mn-ea"/>
            </a:endParaRPr>
          </a:p>
          <a:p>
            <a:pPr>
              <a:lnSpc>
                <a:spcPct val="150000"/>
              </a:lnSpc>
            </a:pPr>
            <a:r>
              <a:rPr lang="zh-CN" altLang="en-US" sz="2800" dirty="0" smtClean="0">
                <a:sym typeface="+mn-ea"/>
              </a:rPr>
              <a:t>登高</a:t>
            </a:r>
            <a:r>
              <a:rPr lang="zh-CN" altLang="en-US" sz="2800" dirty="0">
                <a:sym typeface="+mn-ea"/>
              </a:rPr>
              <a:t>、插</a:t>
            </a:r>
            <a:r>
              <a:rPr lang="zh-CN" altLang="en-US" sz="2800" dirty="0" smtClean="0">
                <a:sym typeface="+mn-ea"/>
              </a:rPr>
              <a:t>茱萸</a:t>
            </a:r>
            <a:endParaRPr lang="zh-CN" altLang="en-US" sz="2800" dirty="0">
              <a:sym typeface="+mn-ea"/>
            </a:endParaRPr>
          </a:p>
        </p:txBody>
      </p:sp>
      <p:cxnSp>
        <p:nvCxnSpPr>
          <p:cNvPr id="3" name="直接连接符 2"/>
          <p:cNvCxnSpPr/>
          <p:nvPr/>
        </p:nvCxnSpPr>
        <p:spPr>
          <a:xfrm>
            <a:off x="2771800" y="2427734"/>
            <a:ext cx="1523171" cy="187220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2792760" y="3030832"/>
            <a:ext cx="1502211" cy="4497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2771428" y="2499742"/>
            <a:ext cx="1523543" cy="1150207"/>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2792760" y="3721957"/>
            <a:ext cx="1502211" cy="59875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827584" y="706780"/>
            <a:ext cx="7236102" cy="954107"/>
          </a:xfrm>
          <a:prstGeom prst="rect">
            <a:avLst/>
          </a:prstGeom>
          <a:noFill/>
          <a:ln w="9525">
            <a:noFill/>
            <a:miter lim="800000"/>
          </a:ln>
          <a:effectLst/>
        </p:spPr>
        <p:txBody>
          <a:bodyPr vert="horz" wrap="square" lIns="91440" tIns="45720" rIns="91440" bIns="45720" numCol="1" anchor="ctr" anchorCtr="0" compatLnSpc="1">
            <a:spAutoFit/>
          </a:bodyPr>
          <a:lstStyle/>
          <a:p>
            <a:pPr defTabSz="914400" fontAlgn="base">
              <a:spcBef>
                <a:spcPct val="0"/>
              </a:spcBef>
              <a:spcAft>
                <a:spcPct val="0"/>
              </a:spcAft>
            </a:pPr>
            <a:r>
              <a:rPr lang="zh-CN" altLang="en-US" sz="2800" dirty="0" smtClean="0">
                <a:solidFill>
                  <a:srgbClr val="000000"/>
                </a:solidFill>
                <a:cs typeface="宋体" panose="02010600030101010101" pitchFamily="2" charset="-122"/>
              </a:rPr>
              <a:t>一、《</a:t>
            </a:r>
            <a:r>
              <a:rPr lang="zh-CN" altLang="en-US" sz="2800" dirty="0" smtClean="0">
                <a:solidFill>
                  <a:srgbClr val="000000"/>
                </a:solidFill>
                <a:cs typeface="宋体" panose="02010600030101010101" pitchFamily="2" charset="-122"/>
                <a:sym typeface="+mn-ea"/>
              </a:rPr>
              <a:t>牛郎织女</a:t>
            </a:r>
            <a:r>
              <a:rPr lang="en-US" altLang="zh-CN" sz="2800" dirty="0" smtClean="0">
                <a:solidFill>
                  <a:srgbClr val="000000"/>
                </a:solidFill>
                <a:cs typeface="宋体" panose="02010600030101010101" pitchFamily="2" charset="-122"/>
                <a:sym typeface="+mn-ea"/>
              </a:rPr>
              <a:t>(</a:t>
            </a:r>
            <a:r>
              <a:rPr lang="zh-CN" altLang="en-US" sz="2800" dirty="0" smtClean="0">
                <a:solidFill>
                  <a:srgbClr val="000000"/>
                </a:solidFill>
                <a:cs typeface="宋体" panose="02010600030101010101" pitchFamily="2" charset="-122"/>
                <a:sym typeface="+mn-ea"/>
              </a:rPr>
              <a:t>二</a:t>
            </a:r>
            <a:r>
              <a:rPr lang="en-US" altLang="zh-CN" sz="2800" dirty="0" smtClean="0">
                <a:solidFill>
                  <a:srgbClr val="000000"/>
                </a:solidFill>
                <a:cs typeface="宋体" panose="02010600030101010101" pitchFamily="2" charset="-122"/>
                <a:sym typeface="+mn-ea"/>
              </a:rPr>
              <a:t>)</a:t>
            </a:r>
            <a:r>
              <a:rPr lang="zh-CN" altLang="en-US" sz="2800" dirty="0" smtClean="0">
                <a:solidFill>
                  <a:srgbClr val="000000"/>
                </a:solidFill>
                <a:cs typeface="宋体" panose="02010600030101010101" pitchFamily="2" charset="-122"/>
                <a:sym typeface="+mn-ea"/>
              </a:rPr>
              <a:t>》一课用了什么写作手法，写了哪些内容</a:t>
            </a:r>
            <a:r>
              <a:rPr lang="en-US" sz="2800" b="1" dirty="0">
                <a:solidFill>
                  <a:srgbClr val="000000"/>
                </a:solidFill>
                <a:latin typeface="宋体" panose="02010600030101010101" pitchFamily="2" charset="-122"/>
                <a:cs typeface="宋体" panose="02010600030101010101" pitchFamily="2" charset="-122"/>
                <a:sym typeface="+mn-ea"/>
              </a:rPr>
              <a:t>？</a:t>
            </a:r>
            <a:endParaRPr lang="zh-CN" altLang="en-US" sz="2800" dirty="0" smtClean="0">
              <a:solidFill>
                <a:srgbClr val="000000"/>
              </a:solidFill>
              <a:cs typeface="宋体" panose="02010600030101010101" pitchFamily="2" charset="-122"/>
            </a:endParaRPr>
          </a:p>
        </p:txBody>
      </p:sp>
      <p:sp>
        <p:nvSpPr>
          <p:cNvPr id="7" name="矩形 6"/>
          <p:cNvSpPr/>
          <p:nvPr/>
        </p:nvSpPr>
        <p:spPr>
          <a:xfrm>
            <a:off x="1547664" y="1770426"/>
            <a:ext cx="6097264" cy="523220"/>
          </a:xfrm>
          <a:prstGeom prst="rect">
            <a:avLst/>
          </a:prstGeom>
        </p:spPr>
        <p:txBody>
          <a:bodyPr wrap="square">
            <a:spAutoFit/>
          </a:bodyPr>
          <a:lstStyle/>
          <a:p>
            <a:r>
              <a:rPr lang="zh-CN" altLang="en-US" sz="2800" dirty="0"/>
              <a:t>本文用了设置悬念的写作手法。</a:t>
            </a:r>
            <a:endParaRPr lang="zh-CN" altLang="en-US" sz="2800" dirty="0"/>
          </a:p>
        </p:txBody>
      </p:sp>
      <p:sp>
        <p:nvSpPr>
          <p:cNvPr id="3" name="TextBox 4"/>
          <p:cNvSpPr txBox="1"/>
          <p:nvPr/>
        </p:nvSpPr>
        <p:spPr>
          <a:xfrm>
            <a:off x="3177094" y="2987089"/>
            <a:ext cx="1620957" cy="523220"/>
          </a:xfrm>
          <a:prstGeom prst="rect">
            <a:avLst/>
          </a:prstGeom>
          <a:noFill/>
        </p:spPr>
        <p:txBody>
          <a:bodyPr wrap="none" rtlCol="0">
            <a:spAutoFit/>
          </a:bodyPr>
          <a:lstStyle/>
          <a:p>
            <a:r>
              <a:rPr lang="zh-CN" altLang="en-US" sz="2800" dirty="0" smtClean="0"/>
              <a:t>老牛留皮</a:t>
            </a:r>
            <a:endParaRPr lang="zh-CN" altLang="en-US" sz="2800" dirty="0" smtClean="0"/>
          </a:p>
        </p:txBody>
      </p:sp>
      <p:sp>
        <p:nvSpPr>
          <p:cNvPr id="6" name="左大括号 5"/>
          <p:cNvSpPr/>
          <p:nvPr/>
        </p:nvSpPr>
        <p:spPr>
          <a:xfrm>
            <a:off x="2469444" y="2661433"/>
            <a:ext cx="230505" cy="1615440"/>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1" name="右大括号 10"/>
          <p:cNvSpPr/>
          <p:nvPr/>
        </p:nvSpPr>
        <p:spPr>
          <a:xfrm>
            <a:off x="5222436" y="2640478"/>
            <a:ext cx="221615" cy="1657350"/>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6" name="文本框 15"/>
          <p:cNvSpPr txBox="1"/>
          <p:nvPr/>
        </p:nvSpPr>
        <p:spPr>
          <a:xfrm>
            <a:off x="1660011" y="2457456"/>
            <a:ext cx="615553" cy="2105705"/>
          </a:xfrm>
          <a:prstGeom prst="rect">
            <a:avLst/>
          </a:prstGeom>
          <a:noFill/>
        </p:spPr>
        <p:txBody>
          <a:bodyPr vert="eaVert" wrap="none" rtlCol="0">
            <a:spAutoFit/>
          </a:bodyPr>
          <a:lstStyle/>
          <a:p>
            <a:pPr algn="ctr"/>
            <a:r>
              <a:rPr lang="zh-CN" altLang="en-US" sz="2800" dirty="0"/>
              <a:t>牛郎织女</a:t>
            </a:r>
            <a:r>
              <a:rPr lang="en-US" altLang="zh-CN" sz="2800" dirty="0"/>
              <a:t>(</a:t>
            </a:r>
            <a:r>
              <a:rPr lang="zh-CN" altLang="en-US" sz="2800" dirty="0"/>
              <a:t>二</a:t>
            </a:r>
            <a:r>
              <a:rPr lang="en-US" altLang="zh-CN" sz="2800" dirty="0"/>
              <a:t>)</a:t>
            </a:r>
            <a:endParaRPr lang="en-US" altLang="zh-CN" sz="2800" dirty="0"/>
          </a:p>
        </p:txBody>
      </p:sp>
      <p:sp>
        <p:nvSpPr>
          <p:cNvPr id="17" name="TextBox 4"/>
          <p:cNvSpPr txBox="1"/>
          <p:nvPr/>
        </p:nvSpPr>
        <p:spPr>
          <a:xfrm>
            <a:off x="3177094" y="3443019"/>
            <a:ext cx="1620957" cy="523220"/>
          </a:xfrm>
          <a:prstGeom prst="rect">
            <a:avLst/>
          </a:prstGeom>
          <a:noFill/>
        </p:spPr>
        <p:txBody>
          <a:bodyPr wrap="none" rtlCol="0">
            <a:spAutoFit/>
          </a:bodyPr>
          <a:lstStyle/>
          <a:p>
            <a:r>
              <a:rPr lang="zh-CN" altLang="en-US" sz="2800" dirty="0" smtClean="0"/>
              <a:t>抓上天庭</a:t>
            </a:r>
            <a:endParaRPr lang="zh-CN" altLang="en-US" sz="2800" dirty="0" smtClean="0"/>
          </a:p>
        </p:txBody>
      </p:sp>
      <p:sp>
        <p:nvSpPr>
          <p:cNvPr id="18" name="TextBox 4"/>
          <p:cNvSpPr txBox="1"/>
          <p:nvPr/>
        </p:nvSpPr>
        <p:spPr>
          <a:xfrm>
            <a:off x="3177094" y="3910379"/>
            <a:ext cx="1620957" cy="523220"/>
          </a:xfrm>
          <a:prstGeom prst="rect">
            <a:avLst/>
          </a:prstGeom>
          <a:noFill/>
        </p:spPr>
        <p:txBody>
          <a:bodyPr wrap="none" rtlCol="0">
            <a:spAutoFit/>
          </a:bodyPr>
          <a:lstStyle/>
          <a:p>
            <a:r>
              <a:rPr lang="zh-CN" altLang="en-US" sz="2800" dirty="0" smtClean="0"/>
              <a:t>七夕相会</a:t>
            </a:r>
            <a:endParaRPr lang="zh-CN" altLang="en-US" sz="2800" dirty="0" smtClean="0"/>
          </a:p>
        </p:txBody>
      </p:sp>
      <p:sp>
        <p:nvSpPr>
          <p:cNvPr id="19" name="TextBox 4"/>
          <p:cNvSpPr txBox="1"/>
          <p:nvPr/>
        </p:nvSpPr>
        <p:spPr>
          <a:xfrm>
            <a:off x="3177094" y="2519729"/>
            <a:ext cx="1620957" cy="523220"/>
          </a:xfrm>
          <a:prstGeom prst="rect">
            <a:avLst/>
          </a:prstGeom>
          <a:noFill/>
        </p:spPr>
        <p:txBody>
          <a:bodyPr wrap="none" rtlCol="0">
            <a:spAutoFit/>
          </a:bodyPr>
          <a:lstStyle/>
          <a:p>
            <a:r>
              <a:rPr lang="zh-CN" altLang="en-US" sz="2800" dirty="0" smtClean="0"/>
              <a:t>幸福生活</a:t>
            </a:r>
            <a:endParaRPr lang="zh-CN" altLang="en-US" sz="2800" dirty="0" smtClean="0"/>
          </a:p>
        </p:txBody>
      </p:sp>
      <p:sp>
        <p:nvSpPr>
          <p:cNvPr id="21" name="TextBox 4"/>
          <p:cNvSpPr txBox="1"/>
          <p:nvPr/>
        </p:nvSpPr>
        <p:spPr>
          <a:xfrm>
            <a:off x="5603210" y="2561212"/>
            <a:ext cx="1620957" cy="1815882"/>
          </a:xfrm>
          <a:prstGeom prst="rect">
            <a:avLst/>
          </a:prstGeom>
          <a:noFill/>
        </p:spPr>
        <p:txBody>
          <a:bodyPr wrap="none" rtlCol="0">
            <a:spAutoFit/>
          </a:bodyPr>
          <a:lstStyle/>
          <a:p>
            <a:r>
              <a:rPr lang="zh-CN" altLang="en-US" sz="2800" dirty="0" smtClean="0"/>
              <a:t>王母娘娘</a:t>
            </a:r>
            <a:endParaRPr lang="zh-CN" altLang="en-US" sz="2800" dirty="0" smtClean="0"/>
          </a:p>
          <a:p>
            <a:r>
              <a:rPr lang="zh-CN" altLang="en-US" sz="2800" dirty="0" smtClean="0"/>
              <a:t>狠心拆散</a:t>
            </a:r>
            <a:endParaRPr lang="zh-CN" altLang="en-US" sz="2800" dirty="0" smtClean="0"/>
          </a:p>
          <a:p>
            <a:r>
              <a:rPr lang="zh-CN" altLang="en-US" sz="2800" dirty="0" smtClean="0"/>
              <a:t>牛郎织女</a:t>
            </a:r>
            <a:endParaRPr lang="zh-CN" altLang="en-US" sz="2800" dirty="0" smtClean="0"/>
          </a:p>
          <a:p>
            <a:r>
              <a:rPr lang="zh-CN" altLang="en-US" sz="2800" dirty="0" smtClean="0"/>
              <a:t>抗争相会</a:t>
            </a:r>
            <a:endParaRPr lang="zh-CN" altLang="en-US" sz="2800" dirty="0" smtClean="0"/>
          </a:p>
        </p:txBody>
      </p:sp>
      <p:sp>
        <p:nvSpPr>
          <p:cNvPr id="22" name="文本框 21"/>
          <p:cNvSpPr txBox="1"/>
          <p:nvPr/>
        </p:nvSpPr>
        <p:spPr>
          <a:xfrm>
            <a:off x="3459896" y="77383"/>
            <a:ext cx="2676310" cy="523220"/>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defPPr>
              <a:defRPr lang="zh-CN"/>
            </a:defPPr>
            <a:lvl1pPr algn="ctr">
              <a:defRPr sz="2800">
                <a:ln>
                  <a:noFill/>
                </a:ln>
                <a:solidFill>
                  <a:schemeClr val="dk1"/>
                </a:solidFill>
                <a:effectLst/>
                <a:latin typeface="Arial" panose="020B0604020202020204" pitchFamily="34" charset="0"/>
                <a:ea typeface="宋体" panose="02010600030101010101" pitchFamily="2" charset="-122"/>
                <a:cs typeface="宋体" panose="02010600030101010101" pitchFamily="2"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zh-CN" dirty="0">
                <a:sym typeface="+mn-ea"/>
              </a:rPr>
              <a:t>11.</a:t>
            </a:r>
            <a:r>
              <a:rPr lang="zh-CN" altLang="en-US" dirty="0">
                <a:sym typeface="+mn-ea"/>
              </a:rPr>
              <a:t>牛郎织女</a:t>
            </a:r>
            <a:r>
              <a:rPr lang="en-US" altLang="zh-CN" dirty="0">
                <a:sym typeface="+mn-ea"/>
              </a:rPr>
              <a:t>(</a:t>
            </a:r>
            <a:r>
              <a:rPr lang="zh-CN" altLang="en-US" dirty="0">
                <a:sym typeface="+mn-ea"/>
              </a:rPr>
              <a:t>二</a:t>
            </a:r>
            <a:r>
              <a:rPr lang="en-US" altLang="zh-CN" dirty="0">
                <a:sym typeface="+mn-ea"/>
              </a:rPr>
              <a:t>)</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P spid="6" grpId="0" animBg="1"/>
      <p:bldP spid="11" grpId="0" animBg="1"/>
      <p:bldP spid="16" grpId="0"/>
      <p:bldP spid="17" grpId="0"/>
      <p:bldP spid="18" grpId="0"/>
      <p:bldP spid="19" grpId="0"/>
      <p:bldP spid="21"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70036" y="934730"/>
            <a:ext cx="5735092" cy="3970318"/>
          </a:xfrm>
          <a:prstGeom prst="rect">
            <a:avLst/>
          </a:prstGeom>
          <a:noFill/>
        </p:spPr>
        <p:txBody>
          <a:bodyPr wrap="square" rtlCol="0">
            <a:spAutoFit/>
          </a:bodyPr>
          <a:lstStyle/>
          <a:p>
            <a:r>
              <a:rPr lang="zh-CN" altLang="en-US" sz="2800" dirty="0" smtClean="0"/>
              <a:t>        本文</a:t>
            </a:r>
            <a:r>
              <a:rPr lang="zh-CN" altLang="en-US" sz="2800" dirty="0"/>
              <a:t>是《牛郎织女》故事的后半部分，讲述了王母娘娘知道织女在凡间与牛郎结为夫妻，将她抓走。牛郎带着孩子追赶织女，在织女的不断抗争下，两人终于能在每年农历七月初七这天相会。表现了织女追求自由幸福生活的反抗</a:t>
            </a:r>
            <a:r>
              <a:rPr lang="zh-CN" altLang="en-US" sz="2800" dirty="0" smtClean="0"/>
              <a:t>精神，表达</a:t>
            </a:r>
            <a:r>
              <a:rPr lang="zh-CN" altLang="en-US" sz="2800" dirty="0"/>
              <a:t>了勤劳善良的劳动人民对美好生活的向往和追求。</a:t>
            </a:r>
            <a:endParaRPr lang="zh-CN" altLang="en-US" sz="2800" dirty="0"/>
          </a:p>
        </p:txBody>
      </p:sp>
      <p:sp>
        <p:nvSpPr>
          <p:cNvPr id="8" name="文本框 7"/>
          <p:cNvSpPr txBox="1"/>
          <p:nvPr/>
        </p:nvSpPr>
        <p:spPr>
          <a:xfrm>
            <a:off x="967807" y="411510"/>
            <a:ext cx="3225648" cy="523220"/>
          </a:xfrm>
          <a:prstGeom prst="rect">
            <a:avLst/>
          </a:prstGeom>
          <a:noFill/>
        </p:spPr>
        <p:txBody>
          <a:bodyPr wrap="square" rtlCol="0" anchor="t">
            <a:spAutoFit/>
          </a:bodyPr>
          <a:lstStyle/>
          <a:p>
            <a:r>
              <a:rPr lang="zh-CN" altLang="en-US" sz="2800" dirty="0">
                <a:solidFill>
                  <a:srgbClr val="000000"/>
                </a:solidFill>
              </a:rPr>
              <a:t>二、概括主题</a:t>
            </a:r>
            <a:endParaRPr lang="zh-CN" altLang="en-US" sz="2800" dirty="0">
              <a:solidFill>
                <a:srgbClr val="000000"/>
              </a:solidFill>
            </a:endParaRPr>
          </a:p>
        </p:txBody>
      </p:sp>
      <p:pic>
        <p:nvPicPr>
          <p:cNvPr id="5122" name="Picture 2" descr="https://gimg2.baidu.com/image_search/src=http%3A%2F%2Fen.youth.cn%2FInter_Channel%2FTop_News%2F201208%2FW020120828300100795328.jpg&amp;refer=http%3A%2F%2Fen.youth.cn&amp;app=2002&amp;size=f9999,10000&amp;q=a80&amp;n=0&amp;g=0n&amp;fmt=jpeg?sec=1619687798&amp;t=59fb7ced70c67a3c6fa49b4233075976"/>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372200" y="1131590"/>
            <a:ext cx="2376264" cy="279211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699792" y="-2324794"/>
            <a:ext cx="3570208" cy="5168321"/>
            <a:chOff x="2066816" y="-480463"/>
            <a:chExt cx="3570208" cy="5168321"/>
          </a:xfrm>
        </p:grpSpPr>
        <p:grpSp>
          <p:nvGrpSpPr>
            <p:cNvPr id="9" name="组合 8"/>
            <p:cNvGrpSpPr/>
            <p:nvPr/>
          </p:nvGrpSpPr>
          <p:grpSpPr>
            <a:xfrm>
              <a:off x="2066816" y="2067694"/>
              <a:ext cx="3570208" cy="2620164"/>
              <a:chOff x="2066816" y="2067694"/>
              <a:chExt cx="3570208" cy="2620164"/>
            </a:xfrm>
          </p:grpSpPr>
          <p:sp>
            <p:nvSpPr>
              <p:cNvPr id="2" name="文本框 1"/>
              <p:cNvSpPr txBox="1">
                <a:spLocks noChangeArrowheads="1"/>
              </p:cNvSpPr>
              <p:nvPr/>
            </p:nvSpPr>
            <p:spPr bwMode="auto">
              <a:xfrm>
                <a:off x="2066816" y="3579862"/>
                <a:ext cx="3570208" cy="110799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zh-CN" altLang="en-US" sz="6600" dirty="0" smtClean="0">
                    <a:latin typeface="宋体" panose="02010600030101010101" pitchFamily="2" charset="-122"/>
                    <a:ea typeface="宋体" panose="02010600030101010101" pitchFamily="2" charset="-122"/>
                  </a:rPr>
                  <a:t>巩固练习</a:t>
                </a:r>
                <a:endParaRPr lang="zh-CN" altLang="en-US" sz="6600" dirty="0">
                  <a:latin typeface="宋体" panose="02010600030101010101" pitchFamily="2" charset="-122"/>
                  <a:ea typeface="宋体" panose="02010600030101010101" pitchFamily="2" charset="-122"/>
                </a:endParaRPr>
              </a:p>
            </p:txBody>
          </p:sp>
          <p:cxnSp>
            <p:nvCxnSpPr>
              <p:cNvPr id="4" name="直接连接符 3"/>
              <p:cNvCxnSpPr/>
              <p:nvPr/>
            </p:nvCxnSpPr>
            <p:spPr>
              <a:xfrm flipV="1">
                <a:off x="3851920" y="2067694"/>
                <a:ext cx="0" cy="1512168"/>
              </a:xfrm>
              <a:prstGeom prst="line">
                <a:avLst/>
              </a:prstGeom>
              <a:ln w="254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rot="10800000">
              <a:off x="2066816" y="-480463"/>
              <a:ext cx="3570208" cy="2620164"/>
              <a:chOff x="2066816" y="2067694"/>
              <a:chExt cx="3570208" cy="2620164"/>
            </a:xfrm>
          </p:grpSpPr>
          <p:sp>
            <p:nvSpPr>
              <p:cNvPr id="11" name="文本框 10"/>
              <p:cNvSpPr txBox="1">
                <a:spLocks noChangeArrowheads="1"/>
              </p:cNvSpPr>
              <p:nvPr/>
            </p:nvSpPr>
            <p:spPr bwMode="auto">
              <a:xfrm>
                <a:off x="2066816" y="3579862"/>
                <a:ext cx="3570208" cy="110799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none">
                <a:spAutoFit/>
              </a:bodyPr>
              <a:lstStyle/>
              <a:p>
                <a:r>
                  <a:rPr lang="zh-CN" altLang="en-US" sz="6600" dirty="0" smtClean="0">
                    <a:noFill/>
                    <a:latin typeface="宋体" panose="02010600030101010101" pitchFamily="2" charset="-122"/>
                    <a:ea typeface="宋体" panose="02010600030101010101" pitchFamily="2" charset="-122"/>
                  </a:rPr>
                  <a:t>例题</a:t>
                </a:r>
                <a:r>
                  <a:rPr lang="zh-CN" altLang="en-US" sz="6600" dirty="0">
                    <a:noFill/>
                    <a:latin typeface="宋体" panose="02010600030101010101" pitchFamily="2" charset="-122"/>
                    <a:ea typeface="宋体" panose="02010600030101010101" pitchFamily="2" charset="-122"/>
                  </a:rPr>
                  <a:t>分析</a:t>
                </a:r>
                <a:endParaRPr lang="zh-CN" altLang="en-US" sz="6600" dirty="0">
                  <a:noFill/>
                  <a:latin typeface="宋体" panose="02010600030101010101" pitchFamily="2" charset="-122"/>
                  <a:ea typeface="宋体" panose="02010600030101010101" pitchFamily="2" charset="-122"/>
                </a:endParaRPr>
              </a:p>
            </p:txBody>
          </p:sp>
          <p:cxnSp>
            <p:nvCxnSpPr>
              <p:cNvPr id="12" name="直接连接符 11"/>
              <p:cNvCxnSpPr/>
              <p:nvPr/>
            </p:nvCxnSpPr>
            <p:spPr>
              <a:xfrm flipV="1">
                <a:off x="3851920" y="2067694"/>
                <a:ext cx="0" cy="1512168"/>
              </a:xfrm>
              <a:prstGeom prst="line">
                <a:avLst/>
              </a:prstGeom>
              <a:ln w="25400">
                <a:no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3"/>
                                        </p:tgtEl>
                                        <p:attrNameLst>
                                          <p:attrName>r</p:attrName>
                                        </p:attrNameLst>
                                      </p:cBhvr>
                                    </p:animRot>
                                    <p:animRot by="-240000">
                                      <p:cBhvr>
                                        <p:cTn id="7" dur="200" fill="hold">
                                          <p:stCondLst>
                                            <p:cond delay="200"/>
                                          </p:stCondLst>
                                        </p:cTn>
                                        <p:tgtEl>
                                          <p:spTgt spid="13"/>
                                        </p:tgtEl>
                                        <p:attrNameLst>
                                          <p:attrName>r</p:attrName>
                                        </p:attrNameLst>
                                      </p:cBhvr>
                                    </p:animRot>
                                    <p:animRot by="240000">
                                      <p:cBhvr>
                                        <p:cTn id="8" dur="200" fill="hold">
                                          <p:stCondLst>
                                            <p:cond delay="400"/>
                                          </p:stCondLst>
                                        </p:cTn>
                                        <p:tgtEl>
                                          <p:spTgt spid="13"/>
                                        </p:tgtEl>
                                        <p:attrNameLst>
                                          <p:attrName>r</p:attrName>
                                        </p:attrNameLst>
                                      </p:cBhvr>
                                    </p:animRot>
                                    <p:animRot by="-240000">
                                      <p:cBhvr>
                                        <p:cTn id="9" dur="200" fill="hold">
                                          <p:stCondLst>
                                            <p:cond delay="600"/>
                                          </p:stCondLst>
                                        </p:cTn>
                                        <p:tgtEl>
                                          <p:spTgt spid="13"/>
                                        </p:tgtEl>
                                        <p:attrNameLst>
                                          <p:attrName>r</p:attrName>
                                        </p:attrNameLst>
                                      </p:cBhvr>
                                    </p:animRot>
                                    <p:animRot by="120000">
                                      <p:cBhvr>
                                        <p:cTn id="10" dur="200" fill="hold">
                                          <p:stCondLst>
                                            <p:cond delay="8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99592" y="1563638"/>
            <a:ext cx="7421840" cy="1384995"/>
          </a:xfrm>
          <a:prstGeom prst="rect">
            <a:avLst/>
          </a:prstGeom>
          <a:noFill/>
        </p:spPr>
        <p:txBody>
          <a:bodyPr wrap="square" rtlCol="0" anchor="t">
            <a:spAutoFit/>
          </a:bodyPr>
          <a:lstStyle/>
          <a:p>
            <a:r>
              <a:rPr lang="zh-CN" altLang="en-US" sz="2800" dirty="0" smtClean="0">
                <a:solidFill>
                  <a:srgbClr val="000000"/>
                </a:solidFill>
              </a:rPr>
              <a:t>        海力布</a:t>
            </a:r>
            <a:r>
              <a:rPr lang="zh-CN" altLang="en-US" sz="2800" dirty="0">
                <a:solidFill>
                  <a:srgbClr val="000000"/>
                </a:solidFill>
              </a:rPr>
              <a:t>救了</a:t>
            </a:r>
            <a:r>
              <a:rPr lang="en-US" altLang="zh-CN" sz="2800" dirty="0">
                <a:solidFill>
                  <a:srgbClr val="000000"/>
                </a:solidFill>
                <a:sym typeface="+mn-ea"/>
              </a:rPr>
              <a:t>(       </a:t>
            </a:r>
            <a:r>
              <a:rPr lang="en-US" altLang="zh-CN" sz="2800" dirty="0" smtClean="0">
                <a:solidFill>
                  <a:srgbClr val="000000"/>
                </a:solidFill>
                <a:sym typeface="+mn-ea"/>
              </a:rPr>
              <a:t>         </a:t>
            </a:r>
            <a:r>
              <a:rPr lang="en-US" altLang="zh-CN" sz="2800" dirty="0">
                <a:solidFill>
                  <a:srgbClr val="000000"/>
                </a:solidFill>
                <a:sym typeface="+mn-ea"/>
              </a:rPr>
              <a:t>)</a:t>
            </a:r>
            <a:r>
              <a:rPr lang="zh-CN" altLang="en-US" sz="2800" dirty="0">
                <a:solidFill>
                  <a:srgbClr val="000000"/>
                </a:solidFill>
                <a:sym typeface="+mn-ea"/>
              </a:rPr>
              <a:t>，得到</a:t>
            </a:r>
            <a:r>
              <a:rPr lang="en-US" altLang="zh-CN" sz="2800" dirty="0">
                <a:solidFill>
                  <a:srgbClr val="000000"/>
                </a:solidFill>
                <a:sym typeface="+mn-ea"/>
              </a:rPr>
              <a:t>(        </a:t>
            </a:r>
            <a:r>
              <a:rPr lang="en-US" altLang="zh-CN" sz="2800" dirty="0" smtClean="0">
                <a:solidFill>
                  <a:srgbClr val="000000"/>
                </a:solidFill>
                <a:sym typeface="+mn-ea"/>
              </a:rPr>
              <a:t>        </a:t>
            </a:r>
            <a:r>
              <a:rPr lang="en-US" altLang="zh-CN" sz="2800" dirty="0">
                <a:solidFill>
                  <a:srgbClr val="000000"/>
                </a:solidFill>
                <a:sym typeface="+mn-ea"/>
              </a:rPr>
              <a:t>)</a:t>
            </a:r>
            <a:r>
              <a:rPr lang="zh-CN" altLang="en-US" sz="2800" dirty="0">
                <a:solidFill>
                  <a:srgbClr val="000000"/>
                </a:solidFill>
                <a:sym typeface="+mn-ea"/>
              </a:rPr>
              <a:t>，他把</a:t>
            </a:r>
            <a:r>
              <a:rPr lang="en-US" altLang="zh-CN" sz="2800" dirty="0">
                <a:solidFill>
                  <a:srgbClr val="000000"/>
                </a:solidFill>
                <a:sym typeface="+mn-ea"/>
              </a:rPr>
              <a:t>(             </a:t>
            </a:r>
            <a:r>
              <a:rPr lang="en-US" altLang="zh-CN" sz="2800" dirty="0" smtClean="0">
                <a:solidFill>
                  <a:srgbClr val="000000"/>
                </a:solidFill>
                <a:sym typeface="+mn-ea"/>
              </a:rPr>
              <a:t>                            )</a:t>
            </a:r>
            <a:r>
              <a:rPr lang="zh-CN" altLang="en-US" sz="2800" dirty="0" smtClean="0">
                <a:solidFill>
                  <a:srgbClr val="000000"/>
                </a:solidFill>
                <a:sym typeface="+mn-ea"/>
              </a:rPr>
              <a:t>的</a:t>
            </a:r>
            <a:r>
              <a:rPr lang="zh-CN" altLang="en-US" sz="2800" dirty="0">
                <a:solidFill>
                  <a:srgbClr val="000000"/>
                </a:solidFill>
                <a:sym typeface="+mn-ea"/>
              </a:rPr>
              <a:t>消息告诉了乡亲们，乡亲们得救了，</a:t>
            </a:r>
            <a:r>
              <a:rPr lang="zh-CN" altLang="en-US" sz="2800" dirty="0" smtClean="0">
                <a:solidFill>
                  <a:srgbClr val="000000"/>
                </a:solidFill>
                <a:sym typeface="+mn-ea"/>
              </a:rPr>
              <a:t>而</a:t>
            </a:r>
            <a:r>
              <a:rPr lang="zh-CN" altLang="en-US" sz="2800" dirty="0" smtClean="0">
                <a:sym typeface="+mn-ea"/>
              </a:rPr>
              <a:t>他</a:t>
            </a:r>
            <a:r>
              <a:rPr lang="zh-CN" altLang="en-US" sz="2800" dirty="0" smtClean="0">
                <a:solidFill>
                  <a:srgbClr val="000000"/>
                </a:solidFill>
                <a:sym typeface="+mn-ea"/>
              </a:rPr>
              <a:t>自己</a:t>
            </a:r>
            <a:r>
              <a:rPr lang="zh-CN" altLang="en-US" sz="2800" dirty="0">
                <a:solidFill>
                  <a:srgbClr val="000000"/>
                </a:solidFill>
                <a:sym typeface="+mn-ea"/>
              </a:rPr>
              <a:t>却变成了</a:t>
            </a:r>
            <a:r>
              <a:rPr lang="en-US" altLang="zh-CN" sz="2800" dirty="0">
                <a:solidFill>
                  <a:srgbClr val="000000"/>
                </a:solidFill>
                <a:sym typeface="+mn-ea"/>
              </a:rPr>
              <a:t>(     </a:t>
            </a:r>
            <a:r>
              <a:rPr lang="en-US" altLang="zh-CN" sz="2800" dirty="0" smtClean="0">
                <a:solidFill>
                  <a:srgbClr val="000000"/>
                </a:solidFill>
                <a:sym typeface="+mn-ea"/>
              </a:rPr>
              <a:t>           </a:t>
            </a:r>
            <a:r>
              <a:rPr lang="en-US" altLang="zh-CN" sz="2800" dirty="0">
                <a:solidFill>
                  <a:srgbClr val="000000"/>
                </a:solidFill>
                <a:sym typeface="+mn-ea"/>
              </a:rPr>
              <a:t>)</a:t>
            </a:r>
            <a:r>
              <a:rPr lang="zh-CN" altLang="en-US" sz="2800" dirty="0">
                <a:solidFill>
                  <a:srgbClr val="000000"/>
                </a:solidFill>
              </a:rPr>
              <a:t>。</a:t>
            </a:r>
            <a:endParaRPr lang="zh-CN" altLang="en-US" sz="2800" dirty="0">
              <a:solidFill>
                <a:srgbClr val="000000"/>
              </a:solidFill>
            </a:endParaRPr>
          </a:p>
        </p:txBody>
      </p:sp>
      <p:sp>
        <p:nvSpPr>
          <p:cNvPr id="3" name="文本框 2"/>
          <p:cNvSpPr txBox="1"/>
          <p:nvPr/>
        </p:nvSpPr>
        <p:spPr>
          <a:xfrm>
            <a:off x="1043608" y="407229"/>
            <a:ext cx="3744416" cy="523220"/>
          </a:xfrm>
          <a:prstGeom prst="rect">
            <a:avLst/>
          </a:prstGeom>
          <a:noFill/>
        </p:spPr>
        <p:txBody>
          <a:bodyPr wrap="square" rtlCol="0" anchor="t">
            <a:spAutoFit/>
          </a:bodyPr>
          <a:lstStyle/>
          <a:p>
            <a:r>
              <a:rPr lang="en-US" altLang="zh-CN" sz="2800" dirty="0">
                <a:solidFill>
                  <a:srgbClr val="000000"/>
                </a:solidFill>
              </a:rPr>
              <a:t>1.</a:t>
            </a:r>
            <a:r>
              <a:rPr lang="zh-CN" altLang="en-US" sz="2800" dirty="0">
                <a:solidFill>
                  <a:srgbClr val="000000"/>
                </a:solidFill>
              </a:rPr>
              <a:t>按课文内容填空。</a:t>
            </a:r>
            <a:endParaRPr lang="zh-CN" altLang="en-US" sz="2800" dirty="0">
              <a:solidFill>
                <a:srgbClr val="000000"/>
              </a:solidFill>
            </a:endParaRPr>
          </a:p>
        </p:txBody>
      </p:sp>
      <p:sp>
        <p:nvSpPr>
          <p:cNvPr id="9" name="文本框 8"/>
          <p:cNvSpPr txBox="1"/>
          <p:nvPr/>
        </p:nvSpPr>
        <p:spPr>
          <a:xfrm>
            <a:off x="3660145" y="1563638"/>
            <a:ext cx="1585595" cy="523220"/>
          </a:xfrm>
          <a:prstGeom prst="rect">
            <a:avLst/>
          </a:prstGeom>
          <a:noFill/>
        </p:spPr>
        <p:txBody>
          <a:bodyPr wrap="square" rtlCol="0" anchor="t">
            <a:spAutoFit/>
          </a:bodyPr>
          <a:lstStyle/>
          <a:p>
            <a:r>
              <a:rPr lang="zh-CN" altLang="en-US" sz="2800" dirty="0">
                <a:solidFill>
                  <a:srgbClr val="FF0000"/>
                </a:solidFill>
              </a:rPr>
              <a:t>小白蛇</a:t>
            </a:r>
            <a:endParaRPr lang="zh-CN" altLang="en-US" sz="2800" dirty="0">
              <a:solidFill>
                <a:srgbClr val="FF0000"/>
              </a:solidFill>
            </a:endParaRPr>
          </a:p>
        </p:txBody>
      </p:sp>
      <p:sp>
        <p:nvSpPr>
          <p:cNvPr id="10" name="文本框 9"/>
          <p:cNvSpPr txBox="1"/>
          <p:nvPr/>
        </p:nvSpPr>
        <p:spPr>
          <a:xfrm>
            <a:off x="6295906" y="1563638"/>
            <a:ext cx="975360" cy="523220"/>
          </a:xfrm>
          <a:prstGeom prst="rect">
            <a:avLst/>
          </a:prstGeom>
          <a:noFill/>
        </p:spPr>
        <p:txBody>
          <a:bodyPr wrap="square" rtlCol="0" anchor="t">
            <a:spAutoFit/>
          </a:bodyPr>
          <a:lstStyle/>
          <a:p>
            <a:r>
              <a:rPr lang="zh-CN" altLang="en-US" sz="2800" dirty="0">
                <a:solidFill>
                  <a:srgbClr val="FF0000"/>
                </a:solidFill>
              </a:rPr>
              <a:t>宝石</a:t>
            </a:r>
            <a:endParaRPr lang="zh-CN" altLang="en-US" sz="2800" dirty="0">
              <a:solidFill>
                <a:srgbClr val="FF0000"/>
              </a:solidFill>
            </a:endParaRPr>
          </a:p>
        </p:txBody>
      </p:sp>
      <p:sp>
        <p:nvSpPr>
          <p:cNvPr id="14" name="文本框 13"/>
          <p:cNvSpPr txBox="1"/>
          <p:nvPr/>
        </p:nvSpPr>
        <p:spPr>
          <a:xfrm>
            <a:off x="1419722" y="1994526"/>
            <a:ext cx="5328592" cy="523220"/>
          </a:xfrm>
          <a:prstGeom prst="rect">
            <a:avLst/>
          </a:prstGeom>
          <a:noFill/>
        </p:spPr>
        <p:txBody>
          <a:bodyPr wrap="square" rtlCol="0" anchor="t">
            <a:spAutoFit/>
          </a:bodyPr>
          <a:lstStyle/>
          <a:p>
            <a:r>
              <a:rPr lang="zh-CN" altLang="en-US" sz="2800" dirty="0">
                <a:solidFill>
                  <a:srgbClr val="FF0000"/>
                </a:solidFill>
              </a:rPr>
              <a:t>山要崩塌、地要被淹</a:t>
            </a:r>
            <a:endParaRPr lang="zh-CN" altLang="en-US" sz="2800" dirty="0">
              <a:solidFill>
                <a:srgbClr val="FF0000"/>
              </a:solidFill>
            </a:endParaRPr>
          </a:p>
        </p:txBody>
      </p:sp>
      <p:sp>
        <p:nvSpPr>
          <p:cNvPr id="15" name="文本框 14"/>
          <p:cNvSpPr txBox="1"/>
          <p:nvPr/>
        </p:nvSpPr>
        <p:spPr>
          <a:xfrm>
            <a:off x="6727602" y="2425413"/>
            <a:ext cx="988060" cy="523220"/>
          </a:xfrm>
          <a:prstGeom prst="rect">
            <a:avLst/>
          </a:prstGeom>
          <a:noFill/>
        </p:spPr>
        <p:txBody>
          <a:bodyPr wrap="square" rtlCol="0" anchor="t">
            <a:spAutoFit/>
          </a:bodyPr>
          <a:lstStyle/>
          <a:p>
            <a:r>
              <a:rPr lang="zh-CN" altLang="en-US" sz="2800" dirty="0">
                <a:solidFill>
                  <a:srgbClr val="FF0000"/>
                </a:solidFill>
              </a:rPr>
              <a:t>石头</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down)">
                                      <p:cBhvr>
                                        <p:cTn id="13" dur="500"/>
                                        <p:tgtEl>
                                          <p:spTgt spid="1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down)">
                                      <p:cBhvr>
                                        <p:cTn id="1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p:bldP spid="1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71600" y="315713"/>
            <a:ext cx="8732520" cy="523220"/>
          </a:xfrm>
          <a:prstGeom prst="rect">
            <a:avLst/>
          </a:prstGeom>
          <a:noFill/>
        </p:spPr>
        <p:txBody>
          <a:bodyPr wrap="square" rtlCol="0" anchor="t">
            <a:spAutoFit/>
          </a:bodyPr>
          <a:lstStyle/>
          <a:p>
            <a:r>
              <a:rPr lang="en-US" altLang="zh-CN" sz="2800" dirty="0">
                <a:solidFill>
                  <a:srgbClr val="000000"/>
                </a:solidFill>
              </a:rPr>
              <a:t>2.</a:t>
            </a:r>
            <a:r>
              <a:rPr lang="zh-CN" altLang="en-US" sz="2800" dirty="0">
                <a:solidFill>
                  <a:srgbClr val="000000"/>
                </a:solidFill>
                <a:sym typeface="+mn-ea"/>
              </a:rPr>
              <a:t>用关联词分别将两个句子合为一句话。</a:t>
            </a:r>
            <a:endParaRPr lang="zh-CN" altLang="en-US" sz="2800" dirty="0">
              <a:solidFill>
                <a:srgbClr val="000000"/>
              </a:solidFill>
            </a:endParaRPr>
          </a:p>
        </p:txBody>
      </p:sp>
      <p:sp>
        <p:nvSpPr>
          <p:cNvPr id="3" name="文本框 2"/>
          <p:cNvSpPr txBox="1"/>
          <p:nvPr/>
        </p:nvSpPr>
        <p:spPr>
          <a:xfrm>
            <a:off x="579533" y="2897606"/>
            <a:ext cx="8057772" cy="954107"/>
          </a:xfrm>
          <a:prstGeom prst="rect">
            <a:avLst/>
          </a:prstGeom>
          <a:noFill/>
        </p:spPr>
        <p:txBody>
          <a:bodyPr wrap="square" rtlCol="0" anchor="t">
            <a:spAutoFit/>
          </a:bodyPr>
          <a:lstStyle/>
          <a:p>
            <a:r>
              <a:rPr lang="zh-CN" altLang="en-US" sz="2800" dirty="0" smtClean="0">
                <a:solidFill>
                  <a:srgbClr val="000000"/>
                </a:solidFill>
                <a:sym typeface="Wingdings" panose="05000000000000000000" charset="0"/>
              </a:rPr>
              <a:t>       </a:t>
            </a:r>
            <a:r>
              <a:rPr lang="zh-CN" altLang="en-US" sz="2800" dirty="0">
                <a:solidFill>
                  <a:srgbClr val="000000"/>
                </a:solidFill>
              </a:rPr>
              <a:t>王母娘娘十分愤怒。织女私自下天庭和牛郎成亲。</a:t>
            </a:r>
            <a:endParaRPr lang="zh-CN" altLang="en-US" sz="2800" dirty="0">
              <a:solidFill>
                <a:srgbClr val="000000"/>
              </a:solidFill>
            </a:endParaRPr>
          </a:p>
        </p:txBody>
      </p:sp>
      <p:sp>
        <p:nvSpPr>
          <p:cNvPr id="4" name="文本框 3"/>
          <p:cNvSpPr txBox="1"/>
          <p:nvPr/>
        </p:nvSpPr>
        <p:spPr>
          <a:xfrm>
            <a:off x="405801" y="1020676"/>
            <a:ext cx="7694592" cy="954107"/>
          </a:xfrm>
          <a:prstGeom prst="rect">
            <a:avLst/>
          </a:prstGeom>
          <a:noFill/>
        </p:spPr>
        <p:txBody>
          <a:bodyPr wrap="square" rtlCol="0" anchor="t">
            <a:spAutoFit/>
          </a:bodyPr>
          <a:lstStyle/>
          <a:p>
            <a:r>
              <a:rPr lang="zh-CN" altLang="en-US" sz="2800" dirty="0" smtClean="0">
                <a:solidFill>
                  <a:srgbClr val="000000"/>
                </a:solidFill>
                <a:sym typeface="Wingdings" panose="05000000000000000000" charset="0"/>
              </a:rPr>
              <a:t>         </a:t>
            </a:r>
            <a:r>
              <a:rPr lang="zh-CN" altLang="en-US" sz="2800" dirty="0">
                <a:solidFill>
                  <a:srgbClr val="000000"/>
                </a:solidFill>
              </a:rPr>
              <a:t>织女藏在泰山底下的</a:t>
            </a:r>
            <a:r>
              <a:rPr lang="zh-CN" altLang="en-US" sz="2800" dirty="0" smtClean="0">
                <a:solidFill>
                  <a:srgbClr val="000000"/>
                </a:solidFill>
              </a:rPr>
              <a:t>石缝</a:t>
            </a:r>
            <a:r>
              <a:rPr lang="zh-CN" altLang="en-US" sz="2800" dirty="0">
                <a:solidFill>
                  <a:srgbClr val="000000"/>
                </a:solidFill>
              </a:rPr>
              <a:t>里，大海中心的珊瑚礁上。一定要抓回来。 </a:t>
            </a:r>
            <a:endParaRPr lang="zh-CN" altLang="en-US" sz="2800" dirty="0">
              <a:solidFill>
                <a:srgbClr val="000000"/>
              </a:solidFill>
            </a:endParaRPr>
          </a:p>
        </p:txBody>
      </p:sp>
      <p:sp>
        <p:nvSpPr>
          <p:cNvPr id="5" name="文本框 4"/>
          <p:cNvSpPr txBox="1"/>
          <p:nvPr/>
        </p:nvSpPr>
        <p:spPr>
          <a:xfrm>
            <a:off x="405800" y="1959141"/>
            <a:ext cx="7838608" cy="954107"/>
          </a:xfrm>
          <a:prstGeom prst="rect">
            <a:avLst/>
          </a:prstGeom>
          <a:noFill/>
        </p:spPr>
        <p:txBody>
          <a:bodyPr wrap="square" rtlCol="0" anchor="t">
            <a:spAutoFit/>
          </a:bodyPr>
          <a:lstStyle/>
          <a:p>
            <a:r>
              <a:rPr lang="zh-CN" altLang="en-US" sz="2800" dirty="0" smtClean="0">
                <a:solidFill>
                  <a:srgbClr val="FF0000"/>
                </a:solidFill>
                <a:sym typeface="+mn-ea"/>
              </a:rPr>
              <a:t>       哪怕</a:t>
            </a:r>
            <a:r>
              <a:rPr lang="zh-CN" altLang="en-US" sz="2800" dirty="0">
                <a:solidFill>
                  <a:srgbClr val="FF0000"/>
                </a:solidFill>
                <a:sym typeface="+mn-ea"/>
              </a:rPr>
              <a:t>织女藏在泰山底下的</a:t>
            </a:r>
            <a:r>
              <a:rPr lang="zh-CN" altLang="en-US" sz="2800" dirty="0" smtClean="0">
                <a:solidFill>
                  <a:srgbClr val="FF0000"/>
                </a:solidFill>
                <a:sym typeface="+mn-ea"/>
              </a:rPr>
              <a:t>石缝</a:t>
            </a:r>
            <a:r>
              <a:rPr lang="zh-CN" altLang="en-US" sz="2800" dirty="0">
                <a:solidFill>
                  <a:srgbClr val="FF0000"/>
                </a:solidFill>
                <a:sym typeface="+mn-ea"/>
              </a:rPr>
              <a:t>里，大海中心的珊瑚礁上，也一定要抓回来。 </a:t>
            </a:r>
            <a:endParaRPr lang="zh-CN" altLang="en-US" sz="2800" dirty="0">
              <a:solidFill>
                <a:srgbClr val="FF0000"/>
              </a:solidFill>
            </a:endParaRPr>
          </a:p>
        </p:txBody>
      </p:sp>
      <p:sp>
        <p:nvSpPr>
          <p:cNvPr id="6" name="文本框 5"/>
          <p:cNvSpPr txBox="1"/>
          <p:nvPr/>
        </p:nvSpPr>
        <p:spPr>
          <a:xfrm>
            <a:off x="579533" y="3723878"/>
            <a:ext cx="7664875" cy="954107"/>
          </a:xfrm>
          <a:prstGeom prst="rect">
            <a:avLst/>
          </a:prstGeom>
          <a:noFill/>
        </p:spPr>
        <p:txBody>
          <a:bodyPr wrap="square" rtlCol="0" anchor="t">
            <a:spAutoFit/>
          </a:bodyPr>
          <a:lstStyle/>
          <a:p>
            <a:r>
              <a:rPr lang="zh-CN" altLang="en-US" sz="2800" dirty="0" smtClean="0">
                <a:solidFill>
                  <a:srgbClr val="FF0000"/>
                </a:solidFill>
                <a:sym typeface="+mn-ea"/>
              </a:rPr>
              <a:t>        之所以</a:t>
            </a:r>
            <a:r>
              <a:rPr lang="zh-CN" altLang="en-US" sz="2800" dirty="0">
                <a:solidFill>
                  <a:srgbClr val="FF0000"/>
                </a:solidFill>
                <a:sym typeface="+mn-ea"/>
              </a:rPr>
              <a:t>王母娘娘十分愤怒，是因为织女私自下天庭和牛郎成亲。</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699792" y="-2324794"/>
            <a:ext cx="3570208" cy="5168321"/>
            <a:chOff x="2066816" y="-480463"/>
            <a:chExt cx="3570208" cy="5168321"/>
          </a:xfrm>
        </p:grpSpPr>
        <p:grpSp>
          <p:nvGrpSpPr>
            <p:cNvPr id="9" name="组合 8"/>
            <p:cNvGrpSpPr/>
            <p:nvPr/>
          </p:nvGrpSpPr>
          <p:grpSpPr>
            <a:xfrm>
              <a:off x="2066816" y="2067694"/>
              <a:ext cx="3570208" cy="2620164"/>
              <a:chOff x="2066816" y="2067694"/>
              <a:chExt cx="3570208" cy="2620164"/>
            </a:xfrm>
          </p:grpSpPr>
          <p:sp>
            <p:nvSpPr>
              <p:cNvPr id="2" name="文本框 1"/>
              <p:cNvSpPr txBox="1">
                <a:spLocks noChangeArrowheads="1"/>
              </p:cNvSpPr>
              <p:nvPr/>
            </p:nvSpPr>
            <p:spPr bwMode="auto">
              <a:xfrm>
                <a:off x="2066816" y="3579862"/>
                <a:ext cx="3570208" cy="110799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zh-CN" altLang="en-US" sz="6600" dirty="0" smtClean="0">
                    <a:latin typeface="宋体" panose="02010600030101010101" pitchFamily="2" charset="-122"/>
                    <a:ea typeface="宋体" panose="02010600030101010101" pitchFamily="2" charset="-122"/>
                  </a:rPr>
                  <a:t>第</a:t>
                </a:r>
                <a:r>
                  <a:rPr lang="zh-CN" altLang="en-US" sz="6600" dirty="0">
                    <a:latin typeface="宋体" panose="02010600030101010101" pitchFamily="2" charset="-122"/>
                    <a:ea typeface="宋体" panose="02010600030101010101" pitchFamily="2" charset="-122"/>
                  </a:rPr>
                  <a:t>四</a:t>
                </a:r>
                <a:r>
                  <a:rPr lang="zh-CN" altLang="en-US" sz="6600" dirty="0" smtClean="0">
                    <a:latin typeface="宋体" panose="02010600030101010101" pitchFamily="2" charset="-122"/>
                    <a:ea typeface="宋体" panose="02010600030101010101" pitchFamily="2" charset="-122"/>
                  </a:rPr>
                  <a:t>单元</a:t>
                </a:r>
                <a:endParaRPr lang="zh-CN" altLang="en-US" sz="6600" dirty="0">
                  <a:latin typeface="宋体" panose="02010600030101010101" pitchFamily="2" charset="-122"/>
                  <a:ea typeface="宋体" panose="02010600030101010101" pitchFamily="2" charset="-122"/>
                </a:endParaRPr>
              </a:p>
            </p:txBody>
          </p:sp>
          <p:cxnSp>
            <p:nvCxnSpPr>
              <p:cNvPr id="4" name="直接连接符 3"/>
              <p:cNvCxnSpPr/>
              <p:nvPr/>
            </p:nvCxnSpPr>
            <p:spPr>
              <a:xfrm flipV="1">
                <a:off x="3851920" y="2067694"/>
                <a:ext cx="0" cy="1512168"/>
              </a:xfrm>
              <a:prstGeom prst="line">
                <a:avLst/>
              </a:prstGeom>
              <a:ln w="254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rot="10800000">
              <a:off x="2066816" y="-480463"/>
              <a:ext cx="3570208" cy="2620164"/>
              <a:chOff x="2066816" y="2067694"/>
              <a:chExt cx="3570208" cy="2620164"/>
            </a:xfrm>
          </p:grpSpPr>
          <p:sp>
            <p:nvSpPr>
              <p:cNvPr id="11" name="文本框 10"/>
              <p:cNvSpPr txBox="1">
                <a:spLocks noChangeArrowheads="1"/>
              </p:cNvSpPr>
              <p:nvPr/>
            </p:nvSpPr>
            <p:spPr bwMode="auto">
              <a:xfrm>
                <a:off x="2066816" y="3579862"/>
                <a:ext cx="3570208" cy="110799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none">
                <a:spAutoFit/>
              </a:bodyPr>
              <a:lstStyle/>
              <a:p>
                <a:r>
                  <a:rPr lang="zh-CN" altLang="en-US" sz="6600" dirty="0" smtClean="0">
                    <a:noFill/>
                    <a:latin typeface="宋体" panose="02010600030101010101" pitchFamily="2" charset="-122"/>
                    <a:ea typeface="宋体" panose="02010600030101010101" pitchFamily="2" charset="-122"/>
                  </a:rPr>
                  <a:t>例题</a:t>
                </a:r>
                <a:r>
                  <a:rPr lang="zh-CN" altLang="en-US" sz="6600" dirty="0">
                    <a:noFill/>
                    <a:latin typeface="宋体" panose="02010600030101010101" pitchFamily="2" charset="-122"/>
                    <a:ea typeface="宋体" panose="02010600030101010101" pitchFamily="2" charset="-122"/>
                  </a:rPr>
                  <a:t>分析</a:t>
                </a:r>
                <a:endParaRPr lang="zh-CN" altLang="en-US" sz="6600" dirty="0">
                  <a:noFill/>
                  <a:latin typeface="宋体" panose="02010600030101010101" pitchFamily="2" charset="-122"/>
                  <a:ea typeface="宋体" panose="02010600030101010101" pitchFamily="2" charset="-122"/>
                </a:endParaRPr>
              </a:p>
            </p:txBody>
          </p:sp>
          <p:cxnSp>
            <p:nvCxnSpPr>
              <p:cNvPr id="12" name="直接连接符 11"/>
              <p:cNvCxnSpPr/>
              <p:nvPr/>
            </p:nvCxnSpPr>
            <p:spPr>
              <a:xfrm flipV="1">
                <a:off x="3851920" y="2067694"/>
                <a:ext cx="0" cy="1512168"/>
              </a:xfrm>
              <a:prstGeom prst="line">
                <a:avLst/>
              </a:prstGeom>
              <a:ln w="25400">
                <a:no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3"/>
                                        </p:tgtEl>
                                        <p:attrNameLst>
                                          <p:attrName>r</p:attrName>
                                        </p:attrNameLst>
                                      </p:cBhvr>
                                    </p:animRot>
                                    <p:animRot by="-240000">
                                      <p:cBhvr>
                                        <p:cTn id="7" dur="200" fill="hold">
                                          <p:stCondLst>
                                            <p:cond delay="200"/>
                                          </p:stCondLst>
                                        </p:cTn>
                                        <p:tgtEl>
                                          <p:spTgt spid="13"/>
                                        </p:tgtEl>
                                        <p:attrNameLst>
                                          <p:attrName>r</p:attrName>
                                        </p:attrNameLst>
                                      </p:cBhvr>
                                    </p:animRot>
                                    <p:animRot by="240000">
                                      <p:cBhvr>
                                        <p:cTn id="8" dur="200" fill="hold">
                                          <p:stCondLst>
                                            <p:cond delay="400"/>
                                          </p:stCondLst>
                                        </p:cTn>
                                        <p:tgtEl>
                                          <p:spTgt spid="13"/>
                                        </p:tgtEl>
                                        <p:attrNameLst>
                                          <p:attrName>r</p:attrName>
                                        </p:attrNameLst>
                                      </p:cBhvr>
                                    </p:animRot>
                                    <p:animRot by="-240000">
                                      <p:cBhvr>
                                        <p:cTn id="9" dur="200" fill="hold">
                                          <p:stCondLst>
                                            <p:cond delay="600"/>
                                          </p:stCondLst>
                                        </p:cTn>
                                        <p:tgtEl>
                                          <p:spTgt spid="13"/>
                                        </p:tgtEl>
                                        <p:attrNameLst>
                                          <p:attrName>r</p:attrName>
                                        </p:attrNameLst>
                                      </p:cBhvr>
                                    </p:animRot>
                                    <p:animRot by="120000">
                                      <p:cBhvr>
                                        <p:cTn id="10" dur="200" fill="hold">
                                          <p:stCondLst>
                                            <p:cond delay="8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395536" y="771550"/>
            <a:ext cx="8553450" cy="954107"/>
          </a:xfrm>
          <a:prstGeom prst="rect">
            <a:avLst/>
          </a:prstGeom>
          <a:noFill/>
          <a:ln w="9525">
            <a:noFill/>
            <a:miter lim="800000"/>
          </a:ln>
          <a:effectLst/>
        </p:spPr>
        <p:txBody>
          <a:bodyPr vert="horz" wrap="square" lIns="91440" tIns="45720" rIns="91440" bIns="45720" numCol="1" anchor="ctr" anchorCtr="0" compatLnSpc="1">
            <a:spAutoFit/>
          </a:bodyPr>
          <a:lstStyle/>
          <a:p>
            <a:pPr defTabSz="914400" fontAlgn="base">
              <a:spcBef>
                <a:spcPct val="0"/>
              </a:spcBef>
              <a:spcAft>
                <a:spcPct val="0"/>
              </a:spcAft>
            </a:pPr>
            <a:r>
              <a:rPr lang="zh-CN" altLang="en-US" sz="2800" dirty="0" smtClean="0">
                <a:cs typeface="宋体" panose="02010600030101010101" pitchFamily="2" charset="-122"/>
              </a:rPr>
              <a:t>一、《</a:t>
            </a:r>
            <a:r>
              <a:rPr lang="zh-CN" altLang="en-US" sz="2800" dirty="0" smtClean="0">
                <a:latin typeface="宋体" panose="02010600030101010101" pitchFamily="2" charset="-122"/>
                <a:cs typeface="+mn-ea"/>
                <a:sym typeface="+mn-ea"/>
              </a:rPr>
              <a:t>少年中国说</a:t>
            </a:r>
            <a:r>
              <a:rPr lang="zh-CN" altLang="en-US" sz="2800" dirty="0" smtClean="0">
                <a:cs typeface="宋体" panose="02010600030101010101" pitchFamily="2" charset="-122"/>
                <a:sym typeface="+mn-ea"/>
              </a:rPr>
              <a:t>》一课用了什么写作手法，写了哪些内容</a:t>
            </a:r>
            <a:r>
              <a:rPr lang="en-US" sz="2800" b="1">
                <a:latin typeface="宋体" panose="02010600030101010101" pitchFamily="2" charset="-122"/>
                <a:cs typeface="宋体" panose="02010600030101010101" pitchFamily="2" charset="-122"/>
                <a:sym typeface="+mn-ea"/>
              </a:rPr>
              <a:t>？</a:t>
            </a:r>
            <a:endParaRPr lang="zh-CN" altLang="en-US" sz="2800" dirty="0" smtClean="0">
              <a:cs typeface="宋体" panose="02010600030101010101" pitchFamily="2" charset="-122"/>
            </a:endParaRPr>
          </a:p>
        </p:txBody>
      </p:sp>
      <p:sp>
        <p:nvSpPr>
          <p:cNvPr id="7" name="矩形 6"/>
          <p:cNvSpPr/>
          <p:nvPr/>
        </p:nvSpPr>
        <p:spPr>
          <a:xfrm>
            <a:off x="1780471" y="1464047"/>
            <a:ext cx="5040560" cy="523220"/>
          </a:xfrm>
          <a:prstGeom prst="rect">
            <a:avLst/>
          </a:prstGeom>
        </p:spPr>
        <p:txBody>
          <a:bodyPr wrap="square">
            <a:spAutoFit/>
          </a:bodyPr>
          <a:lstStyle/>
          <a:p>
            <a:r>
              <a:rPr lang="zh-CN" altLang="en-US" sz="2800" dirty="0"/>
              <a:t>本文用了比喻的写作手法。</a:t>
            </a:r>
            <a:endParaRPr lang="zh-CN" altLang="en-US" sz="2800" dirty="0"/>
          </a:p>
        </p:txBody>
      </p:sp>
      <p:sp>
        <p:nvSpPr>
          <p:cNvPr id="2" name="左大括号 1"/>
          <p:cNvSpPr/>
          <p:nvPr/>
        </p:nvSpPr>
        <p:spPr>
          <a:xfrm>
            <a:off x="1312956" y="2390470"/>
            <a:ext cx="366395" cy="1884680"/>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5" name="TextBox 4"/>
          <p:cNvSpPr txBox="1"/>
          <p:nvPr/>
        </p:nvSpPr>
        <p:spPr>
          <a:xfrm>
            <a:off x="1665537" y="2093912"/>
            <a:ext cx="4685898" cy="892552"/>
          </a:xfrm>
          <a:prstGeom prst="rect">
            <a:avLst/>
          </a:prstGeom>
          <a:noFill/>
        </p:spPr>
        <p:txBody>
          <a:bodyPr wrap="none" rtlCol="0">
            <a:spAutoFit/>
          </a:bodyPr>
          <a:lstStyle/>
          <a:p>
            <a:r>
              <a:rPr lang="zh-CN" altLang="en-US" sz="2600" dirty="0" smtClean="0"/>
              <a:t>少年责任</a:t>
            </a:r>
            <a:r>
              <a:rPr lang="en-US" altLang="zh-CN" sz="2600" dirty="0">
                <a:latin typeface="宋体" panose="02010600030101010101" pitchFamily="2" charset="-122"/>
                <a:cs typeface="宋体" panose="02010600030101010101" pitchFamily="2" charset="-122"/>
                <a:sym typeface="+mn-ea"/>
              </a:rPr>
              <a:t>:</a:t>
            </a:r>
            <a:r>
              <a:rPr lang="zh-CN" altLang="en-US" sz="2600" dirty="0" smtClean="0"/>
              <a:t>担当改变祖国重任，</a:t>
            </a:r>
            <a:endParaRPr lang="zh-CN" altLang="en-US" sz="2600" dirty="0" smtClean="0"/>
          </a:p>
          <a:p>
            <a:r>
              <a:rPr lang="zh-CN" altLang="en-US" sz="2600" dirty="0" smtClean="0"/>
              <a:t>责任全在少年</a:t>
            </a:r>
            <a:endParaRPr lang="zh-CN" altLang="en-US" sz="2600" dirty="0" smtClean="0"/>
          </a:p>
        </p:txBody>
      </p:sp>
      <p:sp>
        <p:nvSpPr>
          <p:cNvPr id="10" name="TextBox 4"/>
          <p:cNvSpPr txBox="1"/>
          <p:nvPr/>
        </p:nvSpPr>
        <p:spPr>
          <a:xfrm>
            <a:off x="1665537" y="3758123"/>
            <a:ext cx="4397444" cy="892552"/>
          </a:xfrm>
          <a:prstGeom prst="rect">
            <a:avLst/>
          </a:prstGeom>
          <a:noFill/>
        </p:spPr>
        <p:txBody>
          <a:bodyPr wrap="square" rtlCol="0">
            <a:spAutoFit/>
          </a:bodyPr>
          <a:lstStyle/>
          <a:p>
            <a:r>
              <a:rPr lang="zh-CN" altLang="en-US" sz="2600" dirty="0">
                <a:latin typeface="宋体" panose="02010600030101010101" pitchFamily="2" charset="-122"/>
                <a:cs typeface="宋体" panose="02010600030101010101" pitchFamily="2" charset="-122"/>
                <a:sym typeface="+mn-ea"/>
              </a:rPr>
              <a:t>直抒胸臆</a:t>
            </a:r>
            <a:r>
              <a:rPr lang="en-US" altLang="zh-CN" sz="2600" dirty="0">
                <a:latin typeface="宋体" panose="02010600030101010101" pitchFamily="2" charset="-122"/>
                <a:cs typeface="宋体" panose="02010600030101010101" pitchFamily="2" charset="-122"/>
                <a:sym typeface="+mn-ea"/>
              </a:rPr>
              <a:t>:</a:t>
            </a:r>
            <a:r>
              <a:rPr lang="zh-CN" altLang="en-US" sz="2600" dirty="0">
                <a:latin typeface="宋体" panose="02010600030101010101" pitchFamily="2" charset="-122"/>
                <a:cs typeface="宋体" panose="02010600030101010101" pitchFamily="2" charset="-122"/>
                <a:sym typeface="+mn-ea"/>
              </a:rPr>
              <a:t>表达自己对祖国的热爱</a:t>
            </a:r>
            <a:endParaRPr lang="zh-CN" altLang="en-US" sz="2600" dirty="0" smtClean="0">
              <a:latin typeface="宋体" panose="02010600030101010101" pitchFamily="2" charset="-122"/>
              <a:cs typeface="宋体" panose="02010600030101010101" pitchFamily="2" charset="-122"/>
              <a:sym typeface="+mn-ea"/>
            </a:endParaRPr>
          </a:p>
        </p:txBody>
      </p:sp>
      <p:sp>
        <p:nvSpPr>
          <p:cNvPr id="13" name="文本框 12"/>
          <p:cNvSpPr txBox="1"/>
          <p:nvPr/>
        </p:nvSpPr>
        <p:spPr>
          <a:xfrm>
            <a:off x="6605910" y="2195403"/>
            <a:ext cx="1477328" cy="2863880"/>
          </a:xfrm>
          <a:prstGeom prst="rect">
            <a:avLst/>
          </a:prstGeom>
          <a:noFill/>
        </p:spPr>
        <p:txBody>
          <a:bodyPr vert="eaVert" wrap="square" rtlCol="0">
            <a:spAutoFit/>
          </a:bodyPr>
          <a:lstStyle/>
          <a:p>
            <a:endParaRPr lang="zh-CN" altLang="en-US" sz="2800" dirty="0">
              <a:sym typeface="+mn-ea"/>
            </a:endParaRPr>
          </a:p>
          <a:p>
            <a:r>
              <a:rPr lang="zh-CN" altLang="en-US" sz="2800" dirty="0">
                <a:sym typeface="+mn-ea"/>
              </a:rPr>
              <a:t>振奋人民精神</a:t>
            </a:r>
            <a:endParaRPr lang="zh-CN" altLang="en-US" sz="2800" dirty="0">
              <a:sym typeface="+mn-ea"/>
            </a:endParaRPr>
          </a:p>
          <a:p>
            <a:r>
              <a:rPr lang="zh-CN" altLang="en-US" sz="2800" dirty="0"/>
              <a:t>强烈爱国之情</a:t>
            </a:r>
            <a:endParaRPr lang="zh-CN" altLang="en-US" sz="2800" dirty="0"/>
          </a:p>
        </p:txBody>
      </p:sp>
      <p:sp>
        <p:nvSpPr>
          <p:cNvPr id="11" name="右大括号 10"/>
          <p:cNvSpPr/>
          <p:nvPr/>
        </p:nvSpPr>
        <p:spPr>
          <a:xfrm>
            <a:off x="6251577" y="2355522"/>
            <a:ext cx="354330" cy="1884680"/>
          </a:xfrm>
          <a:prstGeom prst="rightBrace">
            <a:avLst>
              <a:gd name="adj1" fmla="val 0"/>
              <a:gd name="adj2" fmla="val 50000"/>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5" name="文本框 14"/>
          <p:cNvSpPr txBox="1"/>
          <p:nvPr/>
        </p:nvSpPr>
        <p:spPr>
          <a:xfrm>
            <a:off x="684223" y="2400493"/>
            <a:ext cx="615553" cy="1887696"/>
          </a:xfrm>
          <a:prstGeom prst="rect">
            <a:avLst/>
          </a:prstGeom>
          <a:noFill/>
        </p:spPr>
        <p:txBody>
          <a:bodyPr vert="eaVert" wrap="none" rtlCol="0">
            <a:spAutoFit/>
          </a:bodyPr>
          <a:lstStyle/>
          <a:p>
            <a:r>
              <a:rPr lang="zh-CN" altLang="en-US" sz="2800"/>
              <a:t>少年中国说</a:t>
            </a:r>
            <a:endParaRPr lang="zh-CN" altLang="en-US" sz="2800"/>
          </a:p>
        </p:txBody>
      </p:sp>
      <p:sp>
        <p:nvSpPr>
          <p:cNvPr id="22" name="文本框 21"/>
          <p:cNvSpPr txBox="1"/>
          <p:nvPr/>
        </p:nvSpPr>
        <p:spPr>
          <a:xfrm>
            <a:off x="3740857" y="173990"/>
            <a:ext cx="2480167" cy="523220"/>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defPPr>
              <a:defRPr lang="zh-CN"/>
            </a:defPPr>
            <a:lvl1pPr algn="ctr">
              <a:defRPr sz="2800">
                <a:ln>
                  <a:noFill/>
                </a:ln>
                <a:solidFill>
                  <a:schemeClr val="dk1"/>
                </a:solidFill>
                <a:effectLst/>
                <a:latin typeface="Arial" panose="020B0604020202020204" pitchFamily="34" charset="0"/>
                <a:ea typeface="宋体" panose="02010600030101010101" pitchFamily="2" charset="-122"/>
                <a:cs typeface="宋体" panose="02010600030101010101" pitchFamily="2"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zh-CN" dirty="0">
                <a:sym typeface="+mn-ea"/>
              </a:rPr>
              <a:t>13.</a:t>
            </a:r>
            <a:r>
              <a:rPr lang="zh-CN" altLang="en-US" dirty="0">
                <a:sym typeface="+mn-ea"/>
              </a:rPr>
              <a:t>少年中国说</a:t>
            </a:r>
            <a:endParaRPr lang="zh-CN" altLang="en-US" dirty="0">
              <a:sym typeface="+mn-ea"/>
            </a:endParaRPr>
          </a:p>
        </p:txBody>
      </p:sp>
      <p:sp>
        <p:nvSpPr>
          <p:cNvPr id="3" name="TextBox 4"/>
          <p:cNvSpPr txBox="1"/>
          <p:nvPr/>
        </p:nvSpPr>
        <p:spPr>
          <a:xfrm>
            <a:off x="1780471" y="2893154"/>
            <a:ext cx="4310787" cy="892552"/>
          </a:xfrm>
          <a:prstGeom prst="rect">
            <a:avLst/>
          </a:prstGeom>
          <a:noFill/>
        </p:spPr>
        <p:txBody>
          <a:bodyPr wrap="square" rtlCol="0">
            <a:spAutoFit/>
          </a:bodyPr>
          <a:lstStyle/>
          <a:p>
            <a:r>
              <a:rPr lang="zh-CN" altLang="en-US" sz="2600" dirty="0" smtClean="0"/>
              <a:t>借物赞国</a:t>
            </a:r>
            <a:r>
              <a:rPr lang="en-US" altLang="zh-CN" sz="2600" dirty="0">
                <a:latin typeface="宋体" panose="02010600030101010101" pitchFamily="2" charset="-122"/>
                <a:cs typeface="宋体" panose="02010600030101010101" pitchFamily="2" charset="-122"/>
                <a:sym typeface="+mn-ea"/>
              </a:rPr>
              <a:t>:</a:t>
            </a:r>
            <a:r>
              <a:rPr lang="zh-CN" altLang="en-US" sz="2600" dirty="0">
                <a:latin typeface="宋体" panose="02010600030101010101" pitchFamily="2" charset="-122"/>
                <a:cs typeface="宋体" panose="02010600030101010101" pitchFamily="2" charset="-122"/>
                <a:sym typeface="+mn-ea"/>
              </a:rPr>
              <a:t>借助不同事物，</a:t>
            </a:r>
            <a:endParaRPr lang="zh-CN" altLang="en-US" sz="2600" dirty="0">
              <a:latin typeface="宋体" panose="02010600030101010101" pitchFamily="2" charset="-122"/>
              <a:cs typeface="宋体" panose="02010600030101010101" pitchFamily="2" charset="-122"/>
              <a:sym typeface="+mn-ea"/>
            </a:endParaRPr>
          </a:p>
          <a:p>
            <a:r>
              <a:rPr lang="zh-CN" altLang="en-US" sz="2600" dirty="0">
                <a:latin typeface="宋体" panose="02010600030101010101" pitchFamily="2" charset="-122"/>
                <a:cs typeface="宋体" panose="02010600030101010101" pitchFamily="2" charset="-122"/>
                <a:sym typeface="+mn-ea"/>
              </a:rPr>
              <a:t>赞美少年中国</a:t>
            </a:r>
            <a:endParaRPr lang="zh-CN" altLang="en-US" sz="2600" dirty="0" smtClean="0">
              <a:latin typeface="宋体" panose="02010600030101010101" pitchFamily="2" charset="-122"/>
              <a:cs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2"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animBg="1"/>
      <p:bldP spid="5" grpId="0"/>
      <p:bldP spid="10" grpId="0"/>
      <p:bldP spid="13" grpId="0"/>
      <p:bldP spid="11" grpId="0" animBg="1"/>
      <p:bldP spid="15" grpId="1"/>
      <p:bldP spid="15" grpId="2"/>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899592" y="1419622"/>
            <a:ext cx="7128792" cy="1569660"/>
          </a:xfrm>
          <a:prstGeom prst="rect">
            <a:avLst/>
          </a:prstGeom>
          <a:noFill/>
        </p:spPr>
        <p:txBody>
          <a:bodyPr wrap="square" rtlCol="0">
            <a:spAutoFit/>
          </a:bodyPr>
          <a:lstStyle/>
          <a:p>
            <a:r>
              <a:rPr lang="zh-CN" altLang="en-US" sz="3200" dirty="0" smtClean="0"/>
              <a:t>         本文</a:t>
            </a:r>
            <a:r>
              <a:rPr lang="zh-CN" altLang="en-US" sz="3200" dirty="0"/>
              <a:t>通过写少年中国的各种美好前景，表达了作者对</a:t>
            </a:r>
            <a:r>
              <a:rPr lang="zh-CN" altLang="en-US" sz="3200" dirty="0">
                <a:sym typeface="+mn-ea"/>
              </a:rPr>
              <a:t>少年</a:t>
            </a:r>
            <a:r>
              <a:rPr lang="zh-CN" altLang="en-US" sz="3200" dirty="0"/>
              <a:t>中国的</a:t>
            </a:r>
            <a:r>
              <a:rPr lang="zh-CN" altLang="en-US" sz="3200" dirty="0" smtClean="0"/>
              <a:t>热爱和</a:t>
            </a:r>
            <a:r>
              <a:rPr lang="zh-CN" altLang="en-US" sz="3200" dirty="0"/>
              <a:t>对中国少年的期望。</a:t>
            </a:r>
            <a:endParaRPr lang="zh-CN" altLang="en-US" sz="3200" dirty="0"/>
          </a:p>
        </p:txBody>
      </p:sp>
      <p:sp>
        <p:nvSpPr>
          <p:cNvPr id="8" name="文本框 7"/>
          <p:cNvSpPr txBox="1"/>
          <p:nvPr/>
        </p:nvSpPr>
        <p:spPr>
          <a:xfrm>
            <a:off x="971600" y="483518"/>
            <a:ext cx="2709545" cy="584775"/>
          </a:xfrm>
          <a:prstGeom prst="rect">
            <a:avLst/>
          </a:prstGeom>
          <a:noFill/>
        </p:spPr>
        <p:txBody>
          <a:bodyPr wrap="square" rtlCol="0" anchor="t">
            <a:spAutoFit/>
          </a:bodyPr>
          <a:lstStyle/>
          <a:p>
            <a:r>
              <a:rPr lang="zh-CN" altLang="en-US" sz="3200" dirty="0">
                <a:solidFill>
                  <a:srgbClr val="000000"/>
                </a:solidFill>
              </a:rPr>
              <a:t>二、概括主题</a:t>
            </a:r>
            <a:endParaRPr lang="zh-CN" altLang="en-US" sz="3200" dirty="0">
              <a:solidFill>
                <a:srgbClr val="000000"/>
              </a:solidFill>
            </a:endParaRPr>
          </a:p>
        </p:txBody>
      </p:sp>
      <p:pic>
        <p:nvPicPr>
          <p:cNvPr id="6146" name="Picture 2" descr="https://gimg2.baidu.com/image_search/src=http%3A%2F%2Fimage.biaobaiju.com%2Fuploads%2F20191101%2F17%2F1572599313-toIhWJRypx.jpeg&amp;refer=http%3A%2F%2Fimage.biaobaiju.com&amp;app=2002&amp;size=f9999,10000&amp;q=a80&amp;n=0&amp;g=0n&amp;fmt=jpeg?sec=1619687992&amp;t=6d926064405d2b04a78eba0ec51768de"/>
          <p:cNvPicPr>
            <a:picLocks noChangeAspect="1" noChangeArrowheads="1"/>
          </p:cNvPicPr>
          <p:nvPr/>
        </p:nvPicPr>
        <p:blipFill>
          <a:blip r:embed="rId1"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6804248" y="2715766"/>
            <a:ext cx="1942805" cy="207232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11560" y="1707654"/>
            <a:ext cx="7762572" cy="1569660"/>
          </a:xfrm>
          <a:prstGeom prst="rect">
            <a:avLst/>
          </a:prstGeom>
          <a:noFill/>
        </p:spPr>
        <p:txBody>
          <a:bodyPr wrap="square" rtlCol="0" anchor="t">
            <a:spAutoFit/>
          </a:bodyPr>
          <a:lstStyle/>
          <a:p>
            <a:r>
              <a:rPr lang="zh-CN" altLang="en-US" sz="3200" dirty="0" smtClean="0"/>
              <a:t>        在</a:t>
            </a:r>
            <a:r>
              <a:rPr lang="zh-CN" altLang="en-US" sz="3200" dirty="0"/>
              <a:t>作者心目中，中国是一个智慧、富有、强大、 独立、自由、进步、胜于欧洲、雄于地球的中国。</a:t>
            </a:r>
            <a:endParaRPr lang="zh-CN" altLang="en-US" sz="3200" dirty="0"/>
          </a:p>
        </p:txBody>
      </p:sp>
      <p:sp>
        <p:nvSpPr>
          <p:cNvPr id="6" name="文本框 5"/>
          <p:cNvSpPr txBox="1"/>
          <p:nvPr/>
        </p:nvSpPr>
        <p:spPr>
          <a:xfrm>
            <a:off x="1043608" y="555526"/>
            <a:ext cx="7546548" cy="584775"/>
          </a:xfrm>
          <a:prstGeom prst="rect">
            <a:avLst/>
          </a:prstGeom>
          <a:noFill/>
        </p:spPr>
        <p:txBody>
          <a:bodyPr wrap="square" rtlCol="0" anchor="t">
            <a:spAutoFit/>
          </a:bodyPr>
          <a:lstStyle/>
          <a:p>
            <a:r>
              <a:rPr lang="zh-CN" altLang="en-US" sz="3200" dirty="0">
                <a:sym typeface="+mn-ea"/>
              </a:rPr>
              <a:t>三</a:t>
            </a:r>
            <a:r>
              <a:rPr lang="zh-CN" altLang="en-US" sz="3200" dirty="0" smtClean="0">
                <a:sym typeface="+mn-ea"/>
              </a:rPr>
              <a:t>、从</a:t>
            </a:r>
            <a:r>
              <a:rPr lang="zh-CN" altLang="en-US" sz="3200" dirty="0">
                <a:sym typeface="+mn-ea"/>
              </a:rPr>
              <a:t>第1自然段的文字中你读懂了什么?</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64766" y="533101"/>
            <a:ext cx="6675586" cy="954107"/>
          </a:xfrm>
          <a:prstGeom prst="rect">
            <a:avLst/>
          </a:prstGeom>
          <a:noFill/>
        </p:spPr>
        <p:txBody>
          <a:bodyPr wrap="square" rtlCol="0">
            <a:spAutoFit/>
          </a:bodyPr>
          <a:lstStyle/>
          <a:p>
            <a:pPr algn="l"/>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一、《</a:t>
            </a:r>
            <a:r>
              <a:rPr lang="zh-CN" altLang="en-US" sz="2800" dirty="0">
                <a:latin typeface="+mn-ea"/>
              </a:rPr>
              <a:t>落花生</a:t>
            </a:r>
            <a:r>
              <a:rPr lang="zh-CN" altLang="en-US" sz="2800" dirty="0" smtClean="0">
                <a:ln>
                  <a:noFill/>
                </a:ln>
                <a:effectLst/>
                <a:latin typeface="Arial" panose="020B0604020202020204" pitchFamily="34" charset="0"/>
                <a:ea typeface="宋体" panose="02010600030101010101" pitchFamily="2" charset="-122"/>
                <a:cs typeface="宋体" panose="02010600030101010101" pitchFamily="2" charset="-122"/>
                <a:sym typeface="+mn-ea"/>
              </a:rPr>
              <a:t>》一课用了什么写作手法，写了哪些内容</a:t>
            </a:r>
            <a:r>
              <a:rPr lang="en-US" sz="2800" b="1" dirty="0">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2800" dirty="0">
              <a:latin typeface="+mn-ea"/>
            </a:endParaRPr>
          </a:p>
        </p:txBody>
      </p:sp>
      <p:sp>
        <p:nvSpPr>
          <p:cNvPr id="5" name="TextBox 4"/>
          <p:cNvSpPr txBox="1"/>
          <p:nvPr/>
        </p:nvSpPr>
        <p:spPr>
          <a:xfrm>
            <a:off x="1372642" y="1496968"/>
            <a:ext cx="5211683" cy="523220"/>
          </a:xfrm>
          <a:prstGeom prst="rect">
            <a:avLst/>
          </a:prstGeom>
          <a:noFill/>
        </p:spPr>
        <p:txBody>
          <a:bodyPr wrap="none" rtlCol="0">
            <a:spAutoFit/>
          </a:bodyPr>
          <a:lstStyle/>
          <a:p>
            <a:pPr algn="l">
              <a:buClrTx/>
              <a:buSzTx/>
              <a:buFontTx/>
            </a:pPr>
            <a:r>
              <a:rPr lang="zh-CN" altLang="en-US" sz="2800" dirty="0" smtClean="0"/>
              <a:t>本文用了借物喻人的写作方法。</a:t>
            </a:r>
            <a:endParaRPr lang="zh-CN" altLang="en-US" sz="2800" dirty="0" smtClean="0"/>
          </a:p>
        </p:txBody>
      </p:sp>
      <p:sp>
        <p:nvSpPr>
          <p:cNvPr id="9" name="左大括号 8"/>
          <p:cNvSpPr/>
          <p:nvPr/>
        </p:nvSpPr>
        <p:spPr>
          <a:xfrm>
            <a:off x="1618765" y="2559292"/>
            <a:ext cx="126672" cy="1524625"/>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1" name="TextBox 4"/>
          <p:cNvSpPr txBox="1"/>
          <p:nvPr/>
        </p:nvSpPr>
        <p:spPr>
          <a:xfrm>
            <a:off x="1890544" y="2335674"/>
            <a:ext cx="1851789" cy="492443"/>
          </a:xfrm>
          <a:prstGeom prst="rect">
            <a:avLst/>
          </a:prstGeom>
          <a:noFill/>
        </p:spPr>
        <p:txBody>
          <a:bodyPr wrap="none" rtlCol="0">
            <a:spAutoFit/>
          </a:bodyPr>
          <a:lstStyle/>
          <a:p>
            <a:pPr algn="l">
              <a:buClrTx/>
              <a:buSzTx/>
              <a:buFontTx/>
            </a:pPr>
            <a:r>
              <a:rPr lang="zh-CN" altLang="en-US" sz="2600" dirty="0" smtClean="0">
                <a:sym typeface="+mn-ea"/>
              </a:rPr>
              <a:t>种、收花生</a:t>
            </a:r>
            <a:endParaRPr lang="zh-CN" altLang="en-US" sz="2600" dirty="0" smtClean="0"/>
          </a:p>
        </p:txBody>
      </p:sp>
      <p:sp>
        <p:nvSpPr>
          <p:cNvPr id="12" name="TextBox 4"/>
          <p:cNvSpPr txBox="1"/>
          <p:nvPr/>
        </p:nvSpPr>
        <p:spPr>
          <a:xfrm>
            <a:off x="1902340" y="3227485"/>
            <a:ext cx="1184940" cy="492443"/>
          </a:xfrm>
          <a:prstGeom prst="rect">
            <a:avLst/>
          </a:prstGeom>
          <a:noFill/>
        </p:spPr>
        <p:txBody>
          <a:bodyPr wrap="none" rtlCol="0">
            <a:spAutoFit/>
          </a:bodyPr>
          <a:lstStyle/>
          <a:p>
            <a:pPr algn="l">
              <a:buClrTx/>
              <a:buSzTx/>
              <a:buFontTx/>
            </a:pPr>
            <a:r>
              <a:rPr lang="zh-CN" altLang="en-US" sz="2600" dirty="0" smtClean="0"/>
              <a:t>吃花生</a:t>
            </a:r>
            <a:endParaRPr lang="zh-CN" altLang="en-US" sz="2600" dirty="0" smtClean="0"/>
          </a:p>
        </p:txBody>
      </p:sp>
      <p:sp>
        <p:nvSpPr>
          <p:cNvPr id="13" name="TextBox 4"/>
          <p:cNvSpPr txBox="1"/>
          <p:nvPr/>
        </p:nvSpPr>
        <p:spPr>
          <a:xfrm>
            <a:off x="1902340" y="3687761"/>
            <a:ext cx="1184940" cy="492443"/>
          </a:xfrm>
          <a:prstGeom prst="rect">
            <a:avLst/>
          </a:prstGeom>
          <a:noFill/>
        </p:spPr>
        <p:txBody>
          <a:bodyPr wrap="none" rtlCol="0">
            <a:spAutoFit/>
          </a:bodyPr>
          <a:lstStyle/>
          <a:p>
            <a:pPr algn="l">
              <a:buClrTx/>
              <a:buSzTx/>
              <a:buFontTx/>
            </a:pPr>
            <a:r>
              <a:rPr lang="zh-CN" altLang="en-US" sz="2600" dirty="0" smtClean="0"/>
              <a:t>议花生</a:t>
            </a:r>
            <a:endParaRPr lang="zh-CN" altLang="en-US" sz="2600" dirty="0" smtClean="0"/>
          </a:p>
        </p:txBody>
      </p:sp>
      <p:sp>
        <p:nvSpPr>
          <p:cNvPr id="14" name="文本框 13"/>
          <p:cNvSpPr txBox="1"/>
          <p:nvPr/>
        </p:nvSpPr>
        <p:spPr>
          <a:xfrm>
            <a:off x="1003211" y="2513573"/>
            <a:ext cx="615553" cy="1169551"/>
          </a:xfrm>
          <a:prstGeom prst="rect">
            <a:avLst/>
          </a:prstGeom>
          <a:noFill/>
        </p:spPr>
        <p:txBody>
          <a:bodyPr vert="eaVert" wrap="none" rtlCol="0">
            <a:spAutoFit/>
          </a:bodyPr>
          <a:lstStyle/>
          <a:p>
            <a:r>
              <a:rPr lang="zh-CN" altLang="en-US" sz="2800" dirty="0"/>
              <a:t>落花生</a:t>
            </a:r>
            <a:endParaRPr lang="zh-CN" altLang="en-US" sz="2800" dirty="0"/>
          </a:p>
        </p:txBody>
      </p:sp>
      <p:sp>
        <p:nvSpPr>
          <p:cNvPr id="15" name="左大括号 14"/>
          <p:cNvSpPr/>
          <p:nvPr/>
        </p:nvSpPr>
        <p:spPr>
          <a:xfrm>
            <a:off x="3667274" y="2099553"/>
            <a:ext cx="154305" cy="914400"/>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6" name="TextBox 3"/>
          <p:cNvSpPr txBox="1"/>
          <p:nvPr/>
        </p:nvSpPr>
        <p:spPr>
          <a:xfrm>
            <a:off x="3978483" y="1947583"/>
            <a:ext cx="3685624" cy="492443"/>
          </a:xfrm>
          <a:prstGeom prst="rect">
            <a:avLst/>
          </a:prstGeom>
          <a:noFill/>
        </p:spPr>
        <p:txBody>
          <a:bodyPr wrap="none" rtlCol="0">
            <a:spAutoFit/>
          </a:bodyPr>
          <a:lstStyle/>
          <a:p>
            <a:pPr algn="l"/>
            <a:r>
              <a:rPr lang="zh-CN" altLang="en-US" sz="2600" dirty="0">
                <a:latin typeface="+mn-ea"/>
              </a:rPr>
              <a:t>种花生</a:t>
            </a:r>
            <a:r>
              <a:rPr lang="en-US" altLang="zh-CN" sz="2600" dirty="0" smtClean="0">
                <a:latin typeface="+mn-ea"/>
                <a:sym typeface="+mn-ea"/>
              </a:rPr>
              <a:t>:</a:t>
            </a:r>
            <a:r>
              <a:rPr lang="zh-CN" altLang="en-US" sz="2600" dirty="0" smtClean="0">
                <a:latin typeface="+mn-ea"/>
                <a:sym typeface="+mn-ea"/>
              </a:rPr>
              <a:t>买、翻、播、浇</a:t>
            </a:r>
            <a:endParaRPr lang="zh-CN" altLang="en-US" sz="2600" dirty="0" smtClean="0">
              <a:latin typeface="+mn-ea"/>
              <a:sym typeface="+mn-ea"/>
            </a:endParaRPr>
          </a:p>
        </p:txBody>
      </p:sp>
      <p:sp>
        <p:nvSpPr>
          <p:cNvPr id="17" name="TextBox 3"/>
          <p:cNvSpPr txBox="1"/>
          <p:nvPr/>
        </p:nvSpPr>
        <p:spPr>
          <a:xfrm>
            <a:off x="3999851" y="2623513"/>
            <a:ext cx="1184940" cy="492443"/>
          </a:xfrm>
          <a:prstGeom prst="rect">
            <a:avLst/>
          </a:prstGeom>
          <a:noFill/>
        </p:spPr>
        <p:txBody>
          <a:bodyPr wrap="none" rtlCol="0">
            <a:spAutoFit/>
          </a:bodyPr>
          <a:lstStyle/>
          <a:p>
            <a:r>
              <a:rPr lang="zh-CN" altLang="en-US" sz="2600" dirty="0">
                <a:latin typeface="+mn-ea"/>
              </a:rPr>
              <a:t>收花生</a:t>
            </a:r>
            <a:endParaRPr lang="zh-CN" altLang="en-US" sz="2600" dirty="0">
              <a:latin typeface="+mn-ea"/>
            </a:endParaRPr>
          </a:p>
        </p:txBody>
      </p:sp>
      <p:sp>
        <p:nvSpPr>
          <p:cNvPr id="18" name="文本框 17"/>
          <p:cNvSpPr txBox="1"/>
          <p:nvPr/>
        </p:nvSpPr>
        <p:spPr>
          <a:xfrm>
            <a:off x="2999620" y="3217960"/>
            <a:ext cx="2518638" cy="492443"/>
          </a:xfrm>
          <a:prstGeom prst="rect">
            <a:avLst/>
          </a:prstGeom>
          <a:noFill/>
        </p:spPr>
        <p:txBody>
          <a:bodyPr wrap="none" rtlCol="0" anchor="t">
            <a:spAutoFit/>
          </a:bodyPr>
          <a:lstStyle/>
          <a:p>
            <a:r>
              <a:rPr lang="zh-CN" altLang="en-US" sz="2600"/>
              <a:t>做成好几样食品</a:t>
            </a:r>
            <a:endParaRPr lang="zh-CN" altLang="en-US" sz="2600"/>
          </a:p>
        </p:txBody>
      </p:sp>
      <p:sp>
        <p:nvSpPr>
          <p:cNvPr id="19" name="文本框 18"/>
          <p:cNvSpPr txBox="1"/>
          <p:nvPr/>
        </p:nvSpPr>
        <p:spPr>
          <a:xfrm>
            <a:off x="2999620" y="3678335"/>
            <a:ext cx="4185761" cy="492443"/>
          </a:xfrm>
          <a:prstGeom prst="rect">
            <a:avLst/>
          </a:prstGeom>
          <a:noFill/>
        </p:spPr>
        <p:txBody>
          <a:bodyPr wrap="none" rtlCol="0" anchor="t">
            <a:spAutoFit/>
          </a:bodyPr>
          <a:lstStyle/>
          <a:p>
            <a:r>
              <a:rPr lang="zh-CN" altLang="en-US" sz="2600" dirty="0"/>
              <a:t>用处很多，不好看却很有用</a:t>
            </a:r>
            <a:endParaRPr lang="zh-CN" altLang="en-US" sz="2600" dirty="0"/>
          </a:p>
        </p:txBody>
      </p:sp>
      <p:sp>
        <p:nvSpPr>
          <p:cNvPr id="21" name="文本框 20"/>
          <p:cNvSpPr txBox="1"/>
          <p:nvPr/>
        </p:nvSpPr>
        <p:spPr>
          <a:xfrm>
            <a:off x="3815081" y="95151"/>
            <a:ext cx="1549008" cy="460375"/>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defPPr>
              <a:defRPr lang="zh-CN"/>
            </a:defPPr>
            <a:lvl1pPr algn="ctr">
              <a:defRPr sz="2400">
                <a:ln>
                  <a:noFill/>
                </a:ln>
                <a:effectLst/>
                <a:latin typeface="Arial" panose="020B0604020202020204" pitchFamily="34" charset="0"/>
                <a:ea typeface="宋体" panose="02010600030101010101" pitchFamily="2" charset="-122"/>
                <a:cs typeface="宋体" panose="02010600030101010101" pitchFamily="2" charset="-122"/>
              </a:defRPr>
            </a:lvl1pPr>
          </a:lstStyle>
          <a:p>
            <a:r>
              <a:rPr lang="en-US" altLang="zh-CN" dirty="0">
                <a:sym typeface="+mn-ea"/>
              </a:rPr>
              <a:t>2.</a:t>
            </a:r>
            <a:r>
              <a:rPr lang="zh-CN" altLang="en-US" dirty="0">
                <a:sym typeface="+mn-ea"/>
              </a:rPr>
              <a:t>落花生</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P spid="11" grpId="0"/>
      <p:bldP spid="12" grpId="0"/>
      <p:bldP spid="13" grpId="0"/>
      <p:bldP spid="14" grpId="0"/>
      <p:bldP spid="15" grpId="0" animBg="1"/>
      <p:bldP spid="16" grpId="0"/>
      <p:bldP spid="17" grpId="0"/>
      <p:bldP spid="18" grpId="0"/>
      <p:bldP spid="19"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043608" y="627534"/>
            <a:ext cx="7272808" cy="1077218"/>
          </a:xfrm>
          <a:prstGeom prst="rect">
            <a:avLst/>
          </a:prstGeom>
          <a:noFill/>
        </p:spPr>
        <p:txBody>
          <a:bodyPr wrap="square" rtlCol="0" anchor="t">
            <a:spAutoFit/>
          </a:bodyPr>
          <a:lstStyle/>
          <a:p>
            <a:r>
              <a:rPr lang="zh-CN" altLang="en-US" sz="3200" dirty="0">
                <a:latin typeface="+mn-ea"/>
                <a:sym typeface="+mn-ea"/>
              </a:rPr>
              <a:t>四</a:t>
            </a:r>
            <a:r>
              <a:rPr lang="zh-CN" altLang="en-US" sz="3200" dirty="0" smtClean="0">
                <a:latin typeface="+mn-ea"/>
              </a:rPr>
              <a:t>、第2</a:t>
            </a:r>
            <a:r>
              <a:rPr lang="zh-CN" altLang="en-US" sz="3200" dirty="0">
                <a:latin typeface="+mn-ea"/>
              </a:rPr>
              <a:t>自然段中所</a:t>
            </a:r>
            <a:r>
              <a:rPr lang="zh-CN" altLang="en-US" sz="3200" dirty="0" smtClean="0">
                <a:latin typeface="+mn-ea"/>
              </a:rPr>
              <a:t>列举的</a:t>
            </a:r>
            <a:r>
              <a:rPr lang="zh-CN" altLang="en-US" sz="3200" dirty="0">
                <a:latin typeface="+mn-ea"/>
              </a:rPr>
              <a:t>事物可以分为几类?</a:t>
            </a:r>
            <a:endParaRPr lang="zh-CN" altLang="en-US" sz="3200" dirty="0">
              <a:latin typeface="+mn-ea"/>
            </a:endParaRPr>
          </a:p>
        </p:txBody>
      </p:sp>
      <p:sp>
        <p:nvSpPr>
          <p:cNvPr id="8" name="文本框 7"/>
          <p:cNvSpPr txBox="1"/>
          <p:nvPr/>
        </p:nvSpPr>
        <p:spPr>
          <a:xfrm>
            <a:off x="1068884" y="1923678"/>
            <a:ext cx="7012776" cy="2062103"/>
          </a:xfrm>
          <a:prstGeom prst="rect">
            <a:avLst/>
          </a:prstGeom>
          <a:noFill/>
        </p:spPr>
        <p:txBody>
          <a:bodyPr wrap="square" rtlCol="0" anchor="t">
            <a:spAutoFit/>
          </a:bodyPr>
          <a:lstStyle/>
          <a:p>
            <a:r>
              <a:rPr lang="zh-CN" altLang="en-US" sz="3200" dirty="0" smtClean="0">
                <a:sym typeface="+mn-ea"/>
              </a:rPr>
              <a:t>        这些</a:t>
            </a:r>
            <a:r>
              <a:rPr lang="zh-CN" altLang="en-US" sz="3200" dirty="0">
                <a:sym typeface="+mn-ea"/>
              </a:rPr>
              <a:t>事物可以分成三</a:t>
            </a:r>
            <a:r>
              <a:rPr lang="zh-CN" altLang="en-US" sz="3200" dirty="0" smtClean="0">
                <a:sym typeface="+mn-ea"/>
              </a:rPr>
              <a:t>类：第</a:t>
            </a:r>
            <a:r>
              <a:rPr lang="zh-CN" altLang="en-US" sz="3200" dirty="0">
                <a:sym typeface="+mn-ea"/>
              </a:rPr>
              <a:t>一类从天上写到</a:t>
            </a:r>
            <a:r>
              <a:rPr lang="zh-CN" altLang="en-US" sz="3200" dirty="0" smtClean="0">
                <a:sym typeface="+mn-ea"/>
              </a:rPr>
              <a:t>地下；第二</a:t>
            </a:r>
            <a:r>
              <a:rPr lang="zh-CN" altLang="en-US" sz="3200" dirty="0">
                <a:sym typeface="+mn-ea"/>
              </a:rPr>
              <a:t>类从大的逐步写到小</a:t>
            </a:r>
            <a:r>
              <a:rPr lang="zh-CN" altLang="en-US" sz="3200" dirty="0" smtClean="0">
                <a:sym typeface="+mn-ea"/>
              </a:rPr>
              <a:t>的；第三</a:t>
            </a:r>
            <a:r>
              <a:rPr lang="zh-CN" altLang="en-US" sz="3200" dirty="0">
                <a:sym typeface="+mn-ea"/>
              </a:rPr>
              <a:t>类从有生命特征的写到无生命特征的。</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9552" y="1635646"/>
            <a:ext cx="7488832" cy="2677656"/>
          </a:xfrm>
          <a:prstGeom prst="rect">
            <a:avLst/>
          </a:prstGeom>
          <a:noFill/>
        </p:spPr>
        <p:txBody>
          <a:bodyPr wrap="square" rtlCol="0" anchor="t">
            <a:spAutoFit/>
          </a:bodyPr>
          <a:lstStyle/>
          <a:p>
            <a:r>
              <a:rPr lang="zh-CN" altLang="en-US" sz="2800" dirty="0" smtClean="0"/>
              <a:t>        A</a:t>
            </a:r>
            <a:r>
              <a:rPr lang="zh-CN" altLang="en-US" sz="2800" dirty="0"/>
              <a:t>.少年中国的建成与否,取决于有没有中国少年。只有有了中国少年，才会建设成少年中国，如果没有中国少年,就不会有少年中国。</a:t>
            </a:r>
            <a:endParaRPr lang="zh-CN" altLang="en-US" sz="2800" dirty="0"/>
          </a:p>
          <a:p>
            <a:r>
              <a:rPr lang="zh-CN" altLang="en-US" sz="2800" dirty="0" smtClean="0"/>
              <a:t>        B</a:t>
            </a:r>
            <a:r>
              <a:rPr lang="zh-CN" altLang="en-US" sz="2800" dirty="0"/>
              <a:t>.少年决定祖国的未来，祖国决定少年的未来。没有</a:t>
            </a:r>
            <a:r>
              <a:rPr lang="zh-CN" altLang="en-US" sz="2800" dirty="0">
                <a:sym typeface="+mn-ea"/>
              </a:rPr>
              <a:t>祖国</a:t>
            </a:r>
            <a:r>
              <a:rPr lang="zh-CN" altLang="en-US" sz="2800" dirty="0" smtClean="0"/>
              <a:t>就没有</a:t>
            </a:r>
            <a:r>
              <a:rPr lang="zh-CN" altLang="en-US" sz="2800" dirty="0"/>
              <a:t>少年，没有少年就没有祖国未来。</a:t>
            </a:r>
            <a:endParaRPr lang="zh-CN" altLang="en-US" sz="2800" dirty="0"/>
          </a:p>
        </p:txBody>
      </p:sp>
      <p:sp>
        <p:nvSpPr>
          <p:cNvPr id="9" name="文本框 8"/>
          <p:cNvSpPr txBox="1"/>
          <p:nvPr/>
        </p:nvSpPr>
        <p:spPr>
          <a:xfrm>
            <a:off x="755576" y="555526"/>
            <a:ext cx="8100392" cy="584775"/>
          </a:xfrm>
          <a:prstGeom prst="rect">
            <a:avLst/>
          </a:prstGeom>
          <a:noFill/>
        </p:spPr>
        <p:txBody>
          <a:bodyPr wrap="square" rtlCol="0" anchor="t">
            <a:spAutoFit/>
          </a:bodyPr>
          <a:lstStyle/>
          <a:p>
            <a:r>
              <a:rPr lang="zh-CN" altLang="en-US" sz="3200" dirty="0">
                <a:solidFill>
                  <a:srgbClr val="000000"/>
                </a:solidFill>
                <a:sym typeface="+mn-ea"/>
              </a:rPr>
              <a:t>五、少年中国和中国少年之间有什么联系?</a:t>
            </a:r>
            <a:endParaRPr lang="zh-CN" altLang="en-US" sz="3200"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420164" y="705178"/>
            <a:ext cx="8021544" cy="954107"/>
          </a:xfrm>
          <a:prstGeom prst="rect">
            <a:avLst/>
          </a:prstGeom>
          <a:noFill/>
          <a:ln w="9525">
            <a:noFill/>
            <a:miter lim="800000"/>
          </a:ln>
          <a:effectLst/>
        </p:spPr>
        <p:txBody>
          <a:bodyPr vert="horz" wrap="square" lIns="91440" tIns="45720" rIns="91440" bIns="45720" numCol="1" anchor="ctr" anchorCtr="0" compatLnSpc="1">
            <a:spAutoFit/>
          </a:bodyPr>
          <a:lstStyle/>
          <a:p>
            <a:pPr defTabSz="914400" fontAlgn="base">
              <a:spcBef>
                <a:spcPct val="0"/>
              </a:spcBef>
              <a:spcAft>
                <a:spcPct val="0"/>
              </a:spcAft>
            </a:pPr>
            <a:r>
              <a:rPr lang="zh-CN" altLang="en-US" sz="2800" dirty="0" smtClean="0">
                <a:solidFill>
                  <a:srgbClr val="000000"/>
                </a:solidFill>
                <a:cs typeface="宋体" panose="02010600030101010101" pitchFamily="2" charset="-122"/>
              </a:rPr>
              <a:t>        一、《</a:t>
            </a:r>
            <a:r>
              <a:rPr lang="zh-CN" altLang="en-US" sz="2800" dirty="0" smtClean="0">
                <a:solidFill>
                  <a:srgbClr val="000000"/>
                </a:solidFill>
                <a:cs typeface="宋体" panose="02010600030101010101" pitchFamily="2" charset="-122"/>
                <a:sym typeface="+mn-ea"/>
              </a:rPr>
              <a:t>圆明园的毁灭》一课用了什么写作手法，写了哪些内容</a:t>
            </a:r>
            <a:r>
              <a:rPr lang="en-US" sz="2800" b="1" dirty="0">
                <a:solidFill>
                  <a:srgbClr val="000000"/>
                </a:solidFill>
                <a:latin typeface="宋体" panose="02010600030101010101" pitchFamily="2" charset="-122"/>
                <a:cs typeface="宋体" panose="02010600030101010101" pitchFamily="2" charset="-122"/>
                <a:sym typeface="+mn-ea"/>
              </a:rPr>
              <a:t>？</a:t>
            </a:r>
            <a:endParaRPr lang="zh-CN" altLang="en-US" sz="2800" dirty="0" smtClean="0">
              <a:solidFill>
                <a:srgbClr val="000000"/>
              </a:solidFill>
              <a:cs typeface="宋体" panose="02010600030101010101" pitchFamily="2" charset="-122"/>
            </a:endParaRPr>
          </a:p>
        </p:txBody>
      </p:sp>
      <p:sp>
        <p:nvSpPr>
          <p:cNvPr id="7" name="矩形 6"/>
          <p:cNvSpPr/>
          <p:nvPr/>
        </p:nvSpPr>
        <p:spPr>
          <a:xfrm>
            <a:off x="1912248" y="1725599"/>
            <a:ext cx="5365576" cy="523220"/>
          </a:xfrm>
          <a:prstGeom prst="rect">
            <a:avLst/>
          </a:prstGeom>
        </p:spPr>
        <p:txBody>
          <a:bodyPr wrap="square">
            <a:spAutoFit/>
          </a:bodyPr>
          <a:lstStyle/>
          <a:p>
            <a:r>
              <a:rPr lang="zh-CN" altLang="en-US" sz="2800" dirty="0"/>
              <a:t>本文用了景物描写的写作手法。</a:t>
            </a:r>
            <a:endParaRPr lang="zh-CN" altLang="en-US" sz="2800" dirty="0"/>
          </a:p>
        </p:txBody>
      </p:sp>
      <p:sp>
        <p:nvSpPr>
          <p:cNvPr id="13" name="文本框 12"/>
          <p:cNvSpPr txBox="1"/>
          <p:nvPr/>
        </p:nvSpPr>
        <p:spPr>
          <a:xfrm>
            <a:off x="7164288" y="2643758"/>
            <a:ext cx="1477328" cy="2246396"/>
          </a:xfrm>
          <a:prstGeom prst="rect">
            <a:avLst/>
          </a:prstGeom>
          <a:noFill/>
        </p:spPr>
        <p:txBody>
          <a:bodyPr vert="eaVert" wrap="square" rtlCol="0">
            <a:spAutoFit/>
          </a:bodyPr>
          <a:lstStyle/>
          <a:p>
            <a:endParaRPr lang="zh-CN" altLang="en-US" sz="2800" dirty="0">
              <a:sym typeface="+mn-ea"/>
            </a:endParaRPr>
          </a:p>
          <a:p>
            <a:r>
              <a:rPr lang="zh-CN" altLang="en-US" sz="2800" dirty="0" smtClean="0"/>
              <a:t>振兴中华</a:t>
            </a:r>
            <a:endParaRPr lang="en-US" altLang="zh-CN" sz="2800" dirty="0" smtClean="0"/>
          </a:p>
          <a:p>
            <a:r>
              <a:rPr lang="zh-CN" altLang="en-US" sz="2800" dirty="0" smtClean="0"/>
              <a:t>勿</a:t>
            </a:r>
            <a:r>
              <a:rPr lang="zh-CN" altLang="en-US" sz="2800" dirty="0"/>
              <a:t>忘国耻</a:t>
            </a:r>
            <a:endParaRPr lang="zh-CN" altLang="en-US" sz="2800" dirty="0"/>
          </a:p>
        </p:txBody>
      </p:sp>
      <p:sp>
        <p:nvSpPr>
          <p:cNvPr id="6" name="左大括号 5"/>
          <p:cNvSpPr/>
          <p:nvPr/>
        </p:nvSpPr>
        <p:spPr>
          <a:xfrm>
            <a:off x="1540138" y="2624075"/>
            <a:ext cx="267335" cy="1700530"/>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1" name="右大括号 10"/>
          <p:cNvSpPr/>
          <p:nvPr/>
        </p:nvSpPr>
        <p:spPr>
          <a:xfrm>
            <a:off x="6943988" y="2624075"/>
            <a:ext cx="203200" cy="1762760"/>
          </a:xfrm>
          <a:prstGeom prst="rightBrace">
            <a:avLst>
              <a:gd name="adj1" fmla="val 0"/>
              <a:gd name="adj2" fmla="val 50000"/>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7" name="TextBox 4"/>
          <p:cNvSpPr txBox="1"/>
          <p:nvPr/>
        </p:nvSpPr>
        <p:spPr>
          <a:xfrm>
            <a:off x="1912248" y="3926361"/>
            <a:ext cx="2339102" cy="523220"/>
          </a:xfrm>
          <a:prstGeom prst="rect">
            <a:avLst/>
          </a:prstGeom>
          <a:noFill/>
        </p:spPr>
        <p:txBody>
          <a:bodyPr wrap="none" rtlCol="0">
            <a:spAutoFit/>
          </a:bodyPr>
          <a:lstStyle/>
          <a:p>
            <a:r>
              <a:rPr lang="zh-CN" altLang="en-US" sz="2800" dirty="0" smtClean="0"/>
              <a:t>毁灭化为灰烬</a:t>
            </a:r>
            <a:endParaRPr lang="zh-CN" altLang="en-US" sz="2800" dirty="0" smtClean="0"/>
          </a:p>
        </p:txBody>
      </p:sp>
      <p:sp>
        <p:nvSpPr>
          <p:cNvPr id="4" name="TextBox 4"/>
          <p:cNvSpPr txBox="1"/>
          <p:nvPr/>
        </p:nvSpPr>
        <p:spPr>
          <a:xfrm>
            <a:off x="1912248" y="2516026"/>
            <a:ext cx="2339102" cy="523220"/>
          </a:xfrm>
          <a:prstGeom prst="rect">
            <a:avLst/>
          </a:prstGeom>
          <a:noFill/>
        </p:spPr>
        <p:txBody>
          <a:bodyPr wrap="none" rtlCol="0">
            <a:spAutoFit/>
          </a:bodyPr>
          <a:lstStyle/>
          <a:p>
            <a:r>
              <a:rPr lang="zh-CN" altLang="en-US" sz="2800" dirty="0" smtClean="0"/>
              <a:t>损失不可估量</a:t>
            </a:r>
            <a:endParaRPr lang="zh-CN" altLang="en-US" sz="2800" dirty="0" smtClean="0"/>
          </a:p>
        </p:txBody>
      </p:sp>
      <p:sp>
        <p:nvSpPr>
          <p:cNvPr id="8" name="TextBox 4"/>
          <p:cNvSpPr txBox="1"/>
          <p:nvPr/>
        </p:nvSpPr>
        <p:spPr>
          <a:xfrm>
            <a:off x="1912248" y="3243736"/>
            <a:ext cx="2339102" cy="523220"/>
          </a:xfrm>
          <a:prstGeom prst="rect">
            <a:avLst/>
          </a:prstGeom>
          <a:noFill/>
        </p:spPr>
        <p:txBody>
          <a:bodyPr wrap="none" rtlCol="0">
            <a:spAutoFit/>
          </a:bodyPr>
          <a:lstStyle/>
          <a:p>
            <a:r>
              <a:rPr lang="zh-CN" altLang="en-US" sz="2800" dirty="0" smtClean="0"/>
              <a:t>再现辉煌过去</a:t>
            </a:r>
            <a:endParaRPr lang="zh-CN" altLang="en-US" sz="2800" dirty="0" smtClean="0"/>
          </a:p>
        </p:txBody>
      </p:sp>
      <p:sp>
        <p:nvSpPr>
          <p:cNvPr id="3" name="TextBox 4"/>
          <p:cNvSpPr txBox="1"/>
          <p:nvPr/>
        </p:nvSpPr>
        <p:spPr>
          <a:xfrm>
            <a:off x="4619888" y="2783361"/>
            <a:ext cx="2502608" cy="523220"/>
          </a:xfrm>
          <a:prstGeom prst="rect">
            <a:avLst/>
          </a:prstGeom>
          <a:noFill/>
        </p:spPr>
        <p:txBody>
          <a:bodyPr wrap="none" rtlCol="0">
            <a:spAutoFit/>
          </a:bodyPr>
          <a:lstStyle/>
          <a:p>
            <a:r>
              <a:rPr lang="zh-CN" altLang="en-US" sz="2800" dirty="0" smtClean="0"/>
              <a:t>布局  众星拱月</a:t>
            </a:r>
            <a:endParaRPr lang="zh-CN" altLang="en-US" sz="2800" dirty="0" smtClean="0"/>
          </a:p>
        </p:txBody>
      </p:sp>
      <p:sp>
        <p:nvSpPr>
          <p:cNvPr id="12" name="TextBox 4"/>
          <p:cNvSpPr txBox="1"/>
          <p:nvPr/>
        </p:nvSpPr>
        <p:spPr>
          <a:xfrm>
            <a:off x="4619887" y="3259611"/>
            <a:ext cx="2478643" cy="523220"/>
          </a:xfrm>
          <a:prstGeom prst="rect">
            <a:avLst/>
          </a:prstGeom>
          <a:noFill/>
        </p:spPr>
        <p:txBody>
          <a:bodyPr wrap="square" rtlCol="0">
            <a:spAutoFit/>
          </a:bodyPr>
          <a:lstStyle/>
          <a:p>
            <a:r>
              <a:rPr lang="zh-CN" altLang="en-US" sz="2800" dirty="0" smtClean="0"/>
              <a:t>建筑  风格各异</a:t>
            </a:r>
            <a:endParaRPr lang="zh-CN" altLang="en-US" sz="2800" dirty="0" smtClean="0"/>
          </a:p>
        </p:txBody>
      </p:sp>
      <p:sp>
        <p:nvSpPr>
          <p:cNvPr id="26" name="文本框 25"/>
          <p:cNvSpPr txBox="1"/>
          <p:nvPr/>
        </p:nvSpPr>
        <p:spPr>
          <a:xfrm>
            <a:off x="3486150" y="57150"/>
            <a:ext cx="2814042" cy="523220"/>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defPPr>
              <a:defRPr lang="zh-CN"/>
            </a:defPPr>
            <a:lvl1pPr algn="ctr">
              <a:defRPr sz="2800">
                <a:ln>
                  <a:noFill/>
                </a:ln>
                <a:solidFill>
                  <a:schemeClr val="dk1"/>
                </a:solidFill>
                <a:effectLst/>
                <a:latin typeface="Arial" panose="020B0604020202020204" pitchFamily="34" charset="0"/>
                <a:ea typeface="宋体" panose="02010600030101010101" pitchFamily="2" charset="-122"/>
                <a:cs typeface="宋体" panose="02010600030101010101" pitchFamily="2"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zh-CN" dirty="0">
                <a:sym typeface="+mn-ea"/>
              </a:rPr>
              <a:t>14.</a:t>
            </a:r>
            <a:r>
              <a:rPr lang="zh-CN" altLang="en-US" dirty="0">
                <a:sym typeface="+mn-ea"/>
              </a:rPr>
              <a:t>圆明园的毁灭</a:t>
            </a:r>
            <a:endParaRPr lang="zh-CN" altLang="en-US" dirty="0">
              <a:sym typeface="+mn-ea"/>
            </a:endParaRPr>
          </a:p>
        </p:txBody>
      </p:sp>
      <p:sp>
        <p:nvSpPr>
          <p:cNvPr id="2" name="文本框 1"/>
          <p:cNvSpPr txBox="1"/>
          <p:nvPr/>
        </p:nvSpPr>
        <p:spPr>
          <a:xfrm>
            <a:off x="924585" y="2516125"/>
            <a:ext cx="615553" cy="2266950"/>
          </a:xfrm>
          <a:prstGeom prst="rect">
            <a:avLst/>
          </a:prstGeom>
          <a:noFill/>
        </p:spPr>
        <p:txBody>
          <a:bodyPr vert="eaVert" wrap="square" rtlCol="0">
            <a:spAutoFit/>
          </a:bodyPr>
          <a:lstStyle/>
          <a:p>
            <a:r>
              <a:rPr lang="zh-CN" altLang="en-US" sz="2800" dirty="0"/>
              <a:t>圆明园的毁灭</a:t>
            </a:r>
            <a:endParaRPr lang="zh-CN" altLang="en-US" sz="2800" dirty="0"/>
          </a:p>
        </p:txBody>
      </p:sp>
      <p:sp>
        <p:nvSpPr>
          <p:cNvPr id="10" name="TextBox 4"/>
          <p:cNvSpPr txBox="1"/>
          <p:nvPr/>
        </p:nvSpPr>
        <p:spPr>
          <a:xfrm>
            <a:off x="4619888" y="3735861"/>
            <a:ext cx="2502608" cy="523220"/>
          </a:xfrm>
          <a:prstGeom prst="rect">
            <a:avLst/>
          </a:prstGeom>
          <a:noFill/>
        </p:spPr>
        <p:txBody>
          <a:bodyPr wrap="none" rtlCol="0">
            <a:spAutoFit/>
          </a:bodyPr>
          <a:lstStyle/>
          <a:p>
            <a:r>
              <a:rPr lang="zh-CN" altLang="en-US" sz="2800" dirty="0" smtClean="0"/>
              <a:t>文物  异常珍贵</a:t>
            </a:r>
            <a:endParaRPr lang="zh-CN" altLang="en-US" sz="2800" dirty="0" smtClean="0"/>
          </a:p>
        </p:txBody>
      </p:sp>
      <p:sp>
        <p:nvSpPr>
          <p:cNvPr id="15" name="左大括号 14"/>
          <p:cNvSpPr/>
          <p:nvPr/>
        </p:nvSpPr>
        <p:spPr>
          <a:xfrm>
            <a:off x="4165863" y="2976500"/>
            <a:ext cx="240030" cy="1056005"/>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P spid="6" grpId="0" animBg="1"/>
      <p:bldP spid="11" grpId="0" animBg="1"/>
      <p:bldP spid="17" grpId="0"/>
      <p:bldP spid="4" grpId="0"/>
      <p:bldP spid="8" grpId="0"/>
      <p:bldP spid="3" grpId="0"/>
      <p:bldP spid="12" grpId="0"/>
      <p:bldP spid="2" grpId="0"/>
      <p:bldP spid="10" grpId="0"/>
      <p:bldP spid="15"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51519" y="1059582"/>
            <a:ext cx="4608512" cy="3539430"/>
          </a:xfrm>
          <a:prstGeom prst="rect">
            <a:avLst/>
          </a:prstGeom>
          <a:noFill/>
        </p:spPr>
        <p:txBody>
          <a:bodyPr wrap="square" rtlCol="0">
            <a:spAutoFit/>
          </a:bodyPr>
          <a:lstStyle/>
          <a:p>
            <a:r>
              <a:rPr lang="zh-CN" altLang="en-US" sz="2800" dirty="0" smtClean="0"/>
              <a:t>       本文</a:t>
            </a:r>
            <a:r>
              <a:rPr lang="zh-CN" altLang="en-US" sz="2800" dirty="0"/>
              <a:t>描述了圆明园昔日辉煌的景观和惨遭侵略者肆意践踏而毁灭的景象，表达了作者对祖国灿烂文化的无限热爱和对侵略者野蛮行径的无比仇恨，激发</a:t>
            </a:r>
            <a:r>
              <a:rPr lang="zh-CN" altLang="en-US" sz="2800" dirty="0" smtClean="0"/>
              <a:t>人们勿忘</a:t>
            </a:r>
            <a:r>
              <a:rPr lang="zh-CN" altLang="en-US" sz="2800" dirty="0"/>
              <a:t>国耻</a:t>
            </a:r>
            <a:r>
              <a:rPr lang="zh-CN" altLang="en-US" sz="2800" dirty="0" smtClean="0"/>
              <a:t>，振兴中华</a:t>
            </a:r>
            <a:r>
              <a:rPr lang="zh-CN" altLang="en-US" sz="2800" dirty="0"/>
              <a:t>的责任感和使命感。</a:t>
            </a:r>
            <a:endParaRPr lang="zh-CN" altLang="en-US" sz="2800" dirty="0"/>
          </a:p>
        </p:txBody>
      </p:sp>
      <p:sp>
        <p:nvSpPr>
          <p:cNvPr id="5" name="文本框 4"/>
          <p:cNvSpPr txBox="1"/>
          <p:nvPr/>
        </p:nvSpPr>
        <p:spPr>
          <a:xfrm>
            <a:off x="1201003" y="339502"/>
            <a:ext cx="2709545" cy="523220"/>
          </a:xfrm>
          <a:prstGeom prst="rect">
            <a:avLst/>
          </a:prstGeom>
          <a:noFill/>
        </p:spPr>
        <p:txBody>
          <a:bodyPr wrap="square" rtlCol="0" anchor="t">
            <a:spAutoFit/>
          </a:bodyPr>
          <a:lstStyle/>
          <a:p>
            <a:r>
              <a:rPr lang="zh-CN" altLang="en-US" sz="2800" dirty="0">
                <a:solidFill>
                  <a:srgbClr val="000000"/>
                </a:solidFill>
              </a:rPr>
              <a:t>二、概括主题</a:t>
            </a:r>
            <a:endParaRPr lang="zh-CN" altLang="en-US" sz="2800" dirty="0">
              <a:solidFill>
                <a:srgbClr val="000000"/>
              </a:solidFill>
            </a:endParaRPr>
          </a:p>
        </p:txBody>
      </p:sp>
      <p:pic>
        <p:nvPicPr>
          <p:cNvPr id="7170" name="Picture 2" descr="https://gimg2.baidu.com/image_search/src=http%3A%2F%2Fs10.sinaimg.cn%2Fmw690%2F001InYhKzy6UA3eWkVre9%26690&amp;refer=http%3A%2F%2Fs10.sinaimg.cn&amp;app=2002&amp;size=f9999,10000&amp;q=a80&amp;n=0&amp;g=0n&amp;fmt=jpeg?sec=1619688058&amp;t=1cab61b2361769cfda19b778c5a2519e"/>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716016" y="1347614"/>
            <a:ext cx="3946414" cy="2630943"/>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00494" y="1995686"/>
            <a:ext cx="6779843" cy="1569660"/>
          </a:xfrm>
          <a:prstGeom prst="rect">
            <a:avLst/>
          </a:prstGeom>
          <a:noFill/>
        </p:spPr>
        <p:txBody>
          <a:bodyPr wrap="square" rtlCol="0" anchor="t">
            <a:spAutoFit/>
          </a:bodyPr>
          <a:lstStyle/>
          <a:p>
            <a:r>
              <a:rPr lang="zh-CN" altLang="en-US" sz="3200" dirty="0" smtClean="0">
                <a:sym typeface="+mn-ea"/>
              </a:rPr>
              <a:t>       连用</a:t>
            </a:r>
            <a:r>
              <a:rPr lang="zh-CN" altLang="en-US" sz="3200" dirty="0">
                <a:sym typeface="+mn-ea"/>
              </a:rPr>
              <a:t>了两个“不可估量”写出了圆明园毁灭损失巨大。感叹句直接表达作者无比愤怒和痛惜的感情。</a:t>
            </a:r>
            <a:endParaRPr lang="zh-CN" altLang="en-US" sz="3200" dirty="0"/>
          </a:p>
        </p:txBody>
      </p:sp>
      <p:sp>
        <p:nvSpPr>
          <p:cNvPr id="3" name="文本框 2"/>
          <p:cNvSpPr txBox="1"/>
          <p:nvPr/>
        </p:nvSpPr>
        <p:spPr>
          <a:xfrm>
            <a:off x="900494" y="555526"/>
            <a:ext cx="7200800" cy="1077218"/>
          </a:xfrm>
          <a:prstGeom prst="rect">
            <a:avLst/>
          </a:prstGeom>
          <a:noFill/>
        </p:spPr>
        <p:txBody>
          <a:bodyPr wrap="square" rtlCol="0" anchor="t">
            <a:spAutoFit/>
          </a:bodyPr>
          <a:lstStyle/>
          <a:p>
            <a:r>
              <a:rPr lang="zh-CN" altLang="en-US" sz="3200" dirty="0">
                <a:solidFill>
                  <a:srgbClr val="000000"/>
                </a:solidFill>
              </a:rPr>
              <a:t>三、</a:t>
            </a:r>
            <a:r>
              <a:rPr lang="zh-CN" altLang="en-US" sz="3200" dirty="0">
                <a:solidFill>
                  <a:srgbClr val="000000"/>
                </a:solidFill>
                <a:sym typeface="+mn-ea"/>
              </a:rPr>
              <a:t>第</a:t>
            </a:r>
            <a:r>
              <a:rPr lang="en-US" altLang="zh-CN" sz="3200" dirty="0">
                <a:solidFill>
                  <a:srgbClr val="000000"/>
                </a:solidFill>
                <a:sym typeface="+mn-ea"/>
              </a:rPr>
              <a:t>1</a:t>
            </a:r>
            <a:r>
              <a:rPr lang="zh-CN" altLang="en-US" sz="3200" dirty="0">
                <a:solidFill>
                  <a:srgbClr val="000000"/>
                </a:solidFill>
                <a:sym typeface="+mn-ea"/>
              </a:rPr>
              <a:t>自然段中连用了两个“不可估量”有什么作用</a:t>
            </a:r>
            <a:r>
              <a:rPr lang="en-US" sz="3200" b="1" dirty="0">
                <a:solidFill>
                  <a:srgbClr val="000000"/>
                </a:solidFill>
                <a:latin typeface="宋体" panose="02010600030101010101" pitchFamily="2" charset="-122"/>
                <a:cs typeface="宋体" panose="02010600030101010101" pitchFamily="2" charset="-122"/>
                <a:sym typeface="+mn-ea"/>
              </a:rPr>
              <a:t>？</a:t>
            </a:r>
            <a:endParaRPr lang="zh-CN" altLang="en-US" sz="3200"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043609" y="483518"/>
            <a:ext cx="6840760" cy="954107"/>
          </a:xfrm>
          <a:prstGeom prst="rect">
            <a:avLst/>
          </a:prstGeom>
          <a:noFill/>
        </p:spPr>
        <p:txBody>
          <a:bodyPr wrap="square" rtlCol="0" anchor="t">
            <a:spAutoFit/>
          </a:bodyPr>
          <a:lstStyle/>
          <a:p>
            <a:r>
              <a:rPr lang="zh-CN" altLang="en-US" sz="2800" dirty="0">
                <a:solidFill>
                  <a:srgbClr val="000000"/>
                </a:solidFill>
              </a:rPr>
              <a:t>四、文中哪些语句体现了圆明园的历史地位和文化价值? </a:t>
            </a:r>
            <a:endParaRPr lang="zh-CN" altLang="en-US" sz="2800" dirty="0">
              <a:solidFill>
                <a:srgbClr val="000000"/>
              </a:solidFill>
            </a:endParaRPr>
          </a:p>
        </p:txBody>
      </p:sp>
      <p:sp>
        <p:nvSpPr>
          <p:cNvPr id="5" name="文本框 4"/>
          <p:cNvSpPr txBox="1"/>
          <p:nvPr/>
        </p:nvSpPr>
        <p:spPr>
          <a:xfrm>
            <a:off x="791580" y="1707654"/>
            <a:ext cx="7596843" cy="2246769"/>
          </a:xfrm>
          <a:prstGeom prst="rect">
            <a:avLst/>
          </a:prstGeom>
          <a:noFill/>
        </p:spPr>
        <p:txBody>
          <a:bodyPr wrap="square" rtlCol="0" anchor="t">
            <a:spAutoFit/>
          </a:bodyPr>
          <a:lstStyle/>
          <a:p>
            <a:r>
              <a:rPr lang="zh-CN" altLang="en-US" sz="2800" dirty="0" smtClean="0"/>
              <a:t>        A</a:t>
            </a:r>
            <a:r>
              <a:rPr lang="zh-CN" altLang="en-US" sz="2800" dirty="0"/>
              <a:t>.圆明园的毁灭是中国文化史上不可估量的损失，也是世界文化史上不可估量的损失</a:t>
            </a:r>
            <a:r>
              <a:rPr lang="zh-CN" altLang="en-US" sz="2800" dirty="0" smtClean="0"/>
              <a:t>!</a:t>
            </a:r>
            <a:endParaRPr lang="zh-CN" altLang="en-US" sz="2800" dirty="0"/>
          </a:p>
          <a:p>
            <a:r>
              <a:rPr lang="zh-CN" altLang="en-US" sz="2800" dirty="0" smtClean="0"/>
              <a:t>       B</a:t>
            </a:r>
            <a:r>
              <a:rPr lang="zh-CN" altLang="en-US" sz="2800" dirty="0"/>
              <a:t>.它又是当时世界上最大的博物馆、艺术馆。</a:t>
            </a:r>
            <a:endParaRPr lang="zh-CN" altLang="en-US" sz="2800" dirty="0"/>
          </a:p>
          <a:p>
            <a:r>
              <a:rPr lang="zh-CN" altLang="en-US" sz="2800" dirty="0" smtClean="0"/>
              <a:t>       C</a:t>
            </a:r>
            <a:r>
              <a:rPr lang="zh-CN" altLang="en-US" sz="2800" dirty="0"/>
              <a:t>.我国这一</a:t>
            </a:r>
            <a:r>
              <a:rPr lang="zh-CN" altLang="en-US" sz="2800" dirty="0" smtClean="0"/>
              <a:t>园林艺术的</a:t>
            </a:r>
            <a:r>
              <a:rPr lang="zh-CN" altLang="en-US" sz="2800" dirty="0"/>
              <a:t>瑰宝、建筑艺术的精华，就这样化为一片灰烬。</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751445" y="629252"/>
            <a:ext cx="7272808" cy="954107"/>
          </a:xfrm>
          <a:prstGeom prst="rect">
            <a:avLst/>
          </a:prstGeom>
          <a:noFill/>
          <a:ln w="9525">
            <a:noFill/>
            <a:miter lim="800000"/>
          </a:ln>
          <a:effectLst/>
        </p:spPr>
        <p:txBody>
          <a:bodyPr vert="horz" wrap="square" lIns="91440" tIns="45720" rIns="91440" bIns="45720" numCol="1" anchor="ctr" anchorCtr="0" compatLnSpc="1">
            <a:spAutoFit/>
          </a:bodyPr>
          <a:lstStyle/>
          <a:p>
            <a:pPr defTabSz="914400" fontAlgn="base">
              <a:spcBef>
                <a:spcPct val="0"/>
              </a:spcBef>
              <a:spcAft>
                <a:spcPct val="0"/>
              </a:spcAft>
            </a:pPr>
            <a:r>
              <a:rPr lang="zh-CN" altLang="en-US" sz="2800" dirty="0" smtClean="0">
                <a:solidFill>
                  <a:srgbClr val="000000"/>
                </a:solidFill>
                <a:cs typeface="宋体" panose="02010600030101010101" pitchFamily="2" charset="-122"/>
              </a:rPr>
              <a:t>一、</a:t>
            </a:r>
            <a:r>
              <a:rPr lang="zh-CN" altLang="en-US" sz="2800" dirty="0" smtClean="0">
                <a:solidFill>
                  <a:srgbClr val="000000"/>
                </a:solidFill>
                <a:cs typeface="宋体" panose="02010600030101010101" pitchFamily="2" charset="-122"/>
              </a:rPr>
              <a:t>《</a:t>
            </a:r>
            <a:r>
              <a:rPr lang="zh-CN" altLang="en-US" sz="2800" dirty="0" smtClean="0">
                <a:solidFill>
                  <a:srgbClr val="000000"/>
                </a:solidFill>
                <a:latin typeface="宋体" panose="02010600030101010101" pitchFamily="2" charset="-122"/>
                <a:cs typeface="+mn-ea"/>
                <a:sym typeface="+mn-ea"/>
              </a:rPr>
              <a:t>小岛</a:t>
            </a:r>
            <a:r>
              <a:rPr lang="zh-CN" altLang="en-US" sz="2800" dirty="0" smtClean="0">
                <a:solidFill>
                  <a:srgbClr val="000000"/>
                </a:solidFill>
                <a:cs typeface="宋体" panose="02010600030101010101" pitchFamily="2" charset="-122"/>
                <a:sym typeface="+mn-ea"/>
              </a:rPr>
              <a:t>》</a:t>
            </a:r>
            <a:r>
              <a:rPr lang="zh-CN" altLang="en-US" sz="2800" dirty="0" smtClean="0">
                <a:solidFill>
                  <a:srgbClr val="000000"/>
                </a:solidFill>
                <a:cs typeface="宋体" panose="02010600030101010101" pitchFamily="2" charset="-122"/>
                <a:sym typeface="+mn-ea"/>
              </a:rPr>
              <a:t>一课用了什么写作手法，写了哪些内容</a:t>
            </a:r>
            <a:r>
              <a:rPr lang="en-US" sz="2800" b="1" dirty="0">
                <a:solidFill>
                  <a:srgbClr val="000000"/>
                </a:solidFill>
                <a:latin typeface="宋体" panose="02010600030101010101" pitchFamily="2" charset="-122"/>
                <a:cs typeface="宋体" panose="02010600030101010101" pitchFamily="2" charset="-122"/>
                <a:sym typeface="+mn-ea"/>
              </a:rPr>
              <a:t>？</a:t>
            </a:r>
            <a:endParaRPr lang="zh-CN" altLang="en-US" sz="2800" dirty="0" smtClean="0">
              <a:solidFill>
                <a:srgbClr val="000000"/>
              </a:solidFill>
              <a:cs typeface="宋体" panose="02010600030101010101" pitchFamily="2" charset="-122"/>
            </a:endParaRPr>
          </a:p>
        </p:txBody>
      </p:sp>
      <p:sp>
        <p:nvSpPr>
          <p:cNvPr id="7" name="矩形 6"/>
          <p:cNvSpPr/>
          <p:nvPr/>
        </p:nvSpPr>
        <p:spPr>
          <a:xfrm>
            <a:off x="1543059" y="1701959"/>
            <a:ext cx="5847725" cy="523220"/>
          </a:xfrm>
          <a:prstGeom prst="rect">
            <a:avLst/>
          </a:prstGeom>
        </p:spPr>
        <p:txBody>
          <a:bodyPr wrap="square">
            <a:spAutoFit/>
          </a:bodyPr>
          <a:lstStyle/>
          <a:p>
            <a:r>
              <a:rPr lang="zh-CN" altLang="en-US" sz="2800" dirty="0"/>
              <a:t>本文用了环境描写的写作手法。</a:t>
            </a:r>
            <a:endParaRPr lang="zh-CN" altLang="en-US" sz="2800" dirty="0"/>
          </a:p>
        </p:txBody>
      </p:sp>
      <p:sp>
        <p:nvSpPr>
          <p:cNvPr id="6" name="左大括号 5"/>
          <p:cNvSpPr/>
          <p:nvPr/>
        </p:nvSpPr>
        <p:spPr>
          <a:xfrm>
            <a:off x="1629727" y="2506295"/>
            <a:ext cx="225425" cy="1915795"/>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1" name="右大括号 10"/>
          <p:cNvSpPr/>
          <p:nvPr/>
        </p:nvSpPr>
        <p:spPr>
          <a:xfrm>
            <a:off x="6130721" y="2349669"/>
            <a:ext cx="219710" cy="2084705"/>
          </a:xfrm>
          <a:prstGeom prst="rightBrace">
            <a:avLst>
              <a:gd name="adj1" fmla="val 0"/>
              <a:gd name="adj2" fmla="val 50000"/>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7" name="TextBox 4"/>
          <p:cNvSpPr txBox="1"/>
          <p:nvPr/>
        </p:nvSpPr>
        <p:spPr>
          <a:xfrm>
            <a:off x="1938972" y="3246606"/>
            <a:ext cx="3416320" cy="523220"/>
          </a:xfrm>
          <a:prstGeom prst="rect">
            <a:avLst/>
          </a:prstGeom>
          <a:noFill/>
        </p:spPr>
        <p:txBody>
          <a:bodyPr wrap="none" rtlCol="0">
            <a:spAutoFit/>
          </a:bodyPr>
          <a:lstStyle/>
          <a:p>
            <a:r>
              <a:rPr lang="zh-CN" altLang="en-US" sz="2800" dirty="0" smtClean="0"/>
              <a:t>将军拒绝单独吃青菜</a:t>
            </a:r>
            <a:endParaRPr lang="zh-CN" altLang="en-US" sz="2800" dirty="0" smtClean="0"/>
          </a:p>
        </p:txBody>
      </p:sp>
      <p:sp>
        <p:nvSpPr>
          <p:cNvPr id="4" name="TextBox 4"/>
          <p:cNvSpPr txBox="1"/>
          <p:nvPr/>
        </p:nvSpPr>
        <p:spPr>
          <a:xfrm>
            <a:off x="1938972" y="2337286"/>
            <a:ext cx="3057247" cy="523220"/>
          </a:xfrm>
          <a:prstGeom prst="rect">
            <a:avLst/>
          </a:prstGeom>
          <a:noFill/>
        </p:spPr>
        <p:txBody>
          <a:bodyPr wrap="none" rtlCol="0">
            <a:spAutoFit/>
          </a:bodyPr>
          <a:lstStyle/>
          <a:p>
            <a:r>
              <a:rPr lang="zh-CN" altLang="en-US" sz="2800" dirty="0" smtClean="0"/>
              <a:t>将军上岛发现菜地</a:t>
            </a:r>
            <a:endParaRPr lang="zh-CN" altLang="en-US" sz="2800" dirty="0" smtClean="0"/>
          </a:p>
        </p:txBody>
      </p:sp>
      <p:sp>
        <p:nvSpPr>
          <p:cNvPr id="8" name="TextBox 4"/>
          <p:cNvSpPr txBox="1"/>
          <p:nvPr/>
        </p:nvSpPr>
        <p:spPr>
          <a:xfrm>
            <a:off x="1938972" y="2791946"/>
            <a:ext cx="3092450" cy="523220"/>
          </a:xfrm>
          <a:prstGeom prst="rect">
            <a:avLst/>
          </a:prstGeom>
          <a:noFill/>
        </p:spPr>
        <p:txBody>
          <a:bodyPr wrap="square" rtlCol="0">
            <a:spAutoFit/>
          </a:bodyPr>
          <a:lstStyle/>
          <a:p>
            <a:r>
              <a:rPr lang="zh-CN" altLang="en-US" sz="2800" dirty="0" smtClean="0"/>
              <a:t>将军决定留岛吃饭</a:t>
            </a:r>
            <a:endParaRPr lang="zh-CN" altLang="en-US" sz="2800" dirty="0" smtClean="0"/>
          </a:p>
        </p:txBody>
      </p:sp>
      <p:sp>
        <p:nvSpPr>
          <p:cNvPr id="14" name="TextBox 4"/>
          <p:cNvSpPr txBox="1"/>
          <p:nvPr/>
        </p:nvSpPr>
        <p:spPr>
          <a:xfrm>
            <a:off x="1938972" y="3701266"/>
            <a:ext cx="4897755" cy="523220"/>
          </a:xfrm>
          <a:prstGeom prst="rect">
            <a:avLst/>
          </a:prstGeom>
          <a:noFill/>
        </p:spPr>
        <p:txBody>
          <a:bodyPr wrap="square" rtlCol="0">
            <a:spAutoFit/>
          </a:bodyPr>
          <a:lstStyle/>
          <a:p>
            <a:r>
              <a:rPr lang="zh-CN" altLang="en-US" sz="2800" dirty="0" smtClean="0"/>
              <a:t>将军将青菜与战士们分享</a:t>
            </a:r>
            <a:endParaRPr lang="zh-CN" altLang="en-US" sz="2800" dirty="0" smtClean="0"/>
          </a:p>
        </p:txBody>
      </p:sp>
      <p:sp>
        <p:nvSpPr>
          <p:cNvPr id="2" name="文本框 1"/>
          <p:cNvSpPr txBox="1"/>
          <p:nvPr/>
        </p:nvSpPr>
        <p:spPr>
          <a:xfrm>
            <a:off x="1004649" y="2850465"/>
            <a:ext cx="615553" cy="810478"/>
          </a:xfrm>
          <a:prstGeom prst="rect">
            <a:avLst/>
          </a:prstGeom>
          <a:noFill/>
        </p:spPr>
        <p:txBody>
          <a:bodyPr vert="eaVert" wrap="none" rtlCol="0">
            <a:spAutoFit/>
          </a:bodyPr>
          <a:lstStyle/>
          <a:p>
            <a:r>
              <a:rPr lang="zh-CN" altLang="en-US" sz="2800" dirty="0" smtClean="0"/>
              <a:t>小岛</a:t>
            </a:r>
            <a:endParaRPr lang="zh-CN" altLang="en-US" sz="2800" dirty="0"/>
          </a:p>
        </p:txBody>
      </p:sp>
      <p:sp>
        <p:nvSpPr>
          <p:cNvPr id="15" name="TextBox 4"/>
          <p:cNvSpPr txBox="1"/>
          <p:nvPr/>
        </p:nvSpPr>
        <p:spPr>
          <a:xfrm>
            <a:off x="1950402" y="4155926"/>
            <a:ext cx="3896995" cy="523220"/>
          </a:xfrm>
          <a:prstGeom prst="rect">
            <a:avLst/>
          </a:prstGeom>
          <a:noFill/>
        </p:spPr>
        <p:txBody>
          <a:bodyPr wrap="square" rtlCol="0">
            <a:spAutoFit/>
          </a:bodyPr>
          <a:lstStyle/>
          <a:p>
            <a:r>
              <a:rPr lang="zh-CN" altLang="en-US" sz="2800" dirty="0" smtClean="0"/>
              <a:t>将军</a:t>
            </a:r>
            <a:r>
              <a:rPr lang="zh-CN" altLang="en-US" sz="2800" dirty="0" smtClean="0"/>
              <a:t>离岛行</a:t>
            </a:r>
            <a:r>
              <a:rPr lang="zh-CN" altLang="en-US" sz="2800" dirty="0" smtClean="0"/>
              <a:t>军礼</a:t>
            </a:r>
            <a:endParaRPr lang="zh-CN" altLang="en-US" sz="2800" dirty="0" smtClean="0"/>
          </a:p>
        </p:txBody>
      </p:sp>
      <p:sp>
        <p:nvSpPr>
          <p:cNvPr id="16" name="文本框 15"/>
          <p:cNvSpPr txBox="1"/>
          <p:nvPr/>
        </p:nvSpPr>
        <p:spPr>
          <a:xfrm>
            <a:off x="6651311" y="2461041"/>
            <a:ext cx="1238156" cy="1815882"/>
          </a:xfrm>
          <a:prstGeom prst="rect">
            <a:avLst/>
          </a:prstGeom>
          <a:noFill/>
        </p:spPr>
        <p:txBody>
          <a:bodyPr wrap="square" rtlCol="0" anchor="t">
            <a:spAutoFit/>
          </a:bodyPr>
          <a:lstStyle/>
          <a:p>
            <a:r>
              <a:rPr lang="zh-CN" altLang="en-US" sz="2800" dirty="0"/>
              <a:t>将士情深</a:t>
            </a:r>
            <a:endParaRPr lang="zh-CN" altLang="en-US" sz="2800" dirty="0"/>
          </a:p>
          <a:p>
            <a:r>
              <a:rPr lang="zh-CN" altLang="en-US" sz="2800" dirty="0" smtClean="0"/>
              <a:t>爱岛爱国</a:t>
            </a:r>
            <a:endParaRPr lang="zh-CN" altLang="en-US" sz="2800" dirty="0"/>
          </a:p>
        </p:txBody>
      </p:sp>
      <p:sp>
        <p:nvSpPr>
          <p:cNvPr id="19" name="文本框 18"/>
          <p:cNvSpPr txBox="1"/>
          <p:nvPr/>
        </p:nvSpPr>
        <p:spPr>
          <a:xfrm>
            <a:off x="3828367" y="107029"/>
            <a:ext cx="1402948" cy="523220"/>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defPPr>
              <a:defRPr lang="zh-CN"/>
            </a:defPPr>
            <a:lvl1pPr algn="ctr">
              <a:defRPr sz="2800">
                <a:ln>
                  <a:noFill/>
                </a:ln>
                <a:solidFill>
                  <a:schemeClr val="dk1"/>
                </a:solidFill>
                <a:effectLst/>
                <a:latin typeface="Arial" panose="020B0604020202020204" pitchFamily="34" charset="0"/>
                <a:ea typeface="宋体" panose="02010600030101010101" pitchFamily="2" charset="-122"/>
                <a:cs typeface="宋体" panose="02010600030101010101" pitchFamily="2"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zh-CN" dirty="0"/>
              <a:t>15</a:t>
            </a:r>
            <a:r>
              <a:rPr lang="en-US" altLang="zh-CN" dirty="0"/>
              <a:t>.</a:t>
            </a:r>
            <a:r>
              <a:rPr lang="zh-CN" altLang="en-US" dirty="0"/>
              <a:t>小岛</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animBg="1"/>
      <p:bldP spid="11" grpId="0" animBg="1"/>
      <p:bldP spid="17" grpId="0"/>
      <p:bldP spid="4" grpId="0"/>
      <p:bldP spid="8" grpId="0"/>
      <p:bldP spid="14" grpId="0"/>
      <p:bldP spid="2" grpId="0"/>
      <p:bldP spid="15" grpId="0"/>
      <p:bldP spid="16"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040160" y="1419622"/>
            <a:ext cx="7344816" cy="2246769"/>
          </a:xfrm>
          <a:prstGeom prst="rect">
            <a:avLst/>
          </a:prstGeom>
          <a:noFill/>
        </p:spPr>
        <p:txBody>
          <a:bodyPr wrap="square" rtlCol="0" anchor="t">
            <a:spAutoFit/>
          </a:bodyPr>
          <a:lstStyle/>
          <a:p>
            <a:r>
              <a:rPr lang="zh-CN" altLang="en-US" sz="2800" dirty="0" smtClean="0"/>
              <a:t>        本文</a:t>
            </a:r>
            <a:r>
              <a:rPr lang="zh-CN" altLang="en-US" sz="2800" dirty="0"/>
              <a:t>讲述了将军</a:t>
            </a:r>
            <a:r>
              <a:rPr lang="zh-CN" altLang="en-US" sz="2800" dirty="0" smtClean="0"/>
              <a:t>来小岛视察</a:t>
            </a:r>
            <a:r>
              <a:rPr lang="zh-CN" altLang="en-US" sz="2800" dirty="0"/>
              <a:t>时观看战土们种的菜地，晚饭时拒绝单独吃蔬菜，而与战士们分享蔬菜的故事 ,赞美了守岛战士们不畏艰难， 爱岛如家的美好品质 ，也歌颂了将军与战土们之间相互关爱的深厚情谊。</a:t>
            </a:r>
            <a:endParaRPr lang="zh-CN" altLang="en-US" sz="2800" dirty="0"/>
          </a:p>
        </p:txBody>
      </p:sp>
      <p:sp>
        <p:nvSpPr>
          <p:cNvPr id="3" name="文本框 2"/>
          <p:cNvSpPr txBox="1"/>
          <p:nvPr/>
        </p:nvSpPr>
        <p:spPr>
          <a:xfrm>
            <a:off x="1043608" y="411510"/>
            <a:ext cx="2709545" cy="523220"/>
          </a:xfrm>
          <a:prstGeom prst="rect">
            <a:avLst/>
          </a:prstGeom>
          <a:noFill/>
        </p:spPr>
        <p:txBody>
          <a:bodyPr wrap="square" rtlCol="0" anchor="t">
            <a:spAutoFit/>
          </a:bodyPr>
          <a:lstStyle/>
          <a:p>
            <a:r>
              <a:rPr lang="zh-CN" altLang="en-US" sz="2800" dirty="0">
                <a:solidFill>
                  <a:srgbClr val="000000"/>
                </a:solidFill>
              </a:rPr>
              <a:t>二、概括主题</a:t>
            </a:r>
            <a:endParaRPr lang="zh-CN" altLang="en-US" sz="2800"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27584" y="411220"/>
            <a:ext cx="8692515" cy="584775"/>
          </a:xfrm>
          <a:prstGeom prst="rect">
            <a:avLst/>
          </a:prstGeom>
          <a:noFill/>
        </p:spPr>
        <p:txBody>
          <a:bodyPr wrap="square" rtlCol="0" anchor="t">
            <a:spAutoFit/>
          </a:bodyPr>
          <a:lstStyle/>
          <a:p>
            <a:r>
              <a:rPr lang="zh-CN" altLang="en-US" sz="3200" dirty="0">
                <a:solidFill>
                  <a:srgbClr val="000000"/>
                </a:solidFill>
              </a:rPr>
              <a:t>三、说一说从下列语句中你体会到了什么。</a:t>
            </a:r>
            <a:endParaRPr lang="zh-CN" altLang="en-US" sz="3200" dirty="0">
              <a:solidFill>
                <a:srgbClr val="000000"/>
              </a:solidFill>
            </a:endParaRPr>
          </a:p>
        </p:txBody>
      </p:sp>
      <p:sp>
        <p:nvSpPr>
          <p:cNvPr id="3" name="文本框 2"/>
          <p:cNvSpPr txBox="1"/>
          <p:nvPr/>
        </p:nvSpPr>
        <p:spPr>
          <a:xfrm>
            <a:off x="683568" y="1347614"/>
            <a:ext cx="7958152" cy="1384995"/>
          </a:xfrm>
          <a:prstGeom prst="rect">
            <a:avLst/>
          </a:prstGeom>
          <a:noFill/>
        </p:spPr>
        <p:txBody>
          <a:bodyPr wrap="square" rtlCol="0" anchor="t">
            <a:spAutoFit/>
          </a:bodyPr>
          <a:lstStyle/>
          <a:p>
            <a:r>
              <a:rPr lang="en-US" altLang="zh-CN" sz="2800" dirty="0" smtClean="0">
                <a:solidFill>
                  <a:srgbClr val="000000"/>
                </a:solidFill>
              </a:rPr>
              <a:t>       1.</a:t>
            </a:r>
            <a:r>
              <a:rPr lang="en-US" altLang="zh-CN" sz="2800" dirty="0">
                <a:solidFill>
                  <a:srgbClr val="000000"/>
                </a:solidFill>
              </a:rPr>
              <a:t>将军重重地放 </a:t>
            </a:r>
            <a:r>
              <a:rPr lang="en-US" altLang="zh-CN" sz="2800" dirty="0" err="1">
                <a:solidFill>
                  <a:srgbClr val="000000"/>
                </a:solidFill>
              </a:rPr>
              <a:t>下筷子，起身</a:t>
            </a:r>
            <a:r>
              <a:rPr lang="en-US" altLang="zh-CN" sz="2800" dirty="0">
                <a:solidFill>
                  <a:srgbClr val="000000"/>
                </a:solidFill>
              </a:rPr>
              <a:t>，“</a:t>
            </a:r>
            <a:r>
              <a:rPr lang="en-US" altLang="zh-CN" sz="2800" dirty="0" err="1">
                <a:solidFill>
                  <a:srgbClr val="000000"/>
                </a:solidFill>
              </a:rPr>
              <a:t>我说和战士们一起吃，你劝我说我去了他们会拘束，我就听了你的。现在倒好!我问你，战士们有蔬菜吃吗</a:t>
            </a:r>
            <a:r>
              <a:rPr lang="en-US" altLang="zh-CN" sz="2800" dirty="0" smtClean="0">
                <a:solidFill>
                  <a:srgbClr val="000000"/>
                </a:solidFill>
              </a:rPr>
              <a:t>?”</a:t>
            </a:r>
            <a:endParaRPr lang="en-US" altLang="zh-CN" sz="2800" dirty="0">
              <a:solidFill>
                <a:srgbClr val="000000"/>
              </a:solidFill>
            </a:endParaRPr>
          </a:p>
        </p:txBody>
      </p:sp>
      <p:sp>
        <p:nvSpPr>
          <p:cNvPr id="8" name="文本框 7"/>
          <p:cNvSpPr txBox="1"/>
          <p:nvPr/>
        </p:nvSpPr>
        <p:spPr>
          <a:xfrm>
            <a:off x="1159121" y="3435846"/>
            <a:ext cx="7007046" cy="523220"/>
          </a:xfrm>
          <a:prstGeom prst="rect">
            <a:avLst/>
          </a:prstGeom>
          <a:noFill/>
        </p:spPr>
        <p:txBody>
          <a:bodyPr wrap="none" rtlCol="0" anchor="t">
            <a:spAutoFit/>
          </a:bodyPr>
          <a:lstStyle/>
          <a:p>
            <a:r>
              <a:rPr lang="en-US" altLang="zh-CN" sz="2800" dirty="0" err="1">
                <a:latin typeface="宋体" panose="02010600030101010101" pitchFamily="2" charset="-122"/>
                <a:sym typeface="+mn-ea"/>
              </a:rPr>
              <a:t>将军不搞特殊化，与战士们吃一样的饭菜</a:t>
            </a:r>
            <a:r>
              <a:rPr lang="en-US" altLang="zh-CN" sz="2800" dirty="0">
                <a:latin typeface="宋体" panose="02010600030101010101" pitchFamily="2" charset="-122"/>
                <a:sym typeface="+mn-ea"/>
              </a:rPr>
              <a:t>。</a:t>
            </a:r>
            <a:endParaRPr lang="en-US" altLang="zh-CN" sz="2800" dirty="0">
              <a:latin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739180" y="771550"/>
            <a:ext cx="7499181" cy="1384995"/>
          </a:xfrm>
          <a:prstGeom prst="rect">
            <a:avLst/>
          </a:prstGeom>
          <a:noFill/>
        </p:spPr>
        <p:txBody>
          <a:bodyPr wrap="square" rtlCol="0" anchor="t">
            <a:spAutoFit/>
          </a:bodyPr>
          <a:lstStyle/>
          <a:p>
            <a:r>
              <a:rPr lang="en-US" altLang="zh-CN" sz="2800" dirty="0" smtClean="0">
                <a:solidFill>
                  <a:srgbClr val="000000"/>
                </a:solidFill>
              </a:rPr>
              <a:t>        2</a:t>
            </a:r>
            <a:r>
              <a:rPr lang="en-US" altLang="zh-CN" sz="2800" dirty="0">
                <a:solidFill>
                  <a:srgbClr val="000000"/>
                </a:solidFill>
              </a:rPr>
              <a:t>.终于,他眼睛一亮，看到了饭桌边上的一桶汤。他走过去，把手中的菜倒进汤里，而后拿起汤勺，在桶里搅了几下</a:t>
            </a:r>
            <a:r>
              <a:rPr lang="en-US" altLang="zh-CN" sz="2800" dirty="0" smtClean="0">
                <a:solidFill>
                  <a:srgbClr val="000000"/>
                </a:solidFill>
              </a:rPr>
              <a:t>。</a:t>
            </a:r>
            <a:endParaRPr lang="en-US" altLang="zh-CN" sz="2800" dirty="0">
              <a:solidFill>
                <a:srgbClr val="000000"/>
              </a:solidFill>
            </a:endParaRPr>
          </a:p>
        </p:txBody>
      </p:sp>
      <p:sp>
        <p:nvSpPr>
          <p:cNvPr id="7" name="文本框 6"/>
          <p:cNvSpPr txBox="1"/>
          <p:nvPr/>
        </p:nvSpPr>
        <p:spPr>
          <a:xfrm>
            <a:off x="911180" y="2571750"/>
            <a:ext cx="7155180" cy="523220"/>
          </a:xfrm>
          <a:prstGeom prst="rect">
            <a:avLst/>
          </a:prstGeom>
          <a:noFill/>
        </p:spPr>
        <p:txBody>
          <a:bodyPr wrap="square" rtlCol="0" anchor="t">
            <a:spAutoFit/>
          </a:bodyPr>
          <a:lstStyle/>
          <a:p>
            <a:r>
              <a:rPr lang="en-US" altLang="zh-CN" sz="2800" dirty="0" err="1">
                <a:sym typeface="+mn-ea"/>
              </a:rPr>
              <a:t>将军心中装着战士们，想让大家都吃上青菜</a:t>
            </a:r>
            <a:r>
              <a:rPr lang="en-US" altLang="zh-CN" sz="2800" dirty="0">
                <a:sym typeface="+mn-ea"/>
              </a:rPr>
              <a:t>。</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3"/>
          <p:cNvSpPr txBox="1"/>
          <p:nvPr/>
        </p:nvSpPr>
        <p:spPr>
          <a:xfrm>
            <a:off x="611560" y="1131590"/>
            <a:ext cx="7776864" cy="2677656"/>
          </a:xfrm>
          <a:prstGeom prst="rect">
            <a:avLst/>
          </a:prstGeom>
          <a:noFill/>
        </p:spPr>
        <p:txBody>
          <a:bodyPr wrap="square" rtlCol="0">
            <a:spAutoFit/>
          </a:bodyPr>
          <a:lstStyle/>
          <a:p>
            <a:pPr algn="l"/>
            <a:r>
              <a:rPr lang="zh-CN" altLang="en-US" sz="2800" dirty="0" smtClean="0">
                <a:latin typeface="+mn-ea"/>
              </a:rPr>
              <a:t>    本文</a:t>
            </a:r>
            <a:r>
              <a:rPr lang="zh-CN" altLang="en-US" sz="2800" dirty="0">
                <a:latin typeface="+mn-ea"/>
              </a:rPr>
              <a:t>讲述了一家人过花生收获节的情况,通过谈论花生的好处，借物喻人，揭示了学习花生不图虚名、默默奉献的品格的主旨，说明人要做有用的人，不要做只讲体面，而对别人没有好处的人,表达了作者不为名利，只求有益于社会的人生理想和价值观。</a:t>
            </a:r>
            <a:endParaRPr lang="zh-CN" altLang="en-US" sz="2800" dirty="0">
              <a:latin typeface="+mn-ea"/>
            </a:endParaRPr>
          </a:p>
        </p:txBody>
      </p:sp>
      <p:sp>
        <p:nvSpPr>
          <p:cNvPr id="4" name="文本框 3"/>
          <p:cNvSpPr txBox="1"/>
          <p:nvPr/>
        </p:nvSpPr>
        <p:spPr>
          <a:xfrm>
            <a:off x="899592" y="339502"/>
            <a:ext cx="2789555" cy="523220"/>
          </a:xfrm>
          <a:prstGeom prst="rect">
            <a:avLst/>
          </a:prstGeom>
          <a:noFill/>
        </p:spPr>
        <p:txBody>
          <a:bodyPr wrap="square" rtlCol="0" anchor="t">
            <a:spAutoFit/>
          </a:bodyPr>
          <a:lstStyle/>
          <a:p>
            <a:r>
              <a:rPr lang="zh-CN" altLang="en-US" sz="2800" dirty="0"/>
              <a:t>二、概括主题</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87624" y="627534"/>
            <a:ext cx="6707093" cy="1077218"/>
          </a:xfrm>
          <a:prstGeom prst="rect">
            <a:avLst/>
          </a:prstGeom>
          <a:noFill/>
        </p:spPr>
        <p:txBody>
          <a:bodyPr wrap="square" rtlCol="0" anchor="t">
            <a:spAutoFit/>
          </a:bodyPr>
          <a:lstStyle/>
          <a:p>
            <a:r>
              <a:rPr lang="en-US" altLang="zh-CN" sz="3200" dirty="0" smtClean="0">
                <a:solidFill>
                  <a:srgbClr val="000000"/>
                </a:solidFill>
              </a:rPr>
              <a:t>3</a:t>
            </a:r>
            <a:r>
              <a:rPr lang="en-US" altLang="zh-CN" sz="3200" dirty="0">
                <a:solidFill>
                  <a:srgbClr val="000000"/>
                </a:solidFill>
              </a:rPr>
              <a:t>.</a:t>
            </a:r>
            <a:r>
              <a:rPr lang="en-US" altLang="zh-CN" sz="3200" dirty="0" smtClean="0"/>
              <a:t>他向着太阳</a:t>
            </a:r>
            <a:r>
              <a:rPr lang="en-US" altLang="zh-CN" sz="3200" dirty="0"/>
              <a:t>，</a:t>
            </a:r>
            <a:r>
              <a:rPr lang="en-US" altLang="zh-CN" sz="3200" dirty="0" smtClean="0"/>
              <a:t>向着那片绿色</a:t>
            </a:r>
            <a:r>
              <a:rPr lang="en-US" altLang="zh-CN" sz="3200" dirty="0"/>
              <a:t>，</a:t>
            </a:r>
            <a:r>
              <a:rPr lang="en-US" altLang="zh-CN" sz="3200" dirty="0" smtClean="0"/>
              <a:t>也向着</a:t>
            </a:r>
            <a:r>
              <a:rPr lang="zh-CN" altLang="en-US" sz="3200" dirty="0" smtClean="0"/>
              <a:t>小</a:t>
            </a:r>
            <a:r>
              <a:rPr lang="en-US" altLang="zh-CN" sz="3200" dirty="0" err="1" smtClean="0"/>
              <a:t>岛</a:t>
            </a:r>
            <a:r>
              <a:rPr lang="en-US" altLang="zh-CN" sz="3200" dirty="0" err="1"/>
              <a:t>，</a:t>
            </a:r>
            <a:r>
              <a:rPr lang="en-US" altLang="zh-CN" sz="3200" dirty="0" err="1" smtClean="0"/>
              <a:t>行了一个标准的军礼</a:t>
            </a:r>
            <a:r>
              <a:rPr lang="en-US" altLang="zh-CN" sz="3200" dirty="0" smtClean="0"/>
              <a:t>。</a:t>
            </a:r>
            <a:endParaRPr lang="en-US" altLang="zh-CN" sz="3200" dirty="0"/>
          </a:p>
        </p:txBody>
      </p:sp>
      <p:sp>
        <p:nvSpPr>
          <p:cNvPr id="4" name="文本框 3"/>
          <p:cNvSpPr txBox="1"/>
          <p:nvPr/>
        </p:nvSpPr>
        <p:spPr>
          <a:xfrm>
            <a:off x="1187624" y="2067694"/>
            <a:ext cx="6707093" cy="1077218"/>
          </a:xfrm>
          <a:prstGeom prst="rect">
            <a:avLst/>
          </a:prstGeom>
          <a:noFill/>
        </p:spPr>
        <p:txBody>
          <a:bodyPr wrap="square" rtlCol="0" anchor="t">
            <a:spAutoFit/>
          </a:bodyPr>
          <a:lstStyle/>
          <a:p>
            <a:r>
              <a:rPr lang="en-US" altLang="zh-CN" sz="3200" dirty="0" smtClean="0">
                <a:sym typeface="+mn-ea"/>
              </a:rPr>
              <a:t>        </a:t>
            </a:r>
            <a:r>
              <a:rPr lang="en-US" altLang="zh-CN" sz="3200" dirty="0" err="1" smtClean="0">
                <a:sym typeface="+mn-ea"/>
              </a:rPr>
              <a:t>将军被守岛战士们感动了</a:t>
            </a:r>
            <a:r>
              <a:rPr lang="en-US" altLang="zh-CN" sz="3200" dirty="0" err="1">
                <a:sym typeface="+mn-ea"/>
              </a:rPr>
              <a:t>，他用军礼表达自己情感</a:t>
            </a:r>
            <a:r>
              <a:rPr lang="en-US" altLang="zh-CN" sz="3200" dirty="0">
                <a:sym typeface="+mn-ea"/>
              </a:rPr>
              <a:t>。</a:t>
            </a:r>
            <a:endParaRPr lang="zh-CN" altLang="en-US" sz="3200" dirty="0"/>
          </a:p>
        </p:txBody>
      </p:sp>
      <p:pic>
        <p:nvPicPr>
          <p:cNvPr id="8194" name="Picture 2" descr="https://gimg2.baidu.com/image_search/src=http%3A%2F%2Fimg.mp.itc.cn%2Fupload%2F20170523%2F7bbdae4a11934c9e9f84796d7fd6284c_th.jpg&amp;refer=http%3A%2F%2Fimg.mp.itc.cn&amp;app=2002&amp;size=f9999,10000&amp;q=a80&amp;n=0&amp;g=0n&amp;fmt=jpeg?sec=1619688133&amp;t=dbb99848c7e391c39f3348c77157d76c"/>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724128" y="3003798"/>
            <a:ext cx="2692593" cy="1443062"/>
          </a:xfrm>
          <a:prstGeom prst="ellipse">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699792" y="-2324794"/>
            <a:ext cx="3570208" cy="5168321"/>
            <a:chOff x="2066816" y="-480463"/>
            <a:chExt cx="3570208" cy="5168321"/>
          </a:xfrm>
        </p:grpSpPr>
        <p:grpSp>
          <p:nvGrpSpPr>
            <p:cNvPr id="9" name="组合 8"/>
            <p:cNvGrpSpPr/>
            <p:nvPr/>
          </p:nvGrpSpPr>
          <p:grpSpPr>
            <a:xfrm>
              <a:off x="2066816" y="2067694"/>
              <a:ext cx="3570208" cy="2620164"/>
              <a:chOff x="2066816" y="2067694"/>
              <a:chExt cx="3570208" cy="2620164"/>
            </a:xfrm>
          </p:grpSpPr>
          <p:sp>
            <p:nvSpPr>
              <p:cNvPr id="2" name="文本框 1"/>
              <p:cNvSpPr txBox="1">
                <a:spLocks noChangeArrowheads="1"/>
              </p:cNvSpPr>
              <p:nvPr/>
            </p:nvSpPr>
            <p:spPr bwMode="auto">
              <a:xfrm>
                <a:off x="2066816" y="3579862"/>
                <a:ext cx="3570208" cy="110799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zh-CN" altLang="en-US" sz="6600" dirty="0" smtClean="0">
                    <a:latin typeface="宋体" panose="02010600030101010101" pitchFamily="2" charset="-122"/>
                    <a:ea typeface="宋体" panose="02010600030101010101" pitchFamily="2" charset="-122"/>
                  </a:rPr>
                  <a:t>巩固练习</a:t>
                </a:r>
                <a:endParaRPr lang="zh-CN" altLang="en-US" sz="6600" dirty="0">
                  <a:latin typeface="宋体" panose="02010600030101010101" pitchFamily="2" charset="-122"/>
                  <a:ea typeface="宋体" panose="02010600030101010101" pitchFamily="2" charset="-122"/>
                </a:endParaRPr>
              </a:p>
            </p:txBody>
          </p:sp>
          <p:cxnSp>
            <p:nvCxnSpPr>
              <p:cNvPr id="4" name="直接连接符 3"/>
              <p:cNvCxnSpPr/>
              <p:nvPr/>
            </p:nvCxnSpPr>
            <p:spPr>
              <a:xfrm flipV="1">
                <a:off x="3851920" y="2067694"/>
                <a:ext cx="0" cy="1512168"/>
              </a:xfrm>
              <a:prstGeom prst="line">
                <a:avLst/>
              </a:prstGeom>
              <a:ln w="254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rot="10800000">
              <a:off x="2066816" y="-480463"/>
              <a:ext cx="3570208" cy="2620164"/>
              <a:chOff x="2066816" y="2067694"/>
              <a:chExt cx="3570208" cy="2620164"/>
            </a:xfrm>
          </p:grpSpPr>
          <p:sp>
            <p:nvSpPr>
              <p:cNvPr id="11" name="文本框 10"/>
              <p:cNvSpPr txBox="1">
                <a:spLocks noChangeArrowheads="1"/>
              </p:cNvSpPr>
              <p:nvPr/>
            </p:nvSpPr>
            <p:spPr bwMode="auto">
              <a:xfrm>
                <a:off x="2066816" y="3579862"/>
                <a:ext cx="3570208" cy="110799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none">
                <a:spAutoFit/>
              </a:bodyPr>
              <a:lstStyle/>
              <a:p>
                <a:r>
                  <a:rPr lang="zh-CN" altLang="en-US" sz="6600" dirty="0" smtClean="0">
                    <a:noFill/>
                    <a:latin typeface="宋体" panose="02010600030101010101" pitchFamily="2" charset="-122"/>
                    <a:ea typeface="宋体" panose="02010600030101010101" pitchFamily="2" charset="-122"/>
                  </a:rPr>
                  <a:t>例题</a:t>
                </a:r>
                <a:r>
                  <a:rPr lang="zh-CN" altLang="en-US" sz="6600" dirty="0">
                    <a:noFill/>
                    <a:latin typeface="宋体" panose="02010600030101010101" pitchFamily="2" charset="-122"/>
                    <a:ea typeface="宋体" panose="02010600030101010101" pitchFamily="2" charset="-122"/>
                  </a:rPr>
                  <a:t>分析</a:t>
                </a:r>
                <a:endParaRPr lang="zh-CN" altLang="en-US" sz="6600" dirty="0">
                  <a:noFill/>
                  <a:latin typeface="宋体" panose="02010600030101010101" pitchFamily="2" charset="-122"/>
                  <a:ea typeface="宋体" panose="02010600030101010101" pitchFamily="2" charset="-122"/>
                </a:endParaRPr>
              </a:p>
            </p:txBody>
          </p:sp>
          <p:cxnSp>
            <p:nvCxnSpPr>
              <p:cNvPr id="12" name="直接连接符 11"/>
              <p:cNvCxnSpPr/>
              <p:nvPr/>
            </p:nvCxnSpPr>
            <p:spPr>
              <a:xfrm flipV="1">
                <a:off x="3851920" y="2067694"/>
                <a:ext cx="0" cy="1512168"/>
              </a:xfrm>
              <a:prstGeom prst="line">
                <a:avLst/>
              </a:prstGeom>
              <a:ln w="25400">
                <a:no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3"/>
                                        </p:tgtEl>
                                        <p:attrNameLst>
                                          <p:attrName>r</p:attrName>
                                        </p:attrNameLst>
                                      </p:cBhvr>
                                    </p:animRot>
                                    <p:animRot by="-240000">
                                      <p:cBhvr>
                                        <p:cTn id="7" dur="200" fill="hold">
                                          <p:stCondLst>
                                            <p:cond delay="200"/>
                                          </p:stCondLst>
                                        </p:cTn>
                                        <p:tgtEl>
                                          <p:spTgt spid="13"/>
                                        </p:tgtEl>
                                        <p:attrNameLst>
                                          <p:attrName>r</p:attrName>
                                        </p:attrNameLst>
                                      </p:cBhvr>
                                    </p:animRot>
                                    <p:animRot by="240000">
                                      <p:cBhvr>
                                        <p:cTn id="8" dur="200" fill="hold">
                                          <p:stCondLst>
                                            <p:cond delay="400"/>
                                          </p:stCondLst>
                                        </p:cTn>
                                        <p:tgtEl>
                                          <p:spTgt spid="13"/>
                                        </p:tgtEl>
                                        <p:attrNameLst>
                                          <p:attrName>r</p:attrName>
                                        </p:attrNameLst>
                                      </p:cBhvr>
                                    </p:animRot>
                                    <p:animRot by="-240000">
                                      <p:cBhvr>
                                        <p:cTn id="9" dur="200" fill="hold">
                                          <p:stCondLst>
                                            <p:cond delay="600"/>
                                          </p:stCondLst>
                                        </p:cTn>
                                        <p:tgtEl>
                                          <p:spTgt spid="13"/>
                                        </p:tgtEl>
                                        <p:attrNameLst>
                                          <p:attrName>r</p:attrName>
                                        </p:attrNameLst>
                                      </p:cBhvr>
                                    </p:animRot>
                                    <p:animRot by="120000">
                                      <p:cBhvr>
                                        <p:cTn id="10" dur="200" fill="hold">
                                          <p:stCondLst>
                                            <p:cond delay="8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395536" y="1059582"/>
            <a:ext cx="7855585" cy="3108543"/>
          </a:xfrm>
          <a:prstGeom prst="rect">
            <a:avLst/>
          </a:prstGeom>
          <a:noFill/>
        </p:spPr>
        <p:txBody>
          <a:bodyPr wrap="square" rtlCol="0" anchor="t">
            <a:spAutoFit/>
          </a:bodyPr>
          <a:lstStyle/>
          <a:p>
            <a:r>
              <a:rPr lang="zh-CN" altLang="en-US" sz="2800" dirty="0">
                <a:solidFill>
                  <a:srgbClr val="000000"/>
                </a:solidFill>
                <a:sym typeface="Wingdings" panose="05000000000000000000" charset="0"/>
              </a:rPr>
              <a:t></a:t>
            </a:r>
            <a:r>
              <a:rPr lang="zh-CN" altLang="en-US" sz="2800" dirty="0">
                <a:solidFill>
                  <a:srgbClr val="000000"/>
                </a:solidFill>
              </a:rPr>
              <a:t>圆明园是当时世界上最大的博物馆、艺术馆。</a:t>
            </a:r>
            <a:endParaRPr lang="zh-CN" altLang="en-US" sz="2800" dirty="0">
              <a:solidFill>
                <a:srgbClr val="000000"/>
              </a:solidFill>
            </a:endParaRPr>
          </a:p>
          <a:p>
            <a:r>
              <a:rPr lang="en-US" altLang="zh-CN" sz="2800" dirty="0" smtClean="0">
                <a:solidFill>
                  <a:srgbClr val="000000"/>
                </a:solidFill>
                <a:cs typeface="宋体" panose="02010600030101010101" pitchFamily="2" charset="-122"/>
                <a:sym typeface="+mn-ea"/>
              </a:rPr>
              <a:t>(</a:t>
            </a:r>
            <a:r>
              <a:rPr lang="zh-CN" altLang="en-US" sz="2800" dirty="0" smtClean="0">
                <a:solidFill>
                  <a:srgbClr val="000000"/>
                </a:solidFill>
                <a:cs typeface="宋体" panose="02010600030101010101" pitchFamily="2" charset="-122"/>
                <a:sym typeface="+mn-ea"/>
              </a:rPr>
              <a:t>换种说法，使句意不变</a:t>
            </a:r>
            <a:r>
              <a:rPr lang="en-US" altLang="zh-CN" sz="2800" dirty="0" smtClean="0">
                <a:solidFill>
                  <a:srgbClr val="000000"/>
                </a:solidFill>
                <a:cs typeface="宋体" panose="02010600030101010101" pitchFamily="2" charset="-122"/>
                <a:sym typeface="+mn-ea"/>
              </a:rPr>
              <a:t>)</a:t>
            </a:r>
            <a:endParaRPr lang="en-US" altLang="zh-CN" sz="2800" dirty="0" smtClean="0">
              <a:solidFill>
                <a:srgbClr val="000000"/>
              </a:solidFill>
              <a:cs typeface="宋体" panose="02010600030101010101" pitchFamily="2" charset="-122"/>
              <a:sym typeface="+mn-ea"/>
            </a:endParaRPr>
          </a:p>
          <a:p>
            <a:endParaRPr lang="zh-CN" altLang="en-US" sz="2800" dirty="0">
              <a:solidFill>
                <a:srgbClr val="000000"/>
              </a:solidFill>
            </a:endParaRPr>
          </a:p>
          <a:p>
            <a:endParaRPr lang="zh-CN" altLang="en-US" sz="2800" dirty="0">
              <a:solidFill>
                <a:srgbClr val="000000"/>
              </a:solidFill>
              <a:sym typeface="Wingdings" panose="05000000000000000000" charset="0"/>
            </a:endParaRPr>
          </a:p>
          <a:p>
            <a:r>
              <a:rPr lang="zh-CN" altLang="en-US" sz="2800" dirty="0">
                <a:solidFill>
                  <a:srgbClr val="000000"/>
                </a:solidFill>
                <a:sym typeface="Wingdings" panose="05000000000000000000" charset="0"/>
              </a:rPr>
              <a:t></a:t>
            </a:r>
            <a:r>
              <a:rPr lang="zh-CN" altLang="en-US" sz="2800" dirty="0">
                <a:solidFill>
                  <a:srgbClr val="000000"/>
                </a:solidFill>
              </a:rPr>
              <a:t>壮哉，我中国少年，与国无疆</a:t>
            </a:r>
            <a:r>
              <a:rPr lang="en-US" altLang="zh-CN" sz="2800" dirty="0">
                <a:solidFill>
                  <a:srgbClr val="000000"/>
                </a:solidFill>
              </a:rPr>
              <a:t>!</a:t>
            </a:r>
            <a:endParaRPr lang="en-US" altLang="zh-CN" sz="2800" dirty="0">
              <a:solidFill>
                <a:srgbClr val="000000"/>
              </a:solidFill>
            </a:endParaRPr>
          </a:p>
          <a:p>
            <a:r>
              <a:rPr lang="en-US" altLang="zh-CN" sz="2800" dirty="0" smtClean="0">
                <a:solidFill>
                  <a:srgbClr val="000000"/>
                </a:solidFill>
                <a:cs typeface="宋体" panose="02010600030101010101" pitchFamily="2" charset="-122"/>
                <a:sym typeface="+mn-ea"/>
              </a:rPr>
              <a:t>(</a:t>
            </a:r>
            <a:r>
              <a:rPr lang="zh-CN" altLang="en-US" sz="2800" dirty="0" smtClean="0">
                <a:solidFill>
                  <a:srgbClr val="000000"/>
                </a:solidFill>
                <a:cs typeface="宋体" panose="02010600030101010101" pitchFamily="2" charset="-122"/>
                <a:sym typeface="+mn-ea"/>
              </a:rPr>
              <a:t>用现代汉语把它的意思写下来</a:t>
            </a:r>
            <a:r>
              <a:rPr lang="en-US" altLang="zh-CN" sz="2800" dirty="0" smtClean="0">
                <a:solidFill>
                  <a:srgbClr val="000000"/>
                </a:solidFill>
                <a:cs typeface="宋体" panose="02010600030101010101" pitchFamily="2" charset="-122"/>
                <a:sym typeface="+mn-ea"/>
              </a:rPr>
              <a:t>)</a:t>
            </a:r>
            <a:endParaRPr lang="en-US" altLang="zh-CN" sz="2800" dirty="0" smtClean="0">
              <a:solidFill>
                <a:srgbClr val="000000"/>
              </a:solidFill>
              <a:cs typeface="宋体" panose="02010600030101010101" pitchFamily="2" charset="-122"/>
              <a:sym typeface="+mn-ea"/>
            </a:endParaRPr>
          </a:p>
          <a:p>
            <a:endParaRPr lang="en-US" altLang="zh-CN" sz="2800" dirty="0">
              <a:solidFill>
                <a:srgbClr val="000000"/>
              </a:solidFill>
            </a:endParaRPr>
          </a:p>
        </p:txBody>
      </p:sp>
      <p:sp>
        <p:nvSpPr>
          <p:cNvPr id="3" name="文本框 2"/>
          <p:cNvSpPr txBox="1"/>
          <p:nvPr/>
        </p:nvSpPr>
        <p:spPr>
          <a:xfrm>
            <a:off x="831776" y="375434"/>
            <a:ext cx="2773680" cy="523220"/>
          </a:xfrm>
          <a:prstGeom prst="rect">
            <a:avLst/>
          </a:prstGeom>
          <a:noFill/>
        </p:spPr>
        <p:txBody>
          <a:bodyPr wrap="square" rtlCol="0" anchor="t">
            <a:spAutoFit/>
          </a:bodyPr>
          <a:lstStyle/>
          <a:p>
            <a:r>
              <a:rPr lang="en-US" altLang="zh-CN" sz="2800" dirty="0" smtClean="0">
                <a:solidFill>
                  <a:srgbClr val="000000"/>
                </a:solidFill>
                <a:cs typeface="宋体" panose="02010600030101010101" pitchFamily="2" charset="-122"/>
                <a:sym typeface="+mn-ea"/>
              </a:rPr>
              <a:t>1.</a:t>
            </a:r>
            <a:r>
              <a:rPr lang="zh-CN" altLang="en-US" sz="2800" dirty="0" smtClean="0">
                <a:solidFill>
                  <a:srgbClr val="000000"/>
                </a:solidFill>
                <a:cs typeface="宋体" panose="02010600030101010101" pitchFamily="2" charset="-122"/>
                <a:sym typeface="+mn-ea"/>
              </a:rPr>
              <a:t> 按要求写句子。</a:t>
            </a:r>
            <a:r>
              <a:rPr lang="zh-CN" altLang="en-US" sz="2800" u="sng" dirty="0" smtClean="0">
                <a:solidFill>
                  <a:srgbClr val="000000"/>
                </a:solidFill>
                <a:cs typeface="宋体" panose="02010600030101010101" pitchFamily="2" charset="-122"/>
                <a:sym typeface="+mn-ea"/>
              </a:rPr>
              <a:t>                 </a:t>
            </a:r>
            <a:r>
              <a:rPr lang="zh-CN" altLang="en-US" sz="2800" dirty="0" smtClean="0">
                <a:solidFill>
                  <a:srgbClr val="000000"/>
                </a:solidFill>
                <a:cs typeface="宋体" panose="02010600030101010101" pitchFamily="2" charset="-122"/>
                <a:sym typeface="+mn-ea"/>
              </a:rPr>
              <a:t> </a:t>
            </a:r>
            <a:endParaRPr lang="zh-CN" altLang="en-US" sz="2800" dirty="0" smtClean="0">
              <a:solidFill>
                <a:srgbClr val="000000"/>
              </a:solidFill>
              <a:cs typeface="宋体" panose="02010600030101010101" pitchFamily="2" charset="-122"/>
              <a:sym typeface="+mn-ea"/>
            </a:endParaRPr>
          </a:p>
        </p:txBody>
      </p:sp>
      <p:sp>
        <p:nvSpPr>
          <p:cNvPr id="5" name="文本框 4"/>
          <p:cNvSpPr txBox="1"/>
          <p:nvPr/>
        </p:nvSpPr>
        <p:spPr>
          <a:xfrm>
            <a:off x="471736" y="2090633"/>
            <a:ext cx="8389620" cy="523220"/>
          </a:xfrm>
          <a:prstGeom prst="rect">
            <a:avLst/>
          </a:prstGeom>
          <a:noFill/>
        </p:spPr>
        <p:txBody>
          <a:bodyPr wrap="square" rtlCol="0" anchor="t">
            <a:spAutoFit/>
          </a:bodyPr>
          <a:lstStyle/>
          <a:p>
            <a:r>
              <a:rPr lang="zh-CN" altLang="en-US" sz="2800" dirty="0">
                <a:solidFill>
                  <a:srgbClr val="FF0000"/>
                </a:solidFill>
                <a:sym typeface="+mn-ea"/>
              </a:rPr>
              <a:t>圆明园难道不是当时世界上最大的博物馆、艺术馆</a:t>
            </a:r>
            <a:r>
              <a:rPr lang="en-US" altLang="zh-CN" sz="2800" dirty="0">
                <a:solidFill>
                  <a:srgbClr val="FF0000"/>
                </a:solidFill>
                <a:sym typeface="+mn-ea"/>
              </a:rPr>
              <a:t>?</a:t>
            </a:r>
            <a:endParaRPr lang="zh-CN" altLang="en-US" sz="2800" dirty="0">
              <a:solidFill>
                <a:srgbClr val="FF0000"/>
              </a:solidFill>
              <a:sym typeface="+mn-ea"/>
            </a:endParaRPr>
          </a:p>
        </p:txBody>
      </p:sp>
      <p:sp>
        <p:nvSpPr>
          <p:cNvPr id="11" name="文本框 10"/>
          <p:cNvSpPr txBox="1"/>
          <p:nvPr/>
        </p:nvSpPr>
        <p:spPr>
          <a:xfrm>
            <a:off x="471736" y="3906515"/>
            <a:ext cx="8084264" cy="523220"/>
          </a:xfrm>
          <a:prstGeom prst="rect">
            <a:avLst/>
          </a:prstGeom>
          <a:noFill/>
        </p:spPr>
        <p:txBody>
          <a:bodyPr wrap="none" rtlCol="0" anchor="t">
            <a:spAutoFit/>
          </a:bodyPr>
          <a:lstStyle/>
          <a:p>
            <a:r>
              <a:rPr lang="zh-CN" altLang="en-US" sz="2800" dirty="0">
                <a:solidFill>
                  <a:srgbClr val="FF0000"/>
                </a:solidFill>
              </a:rPr>
              <a:t>雄壮啊</a:t>
            </a:r>
            <a:r>
              <a:rPr lang="zh-CN" altLang="en-US" sz="2800" dirty="0">
                <a:solidFill>
                  <a:srgbClr val="FF0000"/>
                </a:solidFill>
                <a:sym typeface="+mn-ea"/>
              </a:rPr>
              <a:t>，我们中国的少年，同祖国一样万寿无疆。</a:t>
            </a:r>
            <a:endParaRPr lang="en-US" altLang="zh-CN"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
                                            <p:txEl>
                                              <p:pRg st="0" end="0"/>
                                            </p:txEl>
                                          </p:spTgt>
                                        </p:tgtEl>
                                        <p:attrNameLst>
                                          <p:attrName>style.visibility</p:attrName>
                                        </p:attrNameLst>
                                      </p:cBhvr>
                                      <p:to>
                                        <p:strVal val="visible"/>
                                      </p:to>
                                    </p:set>
                                    <p:animEffect transition="in" filter="blinds(horizontal)">
                                      <p:cBhvr>
                                        <p:cTn id="12"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996208" y="291053"/>
            <a:ext cx="4849404" cy="523220"/>
          </a:xfrm>
          <a:prstGeom prst="rect">
            <a:avLst/>
          </a:prstGeom>
          <a:noFill/>
        </p:spPr>
        <p:txBody>
          <a:bodyPr wrap="none" rtlCol="0" anchor="t">
            <a:spAutoFit/>
          </a:bodyPr>
          <a:lstStyle/>
          <a:p>
            <a:r>
              <a:rPr lang="en-US" altLang="zh-CN" sz="2800" dirty="0">
                <a:solidFill>
                  <a:srgbClr val="000000"/>
                </a:solidFill>
              </a:rPr>
              <a:t>2.</a:t>
            </a:r>
            <a:r>
              <a:rPr lang="zh-CN" altLang="en-US" sz="2800" dirty="0">
                <a:solidFill>
                  <a:srgbClr val="000000"/>
                </a:solidFill>
              </a:rPr>
              <a:t>品读句子，体会人物心情。</a:t>
            </a:r>
            <a:r>
              <a:rPr lang="en-US" altLang="zh-CN" sz="2800" dirty="0">
                <a:solidFill>
                  <a:srgbClr val="000000"/>
                </a:solidFill>
              </a:rPr>
              <a:t> </a:t>
            </a:r>
            <a:endParaRPr lang="en-US" altLang="zh-CN" sz="2800" dirty="0">
              <a:solidFill>
                <a:srgbClr val="000000"/>
              </a:solidFill>
            </a:endParaRPr>
          </a:p>
        </p:txBody>
      </p:sp>
      <p:sp>
        <p:nvSpPr>
          <p:cNvPr id="2" name="文本框 1"/>
          <p:cNvSpPr txBox="1"/>
          <p:nvPr/>
        </p:nvSpPr>
        <p:spPr>
          <a:xfrm>
            <a:off x="2386330" y="1060177"/>
            <a:ext cx="3935095" cy="523220"/>
          </a:xfrm>
          <a:prstGeom prst="rect">
            <a:avLst/>
          </a:prstGeom>
          <a:noFill/>
        </p:spPr>
        <p:txBody>
          <a:bodyPr wrap="square" rtlCol="0" anchor="t">
            <a:spAutoFit/>
          </a:bodyPr>
          <a:lstStyle/>
          <a:p>
            <a:r>
              <a:rPr lang="zh-CN" altLang="en-US" sz="2800" dirty="0">
                <a:solidFill>
                  <a:srgbClr val="000000"/>
                </a:solidFill>
              </a:rPr>
              <a:t>感动     好奇    生气 </a:t>
            </a:r>
            <a:endParaRPr lang="zh-CN" altLang="en-US" sz="2800" dirty="0">
              <a:solidFill>
                <a:srgbClr val="000000"/>
              </a:solidFill>
            </a:endParaRPr>
          </a:p>
        </p:txBody>
      </p:sp>
      <p:sp>
        <p:nvSpPr>
          <p:cNvPr id="3" name="文本框 2"/>
          <p:cNvSpPr txBox="1"/>
          <p:nvPr/>
        </p:nvSpPr>
        <p:spPr>
          <a:xfrm>
            <a:off x="298108" y="1704970"/>
            <a:ext cx="8755667" cy="2246769"/>
          </a:xfrm>
          <a:prstGeom prst="rect">
            <a:avLst/>
          </a:prstGeom>
          <a:noFill/>
        </p:spPr>
        <p:txBody>
          <a:bodyPr wrap="none" rtlCol="0" anchor="t">
            <a:spAutoFit/>
          </a:bodyPr>
          <a:lstStyle/>
          <a:p>
            <a:r>
              <a:rPr lang="en-US" altLang="zh-CN" sz="2800" dirty="0">
                <a:solidFill>
                  <a:srgbClr val="000000"/>
                </a:solidFill>
                <a:sym typeface="Wingdings" panose="05000000000000000000" charset="0"/>
              </a:rPr>
              <a:t></a:t>
            </a:r>
            <a:r>
              <a:rPr lang="en-US" altLang="zh-CN" sz="2800" dirty="0">
                <a:solidFill>
                  <a:srgbClr val="000000"/>
                </a:solidFill>
              </a:rPr>
              <a:t>“</a:t>
            </a:r>
            <a:r>
              <a:rPr lang="zh-CN" altLang="en-US" sz="2800" dirty="0" smtClean="0">
                <a:solidFill>
                  <a:srgbClr val="000000"/>
                </a:solidFill>
              </a:rPr>
              <a:t>岛那边</a:t>
            </a:r>
            <a:r>
              <a:rPr lang="zh-CN" altLang="en-US" sz="2800" dirty="0">
                <a:solidFill>
                  <a:srgbClr val="000000"/>
                </a:solidFill>
              </a:rPr>
              <a:t>是什么东西，搞得那么</a:t>
            </a:r>
            <a:r>
              <a:rPr lang="zh-CN" altLang="en-US" sz="2800" dirty="0" smtClean="0">
                <a:solidFill>
                  <a:srgbClr val="000000"/>
                </a:solidFill>
              </a:rPr>
              <a:t>神秘？是</a:t>
            </a:r>
            <a:r>
              <a:rPr lang="zh-CN" altLang="en-US" sz="2800" dirty="0">
                <a:solidFill>
                  <a:srgbClr val="000000"/>
                </a:solidFill>
              </a:rPr>
              <a:t>暗堡</a:t>
            </a:r>
            <a:r>
              <a:rPr lang="en-US" altLang="zh-CN" sz="2800" dirty="0">
                <a:solidFill>
                  <a:srgbClr val="000000"/>
                </a:solidFill>
              </a:rPr>
              <a:t>?”(         )</a:t>
            </a:r>
            <a:endParaRPr lang="en-US" altLang="zh-CN" sz="2800" dirty="0">
              <a:solidFill>
                <a:srgbClr val="000000"/>
              </a:solidFill>
            </a:endParaRPr>
          </a:p>
          <a:p>
            <a:endParaRPr lang="en-US" altLang="zh-CN" sz="2800" dirty="0">
              <a:solidFill>
                <a:srgbClr val="000000"/>
              </a:solidFill>
            </a:endParaRPr>
          </a:p>
          <a:p>
            <a:r>
              <a:rPr lang="en-US" altLang="zh-CN" sz="2800" dirty="0">
                <a:solidFill>
                  <a:srgbClr val="000000"/>
                </a:solidFill>
                <a:sym typeface="Wingdings" panose="05000000000000000000" charset="0"/>
              </a:rPr>
              <a:t></a:t>
            </a:r>
            <a:r>
              <a:rPr lang="en-US" altLang="zh-CN" sz="2800" dirty="0">
                <a:solidFill>
                  <a:srgbClr val="000000"/>
                </a:solidFill>
                <a:sym typeface="+mn-ea"/>
              </a:rPr>
              <a:t>“</a:t>
            </a:r>
            <a:r>
              <a:rPr lang="zh-CN" altLang="en-US" sz="2800" dirty="0">
                <a:solidFill>
                  <a:srgbClr val="000000"/>
                </a:solidFill>
                <a:sym typeface="Wingdings" panose="05000000000000000000" charset="0"/>
              </a:rPr>
              <a:t>我问</a:t>
            </a:r>
            <a:r>
              <a:rPr lang="zh-CN" altLang="en-US" sz="2800" dirty="0" smtClean="0">
                <a:solidFill>
                  <a:srgbClr val="000000"/>
                </a:solidFill>
                <a:sym typeface="Wingdings" panose="05000000000000000000" charset="0"/>
              </a:rPr>
              <a:t>你，战士们</a:t>
            </a:r>
            <a:r>
              <a:rPr lang="zh-CN" altLang="en-US" sz="2800" dirty="0">
                <a:solidFill>
                  <a:srgbClr val="000000"/>
                </a:solidFill>
                <a:sym typeface="Wingdings" panose="05000000000000000000" charset="0"/>
              </a:rPr>
              <a:t>有蔬菜吃吗</a:t>
            </a:r>
            <a:r>
              <a:rPr lang="en-US" altLang="zh-CN" sz="2800" dirty="0">
                <a:solidFill>
                  <a:srgbClr val="000000"/>
                </a:solidFill>
                <a:sym typeface="+mn-ea"/>
              </a:rPr>
              <a:t>?”(         )</a:t>
            </a:r>
            <a:endParaRPr lang="en-US" altLang="zh-CN" sz="2800" dirty="0">
              <a:solidFill>
                <a:srgbClr val="000000"/>
              </a:solidFill>
            </a:endParaRPr>
          </a:p>
          <a:p>
            <a:endParaRPr lang="en-US" altLang="zh-CN" sz="2800" dirty="0">
              <a:solidFill>
                <a:srgbClr val="000000"/>
              </a:solidFill>
              <a:sym typeface="Wingdings" panose="05000000000000000000" charset="0"/>
            </a:endParaRPr>
          </a:p>
          <a:p>
            <a:r>
              <a:rPr lang="en-US" altLang="zh-CN" sz="2800" dirty="0">
                <a:solidFill>
                  <a:srgbClr val="000000"/>
                </a:solidFill>
                <a:sym typeface="Wingdings" panose="05000000000000000000" charset="0"/>
              </a:rPr>
              <a:t></a:t>
            </a:r>
            <a:r>
              <a:rPr lang="zh-CN" altLang="en-US" sz="2800" dirty="0">
                <a:solidFill>
                  <a:srgbClr val="000000"/>
                </a:solidFill>
                <a:sym typeface="Wingdings" panose="05000000000000000000" charset="0"/>
              </a:rPr>
              <a:t>将军觉得鼻子有些酸，就别过</a:t>
            </a:r>
            <a:r>
              <a:rPr lang="zh-CN" altLang="en-US" sz="2800" dirty="0" smtClean="0">
                <a:solidFill>
                  <a:srgbClr val="000000"/>
                </a:solidFill>
                <a:sym typeface="Wingdings" panose="05000000000000000000" charset="0"/>
              </a:rPr>
              <a:t>脸去。</a:t>
            </a:r>
            <a:r>
              <a:rPr lang="en-US" altLang="zh-CN" sz="2800" dirty="0">
                <a:solidFill>
                  <a:srgbClr val="000000"/>
                </a:solidFill>
                <a:sym typeface="+mn-ea"/>
              </a:rPr>
              <a:t>(         )</a:t>
            </a:r>
            <a:endParaRPr lang="en-US" altLang="zh-CN" sz="2800" dirty="0">
              <a:solidFill>
                <a:srgbClr val="000000"/>
              </a:solidFill>
              <a:sym typeface="Wingdings" panose="05000000000000000000" charset="0"/>
            </a:endParaRPr>
          </a:p>
        </p:txBody>
      </p:sp>
      <p:sp>
        <p:nvSpPr>
          <p:cNvPr id="4" name="文本框 3"/>
          <p:cNvSpPr txBox="1"/>
          <p:nvPr/>
        </p:nvSpPr>
        <p:spPr>
          <a:xfrm>
            <a:off x="7956376" y="1704970"/>
            <a:ext cx="902811" cy="523220"/>
          </a:xfrm>
          <a:prstGeom prst="rect">
            <a:avLst/>
          </a:prstGeom>
          <a:noFill/>
        </p:spPr>
        <p:txBody>
          <a:bodyPr wrap="none" rtlCol="0" anchor="t">
            <a:spAutoFit/>
          </a:bodyPr>
          <a:lstStyle/>
          <a:p>
            <a:r>
              <a:rPr lang="zh-CN" altLang="en-US" sz="2800" dirty="0">
                <a:solidFill>
                  <a:srgbClr val="FF0000"/>
                </a:solidFill>
              </a:rPr>
              <a:t>好奇</a:t>
            </a:r>
            <a:endParaRPr lang="zh-CN" altLang="en-US" sz="2800" dirty="0">
              <a:solidFill>
                <a:srgbClr val="FF0000"/>
              </a:solidFill>
            </a:endParaRPr>
          </a:p>
        </p:txBody>
      </p:sp>
      <p:sp>
        <p:nvSpPr>
          <p:cNvPr id="5" name="文本框 4"/>
          <p:cNvSpPr txBox="1"/>
          <p:nvPr/>
        </p:nvSpPr>
        <p:spPr>
          <a:xfrm>
            <a:off x="5418614" y="2566744"/>
            <a:ext cx="902811" cy="523220"/>
          </a:xfrm>
          <a:prstGeom prst="rect">
            <a:avLst/>
          </a:prstGeom>
          <a:noFill/>
        </p:spPr>
        <p:txBody>
          <a:bodyPr wrap="none" rtlCol="0" anchor="t">
            <a:spAutoFit/>
          </a:bodyPr>
          <a:lstStyle/>
          <a:p>
            <a:r>
              <a:rPr lang="zh-CN" altLang="en-US" sz="2800" dirty="0">
                <a:solidFill>
                  <a:srgbClr val="FF0000"/>
                </a:solidFill>
              </a:rPr>
              <a:t>生气</a:t>
            </a:r>
            <a:endParaRPr lang="zh-CN" altLang="en-US" sz="2800" dirty="0">
              <a:solidFill>
                <a:srgbClr val="FF0000"/>
              </a:solidFill>
            </a:endParaRPr>
          </a:p>
        </p:txBody>
      </p:sp>
      <p:sp>
        <p:nvSpPr>
          <p:cNvPr id="6" name="文本框 5"/>
          <p:cNvSpPr txBox="1"/>
          <p:nvPr/>
        </p:nvSpPr>
        <p:spPr>
          <a:xfrm>
            <a:off x="6444208" y="3428519"/>
            <a:ext cx="902811" cy="523220"/>
          </a:xfrm>
          <a:prstGeom prst="rect">
            <a:avLst/>
          </a:prstGeom>
          <a:noFill/>
        </p:spPr>
        <p:txBody>
          <a:bodyPr wrap="none" rtlCol="0" anchor="t">
            <a:spAutoFit/>
          </a:bodyPr>
          <a:lstStyle/>
          <a:p>
            <a:r>
              <a:rPr lang="zh-CN" altLang="en-US" sz="2800" dirty="0">
                <a:solidFill>
                  <a:srgbClr val="FF0000"/>
                </a:solidFill>
              </a:rPr>
              <a:t>感动</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935596" y="2139702"/>
            <a:ext cx="7272808" cy="1384995"/>
          </a:xfrm>
          <a:prstGeom prst="rect">
            <a:avLst/>
          </a:prstGeom>
          <a:noFill/>
        </p:spPr>
        <p:txBody>
          <a:bodyPr wrap="square" rtlCol="0" anchor="t">
            <a:spAutoFit/>
          </a:bodyPr>
          <a:lstStyle/>
          <a:p>
            <a:r>
              <a:rPr lang="zh-CN" altLang="en-US" sz="2800" dirty="0" smtClean="0">
                <a:latin typeface="宋体" panose="02010600030101010101" pitchFamily="2" charset="-122"/>
              </a:rPr>
              <a:t>    从</a:t>
            </a:r>
            <a:r>
              <a:rPr lang="zh-CN" altLang="en-US" sz="2800" dirty="0">
                <a:latin typeface="宋体" panose="02010600030101010101" pitchFamily="2" charset="-122"/>
              </a:rPr>
              <a:t>三个方面介绍:一是圆明园的布局规模宏大;二是圆明园的建筑风格令人陶醉;三是圆明园收藏着珍贵的历史文物。</a:t>
            </a:r>
            <a:endParaRPr lang="zh-CN" altLang="en-US" sz="2800" dirty="0">
              <a:latin typeface="宋体" panose="02010600030101010101" pitchFamily="2" charset="-122"/>
            </a:endParaRPr>
          </a:p>
        </p:txBody>
      </p:sp>
      <p:sp>
        <p:nvSpPr>
          <p:cNvPr id="8" name="文本框 7"/>
          <p:cNvSpPr txBox="1"/>
          <p:nvPr/>
        </p:nvSpPr>
        <p:spPr>
          <a:xfrm>
            <a:off x="1043608" y="771550"/>
            <a:ext cx="7056784" cy="954107"/>
          </a:xfrm>
          <a:prstGeom prst="rect">
            <a:avLst/>
          </a:prstGeom>
          <a:noFill/>
        </p:spPr>
        <p:txBody>
          <a:bodyPr wrap="square" rtlCol="0" anchor="t">
            <a:spAutoFit/>
          </a:bodyPr>
          <a:lstStyle/>
          <a:p>
            <a:r>
              <a:rPr lang="en-US" altLang="zh-CN" sz="2800" dirty="0">
                <a:solidFill>
                  <a:srgbClr val="000000"/>
                </a:solidFill>
                <a:sym typeface="+mn-ea"/>
              </a:rPr>
              <a:t>3.</a:t>
            </a:r>
            <a:r>
              <a:rPr lang="zh-CN" altLang="en-US" sz="2800" dirty="0">
                <a:solidFill>
                  <a:srgbClr val="000000"/>
                </a:solidFill>
                <a:sym typeface="+mn-ea"/>
              </a:rPr>
              <a:t>课文从哪几个方面介绍了当时的圆明园的宏伟壮观?</a:t>
            </a:r>
            <a:endParaRPr lang="zh-CN" altLang="en-US" sz="2800"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699792" y="-2324794"/>
            <a:ext cx="3570208" cy="5168321"/>
            <a:chOff x="2066816" y="-480463"/>
            <a:chExt cx="3570208" cy="5168321"/>
          </a:xfrm>
        </p:grpSpPr>
        <p:grpSp>
          <p:nvGrpSpPr>
            <p:cNvPr id="9" name="组合 8"/>
            <p:cNvGrpSpPr/>
            <p:nvPr/>
          </p:nvGrpSpPr>
          <p:grpSpPr>
            <a:xfrm>
              <a:off x="2066816" y="2067694"/>
              <a:ext cx="3570208" cy="2620164"/>
              <a:chOff x="2066816" y="2067694"/>
              <a:chExt cx="3570208" cy="2620164"/>
            </a:xfrm>
          </p:grpSpPr>
          <p:sp>
            <p:nvSpPr>
              <p:cNvPr id="2" name="文本框 1"/>
              <p:cNvSpPr txBox="1">
                <a:spLocks noChangeArrowheads="1"/>
              </p:cNvSpPr>
              <p:nvPr/>
            </p:nvSpPr>
            <p:spPr bwMode="auto">
              <a:xfrm>
                <a:off x="2066816" y="3579862"/>
                <a:ext cx="3570208" cy="110799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zh-CN" altLang="en-US" sz="6600" dirty="0" smtClean="0">
                    <a:latin typeface="宋体" panose="02010600030101010101" pitchFamily="2" charset="-122"/>
                    <a:ea typeface="宋体" panose="02010600030101010101" pitchFamily="2" charset="-122"/>
                  </a:rPr>
                  <a:t>第五单元</a:t>
                </a:r>
                <a:endParaRPr lang="zh-CN" altLang="en-US" sz="6600" dirty="0">
                  <a:latin typeface="宋体" panose="02010600030101010101" pitchFamily="2" charset="-122"/>
                  <a:ea typeface="宋体" panose="02010600030101010101" pitchFamily="2" charset="-122"/>
                </a:endParaRPr>
              </a:p>
            </p:txBody>
          </p:sp>
          <p:cxnSp>
            <p:nvCxnSpPr>
              <p:cNvPr id="4" name="直接连接符 3"/>
              <p:cNvCxnSpPr/>
              <p:nvPr/>
            </p:nvCxnSpPr>
            <p:spPr>
              <a:xfrm flipV="1">
                <a:off x="3851920" y="2067694"/>
                <a:ext cx="0" cy="1512168"/>
              </a:xfrm>
              <a:prstGeom prst="line">
                <a:avLst/>
              </a:prstGeom>
              <a:ln w="254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rot="10800000">
              <a:off x="2066816" y="-480463"/>
              <a:ext cx="3570208" cy="2620164"/>
              <a:chOff x="2066816" y="2067694"/>
              <a:chExt cx="3570208" cy="2620164"/>
            </a:xfrm>
          </p:grpSpPr>
          <p:sp>
            <p:nvSpPr>
              <p:cNvPr id="11" name="文本框 10"/>
              <p:cNvSpPr txBox="1">
                <a:spLocks noChangeArrowheads="1"/>
              </p:cNvSpPr>
              <p:nvPr/>
            </p:nvSpPr>
            <p:spPr bwMode="auto">
              <a:xfrm>
                <a:off x="2066816" y="3579862"/>
                <a:ext cx="3570208" cy="110799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none">
                <a:spAutoFit/>
              </a:bodyPr>
              <a:lstStyle/>
              <a:p>
                <a:r>
                  <a:rPr lang="zh-CN" altLang="en-US" sz="6600" dirty="0" smtClean="0">
                    <a:noFill/>
                    <a:latin typeface="宋体" panose="02010600030101010101" pitchFamily="2" charset="-122"/>
                    <a:ea typeface="宋体" panose="02010600030101010101" pitchFamily="2" charset="-122"/>
                  </a:rPr>
                  <a:t>例题</a:t>
                </a:r>
                <a:r>
                  <a:rPr lang="zh-CN" altLang="en-US" sz="6600" dirty="0">
                    <a:noFill/>
                    <a:latin typeface="宋体" panose="02010600030101010101" pitchFamily="2" charset="-122"/>
                    <a:ea typeface="宋体" panose="02010600030101010101" pitchFamily="2" charset="-122"/>
                  </a:rPr>
                  <a:t>分析</a:t>
                </a:r>
                <a:endParaRPr lang="zh-CN" altLang="en-US" sz="6600" dirty="0">
                  <a:noFill/>
                  <a:latin typeface="宋体" panose="02010600030101010101" pitchFamily="2" charset="-122"/>
                  <a:ea typeface="宋体" panose="02010600030101010101" pitchFamily="2" charset="-122"/>
                </a:endParaRPr>
              </a:p>
            </p:txBody>
          </p:sp>
          <p:cxnSp>
            <p:nvCxnSpPr>
              <p:cNvPr id="12" name="直接连接符 11"/>
              <p:cNvCxnSpPr/>
              <p:nvPr/>
            </p:nvCxnSpPr>
            <p:spPr>
              <a:xfrm flipV="1">
                <a:off x="3851920" y="2067694"/>
                <a:ext cx="0" cy="1512168"/>
              </a:xfrm>
              <a:prstGeom prst="line">
                <a:avLst/>
              </a:prstGeom>
              <a:ln w="25400">
                <a:no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3"/>
                                        </p:tgtEl>
                                        <p:attrNameLst>
                                          <p:attrName>r</p:attrName>
                                        </p:attrNameLst>
                                      </p:cBhvr>
                                    </p:animRot>
                                    <p:animRot by="-240000">
                                      <p:cBhvr>
                                        <p:cTn id="7" dur="200" fill="hold">
                                          <p:stCondLst>
                                            <p:cond delay="200"/>
                                          </p:stCondLst>
                                        </p:cTn>
                                        <p:tgtEl>
                                          <p:spTgt spid="13"/>
                                        </p:tgtEl>
                                        <p:attrNameLst>
                                          <p:attrName>r</p:attrName>
                                        </p:attrNameLst>
                                      </p:cBhvr>
                                    </p:animRot>
                                    <p:animRot by="240000">
                                      <p:cBhvr>
                                        <p:cTn id="8" dur="200" fill="hold">
                                          <p:stCondLst>
                                            <p:cond delay="400"/>
                                          </p:stCondLst>
                                        </p:cTn>
                                        <p:tgtEl>
                                          <p:spTgt spid="13"/>
                                        </p:tgtEl>
                                        <p:attrNameLst>
                                          <p:attrName>r</p:attrName>
                                        </p:attrNameLst>
                                      </p:cBhvr>
                                    </p:animRot>
                                    <p:animRot by="-240000">
                                      <p:cBhvr>
                                        <p:cTn id="9" dur="200" fill="hold">
                                          <p:stCondLst>
                                            <p:cond delay="600"/>
                                          </p:stCondLst>
                                        </p:cTn>
                                        <p:tgtEl>
                                          <p:spTgt spid="13"/>
                                        </p:tgtEl>
                                        <p:attrNameLst>
                                          <p:attrName>r</p:attrName>
                                        </p:attrNameLst>
                                      </p:cBhvr>
                                    </p:animRot>
                                    <p:animRot by="120000">
                                      <p:cBhvr>
                                        <p:cTn id="10" dur="200" fill="hold">
                                          <p:stCondLst>
                                            <p:cond delay="8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570583" y="1231782"/>
            <a:ext cx="6107601" cy="523220"/>
          </a:xfrm>
          <a:prstGeom prst="rect">
            <a:avLst/>
          </a:prstGeom>
        </p:spPr>
        <p:txBody>
          <a:bodyPr wrap="square">
            <a:spAutoFit/>
          </a:bodyPr>
          <a:lstStyle/>
          <a:p>
            <a:r>
              <a:rPr lang="zh-CN" altLang="en-US" sz="2800" dirty="0"/>
              <a:t>本文用了多种说明方法的写作手法。</a:t>
            </a:r>
            <a:endParaRPr lang="zh-CN" altLang="en-US" sz="2800" dirty="0"/>
          </a:p>
        </p:txBody>
      </p:sp>
      <p:sp>
        <p:nvSpPr>
          <p:cNvPr id="5" name="TextBox 4"/>
          <p:cNvSpPr txBox="1"/>
          <p:nvPr/>
        </p:nvSpPr>
        <p:spPr>
          <a:xfrm>
            <a:off x="391152" y="2933562"/>
            <a:ext cx="618118" cy="954107"/>
          </a:xfrm>
          <a:prstGeom prst="rect">
            <a:avLst/>
          </a:prstGeom>
          <a:noFill/>
        </p:spPr>
        <p:txBody>
          <a:bodyPr wrap="square" rtlCol="0">
            <a:spAutoFit/>
          </a:bodyPr>
          <a:lstStyle/>
          <a:p>
            <a:r>
              <a:rPr lang="zh-CN" altLang="en-US" sz="2800" dirty="0" smtClean="0"/>
              <a:t>太阳</a:t>
            </a:r>
            <a:endParaRPr lang="zh-CN" altLang="en-US" sz="2800" dirty="0" smtClean="0"/>
          </a:p>
        </p:txBody>
      </p:sp>
      <p:sp>
        <p:nvSpPr>
          <p:cNvPr id="6" name="左大括号 5"/>
          <p:cNvSpPr/>
          <p:nvPr/>
        </p:nvSpPr>
        <p:spPr>
          <a:xfrm>
            <a:off x="1791969" y="1958562"/>
            <a:ext cx="282549" cy="1203325"/>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1" name="右大括号 10"/>
          <p:cNvSpPr/>
          <p:nvPr/>
        </p:nvSpPr>
        <p:spPr>
          <a:xfrm>
            <a:off x="6699213" y="1976112"/>
            <a:ext cx="282986" cy="2600334"/>
          </a:xfrm>
          <a:prstGeom prst="rightBrace">
            <a:avLst>
              <a:gd name="adj1" fmla="val 0"/>
              <a:gd name="adj2" fmla="val 50000"/>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4" name="TextBox 4"/>
          <p:cNvSpPr txBox="1"/>
          <p:nvPr/>
        </p:nvSpPr>
        <p:spPr>
          <a:xfrm>
            <a:off x="2059897" y="1745280"/>
            <a:ext cx="4614744" cy="461665"/>
          </a:xfrm>
          <a:prstGeom prst="rect">
            <a:avLst/>
          </a:prstGeom>
          <a:noFill/>
        </p:spPr>
        <p:txBody>
          <a:bodyPr wrap="square" rtlCol="0">
            <a:spAutoFit/>
          </a:bodyPr>
          <a:lstStyle/>
          <a:p>
            <a:r>
              <a:rPr lang="zh-CN" altLang="en-US" sz="2400" dirty="0" smtClean="0"/>
              <a:t>远：离</a:t>
            </a:r>
            <a:r>
              <a:rPr lang="zh-CN" altLang="en-US" sz="2400" dirty="0" smtClean="0"/>
              <a:t>地球约一亿五千万千米</a:t>
            </a:r>
            <a:r>
              <a:rPr lang="zh-CN" altLang="en-US" sz="2400" dirty="0" smtClean="0"/>
              <a:t>远</a:t>
            </a:r>
            <a:endParaRPr lang="zh-CN" altLang="en-US" sz="2400" dirty="0" smtClean="0"/>
          </a:p>
        </p:txBody>
      </p:sp>
      <p:sp>
        <p:nvSpPr>
          <p:cNvPr id="2" name="Rectangle 1"/>
          <p:cNvSpPr>
            <a:spLocks noChangeArrowheads="1"/>
          </p:cNvSpPr>
          <p:nvPr/>
        </p:nvSpPr>
        <p:spPr bwMode="auto">
          <a:xfrm>
            <a:off x="850698" y="395467"/>
            <a:ext cx="7469328" cy="954107"/>
          </a:xfrm>
          <a:prstGeom prst="rect">
            <a:avLst/>
          </a:prstGeom>
          <a:noFill/>
          <a:ln w="9525">
            <a:noFill/>
            <a:miter lim="800000"/>
          </a:ln>
          <a:effectLst/>
        </p:spPr>
        <p:txBody>
          <a:bodyPr vert="horz" wrap="square" lIns="91440" tIns="45720" rIns="91440" bIns="45720" numCol="1" anchor="ctr" anchorCtr="0" compatLnSpc="1">
            <a:spAutoFit/>
          </a:bodyPr>
          <a:lstStyle/>
          <a:p>
            <a:pPr defTabSz="914400" fontAlgn="base">
              <a:spcBef>
                <a:spcPct val="0"/>
              </a:spcBef>
              <a:spcAft>
                <a:spcPct val="0"/>
              </a:spcAft>
            </a:pPr>
            <a:r>
              <a:rPr lang="zh-CN" altLang="en-US" sz="2800" dirty="0" smtClean="0">
                <a:solidFill>
                  <a:srgbClr val="000000"/>
                </a:solidFill>
                <a:cs typeface="宋体" panose="02010600030101010101" pitchFamily="2" charset="-122"/>
              </a:rPr>
              <a:t>一、《太阳</a:t>
            </a:r>
            <a:r>
              <a:rPr lang="zh-CN" altLang="en-US" sz="2800" dirty="0" smtClean="0">
                <a:solidFill>
                  <a:srgbClr val="000000"/>
                </a:solidFill>
                <a:cs typeface="宋体" panose="02010600030101010101" pitchFamily="2" charset="-122"/>
                <a:sym typeface="+mn-ea"/>
              </a:rPr>
              <a:t>》一课用了什么写作手法，写了哪些内容</a:t>
            </a:r>
            <a:r>
              <a:rPr lang="en-US" sz="2800" b="1" dirty="0">
                <a:solidFill>
                  <a:srgbClr val="000000"/>
                </a:solidFill>
                <a:latin typeface="宋体" panose="02010600030101010101" pitchFamily="2" charset="-122"/>
                <a:cs typeface="宋体" panose="02010600030101010101" pitchFamily="2" charset="-122"/>
                <a:sym typeface="+mn-ea"/>
              </a:rPr>
              <a:t>？</a:t>
            </a:r>
            <a:endParaRPr lang="zh-CN" altLang="en-US" sz="2800" dirty="0" smtClean="0">
              <a:solidFill>
                <a:srgbClr val="000000"/>
              </a:solidFill>
              <a:cs typeface="宋体" panose="02010600030101010101" pitchFamily="2" charset="-122"/>
            </a:endParaRPr>
          </a:p>
        </p:txBody>
      </p:sp>
      <p:sp>
        <p:nvSpPr>
          <p:cNvPr id="10" name="文本框 9"/>
          <p:cNvSpPr txBox="1"/>
          <p:nvPr/>
        </p:nvSpPr>
        <p:spPr>
          <a:xfrm>
            <a:off x="3467735" y="0"/>
            <a:ext cx="1392297" cy="460375"/>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p>
            <a:pPr algn="ctr"/>
            <a:r>
              <a:rPr lang="en-US" altLang="zh-CN" sz="2400" dirty="0">
                <a:solidFill>
                  <a:srgbClr val="000000"/>
                </a:solidFill>
              </a:rPr>
              <a:t>16.</a:t>
            </a:r>
            <a:r>
              <a:rPr lang="zh-CN" altLang="en-US" sz="2400" dirty="0">
                <a:solidFill>
                  <a:srgbClr val="000000"/>
                </a:solidFill>
              </a:rPr>
              <a:t>太阳</a:t>
            </a:r>
            <a:endParaRPr lang="zh-CN" altLang="en-US" sz="2400" dirty="0">
              <a:solidFill>
                <a:srgbClr val="000000"/>
              </a:solidFill>
              <a:effectLst>
                <a:outerShdw blurRad="38100" dist="19050" dir="2700000" algn="tl" rotWithShape="0">
                  <a:srgbClr val="000000">
                    <a:alpha val="40000"/>
                  </a:srgbClr>
                </a:outerShdw>
              </a:effectLst>
            </a:endParaRPr>
          </a:p>
        </p:txBody>
      </p:sp>
      <p:sp>
        <p:nvSpPr>
          <p:cNvPr id="3" name="TextBox 4"/>
          <p:cNvSpPr txBox="1"/>
          <p:nvPr/>
        </p:nvSpPr>
        <p:spPr>
          <a:xfrm>
            <a:off x="1061077" y="2329578"/>
            <a:ext cx="954190" cy="523220"/>
          </a:xfrm>
          <a:prstGeom prst="rect">
            <a:avLst/>
          </a:prstGeom>
          <a:noFill/>
        </p:spPr>
        <p:txBody>
          <a:bodyPr wrap="square" rtlCol="0">
            <a:spAutoFit/>
          </a:bodyPr>
          <a:lstStyle/>
          <a:p>
            <a:r>
              <a:rPr lang="zh-CN" altLang="en-US" sz="2800" dirty="0" smtClean="0"/>
              <a:t>特点</a:t>
            </a:r>
            <a:endParaRPr lang="zh-CN" altLang="en-US" sz="2800" dirty="0" smtClean="0"/>
          </a:p>
        </p:txBody>
      </p:sp>
      <p:sp>
        <p:nvSpPr>
          <p:cNvPr id="14" name="TextBox 4"/>
          <p:cNvSpPr txBox="1"/>
          <p:nvPr/>
        </p:nvSpPr>
        <p:spPr>
          <a:xfrm>
            <a:off x="7604204" y="2237226"/>
            <a:ext cx="604024" cy="2246769"/>
          </a:xfrm>
          <a:prstGeom prst="rect">
            <a:avLst/>
          </a:prstGeom>
          <a:noFill/>
        </p:spPr>
        <p:txBody>
          <a:bodyPr wrap="square" rtlCol="0">
            <a:spAutoFit/>
          </a:bodyPr>
          <a:lstStyle/>
          <a:p>
            <a:r>
              <a:rPr lang="zh-CN" altLang="en-US" sz="2800" dirty="0" smtClean="0"/>
              <a:t>太阳真重要</a:t>
            </a:r>
            <a:endParaRPr lang="zh-CN" altLang="en-US" sz="2800" dirty="0" smtClean="0"/>
          </a:p>
        </p:txBody>
      </p:sp>
      <p:sp>
        <p:nvSpPr>
          <p:cNvPr id="17" name="TextBox 4"/>
          <p:cNvSpPr txBox="1"/>
          <p:nvPr/>
        </p:nvSpPr>
        <p:spPr>
          <a:xfrm>
            <a:off x="2045327" y="2830578"/>
            <a:ext cx="4887226" cy="461665"/>
          </a:xfrm>
          <a:prstGeom prst="rect">
            <a:avLst/>
          </a:prstGeom>
          <a:noFill/>
        </p:spPr>
        <p:txBody>
          <a:bodyPr wrap="square" rtlCol="0">
            <a:spAutoFit/>
          </a:bodyPr>
          <a:lstStyle/>
          <a:p>
            <a:r>
              <a:rPr lang="zh-CN" altLang="en-US" sz="2400" dirty="0" smtClean="0"/>
              <a:t>热：表面温度有</a:t>
            </a:r>
            <a:r>
              <a:rPr lang="zh-CN" altLang="en-US" sz="2400" dirty="0" smtClean="0"/>
              <a:t>五千多摄氏度</a:t>
            </a:r>
            <a:endParaRPr lang="zh-CN" altLang="en-US" sz="2400" dirty="0" smtClean="0"/>
          </a:p>
        </p:txBody>
      </p:sp>
      <p:sp>
        <p:nvSpPr>
          <p:cNvPr id="19" name="TextBox 4"/>
          <p:cNvSpPr txBox="1"/>
          <p:nvPr/>
        </p:nvSpPr>
        <p:spPr>
          <a:xfrm>
            <a:off x="2082109" y="3982077"/>
            <a:ext cx="4596623" cy="461665"/>
          </a:xfrm>
          <a:prstGeom prst="rect">
            <a:avLst/>
          </a:prstGeom>
          <a:noFill/>
        </p:spPr>
        <p:txBody>
          <a:bodyPr wrap="square" rtlCol="0">
            <a:spAutoFit/>
          </a:bodyPr>
          <a:lstStyle/>
          <a:p>
            <a:r>
              <a:rPr lang="zh-CN" altLang="en-US" sz="2400" dirty="0" smtClean="0"/>
              <a:t>自然现象的形成离不开太阳</a:t>
            </a:r>
            <a:endParaRPr lang="zh-CN" altLang="en-US" sz="2400" dirty="0" smtClean="0"/>
          </a:p>
        </p:txBody>
      </p:sp>
      <p:sp>
        <p:nvSpPr>
          <p:cNvPr id="21" name="TextBox 4"/>
          <p:cNvSpPr txBox="1"/>
          <p:nvPr/>
        </p:nvSpPr>
        <p:spPr>
          <a:xfrm>
            <a:off x="2057537" y="3609987"/>
            <a:ext cx="2477170" cy="461665"/>
          </a:xfrm>
          <a:prstGeom prst="rect">
            <a:avLst/>
          </a:prstGeom>
          <a:noFill/>
        </p:spPr>
        <p:txBody>
          <a:bodyPr wrap="square" rtlCol="0">
            <a:spAutoFit/>
          </a:bodyPr>
          <a:lstStyle/>
          <a:p>
            <a:r>
              <a:rPr lang="zh-CN" altLang="en-US" sz="2400" dirty="0" smtClean="0"/>
              <a:t>人类需要太阳</a:t>
            </a:r>
            <a:endParaRPr lang="zh-CN" altLang="en-US" sz="2400" dirty="0" smtClean="0"/>
          </a:p>
        </p:txBody>
      </p:sp>
      <p:sp>
        <p:nvSpPr>
          <p:cNvPr id="22" name="TextBox 4"/>
          <p:cNvSpPr txBox="1"/>
          <p:nvPr/>
        </p:nvSpPr>
        <p:spPr>
          <a:xfrm>
            <a:off x="996307" y="3682862"/>
            <a:ext cx="1108720" cy="523220"/>
          </a:xfrm>
          <a:prstGeom prst="rect">
            <a:avLst/>
          </a:prstGeom>
          <a:noFill/>
        </p:spPr>
        <p:txBody>
          <a:bodyPr wrap="square" rtlCol="0">
            <a:spAutoFit/>
          </a:bodyPr>
          <a:lstStyle/>
          <a:p>
            <a:r>
              <a:rPr lang="zh-CN" altLang="en-US" sz="2800" dirty="0" smtClean="0"/>
              <a:t>关系</a:t>
            </a:r>
            <a:endParaRPr lang="zh-CN" altLang="en-US" sz="2800" dirty="0" smtClean="0"/>
          </a:p>
        </p:txBody>
      </p:sp>
      <p:sp>
        <p:nvSpPr>
          <p:cNvPr id="23" name="左大括号 22"/>
          <p:cNvSpPr/>
          <p:nvPr/>
        </p:nvSpPr>
        <p:spPr>
          <a:xfrm>
            <a:off x="805172" y="2582407"/>
            <a:ext cx="282549" cy="1459865"/>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24" name="文本框 23"/>
          <p:cNvSpPr txBox="1"/>
          <p:nvPr/>
        </p:nvSpPr>
        <p:spPr>
          <a:xfrm>
            <a:off x="2045327" y="2098874"/>
            <a:ext cx="4777159" cy="830997"/>
          </a:xfrm>
          <a:prstGeom prst="rect">
            <a:avLst/>
          </a:prstGeom>
          <a:noFill/>
        </p:spPr>
        <p:txBody>
          <a:bodyPr wrap="square" rtlCol="0">
            <a:spAutoFit/>
          </a:bodyPr>
          <a:lstStyle/>
          <a:p>
            <a:r>
              <a:rPr lang="zh-CN" altLang="en-US" sz="2400" dirty="0" smtClean="0">
                <a:sym typeface="+mn-ea"/>
              </a:rPr>
              <a:t>大</a:t>
            </a:r>
            <a:r>
              <a:rPr lang="zh-CN" altLang="en-US" sz="2400" dirty="0" smtClean="0">
                <a:sym typeface="+mn-ea"/>
              </a:rPr>
              <a:t>：约一百三十万</a:t>
            </a:r>
            <a:r>
              <a:rPr lang="zh-CN" altLang="en-US" sz="2400" dirty="0" smtClean="0">
                <a:sym typeface="+mn-ea"/>
              </a:rPr>
              <a:t>个地球的体积才抵得上一个太阳</a:t>
            </a:r>
            <a:endParaRPr lang="zh-CN" altLang="en-US" sz="2400" dirty="0" smtClean="0">
              <a:sym typeface="+mn-ea"/>
            </a:endParaRPr>
          </a:p>
        </p:txBody>
      </p:sp>
      <p:sp>
        <p:nvSpPr>
          <p:cNvPr id="25" name="TextBox 4"/>
          <p:cNvSpPr txBox="1"/>
          <p:nvPr/>
        </p:nvSpPr>
        <p:spPr>
          <a:xfrm>
            <a:off x="2071808" y="4422519"/>
            <a:ext cx="3231235" cy="461665"/>
          </a:xfrm>
          <a:prstGeom prst="rect">
            <a:avLst/>
          </a:prstGeom>
          <a:noFill/>
        </p:spPr>
        <p:txBody>
          <a:bodyPr wrap="square" rtlCol="0">
            <a:spAutoFit/>
          </a:bodyPr>
          <a:lstStyle/>
          <a:p>
            <a:r>
              <a:rPr lang="zh-CN" altLang="en-US" sz="2400" dirty="0" smtClean="0"/>
              <a:t>能预防、治疗疾病</a:t>
            </a:r>
            <a:endParaRPr lang="zh-CN" altLang="en-US" sz="2400" dirty="0" smtClean="0"/>
          </a:p>
        </p:txBody>
      </p:sp>
      <p:sp>
        <p:nvSpPr>
          <p:cNvPr id="26" name="TextBox 4"/>
          <p:cNvSpPr txBox="1"/>
          <p:nvPr/>
        </p:nvSpPr>
        <p:spPr>
          <a:xfrm>
            <a:off x="2108192" y="3189368"/>
            <a:ext cx="2851728" cy="461665"/>
          </a:xfrm>
          <a:prstGeom prst="rect">
            <a:avLst/>
          </a:prstGeom>
          <a:noFill/>
        </p:spPr>
        <p:txBody>
          <a:bodyPr wrap="square" rtlCol="0">
            <a:spAutoFit/>
          </a:bodyPr>
          <a:lstStyle/>
          <a:p>
            <a:r>
              <a:rPr lang="zh-CN" altLang="en-US" sz="2400" dirty="0" smtClean="0"/>
              <a:t>动植物需要太阳</a:t>
            </a:r>
            <a:endParaRPr lang="zh-CN" altLang="en-US" sz="2400" dirty="0" smtClean="0"/>
          </a:p>
        </p:txBody>
      </p:sp>
      <p:sp>
        <p:nvSpPr>
          <p:cNvPr id="27" name="文本框 26"/>
          <p:cNvSpPr txBox="1"/>
          <p:nvPr/>
        </p:nvSpPr>
        <p:spPr>
          <a:xfrm>
            <a:off x="7073343" y="2193411"/>
            <a:ext cx="693957" cy="2246769"/>
          </a:xfrm>
          <a:prstGeom prst="rect">
            <a:avLst/>
          </a:prstGeom>
          <a:noFill/>
        </p:spPr>
        <p:txBody>
          <a:bodyPr wrap="square" rtlCol="0">
            <a:spAutoFit/>
          </a:bodyPr>
          <a:lstStyle/>
          <a:p>
            <a:r>
              <a:rPr lang="zh-CN" altLang="en-US" sz="2800" dirty="0" smtClean="0"/>
              <a:t>万物离不了</a:t>
            </a:r>
            <a:endParaRPr lang="zh-CN" altLang="en-US" sz="2800" dirty="0" smtClean="0"/>
          </a:p>
        </p:txBody>
      </p:sp>
      <p:sp>
        <p:nvSpPr>
          <p:cNvPr id="12" name="左大括号 11"/>
          <p:cNvSpPr/>
          <p:nvPr/>
        </p:nvSpPr>
        <p:spPr>
          <a:xfrm>
            <a:off x="1776747" y="3360610"/>
            <a:ext cx="282549" cy="1203325"/>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P spid="6" grpId="0" animBg="1"/>
      <p:bldP spid="11" grpId="0" animBg="1"/>
      <p:bldP spid="4" grpId="0"/>
      <p:bldP spid="3" grpId="0"/>
      <p:bldP spid="14" grpId="0"/>
      <p:bldP spid="17" grpId="0"/>
      <p:bldP spid="19" grpId="0"/>
      <p:bldP spid="21" grpId="0"/>
      <p:bldP spid="22" grpId="0"/>
      <p:bldP spid="23" grpId="0" animBg="1"/>
      <p:bldP spid="24" grpId="0"/>
      <p:bldP spid="25" grpId="0"/>
      <p:bldP spid="26" grpId="0"/>
      <p:bldP spid="27" grpId="0"/>
      <p:bldP spid="12"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827584" y="1131590"/>
            <a:ext cx="5688632" cy="2554545"/>
          </a:xfrm>
          <a:prstGeom prst="rect">
            <a:avLst/>
          </a:prstGeom>
          <a:noFill/>
        </p:spPr>
        <p:txBody>
          <a:bodyPr wrap="square" rtlCol="0">
            <a:spAutoFit/>
          </a:bodyPr>
          <a:lstStyle/>
          <a:p>
            <a:r>
              <a:rPr lang="zh-CN" altLang="en-US" sz="3200" dirty="0" smtClean="0"/>
              <a:t>        本文</a:t>
            </a:r>
            <a:r>
              <a:rPr lang="zh-CN" altLang="en-US" sz="3200" dirty="0"/>
              <a:t>介绍了太阳的特点及太阳</a:t>
            </a:r>
            <a:r>
              <a:rPr lang="zh-CN" altLang="en-US" sz="3200" dirty="0" smtClean="0"/>
              <a:t>与自然界</a:t>
            </a:r>
            <a:r>
              <a:rPr lang="zh-CN" altLang="en-US" sz="3200" dirty="0"/>
              <a:t>、人类生活的密切关系，使我们懂得了太阳的重要性，并激发了我们探索大自然的奥秘的兴趣。</a:t>
            </a:r>
            <a:endParaRPr lang="zh-CN" altLang="en-US" sz="3200" dirty="0"/>
          </a:p>
        </p:txBody>
      </p:sp>
      <p:sp>
        <p:nvSpPr>
          <p:cNvPr id="8" name="文本框 7"/>
          <p:cNvSpPr txBox="1"/>
          <p:nvPr/>
        </p:nvSpPr>
        <p:spPr>
          <a:xfrm>
            <a:off x="1187624" y="339502"/>
            <a:ext cx="2811780" cy="584775"/>
          </a:xfrm>
          <a:prstGeom prst="rect">
            <a:avLst/>
          </a:prstGeom>
          <a:noFill/>
        </p:spPr>
        <p:txBody>
          <a:bodyPr wrap="square" rtlCol="0" anchor="t">
            <a:spAutoFit/>
          </a:bodyPr>
          <a:lstStyle/>
          <a:p>
            <a:r>
              <a:rPr lang="zh-CN" altLang="en-US" sz="3200" dirty="0">
                <a:solidFill>
                  <a:srgbClr val="000000"/>
                </a:solidFill>
              </a:rPr>
              <a:t>二、概括主题</a:t>
            </a:r>
            <a:endParaRPr lang="zh-CN" altLang="en-US" sz="3200" dirty="0">
              <a:solidFill>
                <a:srgbClr val="000000"/>
              </a:solidFill>
            </a:endParaRPr>
          </a:p>
        </p:txBody>
      </p:sp>
      <p:pic>
        <p:nvPicPr>
          <p:cNvPr id="9220" name="Picture 4" descr="https://gimg2.baidu.com/image_search/src=http%3A%2F%2Fbpic.588ku.com%2Fback_pic%2F03%2F52%2F74%2F415794c23014961.jpg&amp;refer=http%3A%2F%2Fbpic.588ku.com&amp;app=2002&amp;size=f9999,10000&amp;q=a80&amp;n=0&amp;g=0n&amp;fmt=jpeg?sec=1619688304&amp;t=b60a36d5dfe71ab60104b375a0ebde05"/>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220072" y="3291830"/>
            <a:ext cx="3628805" cy="160574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22"/>
          <p:cNvSpPr txBox="1"/>
          <p:nvPr/>
        </p:nvSpPr>
        <p:spPr>
          <a:xfrm>
            <a:off x="971600" y="555526"/>
            <a:ext cx="7416824" cy="584775"/>
          </a:xfrm>
          <a:prstGeom prst="rect">
            <a:avLst/>
          </a:prstGeom>
          <a:noFill/>
        </p:spPr>
        <p:txBody>
          <a:bodyPr wrap="square" rtlCol="0" anchor="t">
            <a:spAutoFit/>
          </a:bodyPr>
          <a:lstStyle/>
          <a:p>
            <a:r>
              <a:rPr lang="zh-CN" altLang="en-US" sz="3200" dirty="0">
                <a:solidFill>
                  <a:srgbClr val="000000"/>
                </a:solidFill>
              </a:rPr>
              <a:t>三、课文开头引用了</a:t>
            </a:r>
            <a:r>
              <a:rPr lang="zh-CN" altLang="en-US" sz="3200" dirty="0" smtClean="0">
                <a:solidFill>
                  <a:srgbClr val="000000"/>
                </a:solidFill>
              </a:rPr>
              <a:t>传说，有</a:t>
            </a:r>
            <a:r>
              <a:rPr lang="zh-CN" altLang="en-US" sz="3200" dirty="0">
                <a:solidFill>
                  <a:srgbClr val="000000"/>
                </a:solidFill>
              </a:rPr>
              <a:t>什么作用?</a:t>
            </a:r>
            <a:endParaRPr lang="zh-CN" altLang="en-US" sz="3200" dirty="0">
              <a:solidFill>
                <a:srgbClr val="000000"/>
              </a:solidFill>
            </a:endParaRPr>
          </a:p>
        </p:txBody>
      </p:sp>
      <p:sp>
        <p:nvSpPr>
          <p:cNvPr id="3" name="文本框 2"/>
          <p:cNvSpPr txBox="1"/>
          <p:nvPr/>
        </p:nvSpPr>
        <p:spPr>
          <a:xfrm>
            <a:off x="611560" y="1707654"/>
            <a:ext cx="7560840" cy="2062103"/>
          </a:xfrm>
          <a:prstGeom prst="rect">
            <a:avLst/>
          </a:prstGeom>
          <a:noFill/>
        </p:spPr>
        <p:txBody>
          <a:bodyPr wrap="square" rtlCol="0" anchor="t">
            <a:spAutoFit/>
          </a:bodyPr>
          <a:lstStyle/>
          <a:p>
            <a:r>
              <a:rPr lang="zh-CN" altLang="en-US" sz="3200" dirty="0" smtClean="0"/>
              <a:t>         课文</a:t>
            </a:r>
            <a:r>
              <a:rPr lang="zh-CN" altLang="en-US" sz="3200" dirty="0"/>
              <a:t>以神话传说开头，一是增加了文章的趣味性，引起读者的阅读</a:t>
            </a:r>
            <a:r>
              <a:rPr lang="zh-CN" altLang="en-US" sz="3200" dirty="0" smtClean="0"/>
              <a:t>兴趣；二</a:t>
            </a:r>
            <a:r>
              <a:rPr lang="zh-CN" altLang="en-US" sz="3200" dirty="0"/>
              <a:t>是通过这个传说，很自然地</a:t>
            </a:r>
            <a:r>
              <a:rPr lang="zh-CN" altLang="en-US" sz="3200" dirty="0" smtClean="0"/>
              <a:t>引出对</a:t>
            </a:r>
            <a:r>
              <a:rPr lang="zh-CN" altLang="en-US" sz="3200" dirty="0"/>
              <a:t>太阳有关知识的介绍。</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71600" y="627534"/>
            <a:ext cx="7096720" cy="954107"/>
          </a:xfrm>
          <a:prstGeom prst="rect">
            <a:avLst/>
          </a:prstGeom>
          <a:noFill/>
        </p:spPr>
        <p:txBody>
          <a:bodyPr wrap="square" rtlCol="0" anchor="t">
            <a:spAutoFit/>
          </a:bodyPr>
          <a:lstStyle/>
          <a:p>
            <a:r>
              <a:rPr lang="zh-CN" altLang="en-US" sz="2800" dirty="0">
                <a:solidFill>
                  <a:srgbClr val="000000"/>
                </a:solidFill>
              </a:rPr>
              <a:t>四、第2自然段用什么说明方法说明太阳大的特点?</a:t>
            </a:r>
            <a:endParaRPr lang="zh-CN" altLang="en-US" sz="2800" dirty="0">
              <a:solidFill>
                <a:srgbClr val="000000"/>
              </a:solidFill>
              <a:sym typeface="+mn-ea"/>
            </a:endParaRPr>
          </a:p>
        </p:txBody>
      </p:sp>
      <p:sp>
        <p:nvSpPr>
          <p:cNvPr id="6" name="文本框 5"/>
          <p:cNvSpPr txBox="1"/>
          <p:nvPr/>
        </p:nvSpPr>
        <p:spPr>
          <a:xfrm>
            <a:off x="989112" y="1770578"/>
            <a:ext cx="6912767" cy="523220"/>
          </a:xfrm>
          <a:prstGeom prst="rect">
            <a:avLst/>
          </a:prstGeom>
          <a:noFill/>
        </p:spPr>
        <p:txBody>
          <a:bodyPr wrap="square" rtlCol="0" anchor="t">
            <a:spAutoFit/>
          </a:bodyPr>
          <a:lstStyle/>
          <a:p>
            <a:r>
              <a:rPr lang="zh-CN" altLang="en-US" sz="2800" dirty="0"/>
              <a:t>用了列数字和作比较的</a:t>
            </a:r>
            <a:r>
              <a:rPr lang="zh-CN" altLang="en-US" sz="2800" dirty="0" smtClean="0"/>
              <a:t>方法说明</a:t>
            </a:r>
            <a:r>
              <a:rPr lang="zh-CN" altLang="en-US" sz="2800" dirty="0"/>
              <a:t>太阳很大。</a:t>
            </a:r>
            <a:endParaRPr lang="zh-CN" altLang="en-US" sz="2800" dirty="0"/>
          </a:p>
        </p:txBody>
      </p:sp>
      <p:sp>
        <p:nvSpPr>
          <p:cNvPr id="2" name="文本框 1"/>
          <p:cNvSpPr txBox="1"/>
          <p:nvPr/>
        </p:nvSpPr>
        <p:spPr>
          <a:xfrm>
            <a:off x="887116" y="2521622"/>
            <a:ext cx="7200800" cy="523220"/>
          </a:xfrm>
          <a:prstGeom prst="rect">
            <a:avLst/>
          </a:prstGeom>
          <a:noFill/>
        </p:spPr>
        <p:txBody>
          <a:bodyPr wrap="square" rtlCol="0" anchor="t">
            <a:spAutoFit/>
          </a:bodyPr>
          <a:lstStyle/>
          <a:p>
            <a:r>
              <a:rPr lang="zh-CN" altLang="en-US" sz="2800" dirty="0"/>
              <a:t>课文用什么</a:t>
            </a:r>
            <a:r>
              <a:rPr lang="zh-CN" altLang="en-US" sz="2800" dirty="0" smtClean="0"/>
              <a:t>说明</a:t>
            </a:r>
            <a:r>
              <a:rPr lang="zh-CN" altLang="en-US" sz="2800" dirty="0"/>
              <a:t>方</a:t>
            </a:r>
            <a:r>
              <a:rPr lang="zh-CN" altLang="en-US" sz="2800" dirty="0" smtClean="0"/>
              <a:t>法</a:t>
            </a:r>
            <a:r>
              <a:rPr lang="zh-CN" altLang="en-US" sz="2800" dirty="0"/>
              <a:t>说明太阳的温度</a:t>
            </a:r>
            <a:r>
              <a:rPr lang="zh-CN" altLang="en-US" sz="2800" dirty="0" smtClean="0"/>
              <a:t>高</a:t>
            </a:r>
            <a:r>
              <a:rPr lang="zh-CN" altLang="en-US" sz="2800" dirty="0" smtClean="0">
                <a:sym typeface="+mn-ea"/>
              </a:rPr>
              <a:t>?</a:t>
            </a:r>
            <a:endParaRPr lang="zh-CN" altLang="en-US" sz="2800" dirty="0"/>
          </a:p>
        </p:txBody>
      </p:sp>
      <p:sp>
        <p:nvSpPr>
          <p:cNvPr id="8" name="文本框 7"/>
          <p:cNvSpPr txBox="1"/>
          <p:nvPr/>
        </p:nvSpPr>
        <p:spPr>
          <a:xfrm>
            <a:off x="915716" y="3233779"/>
            <a:ext cx="7128792" cy="1384995"/>
          </a:xfrm>
          <a:prstGeom prst="rect">
            <a:avLst/>
          </a:prstGeom>
          <a:noFill/>
        </p:spPr>
        <p:txBody>
          <a:bodyPr wrap="square" rtlCol="0" anchor="t">
            <a:spAutoFit/>
          </a:bodyPr>
          <a:lstStyle/>
          <a:p>
            <a:r>
              <a:rPr lang="zh-CN" altLang="en-US" sz="2800" dirty="0" smtClean="0">
                <a:sym typeface="+mn-ea"/>
              </a:rPr>
              <a:t>       用</a:t>
            </a:r>
            <a:r>
              <a:rPr lang="zh-CN" altLang="en-US" sz="2800" dirty="0">
                <a:sym typeface="+mn-ea"/>
              </a:rPr>
              <a:t>列数字和举例</a:t>
            </a:r>
            <a:r>
              <a:rPr lang="zh-CN" altLang="en-US" sz="2800" dirty="0" smtClean="0">
                <a:sym typeface="+mn-ea"/>
              </a:rPr>
              <a:t>子的说明</a:t>
            </a:r>
            <a:r>
              <a:rPr lang="zh-CN" altLang="en-US" sz="2800" dirty="0">
                <a:sym typeface="+mn-ea"/>
              </a:rPr>
              <a:t>方法来说明太阳的温度高</a:t>
            </a:r>
            <a:r>
              <a:rPr lang="zh-CN" altLang="en-US" sz="2800" dirty="0" smtClean="0">
                <a:sym typeface="+mn-ea"/>
              </a:rPr>
              <a:t>。如</a:t>
            </a:r>
            <a:r>
              <a:rPr lang="zh-CN" altLang="en-US" sz="2800" dirty="0">
                <a:sym typeface="+mn-ea"/>
              </a:rPr>
              <a:t>，</a:t>
            </a:r>
            <a:r>
              <a:rPr lang="zh-CN" altLang="en-US" sz="2800" dirty="0" smtClean="0">
                <a:sym typeface="+mn-ea"/>
              </a:rPr>
              <a:t>“五千多摄氏度”</a:t>
            </a:r>
            <a:r>
              <a:rPr lang="zh-CN" altLang="en-US" sz="2800" dirty="0" smtClean="0">
                <a:sym typeface="+mn-ea"/>
              </a:rPr>
              <a:t>“</a:t>
            </a:r>
            <a:r>
              <a:rPr lang="zh-CN" altLang="en-US" sz="2800" dirty="0">
                <a:sym typeface="+mn-ea"/>
              </a:rPr>
              <a:t>就是钢铁碰到它，也会变气体”等。</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755576" y="411510"/>
            <a:ext cx="7194381" cy="954107"/>
          </a:xfrm>
          <a:prstGeom prst="rect">
            <a:avLst/>
          </a:prstGeom>
          <a:noFill/>
        </p:spPr>
        <p:txBody>
          <a:bodyPr wrap="square" rtlCol="0" anchor="t">
            <a:spAutoFit/>
          </a:bodyPr>
          <a:lstStyle/>
          <a:p>
            <a:r>
              <a:rPr lang="zh-CN" altLang="en-US" sz="2800" dirty="0" smtClean="0"/>
              <a:t>       三</a:t>
            </a:r>
            <a:r>
              <a:rPr lang="zh-CN" altLang="en-US" sz="2800" dirty="0"/>
              <a:t>、怎样理解</a:t>
            </a:r>
            <a:r>
              <a:rPr lang="en-US" altLang="zh-CN" sz="2800" dirty="0">
                <a:latin typeface="+mn-ea"/>
                <a:sym typeface="+mn-ea"/>
              </a:rPr>
              <a:t>:</a:t>
            </a:r>
            <a:r>
              <a:rPr lang="zh-CN" altLang="en-US" sz="2800" dirty="0">
                <a:latin typeface="+mn-ea"/>
              </a:rPr>
              <a:t>父亲接下去说</a:t>
            </a:r>
            <a:r>
              <a:rPr lang="en-US" altLang="zh-CN" sz="2800" dirty="0">
                <a:latin typeface="+mn-ea"/>
              </a:rPr>
              <a:t>:“</a:t>
            </a:r>
            <a:r>
              <a:rPr lang="zh-CN" altLang="en-US" sz="2800" dirty="0">
                <a:latin typeface="+mn-ea"/>
              </a:rPr>
              <a:t>所以你们要像花生，它虽然不好看，可是很有用。</a:t>
            </a:r>
            <a:r>
              <a:rPr lang="en-US" altLang="zh-CN" sz="2800" dirty="0">
                <a:latin typeface="+mn-ea"/>
                <a:sym typeface="+mn-ea"/>
              </a:rPr>
              <a:t>”</a:t>
            </a:r>
            <a:endParaRPr lang="en-US" altLang="zh-CN" sz="2800" dirty="0">
              <a:latin typeface="+mn-ea"/>
            </a:endParaRPr>
          </a:p>
        </p:txBody>
      </p:sp>
      <p:sp>
        <p:nvSpPr>
          <p:cNvPr id="2" name="文本框 1"/>
          <p:cNvSpPr txBox="1"/>
          <p:nvPr/>
        </p:nvSpPr>
        <p:spPr>
          <a:xfrm>
            <a:off x="755576" y="1779662"/>
            <a:ext cx="7416824" cy="1815882"/>
          </a:xfrm>
          <a:prstGeom prst="rect">
            <a:avLst/>
          </a:prstGeom>
          <a:noFill/>
        </p:spPr>
        <p:txBody>
          <a:bodyPr wrap="square" rtlCol="0" anchor="t">
            <a:spAutoFit/>
          </a:bodyPr>
          <a:lstStyle/>
          <a:p>
            <a:r>
              <a:rPr lang="zh-CN" altLang="en-US" sz="2800" dirty="0" smtClean="0"/>
              <a:t>       这</a:t>
            </a:r>
            <a:r>
              <a:rPr lang="zh-CN" altLang="en-US" sz="2800" dirty="0"/>
              <a:t>句话是父亲对</a:t>
            </a:r>
            <a:r>
              <a:rPr lang="en-US" altLang="zh-CN" sz="2800" dirty="0">
                <a:sym typeface="+mn-ea"/>
              </a:rPr>
              <a:t>“</a:t>
            </a:r>
            <a:r>
              <a:rPr lang="zh-CN" altLang="en-US" sz="2800" dirty="0"/>
              <a:t>我们</a:t>
            </a:r>
            <a:r>
              <a:rPr lang="en-US" altLang="zh-CN" sz="2800" dirty="0">
                <a:sym typeface="+mn-ea"/>
              </a:rPr>
              <a:t>”</a:t>
            </a:r>
            <a:r>
              <a:rPr lang="zh-CN" altLang="en-US" sz="2800" dirty="0"/>
              <a:t>提出的殷切期望。让我们要做像花生一样不图虚名、默默无闻地奉献的人</a:t>
            </a:r>
            <a:r>
              <a:rPr lang="zh-CN" altLang="en-US" sz="2800" dirty="0" smtClean="0"/>
              <a:t>。</a:t>
            </a:r>
            <a:r>
              <a:rPr lang="zh-CN" altLang="en-US" sz="2800" dirty="0" smtClean="0"/>
              <a:t>“</a:t>
            </a:r>
            <a:r>
              <a:rPr lang="zh-CN" altLang="en-US" sz="2800" dirty="0" smtClean="0"/>
              <a:t>虽然</a:t>
            </a:r>
            <a:r>
              <a:rPr lang="zh-CN" altLang="en-US" sz="2800" dirty="0">
                <a:latin typeface="+mn-ea"/>
                <a:cs typeface="Arial" panose="020B0604020202020204" pitchFamily="34" charset="0"/>
              </a:rPr>
              <a:t>……</a:t>
            </a:r>
            <a:r>
              <a:rPr lang="zh-CN" altLang="en-US" sz="2800" dirty="0">
                <a:latin typeface="+mn-ea"/>
              </a:rPr>
              <a:t>可是</a:t>
            </a:r>
            <a:r>
              <a:rPr lang="zh-CN" altLang="en-US" sz="2800" dirty="0" smtClean="0">
                <a:latin typeface="+mn-ea"/>
                <a:cs typeface="Arial" panose="020B0604020202020204" pitchFamily="34" charset="0"/>
              </a:rPr>
              <a:t>……</a:t>
            </a:r>
            <a:r>
              <a:rPr lang="zh-CN" altLang="en-US" sz="2800" dirty="0"/>
              <a:t>”强调</a:t>
            </a:r>
            <a:r>
              <a:rPr lang="zh-CN" altLang="en-US" sz="2800" dirty="0"/>
              <a:t>了花生的实用价值。</a:t>
            </a:r>
            <a:endParaRPr lang="zh-CN" altLang="en-US" sz="2800" dirty="0"/>
          </a:p>
        </p:txBody>
      </p:sp>
      <p:pic>
        <p:nvPicPr>
          <p:cNvPr id="3" name="图片 2"/>
          <p:cNvPicPr>
            <a:picLocks noChangeAspect="1"/>
          </p:cNvPicPr>
          <p:nvPr/>
        </p:nvPicPr>
        <p:blipFill>
          <a:blip r:embed="rId1"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6732240" y="3604633"/>
            <a:ext cx="2041590" cy="129845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476126" y="907488"/>
            <a:ext cx="4896074" cy="460375"/>
          </a:xfrm>
          <a:prstGeom prst="rect">
            <a:avLst/>
          </a:prstGeom>
        </p:spPr>
        <p:txBody>
          <a:bodyPr wrap="square">
            <a:spAutoFit/>
          </a:bodyPr>
          <a:lstStyle/>
          <a:p>
            <a:r>
              <a:rPr lang="zh-CN" altLang="en-US" sz="2400" dirty="0"/>
              <a:t>本文用了巧抓特点的写作手法。</a:t>
            </a:r>
            <a:endParaRPr lang="zh-CN" altLang="en-US" sz="2400" dirty="0"/>
          </a:p>
        </p:txBody>
      </p:sp>
      <p:sp>
        <p:nvSpPr>
          <p:cNvPr id="6" name="左大括号 5"/>
          <p:cNvSpPr/>
          <p:nvPr/>
        </p:nvSpPr>
        <p:spPr>
          <a:xfrm>
            <a:off x="1554673" y="1609580"/>
            <a:ext cx="144145" cy="1165225"/>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11" name="右大括号 10"/>
          <p:cNvSpPr/>
          <p:nvPr/>
        </p:nvSpPr>
        <p:spPr>
          <a:xfrm>
            <a:off x="8223800" y="1885671"/>
            <a:ext cx="260350" cy="2940685"/>
          </a:xfrm>
          <a:prstGeom prst="rightBrace">
            <a:avLst>
              <a:gd name="adj1" fmla="val 0"/>
              <a:gd name="adj2" fmla="val 50000"/>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4" name="TextBox 4"/>
          <p:cNvSpPr txBox="1"/>
          <p:nvPr/>
        </p:nvSpPr>
        <p:spPr>
          <a:xfrm>
            <a:off x="837758" y="2022866"/>
            <a:ext cx="792480" cy="460375"/>
          </a:xfrm>
          <a:prstGeom prst="rect">
            <a:avLst/>
          </a:prstGeom>
          <a:noFill/>
        </p:spPr>
        <p:txBody>
          <a:bodyPr wrap="none" rtlCol="0">
            <a:spAutoFit/>
          </a:bodyPr>
          <a:lstStyle/>
          <a:p>
            <a:r>
              <a:rPr lang="zh-CN" altLang="en-US" sz="2400" dirty="0" smtClean="0"/>
              <a:t>外形</a:t>
            </a:r>
            <a:endParaRPr lang="zh-CN" altLang="en-US" sz="2400" dirty="0" smtClean="0"/>
          </a:p>
        </p:txBody>
      </p:sp>
      <p:sp>
        <p:nvSpPr>
          <p:cNvPr id="8" name="TextBox 4"/>
          <p:cNvSpPr txBox="1"/>
          <p:nvPr/>
        </p:nvSpPr>
        <p:spPr>
          <a:xfrm>
            <a:off x="837758" y="3008669"/>
            <a:ext cx="792480" cy="460375"/>
          </a:xfrm>
          <a:prstGeom prst="rect">
            <a:avLst/>
          </a:prstGeom>
          <a:noFill/>
        </p:spPr>
        <p:txBody>
          <a:bodyPr wrap="none" rtlCol="0">
            <a:spAutoFit/>
          </a:bodyPr>
          <a:lstStyle/>
          <a:p>
            <a:r>
              <a:rPr lang="zh-CN" altLang="en-US" sz="2400" dirty="0" smtClean="0"/>
              <a:t>性格</a:t>
            </a:r>
            <a:endParaRPr lang="zh-CN" altLang="en-US" sz="2400" dirty="0" smtClean="0"/>
          </a:p>
        </p:txBody>
      </p:sp>
      <p:sp>
        <p:nvSpPr>
          <p:cNvPr id="2" name="Rectangle 1"/>
          <p:cNvSpPr>
            <a:spLocks noChangeArrowheads="1"/>
          </p:cNvSpPr>
          <p:nvPr/>
        </p:nvSpPr>
        <p:spPr bwMode="auto">
          <a:xfrm>
            <a:off x="882843" y="435583"/>
            <a:ext cx="8553450" cy="460375"/>
          </a:xfrm>
          <a:prstGeom prst="rect">
            <a:avLst/>
          </a:prstGeom>
          <a:noFill/>
          <a:ln w="9525">
            <a:noFill/>
            <a:miter lim="800000"/>
          </a:ln>
          <a:effectLst/>
        </p:spPr>
        <p:txBody>
          <a:bodyPr vert="horz" wrap="square" lIns="91440" tIns="45720" rIns="91440" bIns="45720" numCol="1" anchor="ctr" anchorCtr="0" compatLnSpc="1">
            <a:spAutoFit/>
          </a:bodyPr>
          <a:lstStyle/>
          <a:p>
            <a:pPr defTabSz="914400" fontAlgn="base">
              <a:spcBef>
                <a:spcPct val="0"/>
              </a:spcBef>
              <a:spcAft>
                <a:spcPct val="0"/>
              </a:spcAft>
            </a:pPr>
            <a:r>
              <a:rPr lang="zh-CN" altLang="en-US" sz="2400" dirty="0" smtClean="0">
                <a:solidFill>
                  <a:srgbClr val="000000"/>
                </a:solidFill>
                <a:cs typeface="宋体" panose="02010600030101010101" pitchFamily="2" charset="-122"/>
              </a:rPr>
              <a:t>一、《松鼠</a:t>
            </a:r>
            <a:r>
              <a:rPr lang="zh-CN" altLang="en-US" sz="2400" dirty="0" smtClean="0">
                <a:solidFill>
                  <a:srgbClr val="000000"/>
                </a:solidFill>
                <a:cs typeface="宋体" panose="02010600030101010101" pitchFamily="2" charset="-122"/>
                <a:sym typeface="+mn-ea"/>
              </a:rPr>
              <a:t>》一课用了什么写作方法，写了哪些内容</a:t>
            </a:r>
            <a:r>
              <a:rPr lang="en-US" sz="2400" b="1" dirty="0">
                <a:solidFill>
                  <a:srgbClr val="000000"/>
                </a:solidFill>
                <a:latin typeface="宋体" panose="02010600030101010101" pitchFamily="2" charset="-122"/>
                <a:cs typeface="宋体" panose="02010600030101010101" pitchFamily="2" charset="-122"/>
                <a:sym typeface="+mn-ea"/>
              </a:rPr>
              <a:t>？</a:t>
            </a:r>
            <a:endParaRPr lang="zh-CN" altLang="en-US" sz="2400" dirty="0" smtClean="0">
              <a:solidFill>
                <a:srgbClr val="000000"/>
              </a:solidFill>
              <a:cs typeface="宋体" panose="02010600030101010101" pitchFamily="2" charset="-122"/>
            </a:endParaRPr>
          </a:p>
        </p:txBody>
      </p:sp>
      <p:sp>
        <p:nvSpPr>
          <p:cNvPr id="3" name="文本框 2"/>
          <p:cNvSpPr txBox="1"/>
          <p:nvPr/>
        </p:nvSpPr>
        <p:spPr>
          <a:xfrm>
            <a:off x="118025" y="3096398"/>
            <a:ext cx="553998" cy="807085"/>
          </a:xfrm>
          <a:prstGeom prst="rect">
            <a:avLst/>
          </a:prstGeom>
          <a:noFill/>
        </p:spPr>
        <p:txBody>
          <a:bodyPr vert="eaVert" wrap="square" rtlCol="0">
            <a:spAutoFit/>
          </a:bodyPr>
          <a:lstStyle/>
          <a:p>
            <a:r>
              <a:rPr lang="zh-CN" altLang="en-US" sz="2400"/>
              <a:t>松鼠</a:t>
            </a:r>
            <a:endParaRPr lang="zh-CN" altLang="en-US" sz="2400"/>
          </a:p>
        </p:txBody>
      </p:sp>
      <p:sp>
        <p:nvSpPr>
          <p:cNvPr id="10" name="TextBox 4"/>
          <p:cNvSpPr txBox="1"/>
          <p:nvPr/>
        </p:nvSpPr>
        <p:spPr>
          <a:xfrm>
            <a:off x="800293" y="3793628"/>
            <a:ext cx="868045" cy="460375"/>
          </a:xfrm>
          <a:prstGeom prst="rect">
            <a:avLst/>
          </a:prstGeom>
          <a:noFill/>
        </p:spPr>
        <p:txBody>
          <a:bodyPr wrap="square" rtlCol="0">
            <a:spAutoFit/>
          </a:bodyPr>
          <a:lstStyle/>
          <a:p>
            <a:r>
              <a:rPr lang="zh-CN" altLang="en-US" sz="2400" dirty="0" smtClean="0"/>
              <a:t>行为</a:t>
            </a:r>
            <a:endParaRPr lang="zh-CN" altLang="en-US" sz="2400" dirty="0" smtClean="0"/>
          </a:p>
        </p:txBody>
      </p:sp>
      <p:sp>
        <p:nvSpPr>
          <p:cNvPr id="12" name="TextBox 4"/>
          <p:cNvSpPr txBox="1"/>
          <p:nvPr/>
        </p:nvSpPr>
        <p:spPr>
          <a:xfrm>
            <a:off x="1704533" y="1420886"/>
            <a:ext cx="5974080" cy="460375"/>
          </a:xfrm>
          <a:prstGeom prst="rect">
            <a:avLst/>
          </a:prstGeom>
          <a:noFill/>
        </p:spPr>
        <p:txBody>
          <a:bodyPr wrap="none" rtlCol="0">
            <a:spAutoFit/>
          </a:bodyPr>
          <a:lstStyle/>
          <a:p>
            <a:r>
              <a:rPr lang="zh-CN" altLang="en-US" sz="2400" dirty="0" smtClean="0"/>
              <a:t>面容：清秀；眼睛：闪闪发光；身体：矫健</a:t>
            </a:r>
            <a:endParaRPr lang="en-US" altLang="zh-CN" sz="2400" dirty="0" smtClean="0"/>
          </a:p>
        </p:txBody>
      </p:sp>
      <p:sp>
        <p:nvSpPr>
          <p:cNvPr id="14" name="TextBox 4"/>
          <p:cNvSpPr txBox="1"/>
          <p:nvPr/>
        </p:nvSpPr>
        <p:spPr>
          <a:xfrm>
            <a:off x="1698818" y="2779434"/>
            <a:ext cx="3907790" cy="460375"/>
          </a:xfrm>
          <a:prstGeom prst="rect">
            <a:avLst/>
          </a:prstGeom>
          <a:noFill/>
        </p:spPr>
        <p:txBody>
          <a:bodyPr wrap="none" rtlCol="0">
            <a:spAutoFit/>
          </a:bodyPr>
          <a:lstStyle/>
          <a:p>
            <a:r>
              <a:rPr lang="zh-CN" altLang="en-US" sz="2400" dirty="0" smtClean="0"/>
              <a:t>活动范围  树上</a:t>
            </a:r>
            <a:r>
              <a:rPr lang="en-US" altLang="zh-CN" sz="2400" dirty="0" smtClean="0"/>
              <a:t>(</a:t>
            </a:r>
            <a:r>
              <a:rPr lang="zh-CN" altLang="en-US" sz="2400" dirty="0" smtClean="0"/>
              <a:t>不侵犯人类</a:t>
            </a:r>
            <a:r>
              <a:rPr lang="en-US" altLang="zh-CN" sz="2400" dirty="0" smtClean="0"/>
              <a:t>)</a:t>
            </a:r>
            <a:endParaRPr lang="en-US" altLang="zh-CN" sz="2400" dirty="0" smtClean="0"/>
          </a:p>
        </p:txBody>
      </p:sp>
      <p:sp>
        <p:nvSpPr>
          <p:cNvPr id="15" name="TextBox 4"/>
          <p:cNvSpPr txBox="1"/>
          <p:nvPr/>
        </p:nvSpPr>
        <p:spPr>
          <a:xfrm>
            <a:off x="1788988" y="1881261"/>
            <a:ext cx="5974080" cy="460375"/>
          </a:xfrm>
          <a:prstGeom prst="rect">
            <a:avLst/>
          </a:prstGeom>
          <a:noFill/>
        </p:spPr>
        <p:txBody>
          <a:bodyPr wrap="none" rtlCol="0">
            <a:spAutoFit/>
          </a:bodyPr>
          <a:lstStyle/>
          <a:p>
            <a:r>
              <a:rPr lang="zh-CN" altLang="en-US" sz="2400" dirty="0" smtClean="0"/>
              <a:t>四肢：轻快；尾巴：上翘；</a:t>
            </a:r>
            <a:r>
              <a:rPr lang="zh-CN" altLang="en-US" sz="2400" dirty="0" smtClean="0">
                <a:sym typeface="+mn-ea"/>
              </a:rPr>
              <a:t>吃食：用前爪；</a:t>
            </a:r>
            <a:endParaRPr lang="en-US" altLang="zh-CN" sz="2400" dirty="0" smtClean="0"/>
          </a:p>
        </p:txBody>
      </p:sp>
      <p:sp>
        <p:nvSpPr>
          <p:cNvPr id="16" name="左大括号 15"/>
          <p:cNvSpPr/>
          <p:nvPr/>
        </p:nvSpPr>
        <p:spPr>
          <a:xfrm>
            <a:off x="541213" y="2095003"/>
            <a:ext cx="296545" cy="2809240"/>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18" name="左大括号 17"/>
          <p:cNvSpPr/>
          <p:nvPr/>
        </p:nvSpPr>
        <p:spPr>
          <a:xfrm>
            <a:off x="1554038" y="2886213"/>
            <a:ext cx="76200" cy="583565"/>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19" name="TextBox 4"/>
          <p:cNvSpPr txBox="1"/>
          <p:nvPr/>
        </p:nvSpPr>
        <p:spPr>
          <a:xfrm>
            <a:off x="1776288" y="2341636"/>
            <a:ext cx="2926080" cy="460375"/>
          </a:xfrm>
          <a:prstGeom prst="rect">
            <a:avLst/>
          </a:prstGeom>
          <a:noFill/>
        </p:spPr>
        <p:txBody>
          <a:bodyPr wrap="none" rtlCol="0">
            <a:spAutoFit/>
          </a:bodyPr>
          <a:lstStyle/>
          <a:p>
            <a:r>
              <a:rPr lang="zh-CN" altLang="en-US" sz="2400" dirty="0" smtClean="0"/>
              <a:t>姿势：直竖着身子坐</a:t>
            </a:r>
            <a:endParaRPr lang="zh-CN" altLang="en-US" sz="2400" dirty="0" smtClean="0"/>
          </a:p>
        </p:txBody>
      </p:sp>
      <p:sp>
        <p:nvSpPr>
          <p:cNvPr id="21" name="TextBox 4"/>
          <p:cNvSpPr txBox="1"/>
          <p:nvPr/>
        </p:nvSpPr>
        <p:spPr>
          <a:xfrm>
            <a:off x="1788988" y="3555404"/>
            <a:ext cx="2011680" cy="460375"/>
          </a:xfrm>
          <a:prstGeom prst="rect">
            <a:avLst/>
          </a:prstGeom>
          <a:noFill/>
        </p:spPr>
        <p:txBody>
          <a:bodyPr wrap="none" rtlCol="0">
            <a:spAutoFit/>
          </a:bodyPr>
          <a:lstStyle/>
          <a:p>
            <a:r>
              <a:rPr lang="zh-CN" altLang="en-US" sz="2400" dirty="0" smtClean="0"/>
              <a:t>行动敏捷轻巧</a:t>
            </a:r>
            <a:endParaRPr lang="zh-CN" altLang="en-US" sz="2400" dirty="0" smtClean="0"/>
          </a:p>
        </p:txBody>
      </p:sp>
      <p:sp>
        <p:nvSpPr>
          <p:cNvPr id="22" name="TextBox 4"/>
          <p:cNvSpPr txBox="1"/>
          <p:nvPr/>
        </p:nvSpPr>
        <p:spPr>
          <a:xfrm>
            <a:off x="1704533" y="3095029"/>
            <a:ext cx="3907790" cy="460375"/>
          </a:xfrm>
          <a:prstGeom prst="rect">
            <a:avLst/>
          </a:prstGeom>
          <a:noFill/>
        </p:spPr>
        <p:txBody>
          <a:bodyPr wrap="none" rtlCol="0">
            <a:spAutoFit/>
          </a:bodyPr>
          <a:lstStyle/>
          <a:p>
            <a:r>
              <a:rPr lang="zh-CN" altLang="en-US" sz="2400" dirty="0" smtClean="0"/>
              <a:t>活动时间  晚上</a:t>
            </a:r>
            <a:r>
              <a:rPr lang="en-US" altLang="zh-CN" sz="2400" dirty="0" smtClean="0">
                <a:sym typeface="+mn-ea"/>
              </a:rPr>
              <a:t>(</a:t>
            </a:r>
            <a:r>
              <a:rPr lang="zh-CN" altLang="en-US" sz="2400" dirty="0" smtClean="0">
                <a:sym typeface="+mn-ea"/>
              </a:rPr>
              <a:t>不骚扰人类</a:t>
            </a:r>
            <a:r>
              <a:rPr lang="en-US" altLang="zh-CN" sz="2400" dirty="0" smtClean="0">
                <a:sym typeface="+mn-ea"/>
              </a:rPr>
              <a:t>)</a:t>
            </a:r>
            <a:endParaRPr lang="zh-CN" altLang="en-US" sz="2400" dirty="0" smtClean="0"/>
          </a:p>
        </p:txBody>
      </p:sp>
      <p:sp>
        <p:nvSpPr>
          <p:cNvPr id="23" name="文本框 22"/>
          <p:cNvSpPr txBox="1"/>
          <p:nvPr/>
        </p:nvSpPr>
        <p:spPr>
          <a:xfrm>
            <a:off x="3763645" y="13335"/>
            <a:ext cx="1216025" cy="460375"/>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defPPr>
              <a:defRPr lang="zh-CN"/>
            </a:defPPr>
            <a:lvl1pPr algn="ctr">
              <a:defRPr sz="2400">
                <a:solidFill>
                  <a:srgbClr val="000000"/>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zh-CN" dirty="0">
                <a:sym typeface="+mn-ea"/>
              </a:rPr>
              <a:t>17.</a:t>
            </a:r>
            <a:r>
              <a:rPr lang="zh-CN" altLang="en-US" dirty="0">
                <a:sym typeface="+mn-ea"/>
              </a:rPr>
              <a:t>松鼠</a:t>
            </a:r>
            <a:endParaRPr lang="zh-CN" altLang="en-US" dirty="0">
              <a:sym typeface="+mn-ea"/>
            </a:endParaRPr>
          </a:p>
        </p:txBody>
      </p:sp>
      <p:sp>
        <p:nvSpPr>
          <p:cNvPr id="5" name="TextBox 4"/>
          <p:cNvSpPr txBox="1"/>
          <p:nvPr/>
        </p:nvSpPr>
        <p:spPr>
          <a:xfrm>
            <a:off x="1788988" y="4015878"/>
            <a:ext cx="2403475" cy="460375"/>
          </a:xfrm>
          <a:prstGeom prst="rect">
            <a:avLst/>
          </a:prstGeom>
          <a:noFill/>
        </p:spPr>
        <p:txBody>
          <a:bodyPr wrap="square" rtlCol="0">
            <a:spAutoFit/>
          </a:bodyPr>
          <a:lstStyle/>
          <a:p>
            <a:r>
              <a:rPr lang="zh-CN" altLang="en-US" sz="2400" dirty="0" smtClean="0"/>
              <a:t>搭窝精心考究</a:t>
            </a:r>
            <a:endParaRPr lang="zh-CN" altLang="en-US" sz="2400" dirty="0" smtClean="0"/>
          </a:p>
        </p:txBody>
      </p:sp>
      <p:sp>
        <p:nvSpPr>
          <p:cNvPr id="24" name="TextBox 4"/>
          <p:cNvSpPr txBox="1"/>
          <p:nvPr/>
        </p:nvSpPr>
        <p:spPr>
          <a:xfrm>
            <a:off x="1984568" y="4537213"/>
            <a:ext cx="2402840" cy="460375"/>
          </a:xfrm>
          <a:prstGeom prst="rect">
            <a:avLst/>
          </a:prstGeom>
          <a:noFill/>
        </p:spPr>
        <p:txBody>
          <a:bodyPr wrap="square" rtlCol="0">
            <a:spAutoFit/>
          </a:bodyPr>
          <a:lstStyle/>
          <a:p>
            <a:r>
              <a:rPr lang="zh-CN" altLang="en-US" sz="2400" dirty="0" smtClean="0"/>
              <a:t>爱干净 梳理打扮</a:t>
            </a:r>
            <a:endParaRPr lang="zh-CN" altLang="en-US" sz="2400" dirty="0" smtClean="0"/>
          </a:p>
        </p:txBody>
      </p:sp>
      <p:sp>
        <p:nvSpPr>
          <p:cNvPr id="25" name="TextBox 4"/>
          <p:cNvSpPr txBox="1"/>
          <p:nvPr/>
        </p:nvSpPr>
        <p:spPr>
          <a:xfrm>
            <a:off x="4291523" y="4537213"/>
            <a:ext cx="868045" cy="460375"/>
          </a:xfrm>
          <a:prstGeom prst="rect">
            <a:avLst/>
          </a:prstGeom>
          <a:noFill/>
        </p:spPr>
        <p:txBody>
          <a:bodyPr wrap="square" rtlCol="0">
            <a:spAutoFit/>
          </a:bodyPr>
          <a:lstStyle/>
          <a:p>
            <a:r>
              <a:rPr lang="zh-CN" altLang="en-US" sz="2400" dirty="0" smtClean="0"/>
              <a:t>洁净</a:t>
            </a:r>
            <a:endParaRPr lang="zh-CN" altLang="en-US" sz="2400" dirty="0" smtClean="0"/>
          </a:p>
        </p:txBody>
      </p:sp>
      <p:sp>
        <p:nvSpPr>
          <p:cNvPr id="27" name="TextBox 4"/>
          <p:cNvSpPr txBox="1"/>
          <p:nvPr/>
        </p:nvSpPr>
        <p:spPr>
          <a:xfrm>
            <a:off x="4053398" y="3842523"/>
            <a:ext cx="868045" cy="460375"/>
          </a:xfrm>
          <a:prstGeom prst="rect">
            <a:avLst/>
          </a:prstGeom>
          <a:noFill/>
        </p:spPr>
        <p:txBody>
          <a:bodyPr wrap="square" rtlCol="0">
            <a:spAutoFit/>
          </a:bodyPr>
          <a:lstStyle/>
          <a:p>
            <a:r>
              <a:rPr lang="zh-CN" altLang="en-US" sz="2400" dirty="0" smtClean="0"/>
              <a:t>乖巧</a:t>
            </a:r>
            <a:endParaRPr lang="zh-CN" altLang="en-US" sz="2400" dirty="0" smtClean="0"/>
          </a:p>
        </p:txBody>
      </p:sp>
      <p:sp>
        <p:nvSpPr>
          <p:cNvPr id="28" name="TextBox 4"/>
          <p:cNvSpPr txBox="1"/>
          <p:nvPr/>
        </p:nvSpPr>
        <p:spPr>
          <a:xfrm>
            <a:off x="672023" y="4537213"/>
            <a:ext cx="1769745" cy="460375"/>
          </a:xfrm>
          <a:prstGeom prst="rect">
            <a:avLst/>
          </a:prstGeom>
          <a:noFill/>
        </p:spPr>
        <p:txBody>
          <a:bodyPr wrap="square" rtlCol="0">
            <a:spAutoFit/>
          </a:bodyPr>
          <a:lstStyle/>
          <a:p>
            <a:r>
              <a:rPr lang="zh-CN" altLang="en-US" sz="2400" dirty="0" smtClean="0"/>
              <a:t>生活习性</a:t>
            </a:r>
            <a:endParaRPr lang="zh-CN" altLang="en-US" sz="2400" dirty="0" smtClean="0"/>
          </a:p>
        </p:txBody>
      </p:sp>
      <p:sp>
        <p:nvSpPr>
          <p:cNvPr id="29" name="左大括号 28"/>
          <p:cNvSpPr/>
          <p:nvPr/>
        </p:nvSpPr>
        <p:spPr>
          <a:xfrm>
            <a:off x="1588328" y="3780928"/>
            <a:ext cx="76200" cy="583565"/>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30" name="TextBox 4"/>
          <p:cNvSpPr txBox="1"/>
          <p:nvPr/>
        </p:nvSpPr>
        <p:spPr>
          <a:xfrm>
            <a:off x="5606608" y="2886213"/>
            <a:ext cx="868045" cy="460375"/>
          </a:xfrm>
          <a:prstGeom prst="rect">
            <a:avLst/>
          </a:prstGeom>
          <a:noFill/>
        </p:spPr>
        <p:txBody>
          <a:bodyPr wrap="square" rtlCol="0">
            <a:spAutoFit/>
          </a:bodyPr>
          <a:lstStyle/>
          <a:p>
            <a:r>
              <a:rPr lang="zh-CN" altLang="en-US" sz="2400" dirty="0" smtClean="0"/>
              <a:t>驯良</a:t>
            </a:r>
            <a:endParaRPr lang="zh-CN" altLang="en-US" sz="2400" dirty="0" smtClean="0"/>
          </a:p>
        </p:txBody>
      </p:sp>
      <p:sp>
        <p:nvSpPr>
          <p:cNvPr id="31" name="右大括号 30"/>
          <p:cNvSpPr/>
          <p:nvPr/>
        </p:nvSpPr>
        <p:spPr>
          <a:xfrm>
            <a:off x="7608763" y="1568940"/>
            <a:ext cx="154305" cy="914400"/>
          </a:xfrm>
          <a:prstGeom prst="rightBrace">
            <a:avLst>
              <a:gd name="adj1" fmla="val 0"/>
              <a:gd name="adj2" fmla="val 50000"/>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32" name="右大括号 31"/>
          <p:cNvSpPr/>
          <p:nvPr/>
        </p:nvSpPr>
        <p:spPr>
          <a:xfrm>
            <a:off x="5606608" y="2886213"/>
            <a:ext cx="76200" cy="582295"/>
          </a:xfrm>
          <a:prstGeom prst="rightBrace">
            <a:avLst>
              <a:gd name="adj1" fmla="val 0"/>
              <a:gd name="adj2" fmla="val 50000"/>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33" name="右大括号 32"/>
          <p:cNvSpPr/>
          <p:nvPr/>
        </p:nvSpPr>
        <p:spPr>
          <a:xfrm>
            <a:off x="3899093" y="3793628"/>
            <a:ext cx="88265" cy="606425"/>
          </a:xfrm>
          <a:prstGeom prst="rightBrace">
            <a:avLst>
              <a:gd name="adj1" fmla="val 0"/>
              <a:gd name="adj2" fmla="val 50000"/>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a:p>
        </p:txBody>
      </p:sp>
      <p:sp>
        <p:nvSpPr>
          <p:cNvPr id="34" name="文本框 33"/>
          <p:cNvSpPr txBox="1"/>
          <p:nvPr/>
        </p:nvSpPr>
        <p:spPr>
          <a:xfrm>
            <a:off x="7729135" y="1203598"/>
            <a:ext cx="553998" cy="1323439"/>
          </a:xfrm>
          <a:prstGeom prst="rect">
            <a:avLst/>
          </a:prstGeom>
          <a:noFill/>
        </p:spPr>
        <p:txBody>
          <a:bodyPr vert="eaVert" wrap="none" rtlCol="0">
            <a:spAutoFit/>
          </a:bodyPr>
          <a:lstStyle/>
          <a:p>
            <a:r>
              <a:rPr lang="zh-CN" altLang="en-US" sz="2400" dirty="0"/>
              <a:t>漂亮可爱</a:t>
            </a:r>
            <a:endParaRPr lang="zh-CN" altLang="en-US" sz="2400" dirty="0"/>
          </a:p>
        </p:txBody>
      </p:sp>
      <p:sp>
        <p:nvSpPr>
          <p:cNvPr id="35" name="文本框 34"/>
          <p:cNvSpPr txBox="1"/>
          <p:nvPr/>
        </p:nvSpPr>
        <p:spPr>
          <a:xfrm>
            <a:off x="8410490" y="2705238"/>
            <a:ext cx="553998" cy="1323439"/>
          </a:xfrm>
          <a:prstGeom prst="rect">
            <a:avLst/>
          </a:prstGeom>
          <a:noFill/>
        </p:spPr>
        <p:txBody>
          <a:bodyPr vert="eaVert" wrap="none" rtlCol="0">
            <a:spAutoFit/>
          </a:bodyPr>
          <a:lstStyle/>
          <a:p>
            <a:r>
              <a:rPr lang="zh-CN" altLang="en-US" sz="2400"/>
              <a:t>惹人喜爱</a:t>
            </a:r>
            <a:endParaRPr lang="zh-CN" altLang="en-US" sz="240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animBg="1"/>
      <p:bldP spid="11" grpId="0" animBg="1"/>
      <p:bldP spid="4" grpId="0"/>
      <p:bldP spid="8" grpId="0"/>
      <p:bldP spid="3" grpId="0"/>
      <p:bldP spid="10" grpId="0"/>
      <p:bldP spid="12" grpId="0"/>
      <p:bldP spid="14" grpId="0"/>
      <p:bldP spid="15" grpId="0"/>
      <p:bldP spid="16" grpId="0" animBg="1"/>
      <p:bldP spid="18" grpId="0" animBg="1"/>
      <p:bldP spid="19" grpId="0"/>
      <p:bldP spid="21" grpId="0"/>
      <p:bldP spid="22" grpId="0"/>
      <p:bldP spid="5" grpId="0"/>
      <p:bldP spid="24" grpId="0"/>
      <p:bldP spid="25" grpId="0"/>
      <p:bldP spid="27" grpId="0"/>
      <p:bldP spid="28" grpId="0"/>
      <p:bldP spid="29" grpId="0" animBg="1"/>
      <p:bldP spid="30" grpId="0"/>
      <p:bldP spid="31" grpId="0" animBg="1"/>
      <p:bldP spid="32" grpId="0" animBg="1"/>
      <p:bldP spid="33" grpId="0" animBg="1"/>
      <p:bldP spid="34" grpId="0"/>
      <p:bldP spid="35"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27584" y="1275606"/>
            <a:ext cx="7488832" cy="2062103"/>
          </a:xfrm>
          <a:prstGeom prst="rect">
            <a:avLst/>
          </a:prstGeom>
          <a:noFill/>
        </p:spPr>
        <p:txBody>
          <a:bodyPr wrap="square" rtlCol="0" anchor="t">
            <a:spAutoFit/>
          </a:bodyPr>
          <a:lstStyle/>
          <a:p>
            <a:r>
              <a:rPr lang="zh-CN" altLang="en-US" sz="3200" dirty="0" smtClean="0"/>
              <a:t>         本文</a:t>
            </a:r>
            <a:r>
              <a:rPr lang="zh-CN" altLang="en-US" sz="3200" dirty="0"/>
              <a:t>以生动传神的描写以及准确简练的说明介绍了松鼠漂亮的</a:t>
            </a:r>
            <a:r>
              <a:rPr lang="zh-CN" altLang="en-US" sz="3200" dirty="0" smtClean="0"/>
              <a:t>外貌、驯良</a:t>
            </a:r>
            <a:r>
              <a:rPr lang="zh-CN" altLang="en-US" sz="3200" dirty="0"/>
              <a:t>的习性和乖巧的行为，表达了作者对松鼠的喜爱之情。</a:t>
            </a:r>
            <a:endParaRPr lang="zh-CN" altLang="en-US" sz="3200" dirty="0"/>
          </a:p>
        </p:txBody>
      </p:sp>
      <p:sp>
        <p:nvSpPr>
          <p:cNvPr id="8" name="文本框 7"/>
          <p:cNvSpPr txBox="1"/>
          <p:nvPr/>
        </p:nvSpPr>
        <p:spPr>
          <a:xfrm>
            <a:off x="1115616" y="339502"/>
            <a:ext cx="2811780" cy="584775"/>
          </a:xfrm>
          <a:prstGeom prst="rect">
            <a:avLst/>
          </a:prstGeom>
          <a:noFill/>
        </p:spPr>
        <p:txBody>
          <a:bodyPr wrap="square" rtlCol="0" anchor="t">
            <a:spAutoFit/>
          </a:bodyPr>
          <a:lstStyle/>
          <a:p>
            <a:r>
              <a:rPr lang="zh-CN" altLang="en-US" sz="3200" dirty="0">
                <a:solidFill>
                  <a:srgbClr val="000000"/>
                </a:solidFill>
              </a:rPr>
              <a:t>二、概括主题</a:t>
            </a:r>
            <a:endParaRPr lang="zh-CN" altLang="en-US" sz="3200" dirty="0">
              <a:solidFill>
                <a:srgbClr val="00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22"/>
          <p:cNvSpPr txBox="1"/>
          <p:nvPr/>
        </p:nvSpPr>
        <p:spPr>
          <a:xfrm>
            <a:off x="811203" y="555526"/>
            <a:ext cx="7560724" cy="954107"/>
          </a:xfrm>
          <a:prstGeom prst="rect">
            <a:avLst/>
          </a:prstGeom>
          <a:noFill/>
        </p:spPr>
        <p:txBody>
          <a:bodyPr wrap="square" rtlCol="0" anchor="t">
            <a:spAutoFit/>
          </a:bodyPr>
          <a:lstStyle/>
          <a:p>
            <a:r>
              <a:rPr lang="zh-CN" altLang="en-US" sz="2800" dirty="0">
                <a:solidFill>
                  <a:srgbClr val="000000"/>
                </a:solidFill>
              </a:rPr>
              <a:t>三、读下面句子，找出课文中相应的内容，体会表达上的不同。</a:t>
            </a:r>
            <a:endParaRPr lang="zh-CN" altLang="en-US" sz="2800" dirty="0">
              <a:solidFill>
                <a:srgbClr val="000000"/>
              </a:solidFill>
            </a:endParaRPr>
          </a:p>
        </p:txBody>
      </p:sp>
      <p:sp>
        <p:nvSpPr>
          <p:cNvPr id="5" name="文本框 4"/>
          <p:cNvSpPr txBox="1"/>
          <p:nvPr/>
        </p:nvSpPr>
        <p:spPr>
          <a:xfrm>
            <a:off x="722698" y="1707654"/>
            <a:ext cx="7649229" cy="2677656"/>
          </a:xfrm>
          <a:prstGeom prst="rect">
            <a:avLst/>
          </a:prstGeom>
          <a:noFill/>
        </p:spPr>
        <p:txBody>
          <a:bodyPr wrap="square" rtlCol="0" anchor="t">
            <a:spAutoFit/>
          </a:bodyPr>
          <a:lstStyle/>
          <a:p>
            <a:r>
              <a:rPr lang="zh-CN" altLang="en-US" sz="2800" dirty="0" smtClean="0">
                <a:solidFill>
                  <a:srgbClr val="000000"/>
                </a:solidFill>
                <a:latin typeface="宋体" panose="02010600030101010101" pitchFamily="2" charset="-122"/>
                <a:sym typeface="+mn-ea"/>
              </a:rPr>
              <a:t>◆松鼠体形细长，体长17</a:t>
            </a:r>
            <a:r>
              <a:rPr lang="zh-CN" altLang="en-US" sz="2800" dirty="0">
                <a:solidFill>
                  <a:srgbClr val="000000"/>
                </a:solidFill>
                <a:sym typeface="+mn-ea"/>
              </a:rPr>
              <a:t>~</a:t>
            </a:r>
            <a:r>
              <a:rPr lang="zh-CN" altLang="en-US" sz="2800" dirty="0" smtClean="0">
                <a:solidFill>
                  <a:srgbClr val="000000"/>
                </a:solidFill>
                <a:latin typeface="宋体" panose="02010600030101010101" pitchFamily="2" charset="-122"/>
                <a:sym typeface="+mn-ea"/>
              </a:rPr>
              <a:t>26厘米,尾长15</a:t>
            </a:r>
            <a:r>
              <a:rPr lang="zh-CN" altLang="en-US" sz="2800" dirty="0">
                <a:solidFill>
                  <a:srgbClr val="000000"/>
                </a:solidFill>
                <a:sym typeface="+mn-ea"/>
              </a:rPr>
              <a:t>~</a:t>
            </a:r>
            <a:r>
              <a:rPr lang="zh-CN" altLang="en-US" sz="2800" dirty="0" smtClean="0">
                <a:solidFill>
                  <a:srgbClr val="000000"/>
                </a:solidFill>
                <a:latin typeface="宋体" panose="02010600030101010101" pitchFamily="2" charset="-122"/>
                <a:sym typeface="+mn-ea"/>
              </a:rPr>
              <a:t>21厘米，体重300</a:t>
            </a:r>
            <a:r>
              <a:rPr lang="zh-CN" altLang="en-US" sz="2800" dirty="0">
                <a:solidFill>
                  <a:srgbClr val="000000"/>
                </a:solidFill>
                <a:sym typeface="+mn-ea"/>
              </a:rPr>
              <a:t>~</a:t>
            </a:r>
            <a:r>
              <a:rPr lang="zh-CN" altLang="en-US" sz="2800" dirty="0" smtClean="0">
                <a:solidFill>
                  <a:srgbClr val="000000"/>
                </a:solidFill>
                <a:latin typeface="宋体" panose="02010600030101010101" pitchFamily="2" charset="-122"/>
                <a:sym typeface="+mn-ea"/>
              </a:rPr>
              <a:t>400克</a:t>
            </a:r>
            <a:r>
              <a:rPr lang="zh-CN" altLang="en-US" sz="2800" dirty="0" smtClean="0">
                <a:solidFill>
                  <a:srgbClr val="000000"/>
                </a:solidFill>
                <a:latin typeface="宋体" panose="02010600030101010101" pitchFamily="2" charset="-122"/>
                <a:sym typeface="+mn-ea"/>
              </a:rPr>
              <a:t>。</a:t>
            </a:r>
            <a:endParaRPr lang="en-US" altLang="zh-CN" sz="2800" dirty="0" smtClean="0">
              <a:solidFill>
                <a:srgbClr val="000000"/>
              </a:solidFill>
              <a:latin typeface="宋体" panose="02010600030101010101" pitchFamily="2" charset="-122"/>
              <a:sym typeface="+mn-ea"/>
            </a:endParaRPr>
          </a:p>
          <a:p>
            <a:r>
              <a:rPr lang="zh-CN" altLang="en-US" sz="2800" dirty="0">
                <a:solidFill>
                  <a:srgbClr val="000000"/>
                </a:solidFill>
                <a:latin typeface="宋体" panose="02010600030101010101" pitchFamily="2" charset="-122"/>
                <a:sym typeface="+mn-ea"/>
              </a:rPr>
              <a:t>◆</a:t>
            </a:r>
            <a:r>
              <a:rPr lang="zh-CN" altLang="en-US" sz="2800" dirty="0" smtClean="0">
                <a:solidFill>
                  <a:srgbClr val="000000"/>
                </a:solidFill>
                <a:latin typeface="宋体" panose="02010600030101010101" pitchFamily="2" charset="-122"/>
                <a:sym typeface="+mn-ea"/>
              </a:rPr>
              <a:t>松鼠</a:t>
            </a:r>
            <a:r>
              <a:rPr lang="zh-CN" altLang="en-US" sz="2800" dirty="0">
                <a:solidFill>
                  <a:srgbClr val="000000"/>
                </a:solidFill>
                <a:latin typeface="宋体" panose="02010600030101010101" pitchFamily="2" charset="-122"/>
                <a:sym typeface="+mn-ea"/>
              </a:rPr>
              <a:t>在树上筑巢或利用树洞栖居，巢以树的干枝条及杂物构成，</a:t>
            </a:r>
            <a:r>
              <a:rPr lang="zh-CN" altLang="en-US" sz="2800" dirty="0" smtClean="0">
                <a:solidFill>
                  <a:srgbClr val="000000"/>
                </a:solidFill>
                <a:latin typeface="宋体" panose="02010600030101010101" pitchFamily="2" charset="-122"/>
                <a:sym typeface="+mn-ea"/>
              </a:rPr>
              <a:t>直径约</a:t>
            </a:r>
            <a:r>
              <a:rPr lang="en-US" altLang="zh-CN" sz="2800" dirty="0">
                <a:solidFill>
                  <a:srgbClr val="000000"/>
                </a:solidFill>
                <a:latin typeface="宋体" panose="02010600030101010101" pitchFamily="2" charset="-122"/>
                <a:sym typeface="+mn-ea"/>
              </a:rPr>
              <a:t>50</a:t>
            </a:r>
            <a:r>
              <a:rPr lang="zh-CN" altLang="en-US" sz="2800" dirty="0">
                <a:solidFill>
                  <a:srgbClr val="000000"/>
                </a:solidFill>
                <a:latin typeface="宋体" panose="02010600030101010101" pitchFamily="2" charset="-122"/>
                <a:sym typeface="+mn-ea"/>
              </a:rPr>
              <a:t>厘米。</a:t>
            </a:r>
            <a:endParaRPr lang="zh-CN" altLang="en-US" sz="2800" dirty="0" smtClean="0">
              <a:solidFill>
                <a:srgbClr val="000000"/>
              </a:solidFill>
              <a:latin typeface="宋体" panose="02010600030101010101" pitchFamily="2" charset="-122"/>
              <a:sym typeface="+mn-ea"/>
            </a:endParaRPr>
          </a:p>
          <a:p>
            <a:r>
              <a:rPr lang="zh-CN" altLang="en-US" sz="2800" dirty="0" smtClean="0">
                <a:solidFill>
                  <a:srgbClr val="000000"/>
                </a:solidFill>
                <a:latin typeface="宋体" panose="02010600030101010101" pitchFamily="2" charset="-122"/>
                <a:sym typeface="+mn-ea"/>
              </a:rPr>
              <a:t>◆松鼠每年春、秋季换毛。 年产仔2</a:t>
            </a:r>
            <a:r>
              <a:rPr lang="zh-CN" altLang="en-US" sz="2800" dirty="0">
                <a:solidFill>
                  <a:srgbClr val="000000"/>
                </a:solidFill>
                <a:sym typeface="+mn-ea"/>
              </a:rPr>
              <a:t>~</a:t>
            </a:r>
            <a:r>
              <a:rPr lang="zh-CN" altLang="en-US" sz="2800" dirty="0" smtClean="0">
                <a:solidFill>
                  <a:srgbClr val="000000"/>
                </a:solidFill>
                <a:latin typeface="宋体" panose="02010600030101010101" pitchFamily="2" charset="-122"/>
                <a:sym typeface="+mn-ea"/>
              </a:rPr>
              <a:t>3次，一般在4、6月产仔</a:t>
            </a:r>
            <a:r>
              <a:rPr lang="zh-CN" altLang="en-US" sz="2800" dirty="0" smtClean="0">
                <a:solidFill>
                  <a:srgbClr val="000000"/>
                </a:solidFill>
                <a:latin typeface="宋体" panose="02010600030101010101" pitchFamily="2" charset="-122"/>
                <a:sym typeface="+mn-ea"/>
              </a:rPr>
              <a:t>较多。</a:t>
            </a:r>
            <a:endParaRPr lang="zh-CN" altLang="en-US" sz="2800" dirty="0" smtClean="0">
              <a:solidFill>
                <a:srgbClr val="000000"/>
              </a:solidFill>
              <a:latin typeface="宋体" panose="02010600030101010101" pitchFamily="2" charset="-122"/>
              <a:sym typeface="+mn-ea"/>
            </a:endParaRPr>
          </a:p>
        </p:txBody>
      </p:sp>
      <p:sp>
        <p:nvSpPr>
          <p:cNvPr id="6" name="文本框 5"/>
          <p:cNvSpPr txBox="1"/>
          <p:nvPr/>
        </p:nvSpPr>
        <p:spPr>
          <a:xfrm>
            <a:off x="811087" y="1509633"/>
            <a:ext cx="7560840" cy="3108543"/>
          </a:xfrm>
          <a:prstGeom prst="rect">
            <a:avLst/>
          </a:prstGeom>
          <a:noFill/>
        </p:spPr>
        <p:txBody>
          <a:bodyPr wrap="square" rtlCol="0" anchor="t">
            <a:spAutoFit/>
          </a:bodyPr>
          <a:lstStyle/>
          <a:p>
            <a:r>
              <a:rPr lang="zh-CN" altLang="en-US" sz="2800" dirty="0" smtClean="0">
                <a:sym typeface="+mn-ea"/>
              </a:rPr>
              <a:t>       课文</a:t>
            </a:r>
            <a:r>
              <a:rPr lang="zh-CN" altLang="en-US" sz="2800" dirty="0">
                <a:sym typeface="+mn-ea"/>
              </a:rPr>
              <a:t>第1自然段介绍了松鼠的外形</a:t>
            </a:r>
            <a:r>
              <a:rPr lang="zh-CN" altLang="en-US" sz="2800" dirty="0" smtClean="0">
                <a:sym typeface="+mn-ea"/>
              </a:rPr>
              <a:t>，第</a:t>
            </a:r>
            <a:r>
              <a:rPr lang="en-US" altLang="zh-CN" sz="2800" dirty="0" smtClean="0">
                <a:sym typeface="+mn-ea"/>
              </a:rPr>
              <a:t>4</a:t>
            </a:r>
            <a:r>
              <a:rPr lang="zh-CN" altLang="en-US" sz="2800" dirty="0" smtClean="0">
                <a:sym typeface="+mn-ea"/>
              </a:rPr>
              <a:t>自然段介绍了松鼠的窝，第5</a:t>
            </a:r>
            <a:r>
              <a:rPr lang="zh-CN" altLang="en-US" sz="2800" dirty="0">
                <a:sym typeface="+mn-ea"/>
              </a:rPr>
              <a:t>自然段介绍了松鼠换毛、胎生的知识。上面三个句子运用了列数字的方法，而且运用的是大约的数据范围，如17~26厘米、15~21厘米、300~400克</a:t>
            </a:r>
            <a:r>
              <a:rPr lang="zh-CN" altLang="en-US" sz="2800" dirty="0" smtClean="0">
                <a:sym typeface="+mn-ea"/>
              </a:rPr>
              <a:t>、约</a:t>
            </a:r>
            <a:r>
              <a:rPr lang="en-US" altLang="zh-CN" sz="2800" dirty="0" smtClean="0">
                <a:sym typeface="+mn-ea"/>
              </a:rPr>
              <a:t>50</a:t>
            </a:r>
            <a:r>
              <a:rPr lang="zh-CN" altLang="en-US" sz="2800" dirty="0" smtClean="0">
                <a:sym typeface="+mn-ea"/>
              </a:rPr>
              <a:t>厘米等</a:t>
            </a:r>
            <a:r>
              <a:rPr lang="zh-CN" altLang="en-US" sz="2800" dirty="0">
                <a:sym typeface="+mn-ea"/>
              </a:rPr>
              <a:t>，这是说明文中常用的手法</a:t>
            </a:r>
            <a:r>
              <a:rPr lang="zh-CN" altLang="en-US" sz="2800" dirty="0" smtClean="0">
                <a:sym typeface="+mn-ea"/>
              </a:rPr>
              <a:t>，可以使读者</a:t>
            </a:r>
            <a:r>
              <a:rPr lang="zh-CN" altLang="en-US" sz="2800" dirty="0">
                <a:sym typeface="+mn-ea"/>
              </a:rPr>
              <a:t>对这些数据更加信服。</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699792" y="-2324794"/>
            <a:ext cx="3570208" cy="5168321"/>
            <a:chOff x="2066816" y="-480463"/>
            <a:chExt cx="3570208" cy="5168321"/>
          </a:xfrm>
        </p:grpSpPr>
        <p:grpSp>
          <p:nvGrpSpPr>
            <p:cNvPr id="9" name="组合 8"/>
            <p:cNvGrpSpPr/>
            <p:nvPr/>
          </p:nvGrpSpPr>
          <p:grpSpPr>
            <a:xfrm>
              <a:off x="2066816" y="2067694"/>
              <a:ext cx="3570208" cy="2620164"/>
              <a:chOff x="2066816" y="2067694"/>
              <a:chExt cx="3570208" cy="2620164"/>
            </a:xfrm>
          </p:grpSpPr>
          <p:sp>
            <p:nvSpPr>
              <p:cNvPr id="2" name="文本框 1"/>
              <p:cNvSpPr txBox="1">
                <a:spLocks noChangeArrowheads="1"/>
              </p:cNvSpPr>
              <p:nvPr/>
            </p:nvSpPr>
            <p:spPr bwMode="auto">
              <a:xfrm>
                <a:off x="2066816" y="3579862"/>
                <a:ext cx="3570208" cy="110799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zh-CN" altLang="en-US" sz="6600" dirty="0" smtClean="0">
                    <a:latin typeface="宋体" panose="02010600030101010101" pitchFamily="2" charset="-122"/>
                    <a:ea typeface="宋体" panose="02010600030101010101" pitchFamily="2" charset="-122"/>
                  </a:rPr>
                  <a:t>巩固练习</a:t>
                </a:r>
                <a:endParaRPr lang="zh-CN" altLang="en-US" sz="6600" dirty="0">
                  <a:latin typeface="宋体" panose="02010600030101010101" pitchFamily="2" charset="-122"/>
                  <a:ea typeface="宋体" panose="02010600030101010101" pitchFamily="2" charset="-122"/>
                </a:endParaRPr>
              </a:p>
            </p:txBody>
          </p:sp>
          <p:cxnSp>
            <p:nvCxnSpPr>
              <p:cNvPr id="4" name="直接连接符 3"/>
              <p:cNvCxnSpPr/>
              <p:nvPr/>
            </p:nvCxnSpPr>
            <p:spPr>
              <a:xfrm flipV="1">
                <a:off x="3851920" y="2067694"/>
                <a:ext cx="0" cy="1512168"/>
              </a:xfrm>
              <a:prstGeom prst="line">
                <a:avLst/>
              </a:prstGeom>
              <a:ln w="254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rot="10800000">
              <a:off x="2066816" y="-480463"/>
              <a:ext cx="3570208" cy="2620164"/>
              <a:chOff x="2066816" y="2067694"/>
              <a:chExt cx="3570208" cy="2620164"/>
            </a:xfrm>
          </p:grpSpPr>
          <p:sp>
            <p:nvSpPr>
              <p:cNvPr id="11" name="文本框 10"/>
              <p:cNvSpPr txBox="1">
                <a:spLocks noChangeArrowheads="1"/>
              </p:cNvSpPr>
              <p:nvPr/>
            </p:nvSpPr>
            <p:spPr bwMode="auto">
              <a:xfrm>
                <a:off x="2066816" y="3579862"/>
                <a:ext cx="3570208" cy="110799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none">
                <a:spAutoFit/>
              </a:bodyPr>
              <a:lstStyle/>
              <a:p>
                <a:r>
                  <a:rPr lang="zh-CN" altLang="en-US" sz="6600" dirty="0" smtClean="0">
                    <a:noFill/>
                    <a:latin typeface="宋体" panose="02010600030101010101" pitchFamily="2" charset="-122"/>
                    <a:ea typeface="宋体" panose="02010600030101010101" pitchFamily="2" charset="-122"/>
                  </a:rPr>
                  <a:t>例题</a:t>
                </a:r>
                <a:r>
                  <a:rPr lang="zh-CN" altLang="en-US" sz="6600" dirty="0">
                    <a:noFill/>
                    <a:latin typeface="宋体" panose="02010600030101010101" pitchFamily="2" charset="-122"/>
                    <a:ea typeface="宋体" panose="02010600030101010101" pitchFamily="2" charset="-122"/>
                  </a:rPr>
                  <a:t>分析</a:t>
                </a:r>
                <a:endParaRPr lang="zh-CN" altLang="en-US" sz="6600" dirty="0">
                  <a:noFill/>
                  <a:latin typeface="宋体" panose="02010600030101010101" pitchFamily="2" charset="-122"/>
                  <a:ea typeface="宋体" panose="02010600030101010101" pitchFamily="2" charset="-122"/>
                </a:endParaRPr>
              </a:p>
            </p:txBody>
          </p:sp>
          <p:cxnSp>
            <p:nvCxnSpPr>
              <p:cNvPr id="12" name="直接连接符 11"/>
              <p:cNvCxnSpPr/>
              <p:nvPr/>
            </p:nvCxnSpPr>
            <p:spPr>
              <a:xfrm flipV="1">
                <a:off x="3851920" y="2067694"/>
                <a:ext cx="0" cy="1512168"/>
              </a:xfrm>
              <a:prstGeom prst="line">
                <a:avLst/>
              </a:prstGeom>
              <a:ln w="25400">
                <a:no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3"/>
                                        </p:tgtEl>
                                        <p:attrNameLst>
                                          <p:attrName>r</p:attrName>
                                        </p:attrNameLst>
                                      </p:cBhvr>
                                    </p:animRot>
                                    <p:animRot by="-240000">
                                      <p:cBhvr>
                                        <p:cTn id="7" dur="200" fill="hold">
                                          <p:stCondLst>
                                            <p:cond delay="200"/>
                                          </p:stCondLst>
                                        </p:cTn>
                                        <p:tgtEl>
                                          <p:spTgt spid="13"/>
                                        </p:tgtEl>
                                        <p:attrNameLst>
                                          <p:attrName>r</p:attrName>
                                        </p:attrNameLst>
                                      </p:cBhvr>
                                    </p:animRot>
                                    <p:animRot by="240000">
                                      <p:cBhvr>
                                        <p:cTn id="8" dur="200" fill="hold">
                                          <p:stCondLst>
                                            <p:cond delay="400"/>
                                          </p:stCondLst>
                                        </p:cTn>
                                        <p:tgtEl>
                                          <p:spTgt spid="13"/>
                                        </p:tgtEl>
                                        <p:attrNameLst>
                                          <p:attrName>r</p:attrName>
                                        </p:attrNameLst>
                                      </p:cBhvr>
                                    </p:animRot>
                                    <p:animRot by="-240000">
                                      <p:cBhvr>
                                        <p:cTn id="9" dur="200" fill="hold">
                                          <p:stCondLst>
                                            <p:cond delay="600"/>
                                          </p:stCondLst>
                                        </p:cTn>
                                        <p:tgtEl>
                                          <p:spTgt spid="13"/>
                                        </p:tgtEl>
                                        <p:attrNameLst>
                                          <p:attrName>r</p:attrName>
                                        </p:attrNameLst>
                                      </p:cBhvr>
                                    </p:animRot>
                                    <p:animRot by="120000">
                                      <p:cBhvr>
                                        <p:cTn id="10" dur="200" fill="hold">
                                          <p:stCondLst>
                                            <p:cond delay="8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11560" y="699542"/>
            <a:ext cx="8718550" cy="523220"/>
          </a:xfrm>
          <a:prstGeom prst="rect">
            <a:avLst/>
          </a:prstGeom>
          <a:noFill/>
        </p:spPr>
        <p:txBody>
          <a:bodyPr wrap="square" rtlCol="0" anchor="t">
            <a:spAutoFit/>
          </a:bodyPr>
          <a:lstStyle/>
          <a:p>
            <a:r>
              <a:rPr lang="en-US" altLang="zh-CN" sz="2800" dirty="0" smtClean="0">
                <a:solidFill>
                  <a:srgbClr val="000000"/>
                </a:solidFill>
                <a:cs typeface="宋体" panose="02010600030101010101" pitchFamily="2" charset="-122"/>
                <a:sym typeface="+mn-ea"/>
              </a:rPr>
              <a:t>1.</a:t>
            </a:r>
            <a:r>
              <a:rPr lang="zh-CN" altLang="en-US" sz="2800" dirty="0" smtClean="0">
                <a:solidFill>
                  <a:srgbClr val="000000"/>
                </a:solidFill>
                <a:cs typeface="宋体" panose="02010600030101010101" pitchFamily="2" charset="-122"/>
                <a:sym typeface="+mn-ea"/>
              </a:rPr>
              <a:t> 把下列句子补充完整，使上下两句意思相同。 </a:t>
            </a:r>
            <a:r>
              <a:rPr lang="zh-CN" altLang="en-US" sz="2800" u="sng" dirty="0" smtClean="0">
                <a:solidFill>
                  <a:srgbClr val="000000"/>
                </a:solidFill>
                <a:cs typeface="宋体" panose="02010600030101010101" pitchFamily="2" charset="-122"/>
                <a:sym typeface="+mn-ea"/>
              </a:rPr>
              <a:t>                </a:t>
            </a:r>
            <a:r>
              <a:rPr lang="zh-CN" altLang="en-US" sz="2800" dirty="0" smtClean="0">
                <a:solidFill>
                  <a:srgbClr val="000000"/>
                </a:solidFill>
                <a:cs typeface="宋体" panose="02010600030101010101" pitchFamily="2" charset="-122"/>
                <a:sym typeface="+mn-ea"/>
              </a:rPr>
              <a:t> </a:t>
            </a:r>
            <a:endParaRPr lang="zh-CN" altLang="en-US" sz="2800" dirty="0" smtClean="0">
              <a:solidFill>
                <a:srgbClr val="000000"/>
              </a:solidFill>
              <a:cs typeface="宋体" panose="02010600030101010101" pitchFamily="2" charset="-122"/>
              <a:sym typeface="+mn-ea"/>
            </a:endParaRPr>
          </a:p>
        </p:txBody>
      </p:sp>
      <p:sp>
        <p:nvSpPr>
          <p:cNvPr id="4" name="文本框 3"/>
          <p:cNvSpPr txBox="1"/>
          <p:nvPr/>
        </p:nvSpPr>
        <p:spPr>
          <a:xfrm>
            <a:off x="251520" y="1995686"/>
            <a:ext cx="8557895" cy="1384995"/>
          </a:xfrm>
          <a:prstGeom prst="rect">
            <a:avLst/>
          </a:prstGeom>
          <a:noFill/>
        </p:spPr>
        <p:txBody>
          <a:bodyPr wrap="square" rtlCol="0" anchor="t">
            <a:spAutoFit/>
          </a:bodyPr>
          <a:lstStyle/>
          <a:p>
            <a:r>
              <a:rPr lang="zh-CN" altLang="en-US" sz="2800" dirty="0" smtClean="0">
                <a:solidFill>
                  <a:srgbClr val="000000"/>
                </a:solidFill>
                <a:cs typeface="宋体" panose="02010600030101010101" pitchFamily="2" charset="-122"/>
                <a:sym typeface="+mn-ea"/>
              </a:rPr>
              <a:t>只有树</a:t>
            </a:r>
            <a:r>
              <a:rPr lang="zh-CN" altLang="en-US" sz="2800" dirty="0" smtClean="0">
                <a:solidFill>
                  <a:srgbClr val="000000"/>
                </a:solidFill>
                <a:cs typeface="宋体" panose="02010600030101010101" pitchFamily="2" charset="-122"/>
                <a:sym typeface="+mn-ea"/>
              </a:rPr>
              <a:t>被风刮得太厉害了，松鼠才</a:t>
            </a:r>
            <a:r>
              <a:rPr lang="en-US" altLang="zh-CN" sz="2800" dirty="0" smtClean="0">
                <a:solidFill>
                  <a:srgbClr val="000000"/>
                </a:solidFill>
                <a:cs typeface="宋体" panose="02010600030101010101" pitchFamily="2" charset="-122"/>
                <a:sym typeface="+mn-ea"/>
              </a:rPr>
              <a:t>(                        )</a:t>
            </a:r>
            <a:r>
              <a:rPr lang="zh-CN" altLang="en-US" sz="2800" dirty="0" smtClean="0">
                <a:solidFill>
                  <a:srgbClr val="000000"/>
                </a:solidFill>
                <a:cs typeface="宋体" panose="02010600030101010101" pitchFamily="2" charset="-122"/>
                <a:sym typeface="+mn-ea"/>
              </a:rPr>
              <a:t>。</a:t>
            </a:r>
            <a:endParaRPr lang="zh-CN" altLang="en-US" sz="2800" dirty="0" smtClean="0">
              <a:solidFill>
                <a:srgbClr val="000000"/>
              </a:solidFill>
              <a:cs typeface="宋体" panose="02010600030101010101" pitchFamily="2" charset="-122"/>
              <a:sym typeface="+mn-ea"/>
            </a:endParaRPr>
          </a:p>
          <a:p>
            <a:endParaRPr lang="zh-CN" altLang="en-US" sz="2800" dirty="0" smtClean="0">
              <a:solidFill>
                <a:srgbClr val="000000"/>
              </a:solidFill>
              <a:cs typeface="宋体" panose="02010600030101010101" pitchFamily="2" charset="-122"/>
              <a:sym typeface="+mn-ea"/>
            </a:endParaRPr>
          </a:p>
          <a:p>
            <a:r>
              <a:rPr lang="zh-CN" altLang="en-US" sz="2800" dirty="0" smtClean="0">
                <a:solidFill>
                  <a:srgbClr val="000000"/>
                </a:solidFill>
                <a:cs typeface="宋体" panose="02010600030101010101" pitchFamily="2" charset="-122"/>
                <a:sym typeface="+mn-ea"/>
              </a:rPr>
              <a:t>只要</a:t>
            </a:r>
            <a:r>
              <a:rPr lang="en-US" altLang="zh-CN" sz="2800" dirty="0" smtClean="0">
                <a:solidFill>
                  <a:srgbClr val="000000"/>
                </a:solidFill>
                <a:cs typeface="宋体" panose="02010600030101010101" pitchFamily="2" charset="-122"/>
                <a:sym typeface="+mn-ea"/>
              </a:rPr>
              <a:t>(                                         )</a:t>
            </a:r>
            <a:r>
              <a:rPr lang="zh-CN" altLang="en-US" sz="2800" dirty="0" smtClean="0">
                <a:solidFill>
                  <a:srgbClr val="000000"/>
                </a:solidFill>
                <a:cs typeface="宋体" panose="02010600030101010101" pitchFamily="2" charset="-122"/>
                <a:sym typeface="+mn-ea"/>
              </a:rPr>
              <a:t>，松鼠就</a:t>
            </a:r>
            <a:r>
              <a:rPr lang="en-US" altLang="zh-CN" sz="2800" dirty="0" smtClean="0">
                <a:solidFill>
                  <a:srgbClr val="000000"/>
                </a:solidFill>
                <a:cs typeface="宋体" panose="02010600030101010101" pitchFamily="2" charset="-122"/>
                <a:sym typeface="+mn-ea"/>
              </a:rPr>
              <a:t>(                        )</a:t>
            </a:r>
            <a:r>
              <a:rPr lang="zh-CN" altLang="en-US" sz="2800" dirty="0" smtClean="0">
                <a:solidFill>
                  <a:srgbClr val="000000"/>
                </a:solidFill>
                <a:cs typeface="宋体" panose="02010600030101010101" pitchFamily="2" charset="-122"/>
                <a:sym typeface="+mn-ea"/>
              </a:rPr>
              <a:t>。</a:t>
            </a:r>
            <a:endParaRPr lang="zh-CN" altLang="en-US" sz="2800" dirty="0" smtClean="0">
              <a:solidFill>
                <a:srgbClr val="000000"/>
              </a:solidFill>
              <a:cs typeface="宋体" panose="02010600030101010101" pitchFamily="2" charset="-122"/>
              <a:sym typeface="+mn-ea"/>
            </a:endParaRPr>
          </a:p>
        </p:txBody>
      </p:sp>
      <p:sp>
        <p:nvSpPr>
          <p:cNvPr id="11" name="文本框 10"/>
          <p:cNvSpPr txBox="1"/>
          <p:nvPr/>
        </p:nvSpPr>
        <p:spPr>
          <a:xfrm>
            <a:off x="6086858" y="1955717"/>
            <a:ext cx="1620957" cy="523220"/>
          </a:xfrm>
          <a:prstGeom prst="rect">
            <a:avLst/>
          </a:prstGeom>
          <a:noFill/>
        </p:spPr>
        <p:txBody>
          <a:bodyPr wrap="none" rtlCol="0" anchor="t">
            <a:spAutoFit/>
          </a:bodyPr>
          <a:lstStyle/>
          <a:p>
            <a:r>
              <a:rPr lang="zh-CN" altLang="en-US" sz="2800" dirty="0">
                <a:solidFill>
                  <a:srgbClr val="FF0000"/>
                </a:solidFill>
              </a:rPr>
              <a:t>到地上来</a:t>
            </a:r>
            <a:endParaRPr lang="zh-CN" altLang="en-US" sz="2800" dirty="0">
              <a:solidFill>
                <a:srgbClr val="FF0000"/>
              </a:solidFill>
            </a:endParaRPr>
          </a:p>
        </p:txBody>
      </p:sp>
      <p:sp>
        <p:nvSpPr>
          <p:cNvPr id="12" name="文本框 11"/>
          <p:cNvSpPr txBox="1"/>
          <p:nvPr/>
        </p:nvSpPr>
        <p:spPr>
          <a:xfrm flipH="1">
            <a:off x="1089587" y="2857461"/>
            <a:ext cx="3423244" cy="523220"/>
          </a:xfrm>
          <a:prstGeom prst="rect">
            <a:avLst/>
          </a:prstGeom>
          <a:noFill/>
        </p:spPr>
        <p:txBody>
          <a:bodyPr wrap="square" rtlCol="0" anchor="t">
            <a:spAutoFit/>
          </a:bodyPr>
          <a:lstStyle/>
          <a:p>
            <a:r>
              <a:rPr lang="zh-CN" altLang="en-US" sz="2800" dirty="0" smtClean="0">
                <a:solidFill>
                  <a:srgbClr val="FF0000"/>
                </a:solidFill>
                <a:cs typeface="宋体" panose="02010600030101010101" pitchFamily="2" charset="-122"/>
                <a:sym typeface="+mn-ea"/>
              </a:rPr>
              <a:t>树不被风刮得太厉害   </a:t>
            </a:r>
            <a:endParaRPr lang="zh-CN" altLang="en-US" sz="2800" dirty="0">
              <a:solidFill>
                <a:srgbClr val="FF0000"/>
              </a:solidFill>
            </a:endParaRPr>
          </a:p>
        </p:txBody>
      </p:sp>
      <p:sp>
        <p:nvSpPr>
          <p:cNvPr id="14" name="文本框 13"/>
          <p:cNvSpPr txBox="1"/>
          <p:nvPr/>
        </p:nvSpPr>
        <p:spPr>
          <a:xfrm>
            <a:off x="6020485" y="2857461"/>
            <a:ext cx="2520280" cy="523220"/>
          </a:xfrm>
          <a:prstGeom prst="rect">
            <a:avLst/>
          </a:prstGeom>
          <a:noFill/>
        </p:spPr>
        <p:txBody>
          <a:bodyPr wrap="square" rtlCol="0" anchor="t">
            <a:spAutoFit/>
          </a:bodyPr>
          <a:lstStyle/>
          <a:p>
            <a:r>
              <a:rPr lang="zh-CN" altLang="en-US" sz="2800" dirty="0">
                <a:solidFill>
                  <a:srgbClr val="FF0000"/>
                </a:solidFill>
              </a:rPr>
              <a:t>不到地</a:t>
            </a:r>
            <a:r>
              <a:rPr lang="zh-CN" altLang="en-US" sz="2800" dirty="0" smtClean="0">
                <a:solidFill>
                  <a:srgbClr val="FF0000"/>
                </a:solidFill>
              </a:rPr>
              <a:t>上来  </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4"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22"/>
          <p:cNvSpPr txBox="1"/>
          <p:nvPr/>
        </p:nvSpPr>
        <p:spPr>
          <a:xfrm>
            <a:off x="1351708" y="360323"/>
            <a:ext cx="4143920" cy="584775"/>
          </a:xfrm>
          <a:prstGeom prst="rect">
            <a:avLst/>
          </a:prstGeom>
          <a:noFill/>
        </p:spPr>
        <p:txBody>
          <a:bodyPr wrap="square" rtlCol="0" anchor="t">
            <a:spAutoFit/>
          </a:bodyPr>
          <a:lstStyle/>
          <a:p>
            <a:r>
              <a:rPr lang="en-US" altLang="zh-CN" sz="3200" dirty="0">
                <a:solidFill>
                  <a:srgbClr val="000000"/>
                </a:solidFill>
              </a:rPr>
              <a:t>2.</a:t>
            </a:r>
            <a:r>
              <a:rPr lang="zh-CN" altLang="en-US" sz="3200" dirty="0">
                <a:solidFill>
                  <a:srgbClr val="000000"/>
                </a:solidFill>
              </a:rPr>
              <a:t>根据课文内容填空。</a:t>
            </a:r>
            <a:endParaRPr lang="zh-CN" altLang="en-US" sz="3200" dirty="0">
              <a:solidFill>
                <a:srgbClr val="000000"/>
              </a:solidFill>
            </a:endParaRPr>
          </a:p>
        </p:txBody>
      </p:sp>
      <p:sp>
        <p:nvSpPr>
          <p:cNvPr id="5" name="文本框 4"/>
          <p:cNvSpPr txBox="1"/>
          <p:nvPr/>
        </p:nvSpPr>
        <p:spPr>
          <a:xfrm>
            <a:off x="971600" y="1419622"/>
            <a:ext cx="7272808" cy="2677656"/>
          </a:xfrm>
          <a:prstGeom prst="rect">
            <a:avLst/>
          </a:prstGeom>
          <a:noFill/>
        </p:spPr>
        <p:txBody>
          <a:bodyPr wrap="square" rtlCol="0" anchor="t">
            <a:spAutoFit/>
          </a:bodyPr>
          <a:lstStyle/>
          <a:p>
            <a:r>
              <a:rPr lang="zh-CN" altLang="en-US" sz="2800" dirty="0" smtClean="0">
                <a:solidFill>
                  <a:srgbClr val="000000"/>
                </a:solidFill>
              </a:rPr>
              <a:t>         地球</a:t>
            </a:r>
            <a:r>
              <a:rPr lang="zh-CN" altLang="en-US" sz="2800" dirty="0">
                <a:solidFill>
                  <a:srgbClr val="000000"/>
                </a:solidFill>
              </a:rPr>
              <a:t>上的</a:t>
            </a:r>
            <a:r>
              <a:rPr lang="en-US" altLang="zh-CN" sz="2800" dirty="0">
                <a:solidFill>
                  <a:srgbClr val="000000"/>
                </a:solidFill>
              </a:rPr>
              <a:t>(    </a:t>
            </a:r>
            <a:r>
              <a:rPr lang="en-US" altLang="zh-CN" sz="2800" dirty="0" smtClean="0">
                <a:solidFill>
                  <a:srgbClr val="000000"/>
                </a:solidFill>
              </a:rPr>
              <a:t>        </a:t>
            </a:r>
            <a:r>
              <a:rPr lang="en-US" altLang="zh-CN" sz="2800" dirty="0">
                <a:solidFill>
                  <a:srgbClr val="000000"/>
                </a:solidFill>
              </a:rPr>
              <a:t>)</a:t>
            </a:r>
            <a:r>
              <a:rPr lang="zh-CN" altLang="en-US" sz="2800" dirty="0">
                <a:solidFill>
                  <a:srgbClr val="000000"/>
                </a:solidFill>
              </a:rPr>
              <a:t>和</a:t>
            </a:r>
            <a:r>
              <a:rPr lang="en-US" altLang="zh-CN" sz="2800" dirty="0">
                <a:solidFill>
                  <a:srgbClr val="000000"/>
                </a:solidFill>
                <a:sym typeface="+mn-ea"/>
              </a:rPr>
              <a:t>(      </a:t>
            </a:r>
            <a:r>
              <a:rPr lang="en-US" altLang="zh-CN" sz="2800" dirty="0" smtClean="0">
                <a:solidFill>
                  <a:srgbClr val="000000"/>
                </a:solidFill>
                <a:sym typeface="+mn-ea"/>
              </a:rPr>
              <a:t>     </a:t>
            </a:r>
            <a:r>
              <a:rPr lang="en-US" altLang="zh-CN" sz="2800" dirty="0" smtClean="0">
                <a:solidFill>
                  <a:srgbClr val="000000"/>
                </a:solidFill>
                <a:sym typeface="+mn-ea"/>
              </a:rPr>
              <a:t>)</a:t>
            </a:r>
            <a:r>
              <a:rPr lang="zh-CN" altLang="en-US" sz="2800" dirty="0" smtClean="0">
                <a:solidFill>
                  <a:srgbClr val="000000"/>
                </a:solidFill>
              </a:rPr>
              <a:t> 都是</a:t>
            </a:r>
            <a:r>
              <a:rPr lang="zh-CN" altLang="en-US" sz="2800" dirty="0">
                <a:solidFill>
                  <a:srgbClr val="000000"/>
                </a:solidFill>
              </a:rPr>
              <a:t>太阳送来的。如果没有太阳，地球上将到处是</a:t>
            </a:r>
            <a:r>
              <a:rPr lang="en-US" altLang="zh-CN" sz="2800" dirty="0">
                <a:solidFill>
                  <a:srgbClr val="000000"/>
                </a:solidFill>
                <a:sym typeface="+mn-ea"/>
              </a:rPr>
              <a:t>(    </a:t>
            </a:r>
            <a:r>
              <a:rPr lang="en-US" altLang="zh-CN" sz="2800" dirty="0" smtClean="0">
                <a:solidFill>
                  <a:srgbClr val="000000"/>
                </a:solidFill>
                <a:sym typeface="+mn-ea"/>
              </a:rPr>
              <a:t>          </a:t>
            </a:r>
            <a:r>
              <a:rPr lang="en-US" altLang="zh-CN" sz="2800" dirty="0">
                <a:solidFill>
                  <a:srgbClr val="000000"/>
                </a:solidFill>
                <a:sym typeface="+mn-ea"/>
              </a:rPr>
              <a:t>)</a:t>
            </a:r>
            <a:r>
              <a:rPr lang="zh-CN" altLang="en-US" sz="2800" dirty="0">
                <a:solidFill>
                  <a:srgbClr val="000000"/>
                </a:solidFill>
                <a:sym typeface="+mn-ea"/>
              </a:rPr>
              <a:t>，</a:t>
            </a:r>
            <a:r>
              <a:rPr lang="zh-CN" altLang="en-US" sz="2800" dirty="0">
                <a:solidFill>
                  <a:srgbClr val="000000"/>
                </a:solidFill>
              </a:rPr>
              <a:t>到处是</a:t>
            </a:r>
            <a:r>
              <a:rPr lang="en-US" altLang="zh-CN" sz="2800" dirty="0">
                <a:solidFill>
                  <a:srgbClr val="000000"/>
                </a:solidFill>
                <a:sym typeface="+mn-ea"/>
              </a:rPr>
              <a:t>(       </a:t>
            </a:r>
            <a:r>
              <a:rPr lang="en-US" altLang="zh-CN" sz="2800" dirty="0" smtClean="0">
                <a:solidFill>
                  <a:srgbClr val="000000"/>
                </a:solidFill>
                <a:sym typeface="+mn-ea"/>
              </a:rPr>
              <a:t>     </a:t>
            </a:r>
            <a:r>
              <a:rPr lang="en-US" altLang="zh-CN" sz="2800" dirty="0">
                <a:solidFill>
                  <a:srgbClr val="000000"/>
                </a:solidFill>
                <a:sym typeface="+mn-ea"/>
              </a:rPr>
              <a:t>)</a:t>
            </a:r>
            <a:r>
              <a:rPr lang="zh-CN" altLang="en-US" sz="2800" dirty="0">
                <a:solidFill>
                  <a:srgbClr val="000000"/>
                </a:solidFill>
              </a:rPr>
              <a:t>，没有</a:t>
            </a:r>
            <a:r>
              <a:rPr lang="en-US" altLang="zh-CN" sz="2800" dirty="0">
                <a:solidFill>
                  <a:srgbClr val="000000"/>
                </a:solidFill>
                <a:sym typeface="+mn-ea"/>
              </a:rPr>
              <a:t>(           </a:t>
            </a:r>
            <a:r>
              <a:rPr lang="en-US" altLang="zh-CN" sz="2800" dirty="0" smtClean="0">
                <a:solidFill>
                  <a:srgbClr val="000000"/>
                </a:solidFill>
                <a:sym typeface="+mn-ea"/>
              </a:rPr>
              <a:t>                     )</a:t>
            </a:r>
            <a:r>
              <a:rPr lang="zh-CN" altLang="en-US" sz="2800" dirty="0">
                <a:solidFill>
                  <a:srgbClr val="000000"/>
                </a:solidFill>
                <a:sym typeface="+mn-ea"/>
              </a:rPr>
              <a:t>，</a:t>
            </a:r>
            <a:r>
              <a:rPr lang="zh-CN" altLang="en-US" sz="2800" dirty="0">
                <a:solidFill>
                  <a:srgbClr val="000000"/>
                </a:solidFill>
              </a:rPr>
              <a:t>没有</a:t>
            </a:r>
            <a:r>
              <a:rPr lang="en-US" altLang="zh-CN" sz="2800" dirty="0">
                <a:solidFill>
                  <a:srgbClr val="000000"/>
                </a:solidFill>
                <a:sym typeface="+mn-ea"/>
              </a:rPr>
              <a:t>(       </a:t>
            </a:r>
            <a:r>
              <a:rPr lang="en-US" altLang="zh-CN" sz="2800" dirty="0" smtClean="0">
                <a:solidFill>
                  <a:srgbClr val="000000"/>
                </a:solidFill>
                <a:sym typeface="+mn-ea"/>
              </a:rPr>
              <a:t>                          </a:t>
            </a:r>
            <a:r>
              <a:rPr lang="en-US" altLang="zh-CN" sz="2800" dirty="0">
                <a:solidFill>
                  <a:srgbClr val="000000"/>
                </a:solidFill>
                <a:sym typeface="+mn-ea"/>
              </a:rPr>
              <a:t>)</a:t>
            </a:r>
            <a:r>
              <a:rPr lang="zh-CN" altLang="en-US" sz="2800" dirty="0">
                <a:solidFill>
                  <a:srgbClr val="000000"/>
                </a:solidFill>
                <a:sym typeface="+mn-ea"/>
              </a:rPr>
              <a:t>，</a:t>
            </a:r>
            <a:r>
              <a:rPr lang="zh-CN" altLang="en-US" sz="2800" dirty="0">
                <a:solidFill>
                  <a:srgbClr val="000000"/>
                </a:solidFill>
              </a:rPr>
              <a:t>自然也不会有人。 一句话，没有太阳，就没有我们这个</a:t>
            </a:r>
            <a:r>
              <a:rPr lang="en-US" altLang="zh-CN" sz="2800" dirty="0" smtClean="0">
                <a:solidFill>
                  <a:srgbClr val="000000"/>
                </a:solidFill>
                <a:sym typeface="+mn-ea"/>
              </a:rPr>
              <a:t>(                    </a:t>
            </a:r>
            <a:r>
              <a:rPr lang="en-US" altLang="zh-CN" sz="2800" dirty="0">
                <a:solidFill>
                  <a:srgbClr val="000000"/>
                </a:solidFill>
                <a:sym typeface="+mn-ea"/>
              </a:rPr>
              <a:t>)</a:t>
            </a:r>
            <a:r>
              <a:rPr lang="zh-CN" altLang="en-US" sz="2800" dirty="0">
                <a:solidFill>
                  <a:srgbClr val="000000"/>
                </a:solidFill>
              </a:rPr>
              <a:t>的世界。</a:t>
            </a:r>
            <a:endParaRPr lang="zh-CN" altLang="en-US" sz="2800" dirty="0">
              <a:solidFill>
                <a:srgbClr val="000000"/>
              </a:solidFill>
            </a:endParaRPr>
          </a:p>
        </p:txBody>
      </p:sp>
      <p:sp>
        <p:nvSpPr>
          <p:cNvPr id="2" name="文本框 1"/>
          <p:cNvSpPr txBox="1"/>
          <p:nvPr/>
        </p:nvSpPr>
        <p:spPr>
          <a:xfrm>
            <a:off x="3384258" y="1390174"/>
            <a:ext cx="902811" cy="523220"/>
          </a:xfrm>
          <a:prstGeom prst="rect">
            <a:avLst/>
          </a:prstGeom>
          <a:noFill/>
        </p:spPr>
        <p:txBody>
          <a:bodyPr wrap="none" rtlCol="0" anchor="t">
            <a:spAutoFit/>
          </a:bodyPr>
          <a:lstStyle/>
          <a:p>
            <a:r>
              <a:rPr lang="zh-CN" altLang="en-US" sz="2800" dirty="0">
                <a:solidFill>
                  <a:srgbClr val="FF0000"/>
                </a:solidFill>
              </a:rPr>
              <a:t>光明</a:t>
            </a:r>
            <a:endParaRPr lang="zh-CN" altLang="en-US" sz="2800" dirty="0">
              <a:solidFill>
                <a:srgbClr val="FF0000"/>
              </a:solidFill>
            </a:endParaRPr>
          </a:p>
        </p:txBody>
      </p:sp>
      <p:sp>
        <p:nvSpPr>
          <p:cNvPr id="8" name="文本框 7"/>
          <p:cNvSpPr txBox="1"/>
          <p:nvPr/>
        </p:nvSpPr>
        <p:spPr>
          <a:xfrm>
            <a:off x="4932040" y="1419622"/>
            <a:ext cx="902811" cy="523220"/>
          </a:xfrm>
          <a:prstGeom prst="rect">
            <a:avLst/>
          </a:prstGeom>
          <a:noFill/>
        </p:spPr>
        <p:txBody>
          <a:bodyPr wrap="none" rtlCol="0" anchor="t">
            <a:spAutoFit/>
          </a:bodyPr>
          <a:lstStyle/>
          <a:p>
            <a:r>
              <a:rPr lang="zh-CN" altLang="en-US" sz="2800" dirty="0">
                <a:solidFill>
                  <a:srgbClr val="FF0000"/>
                </a:solidFill>
              </a:rPr>
              <a:t>温暖</a:t>
            </a:r>
            <a:endParaRPr lang="zh-CN" altLang="en-US" sz="2800" dirty="0">
              <a:solidFill>
                <a:srgbClr val="FF0000"/>
              </a:solidFill>
            </a:endParaRPr>
          </a:p>
        </p:txBody>
      </p:sp>
      <p:sp>
        <p:nvSpPr>
          <p:cNvPr id="9" name="文本框 8"/>
          <p:cNvSpPr txBox="1"/>
          <p:nvPr/>
        </p:nvSpPr>
        <p:spPr>
          <a:xfrm>
            <a:off x="6992128" y="1849074"/>
            <a:ext cx="902811" cy="523220"/>
          </a:xfrm>
          <a:prstGeom prst="rect">
            <a:avLst/>
          </a:prstGeom>
          <a:noFill/>
        </p:spPr>
        <p:txBody>
          <a:bodyPr wrap="none" rtlCol="0" anchor="t">
            <a:spAutoFit/>
          </a:bodyPr>
          <a:lstStyle/>
          <a:p>
            <a:r>
              <a:rPr lang="zh-CN" altLang="en-US" sz="2800" dirty="0">
                <a:solidFill>
                  <a:srgbClr val="FF0000"/>
                </a:solidFill>
              </a:rPr>
              <a:t>黑暗</a:t>
            </a:r>
            <a:endParaRPr lang="zh-CN" altLang="en-US" sz="2800" dirty="0">
              <a:solidFill>
                <a:srgbClr val="FF0000"/>
              </a:solidFill>
            </a:endParaRPr>
          </a:p>
        </p:txBody>
      </p:sp>
      <p:sp>
        <p:nvSpPr>
          <p:cNvPr id="10" name="文本框 9"/>
          <p:cNvSpPr txBox="1"/>
          <p:nvPr/>
        </p:nvSpPr>
        <p:spPr>
          <a:xfrm>
            <a:off x="2295025" y="2251294"/>
            <a:ext cx="902811" cy="523220"/>
          </a:xfrm>
          <a:prstGeom prst="rect">
            <a:avLst/>
          </a:prstGeom>
          <a:noFill/>
        </p:spPr>
        <p:txBody>
          <a:bodyPr wrap="none" rtlCol="0" anchor="t">
            <a:spAutoFit/>
          </a:bodyPr>
          <a:lstStyle/>
          <a:p>
            <a:r>
              <a:rPr lang="zh-CN" altLang="en-US" sz="2800" dirty="0">
                <a:solidFill>
                  <a:srgbClr val="FF0000"/>
                </a:solidFill>
              </a:rPr>
              <a:t>寒冷</a:t>
            </a:r>
            <a:endParaRPr lang="zh-CN" altLang="en-US" sz="2800" dirty="0">
              <a:solidFill>
                <a:srgbClr val="FF0000"/>
              </a:solidFill>
            </a:endParaRPr>
          </a:p>
        </p:txBody>
      </p:sp>
      <p:sp>
        <p:nvSpPr>
          <p:cNvPr id="12" name="文本框 11"/>
          <p:cNvSpPr txBox="1"/>
          <p:nvPr/>
        </p:nvSpPr>
        <p:spPr>
          <a:xfrm>
            <a:off x="4471303" y="2275007"/>
            <a:ext cx="2518638" cy="492443"/>
          </a:xfrm>
          <a:prstGeom prst="rect">
            <a:avLst/>
          </a:prstGeom>
          <a:noFill/>
        </p:spPr>
        <p:txBody>
          <a:bodyPr wrap="none" rtlCol="0" anchor="t">
            <a:spAutoFit/>
          </a:bodyPr>
          <a:lstStyle/>
          <a:p>
            <a:r>
              <a:rPr lang="zh-CN" altLang="en-US" sz="2600" dirty="0">
                <a:solidFill>
                  <a:srgbClr val="FF0000"/>
                </a:solidFill>
              </a:rPr>
              <a:t>风、雪、雨、露</a:t>
            </a:r>
            <a:endParaRPr lang="zh-CN" altLang="en-US" sz="2600" dirty="0">
              <a:solidFill>
                <a:srgbClr val="FF0000"/>
              </a:solidFill>
            </a:endParaRPr>
          </a:p>
        </p:txBody>
      </p:sp>
      <p:sp>
        <p:nvSpPr>
          <p:cNvPr id="13" name="文本框 12"/>
          <p:cNvSpPr txBox="1"/>
          <p:nvPr/>
        </p:nvSpPr>
        <p:spPr>
          <a:xfrm>
            <a:off x="1619672" y="2699637"/>
            <a:ext cx="2518638" cy="492443"/>
          </a:xfrm>
          <a:prstGeom prst="rect">
            <a:avLst/>
          </a:prstGeom>
          <a:noFill/>
        </p:spPr>
        <p:txBody>
          <a:bodyPr wrap="none" rtlCol="0" anchor="t">
            <a:spAutoFit/>
          </a:bodyPr>
          <a:lstStyle/>
          <a:p>
            <a:r>
              <a:rPr lang="zh-CN" altLang="en-US" sz="2600" dirty="0">
                <a:solidFill>
                  <a:srgbClr val="FF0000"/>
                </a:solidFill>
              </a:rPr>
              <a:t>草、木、鸟、兽</a:t>
            </a:r>
            <a:endParaRPr lang="zh-CN" altLang="en-US" sz="2600" dirty="0">
              <a:solidFill>
                <a:srgbClr val="FF0000"/>
              </a:solidFill>
            </a:endParaRPr>
          </a:p>
        </p:txBody>
      </p:sp>
      <p:sp>
        <p:nvSpPr>
          <p:cNvPr id="15" name="文本框 14"/>
          <p:cNvSpPr txBox="1"/>
          <p:nvPr/>
        </p:nvSpPr>
        <p:spPr>
          <a:xfrm>
            <a:off x="6444208" y="3135989"/>
            <a:ext cx="1620957" cy="523220"/>
          </a:xfrm>
          <a:prstGeom prst="rect">
            <a:avLst/>
          </a:prstGeom>
          <a:noFill/>
        </p:spPr>
        <p:txBody>
          <a:bodyPr wrap="none" rtlCol="0" anchor="t">
            <a:spAutoFit/>
          </a:bodyPr>
          <a:lstStyle/>
          <a:p>
            <a:r>
              <a:rPr lang="zh-CN" altLang="en-US" sz="2800" dirty="0" smtClean="0">
                <a:solidFill>
                  <a:srgbClr val="FF0000"/>
                </a:solidFill>
              </a:rPr>
              <a:t>美丽可爱</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down)">
                                      <p:cBhvr>
                                        <p:cTn id="2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9" grpId="0"/>
      <p:bldP spid="10" grpId="0"/>
      <p:bldP spid="12" grpId="0"/>
      <p:bldP spid="13" grpId="0"/>
      <p:bldP spid="15"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757167" y="658228"/>
            <a:ext cx="5485797" cy="523220"/>
          </a:xfrm>
          <a:prstGeom prst="rect">
            <a:avLst/>
          </a:prstGeom>
          <a:noFill/>
        </p:spPr>
        <p:txBody>
          <a:bodyPr wrap="none" rtlCol="0" anchor="t">
            <a:spAutoFit/>
          </a:bodyPr>
          <a:lstStyle/>
          <a:p>
            <a:r>
              <a:rPr lang="en-US" altLang="zh-CN" sz="2800" dirty="0">
                <a:solidFill>
                  <a:srgbClr val="000000"/>
                </a:solidFill>
              </a:rPr>
              <a:t>3.</a:t>
            </a:r>
            <a:r>
              <a:rPr lang="zh-CN" altLang="en-US" sz="2800" dirty="0">
                <a:solidFill>
                  <a:srgbClr val="000000"/>
                </a:solidFill>
              </a:rPr>
              <a:t>指出下列句子所用的说明方法。</a:t>
            </a:r>
            <a:endParaRPr lang="zh-CN" altLang="en-US" sz="2800" dirty="0">
              <a:solidFill>
                <a:srgbClr val="000000"/>
              </a:solidFill>
            </a:endParaRPr>
          </a:p>
        </p:txBody>
      </p:sp>
      <p:sp>
        <p:nvSpPr>
          <p:cNvPr id="11" name="文本框 10"/>
          <p:cNvSpPr txBox="1"/>
          <p:nvPr/>
        </p:nvSpPr>
        <p:spPr>
          <a:xfrm>
            <a:off x="393373" y="1520974"/>
            <a:ext cx="9166860" cy="2246769"/>
          </a:xfrm>
          <a:prstGeom prst="rect">
            <a:avLst/>
          </a:prstGeom>
          <a:noFill/>
        </p:spPr>
        <p:txBody>
          <a:bodyPr wrap="square" rtlCol="0" anchor="t">
            <a:spAutoFit/>
          </a:bodyPr>
          <a:lstStyle/>
          <a:p>
            <a:r>
              <a:rPr lang="zh-CN" altLang="en-US" sz="2800" dirty="0" smtClean="0">
                <a:solidFill>
                  <a:srgbClr val="000000"/>
                </a:solidFill>
                <a:latin typeface="宋体" panose="02010600030101010101" pitchFamily="2" charset="-122"/>
                <a:cs typeface="宋体" panose="02010600030101010101" pitchFamily="2" charset="-122"/>
                <a:sym typeface="Wingdings" panose="05000000000000000000" charset="0"/>
              </a:rPr>
              <a:t>约</a:t>
            </a:r>
            <a:r>
              <a:rPr lang="zh-CN" altLang="en-US" sz="2800" dirty="0" smtClean="0">
                <a:solidFill>
                  <a:srgbClr val="000000"/>
                </a:solidFill>
                <a:latin typeface="宋体" panose="02010600030101010101" pitchFamily="2" charset="-122"/>
                <a:cs typeface="宋体" panose="02010600030101010101" pitchFamily="2" charset="-122"/>
              </a:rPr>
              <a:t>一百三十万</a:t>
            </a:r>
            <a:r>
              <a:rPr lang="zh-CN" altLang="en-US" sz="2800" dirty="0">
                <a:solidFill>
                  <a:srgbClr val="000000"/>
                </a:solidFill>
                <a:latin typeface="宋体" panose="02010600030101010101" pitchFamily="2" charset="-122"/>
                <a:cs typeface="宋体" panose="02010600030101010101" pitchFamily="2" charset="-122"/>
              </a:rPr>
              <a:t>个地球的体积才能抵得上一个太阳</a:t>
            </a:r>
            <a:r>
              <a:rPr lang="zh-CN" altLang="en-US" sz="2800" dirty="0" smtClean="0">
                <a:solidFill>
                  <a:srgbClr val="000000"/>
                </a:solidFill>
                <a:latin typeface="宋体" panose="02010600030101010101" pitchFamily="2" charset="-122"/>
                <a:cs typeface="宋体" panose="02010600030101010101" pitchFamily="2" charset="-122"/>
              </a:rPr>
              <a:t>。</a:t>
            </a:r>
            <a:endParaRPr lang="en-US" altLang="zh-CN" sz="2800" dirty="0" smtClean="0">
              <a:solidFill>
                <a:srgbClr val="000000"/>
              </a:solidFill>
              <a:latin typeface="宋体" panose="02010600030101010101" pitchFamily="2" charset="-122"/>
              <a:cs typeface="宋体" panose="02010600030101010101" pitchFamily="2" charset="-122"/>
            </a:endParaRPr>
          </a:p>
          <a:p>
            <a:r>
              <a:rPr lang="en-US" altLang="zh-CN" sz="2800" dirty="0">
                <a:solidFill>
                  <a:srgbClr val="000000"/>
                </a:solidFill>
                <a:latin typeface="宋体" panose="02010600030101010101" pitchFamily="2" charset="-122"/>
                <a:cs typeface="宋体" panose="02010600030101010101" pitchFamily="2" charset="-122"/>
                <a:sym typeface="+mn-ea"/>
              </a:rPr>
              <a:t> </a:t>
            </a:r>
            <a:r>
              <a:rPr lang="en-US" altLang="zh-CN" sz="2800" dirty="0" smtClean="0">
                <a:solidFill>
                  <a:srgbClr val="000000"/>
                </a:solidFill>
                <a:latin typeface="宋体" panose="02010600030101010101" pitchFamily="2" charset="-122"/>
                <a:cs typeface="宋体" panose="02010600030101010101" pitchFamily="2" charset="-122"/>
                <a:sym typeface="+mn-ea"/>
              </a:rPr>
              <a:t>                               (              </a:t>
            </a:r>
            <a:r>
              <a:rPr lang="en-US" altLang="zh-CN" sz="2800" dirty="0">
                <a:solidFill>
                  <a:srgbClr val="000000"/>
                </a:solidFill>
                <a:latin typeface="宋体" panose="02010600030101010101" pitchFamily="2" charset="-122"/>
                <a:cs typeface="宋体" panose="02010600030101010101" pitchFamily="2" charset="-122"/>
                <a:sym typeface="+mn-ea"/>
              </a:rPr>
              <a:t>)</a:t>
            </a:r>
            <a:r>
              <a:rPr lang="zh-CN" altLang="en-US" sz="2800" dirty="0">
                <a:solidFill>
                  <a:srgbClr val="000000"/>
                </a:solidFill>
                <a:latin typeface="宋体" panose="02010600030101010101" pitchFamily="2" charset="-122"/>
                <a:cs typeface="宋体" panose="02010600030101010101" pitchFamily="2" charset="-122"/>
                <a:sym typeface="+mn-ea"/>
              </a:rPr>
              <a:t>  </a:t>
            </a:r>
            <a:endParaRPr lang="zh-CN" altLang="en-US" sz="2800" dirty="0">
              <a:solidFill>
                <a:srgbClr val="000000"/>
              </a:solidFill>
              <a:latin typeface="宋体" panose="02010600030101010101" pitchFamily="2" charset="-122"/>
              <a:cs typeface="宋体" panose="02010600030101010101" pitchFamily="2" charset="-122"/>
            </a:endParaRPr>
          </a:p>
          <a:p>
            <a:r>
              <a:rPr lang="zh-CN" altLang="en-US" sz="2800" dirty="0">
                <a:solidFill>
                  <a:srgbClr val="000000"/>
                </a:solidFill>
                <a:latin typeface="宋体" panose="02010600030101010101" pitchFamily="2" charset="-122"/>
                <a:cs typeface="宋体" panose="02010600030101010101" pitchFamily="2" charset="-122"/>
                <a:sym typeface="Wingdings" panose="05000000000000000000" charset="0"/>
              </a:rPr>
              <a:t></a:t>
            </a:r>
            <a:r>
              <a:rPr lang="zh-CN" altLang="en-US" sz="2800" dirty="0">
                <a:solidFill>
                  <a:srgbClr val="000000"/>
                </a:solidFill>
                <a:latin typeface="宋体" panose="02010600030101010101" pitchFamily="2" charset="-122"/>
                <a:cs typeface="宋体" panose="02010600030101010101" pitchFamily="2" charset="-122"/>
              </a:rPr>
              <a:t>就是坐飞机,也要飞二十几年。</a:t>
            </a:r>
            <a:r>
              <a:rPr lang="en-US" altLang="zh-CN" sz="2800" dirty="0">
                <a:solidFill>
                  <a:srgbClr val="000000"/>
                </a:solidFill>
                <a:latin typeface="宋体" panose="02010600030101010101" pitchFamily="2" charset="-122"/>
                <a:cs typeface="宋体" panose="02010600030101010101" pitchFamily="2" charset="-122"/>
                <a:sym typeface="+mn-ea"/>
              </a:rPr>
              <a:t>(                 )</a:t>
            </a:r>
            <a:endParaRPr lang="zh-CN" altLang="en-US" sz="2800" dirty="0">
              <a:solidFill>
                <a:srgbClr val="000000"/>
              </a:solidFill>
              <a:latin typeface="宋体" panose="02010600030101010101" pitchFamily="2" charset="-122"/>
              <a:cs typeface="宋体" panose="02010600030101010101" pitchFamily="2" charset="-122"/>
            </a:endParaRPr>
          </a:p>
          <a:p>
            <a:r>
              <a:rPr lang="zh-CN" altLang="en-US" sz="2800" dirty="0">
                <a:solidFill>
                  <a:srgbClr val="000000"/>
                </a:solidFill>
                <a:latin typeface="宋体" panose="02010600030101010101" pitchFamily="2" charset="-122"/>
                <a:cs typeface="宋体" panose="02010600030101010101" pitchFamily="2" charset="-122"/>
                <a:sym typeface="Wingdings" panose="05000000000000000000" charset="0"/>
              </a:rPr>
              <a:t></a:t>
            </a:r>
            <a:r>
              <a:rPr lang="zh-CN" altLang="en-US" sz="2800" dirty="0">
                <a:solidFill>
                  <a:srgbClr val="000000"/>
                </a:solidFill>
                <a:latin typeface="宋体" panose="02010600030101010101" pitchFamily="2" charset="-122"/>
                <a:cs typeface="宋体" panose="02010600030101010101" pitchFamily="2" charset="-122"/>
              </a:rPr>
              <a:t>太阳离</a:t>
            </a:r>
            <a:r>
              <a:rPr lang="zh-CN" altLang="en-US" sz="2800" dirty="0">
                <a:solidFill>
                  <a:srgbClr val="000000"/>
                </a:solidFill>
                <a:latin typeface="宋体" panose="02010600030101010101" pitchFamily="2" charset="-122"/>
                <a:cs typeface="宋体" panose="02010600030101010101" pitchFamily="2" charset="-122"/>
              </a:rPr>
              <a:t>我们约有一亿五千万</a:t>
            </a:r>
            <a:r>
              <a:rPr lang="zh-CN" altLang="en-US" sz="2800" dirty="0">
                <a:solidFill>
                  <a:srgbClr val="000000"/>
                </a:solidFill>
                <a:latin typeface="宋体" panose="02010600030101010101" pitchFamily="2" charset="-122"/>
                <a:cs typeface="宋体" panose="02010600030101010101" pitchFamily="2" charset="-122"/>
              </a:rPr>
              <a:t>千米远。</a:t>
            </a:r>
            <a:r>
              <a:rPr lang="en-US" altLang="zh-CN" sz="2800" dirty="0">
                <a:solidFill>
                  <a:srgbClr val="000000"/>
                </a:solidFill>
                <a:latin typeface="宋体" panose="02010600030101010101" pitchFamily="2" charset="-122"/>
                <a:cs typeface="宋体" panose="02010600030101010101" pitchFamily="2" charset="-122"/>
                <a:sym typeface="+mn-ea"/>
              </a:rPr>
              <a:t>(      </a:t>
            </a:r>
            <a:r>
              <a:rPr lang="en-US" altLang="zh-CN" sz="2800" dirty="0" smtClean="0">
                <a:solidFill>
                  <a:srgbClr val="000000"/>
                </a:solidFill>
                <a:latin typeface="宋体" panose="02010600030101010101" pitchFamily="2" charset="-122"/>
                <a:cs typeface="宋体" panose="02010600030101010101" pitchFamily="2" charset="-122"/>
                <a:sym typeface="+mn-ea"/>
              </a:rPr>
              <a:t>   )</a:t>
            </a:r>
            <a:endParaRPr lang="zh-CN" altLang="en-US" sz="2800" dirty="0">
              <a:solidFill>
                <a:srgbClr val="000000"/>
              </a:solidFill>
              <a:latin typeface="宋体" panose="02010600030101010101" pitchFamily="2" charset="-122"/>
              <a:cs typeface="宋体" panose="02010600030101010101" pitchFamily="2" charset="-122"/>
            </a:endParaRPr>
          </a:p>
          <a:p>
            <a:r>
              <a:rPr lang="zh-CN" altLang="en-US" sz="2800" dirty="0">
                <a:solidFill>
                  <a:srgbClr val="000000"/>
                </a:solidFill>
                <a:latin typeface="宋体" panose="02010600030101010101" pitchFamily="2" charset="-122"/>
                <a:cs typeface="宋体" panose="02010600030101010101" pitchFamily="2" charset="-122"/>
              </a:rPr>
              <a:t>④太阳会发光，会发热，是个大火球。</a:t>
            </a:r>
            <a:r>
              <a:rPr lang="en-US" altLang="zh-CN" sz="2800" dirty="0">
                <a:solidFill>
                  <a:srgbClr val="000000"/>
                </a:solidFill>
                <a:latin typeface="宋体" panose="02010600030101010101" pitchFamily="2" charset="-122"/>
                <a:cs typeface="宋体" panose="02010600030101010101" pitchFamily="2" charset="-122"/>
                <a:sym typeface="+mn-ea"/>
              </a:rPr>
              <a:t>(    </a:t>
            </a:r>
            <a:r>
              <a:rPr lang="en-US" altLang="zh-CN" sz="2800" dirty="0" smtClean="0">
                <a:solidFill>
                  <a:srgbClr val="000000"/>
                </a:solidFill>
                <a:latin typeface="宋体" panose="02010600030101010101" pitchFamily="2" charset="-122"/>
                <a:cs typeface="宋体" panose="02010600030101010101" pitchFamily="2" charset="-122"/>
                <a:sym typeface="+mn-ea"/>
              </a:rPr>
              <a:t>      </a:t>
            </a:r>
            <a:r>
              <a:rPr lang="en-US" altLang="zh-CN" sz="2800" dirty="0">
                <a:solidFill>
                  <a:srgbClr val="000000"/>
                </a:solidFill>
                <a:latin typeface="宋体" panose="02010600030101010101" pitchFamily="2" charset="-122"/>
                <a:cs typeface="宋体" panose="02010600030101010101" pitchFamily="2" charset="-122"/>
                <a:sym typeface="+mn-ea"/>
              </a:rPr>
              <a:t>)</a:t>
            </a:r>
            <a:endParaRPr lang="zh-CN" altLang="en-US" sz="2800" dirty="0">
              <a:solidFill>
                <a:srgbClr val="000000"/>
              </a:solidFill>
              <a:latin typeface="宋体" panose="02010600030101010101" pitchFamily="2" charset="-122"/>
              <a:cs typeface="宋体" panose="02010600030101010101" pitchFamily="2" charset="-122"/>
            </a:endParaRPr>
          </a:p>
        </p:txBody>
      </p:sp>
      <p:sp>
        <p:nvSpPr>
          <p:cNvPr id="14" name="文本框 13"/>
          <p:cNvSpPr txBox="1"/>
          <p:nvPr/>
        </p:nvSpPr>
        <p:spPr>
          <a:xfrm>
            <a:off x="6240384" y="1894821"/>
            <a:ext cx="2698175" cy="523220"/>
          </a:xfrm>
          <a:prstGeom prst="rect">
            <a:avLst/>
          </a:prstGeom>
          <a:noFill/>
        </p:spPr>
        <p:txBody>
          <a:bodyPr wrap="none" rtlCol="0" anchor="t">
            <a:spAutoFit/>
          </a:bodyPr>
          <a:lstStyle/>
          <a:p>
            <a:r>
              <a:rPr lang="zh-CN" altLang="en-US" sz="2800" dirty="0">
                <a:solidFill>
                  <a:srgbClr val="FF0000"/>
                </a:solidFill>
              </a:rPr>
              <a:t>作比较、列数字</a:t>
            </a:r>
            <a:endParaRPr lang="zh-CN" altLang="en-US" sz="2800" dirty="0">
              <a:solidFill>
                <a:srgbClr val="FF0000"/>
              </a:solidFill>
            </a:endParaRPr>
          </a:p>
        </p:txBody>
      </p:sp>
      <p:sp>
        <p:nvSpPr>
          <p:cNvPr id="16" name="文本框 15"/>
          <p:cNvSpPr txBox="1"/>
          <p:nvPr/>
        </p:nvSpPr>
        <p:spPr>
          <a:xfrm>
            <a:off x="6702764" y="2775163"/>
            <a:ext cx="1261884" cy="523220"/>
          </a:xfrm>
          <a:prstGeom prst="rect">
            <a:avLst/>
          </a:prstGeom>
          <a:noFill/>
        </p:spPr>
        <p:txBody>
          <a:bodyPr wrap="none" rtlCol="0" anchor="t">
            <a:spAutoFit/>
          </a:bodyPr>
          <a:lstStyle/>
          <a:p>
            <a:r>
              <a:rPr lang="zh-CN" altLang="en-US" sz="2800" dirty="0">
                <a:solidFill>
                  <a:srgbClr val="FF0000"/>
                </a:solidFill>
              </a:rPr>
              <a:t>列数字</a:t>
            </a:r>
            <a:endParaRPr lang="zh-CN" altLang="en-US" sz="2800" dirty="0">
              <a:solidFill>
                <a:srgbClr val="FF0000"/>
              </a:solidFill>
            </a:endParaRPr>
          </a:p>
        </p:txBody>
      </p:sp>
      <p:sp>
        <p:nvSpPr>
          <p:cNvPr id="17" name="文本框 16"/>
          <p:cNvSpPr txBox="1"/>
          <p:nvPr/>
        </p:nvSpPr>
        <p:spPr>
          <a:xfrm>
            <a:off x="6948264" y="3277057"/>
            <a:ext cx="1261884" cy="523220"/>
          </a:xfrm>
          <a:prstGeom prst="rect">
            <a:avLst/>
          </a:prstGeom>
          <a:noFill/>
        </p:spPr>
        <p:txBody>
          <a:bodyPr wrap="none" rtlCol="0" anchor="t">
            <a:spAutoFit/>
          </a:bodyPr>
          <a:lstStyle/>
          <a:p>
            <a:r>
              <a:rPr lang="zh-CN" altLang="en-US" sz="2800" dirty="0">
                <a:solidFill>
                  <a:srgbClr val="FF0000"/>
                </a:solidFill>
              </a:rPr>
              <a:t>打比方</a:t>
            </a:r>
            <a:endParaRPr lang="zh-CN" altLang="en-US" sz="2800" dirty="0">
              <a:solidFill>
                <a:srgbClr val="FF0000"/>
              </a:solidFill>
            </a:endParaRPr>
          </a:p>
        </p:txBody>
      </p:sp>
      <p:sp>
        <p:nvSpPr>
          <p:cNvPr id="18" name="文本框 17"/>
          <p:cNvSpPr txBox="1"/>
          <p:nvPr/>
        </p:nvSpPr>
        <p:spPr>
          <a:xfrm>
            <a:off x="5984618" y="2343790"/>
            <a:ext cx="2698175" cy="523220"/>
          </a:xfrm>
          <a:prstGeom prst="rect">
            <a:avLst/>
          </a:prstGeom>
          <a:noFill/>
        </p:spPr>
        <p:txBody>
          <a:bodyPr wrap="none" rtlCol="0" anchor="t">
            <a:spAutoFit/>
          </a:bodyPr>
          <a:lstStyle/>
          <a:p>
            <a:r>
              <a:rPr lang="zh-CN" altLang="en-US" sz="2800" dirty="0">
                <a:solidFill>
                  <a:srgbClr val="FF0000"/>
                </a:solidFill>
              </a:rPr>
              <a:t>举例子、列数字</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down)">
                                      <p:cBhvr>
                                        <p:cTn id="10" dur="500"/>
                                        <p:tgtEl>
                                          <p:spTgt spid="18"/>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down)">
                                      <p:cBhvr>
                                        <p:cTn id="13" dur="500"/>
                                        <p:tgtEl>
                                          <p:spTgt spid="1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down)">
                                      <p:cBhvr>
                                        <p:cTn id="1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7" grpId="0"/>
      <p:bldP spid="18"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23528" y="1131590"/>
            <a:ext cx="8667750" cy="2308324"/>
          </a:xfrm>
          <a:prstGeom prst="rect">
            <a:avLst/>
          </a:prstGeom>
        </p:spPr>
        <p:style>
          <a:lnRef idx="2">
            <a:schemeClr val="accent6"/>
          </a:lnRef>
          <a:fillRef idx="1">
            <a:schemeClr val="lt1"/>
          </a:fillRef>
          <a:effectRef idx="0">
            <a:schemeClr val="accent6"/>
          </a:effectRef>
          <a:fontRef idx="minor">
            <a:schemeClr val="dk1"/>
          </a:fontRef>
        </p:style>
        <p:txBody>
          <a:bodyPr wrap="square" rtlCol="0" anchor="t">
            <a:spAutoFit/>
          </a:bodyPr>
          <a:lstStyle>
            <a:defPPr>
              <a:defRPr lang="zh-CN"/>
            </a:defPPr>
            <a:lvl1pPr>
              <a:defRPr sz="3600">
                <a:solidFill>
                  <a:srgbClr val="000000"/>
                </a:solidFill>
                <a:latin typeface="宋体" panose="02010600030101010101" pitchFamily="2" charset="-122"/>
                <a:cs typeface="宋体" panose="02010600030101010101" pitchFamily="2"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dirty="0" smtClean="0">
                <a:sym typeface="+mn-ea"/>
              </a:rPr>
              <a:t>    我们</a:t>
            </a:r>
            <a:r>
              <a:rPr lang="zh-CN" altLang="en-US" dirty="0">
                <a:sym typeface="+mn-ea"/>
              </a:rPr>
              <a:t>对于知识点复习已经进行了两节课，这是我们最后的一节复习，这节课和前两节课一样。知识内容比上两节课多了，希望同学们认真听讲。</a:t>
            </a:r>
            <a:endParaRPr lang="zh-CN" altLang="en-US" dirty="0">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699792" y="-2324794"/>
            <a:ext cx="3570208" cy="5168321"/>
            <a:chOff x="2066816" y="-480463"/>
            <a:chExt cx="3570208" cy="5168321"/>
          </a:xfrm>
        </p:grpSpPr>
        <p:grpSp>
          <p:nvGrpSpPr>
            <p:cNvPr id="9" name="组合 8"/>
            <p:cNvGrpSpPr/>
            <p:nvPr/>
          </p:nvGrpSpPr>
          <p:grpSpPr>
            <a:xfrm>
              <a:off x="2066816" y="2067694"/>
              <a:ext cx="3570208" cy="2620164"/>
              <a:chOff x="2066816" y="2067694"/>
              <a:chExt cx="3570208" cy="2620164"/>
            </a:xfrm>
          </p:grpSpPr>
          <p:sp>
            <p:nvSpPr>
              <p:cNvPr id="2" name="文本框 1"/>
              <p:cNvSpPr txBox="1">
                <a:spLocks noChangeArrowheads="1"/>
              </p:cNvSpPr>
              <p:nvPr/>
            </p:nvSpPr>
            <p:spPr bwMode="auto">
              <a:xfrm>
                <a:off x="2066816" y="3579862"/>
                <a:ext cx="3570208" cy="110799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zh-CN" altLang="en-US" sz="6600" dirty="0" smtClean="0">
                    <a:latin typeface="宋体" panose="02010600030101010101" pitchFamily="2" charset="-122"/>
                    <a:ea typeface="宋体" panose="02010600030101010101" pitchFamily="2" charset="-122"/>
                  </a:rPr>
                  <a:t>第六单元</a:t>
                </a:r>
                <a:endParaRPr lang="zh-CN" altLang="en-US" sz="6600" dirty="0">
                  <a:latin typeface="宋体" panose="02010600030101010101" pitchFamily="2" charset="-122"/>
                  <a:ea typeface="宋体" panose="02010600030101010101" pitchFamily="2" charset="-122"/>
                </a:endParaRPr>
              </a:p>
            </p:txBody>
          </p:sp>
          <p:cxnSp>
            <p:nvCxnSpPr>
              <p:cNvPr id="4" name="直接连接符 3"/>
              <p:cNvCxnSpPr/>
              <p:nvPr/>
            </p:nvCxnSpPr>
            <p:spPr>
              <a:xfrm flipV="1">
                <a:off x="3851920" y="2067694"/>
                <a:ext cx="0" cy="1512168"/>
              </a:xfrm>
              <a:prstGeom prst="line">
                <a:avLst/>
              </a:prstGeom>
              <a:ln w="254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rot="10800000">
              <a:off x="2066816" y="-480463"/>
              <a:ext cx="3570208" cy="2620164"/>
              <a:chOff x="2066816" y="2067694"/>
              <a:chExt cx="3570208" cy="2620164"/>
            </a:xfrm>
          </p:grpSpPr>
          <p:sp>
            <p:nvSpPr>
              <p:cNvPr id="11" name="文本框 10"/>
              <p:cNvSpPr txBox="1">
                <a:spLocks noChangeArrowheads="1"/>
              </p:cNvSpPr>
              <p:nvPr/>
            </p:nvSpPr>
            <p:spPr bwMode="auto">
              <a:xfrm>
                <a:off x="2066816" y="3579862"/>
                <a:ext cx="3570208" cy="110799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none">
                <a:spAutoFit/>
              </a:bodyPr>
              <a:lstStyle/>
              <a:p>
                <a:r>
                  <a:rPr lang="zh-CN" altLang="en-US" sz="6600" dirty="0" smtClean="0">
                    <a:noFill/>
                    <a:latin typeface="宋体" panose="02010600030101010101" pitchFamily="2" charset="-122"/>
                    <a:ea typeface="宋体" panose="02010600030101010101" pitchFamily="2" charset="-122"/>
                  </a:rPr>
                  <a:t>例题</a:t>
                </a:r>
                <a:r>
                  <a:rPr lang="zh-CN" altLang="en-US" sz="6600" dirty="0">
                    <a:noFill/>
                    <a:latin typeface="宋体" panose="02010600030101010101" pitchFamily="2" charset="-122"/>
                    <a:ea typeface="宋体" panose="02010600030101010101" pitchFamily="2" charset="-122"/>
                  </a:rPr>
                  <a:t>分析</a:t>
                </a:r>
                <a:endParaRPr lang="zh-CN" altLang="en-US" sz="6600" dirty="0">
                  <a:noFill/>
                  <a:latin typeface="宋体" panose="02010600030101010101" pitchFamily="2" charset="-122"/>
                  <a:ea typeface="宋体" panose="02010600030101010101" pitchFamily="2" charset="-122"/>
                </a:endParaRPr>
              </a:p>
            </p:txBody>
          </p:sp>
          <p:cxnSp>
            <p:nvCxnSpPr>
              <p:cNvPr id="12" name="直接连接符 11"/>
              <p:cNvCxnSpPr/>
              <p:nvPr/>
            </p:nvCxnSpPr>
            <p:spPr>
              <a:xfrm flipV="1">
                <a:off x="3851920" y="2067694"/>
                <a:ext cx="0" cy="1512168"/>
              </a:xfrm>
              <a:prstGeom prst="line">
                <a:avLst/>
              </a:prstGeom>
              <a:ln w="25400">
                <a:no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3"/>
                                        </p:tgtEl>
                                        <p:attrNameLst>
                                          <p:attrName>r</p:attrName>
                                        </p:attrNameLst>
                                      </p:cBhvr>
                                    </p:animRot>
                                    <p:animRot by="-240000">
                                      <p:cBhvr>
                                        <p:cTn id="7" dur="200" fill="hold">
                                          <p:stCondLst>
                                            <p:cond delay="200"/>
                                          </p:stCondLst>
                                        </p:cTn>
                                        <p:tgtEl>
                                          <p:spTgt spid="13"/>
                                        </p:tgtEl>
                                        <p:attrNameLst>
                                          <p:attrName>r</p:attrName>
                                        </p:attrNameLst>
                                      </p:cBhvr>
                                    </p:animRot>
                                    <p:animRot by="240000">
                                      <p:cBhvr>
                                        <p:cTn id="8" dur="200" fill="hold">
                                          <p:stCondLst>
                                            <p:cond delay="400"/>
                                          </p:stCondLst>
                                        </p:cTn>
                                        <p:tgtEl>
                                          <p:spTgt spid="13"/>
                                        </p:tgtEl>
                                        <p:attrNameLst>
                                          <p:attrName>r</p:attrName>
                                        </p:attrNameLst>
                                      </p:cBhvr>
                                    </p:animRot>
                                    <p:animRot by="-240000">
                                      <p:cBhvr>
                                        <p:cTn id="9" dur="200" fill="hold">
                                          <p:stCondLst>
                                            <p:cond delay="600"/>
                                          </p:stCondLst>
                                        </p:cTn>
                                        <p:tgtEl>
                                          <p:spTgt spid="13"/>
                                        </p:tgtEl>
                                        <p:attrNameLst>
                                          <p:attrName>r</p:attrName>
                                        </p:attrNameLst>
                                      </p:cBhvr>
                                    </p:animRot>
                                    <p:animRot by="120000">
                                      <p:cBhvr>
                                        <p:cTn id="10" dur="200" fill="hold">
                                          <p:stCondLst>
                                            <p:cond delay="8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911756" y="473393"/>
            <a:ext cx="7229063" cy="954107"/>
          </a:xfrm>
          <a:prstGeom prst="rect">
            <a:avLst/>
          </a:prstGeom>
          <a:noFill/>
          <a:ln w="9525">
            <a:noFill/>
            <a:miter lim="800000"/>
          </a:ln>
          <a:effectLst/>
        </p:spPr>
        <p:txBody>
          <a:bodyPr vert="horz" wrap="square" lIns="91440" tIns="45720" rIns="91440" bIns="45720" numCol="1" anchor="ctr" anchorCtr="0" compatLnSpc="1">
            <a:spAutoFit/>
          </a:bodyPr>
          <a:lstStyle/>
          <a:p>
            <a:pPr defTabSz="914400" fontAlgn="base">
              <a:spcBef>
                <a:spcPct val="0"/>
              </a:spcBef>
              <a:spcAft>
                <a:spcPct val="0"/>
              </a:spcAft>
            </a:pPr>
            <a:r>
              <a:rPr lang="zh-CN" altLang="en-US" sz="2800" dirty="0" smtClean="0">
                <a:cs typeface="宋体" panose="02010600030101010101" pitchFamily="2" charset="-122"/>
              </a:rPr>
              <a:t>一、《</a:t>
            </a:r>
            <a:r>
              <a:rPr lang="zh-CN" altLang="en-US" sz="2800" dirty="0" smtClean="0">
                <a:cs typeface="宋体" panose="02010600030101010101" pitchFamily="2" charset="-122"/>
                <a:sym typeface="+mn-ea"/>
              </a:rPr>
              <a:t>慈母情深》一课用了什么写作手法，写了哪些内容</a:t>
            </a:r>
            <a:r>
              <a:rPr lang="en-US" sz="2800" b="1" dirty="0">
                <a:latin typeface="宋体" panose="02010600030101010101" pitchFamily="2" charset="-122"/>
                <a:cs typeface="宋体" panose="02010600030101010101" pitchFamily="2" charset="-122"/>
                <a:sym typeface="+mn-ea"/>
              </a:rPr>
              <a:t>？</a:t>
            </a:r>
            <a:endParaRPr lang="zh-CN" altLang="en-US" sz="2800" dirty="0" smtClean="0">
              <a:cs typeface="宋体" panose="02010600030101010101" pitchFamily="2" charset="-122"/>
            </a:endParaRPr>
          </a:p>
        </p:txBody>
      </p:sp>
      <p:sp>
        <p:nvSpPr>
          <p:cNvPr id="7" name="矩形 6"/>
          <p:cNvSpPr/>
          <p:nvPr/>
        </p:nvSpPr>
        <p:spPr>
          <a:xfrm>
            <a:off x="1547664" y="1371563"/>
            <a:ext cx="8935720" cy="523220"/>
          </a:xfrm>
          <a:prstGeom prst="rect">
            <a:avLst/>
          </a:prstGeom>
        </p:spPr>
        <p:txBody>
          <a:bodyPr wrap="square">
            <a:spAutoFit/>
          </a:bodyPr>
          <a:lstStyle/>
          <a:p>
            <a:r>
              <a:rPr lang="zh-CN" altLang="en-US" sz="2800" dirty="0"/>
              <a:t>本文用了通过多角度写人物的写作</a:t>
            </a:r>
            <a:r>
              <a:rPr lang="zh-CN" altLang="en-US" sz="2800" dirty="0" smtClean="0">
                <a:cs typeface="宋体" panose="02010600030101010101" pitchFamily="2" charset="-122"/>
                <a:sym typeface="+mn-ea"/>
              </a:rPr>
              <a:t>手</a:t>
            </a:r>
            <a:r>
              <a:rPr lang="zh-CN" altLang="en-US" sz="2800" dirty="0"/>
              <a:t>法。</a:t>
            </a:r>
            <a:endParaRPr lang="zh-CN" altLang="en-US" sz="2800" dirty="0"/>
          </a:p>
        </p:txBody>
      </p:sp>
      <p:sp>
        <p:nvSpPr>
          <p:cNvPr id="2" name="左大括号 1"/>
          <p:cNvSpPr/>
          <p:nvPr/>
        </p:nvSpPr>
        <p:spPr>
          <a:xfrm>
            <a:off x="921504" y="2116320"/>
            <a:ext cx="405021" cy="2255629"/>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5" name="TextBox 4"/>
          <p:cNvSpPr txBox="1"/>
          <p:nvPr/>
        </p:nvSpPr>
        <p:spPr>
          <a:xfrm>
            <a:off x="1240274" y="1998846"/>
            <a:ext cx="3835782" cy="523220"/>
          </a:xfrm>
          <a:prstGeom prst="rect">
            <a:avLst/>
          </a:prstGeom>
          <a:noFill/>
        </p:spPr>
        <p:txBody>
          <a:bodyPr wrap="square" rtlCol="0">
            <a:spAutoFit/>
          </a:bodyPr>
          <a:lstStyle/>
          <a:p>
            <a:r>
              <a:rPr lang="zh-CN" altLang="en-US" sz="2800" dirty="0" smtClean="0"/>
              <a:t>渴望买书</a:t>
            </a:r>
            <a:r>
              <a:rPr lang="zh-CN" altLang="en-US" sz="2800" dirty="0" smtClean="0">
                <a:sym typeface="+mn-ea"/>
              </a:rPr>
              <a:t>:失魂落魄</a:t>
            </a:r>
            <a:endParaRPr lang="zh-CN" altLang="en-US" sz="2800" dirty="0" smtClean="0"/>
          </a:p>
        </p:txBody>
      </p:sp>
      <p:sp>
        <p:nvSpPr>
          <p:cNvPr id="3" name="TextBox 4"/>
          <p:cNvSpPr txBox="1"/>
          <p:nvPr/>
        </p:nvSpPr>
        <p:spPr>
          <a:xfrm>
            <a:off x="1200904" y="2792462"/>
            <a:ext cx="1620957" cy="523220"/>
          </a:xfrm>
          <a:prstGeom prst="rect">
            <a:avLst/>
          </a:prstGeom>
          <a:noFill/>
        </p:spPr>
        <p:txBody>
          <a:bodyPr wrap="none" rtlCol="0">
            <a:spAutoFit/>
          </a:bodyPr>
          <a:lstStyle/>
          <a:p>
            <a:r>
              <a:rPr lang="zh-CN" altLang="en-US" sz="2800" dirty="0" smtClean="0"/>
              <a:t>要钱买书</a:t>
            </a:r>
            <a:endParaRPr lang="zh-CN" altLang="en-US" sz="2800" dirty="0" smtClean="0"/>
          </a:p>
        </p:txBody>
      </p:sp>
      <p:sp>
        <p:nvSpPr>
          <p:cNvPr id="10" name="TextBox 4"/>
          <p:cNvSpPr txBox="1"/>
          <p:nvPr/>
        </p:nvSpPr>
        <p:spPr>
          <a:xfrm>
            <a:off x="1215390" y="4069928"/>
            <a:ext cx="4586486" cy="523220"/>
          </a:xfrm>
          <a:prstGeom prst="rect">
            <a:avLst/>
          </a:prstGeom>
          <a:noFill/>
        </p:spPr>
        <p:txBody>
          <a:bodyPr wrap="square" rtlCol="0">
            <a:spAutoFit/>
          </a:bodyPr>
          <a:lstStyle/>
          <a:p>
            <a:r>
              <a:rPr lang="zh-CN" altLang="en-US" sz="2800" dirty="0" smtClean="0"/>
              <a:t>如愿以偿:感激母亲</a:t>
            </a:r>
            <a:endParaRPr lang="zh-CN" altLang="en-US" sz="2800" dirty="0" smtClean="0"/>
          </a:p>
        </p:txBody>
      </p:sp>
      <p:sp>
        <p:nvSpPr>
          <p:cNvPr id="12" name="右大括号 11"/>
          <p:cNvSpPr/>
          <p:nvPr/>
        </p:nvSpPr>
        <p:spPr>
          <a:xfrm>
            <a:off x="7292459" y="2293486"/>
            <a:ext cx="296545" cy="1793240"/>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3" name="文本框 12"/>
          <p:cNvSpPr txBox="1"/>
          <p:nvPr/>
        </p:nvSpPr>
        <p:spPr>
          <a:xfrm>
            <a:off x="7525266" y="2534786"/>
            <a:ext cx="615553" cy="1528624"/>
          </a:xfrm>
          <a:prstGeom prst="rect">
            <a:avLst/>
          </a:prstGeom>
          <a:noFill/>
        </p:spPr>
        <p:txBody>
          <a:bodyPr vert="eaVert" wrap="none" rtlCol="0">
            <a:spAutoFit/>
          </a:bodyPr>
          <a:lstStyle/>
          <a:p>
            <a:r>
              <a:rPr lang="zh-CN" altLang="en-US" sz="2800"/>
              <a:t>母爱伟大</a:t>
            </a:r>
            <a:endParaRPr lang="zh-CN" altLang="en-US" sz="2800"/>
          </a:p>
        </p:txBody>
      </p:sp>
      <p:sp>
        <p:nvSpPr>
          <p:cNvPr id="14" name="文本框 13"/>
          <p:cNvSpPr txBox="1"/>
          <p:nvPr/>
        </p:nvSpPr>
        <p:spPr>
          <a:xfrm>
            <a:off x="7972941" y="2534786"/>
            <a:ext cx="615553" cy="1528624"/>
          </a:xfrm>
          <a:prstGeom prst="rect">
            <a:avLst/>
          </a:prstGeom>
          <a:noFill/>
        </p:spPr>
        <p:txBody>
          <a:bodyPr vert="eaVert" wrap="none" rtlCol="0">
            <a:spAutoFit/>
          </a:bodyPr>
          <a:lstStyle/>
          <a:p>
            <a:r>
              <a:rPr lang="zh-CN" altLang="en-US" sz="2800"/>
              <a:t>深爱母亲</a:t>
            </a:r>
            <a:endParaRPr lang="zh-CN" altLang="en-US" sz="2800"/>
          </a:p>
        </p:txBody>
      </p:sp>
      <p:sp>
        <p:nvSpPr>
          <p:cNvPr id="15" name="文本框 14"/>
          <p:cNvSpPr txBox="1"/>
          <p:nvPr/>
        </p:nvSpPr>
        <p:spPr>
          <a:xfrm>
            <a:off x="3843020" y="26035"/>
            <a:ext cx="1983740" cy="460375"/>
          </a:xfrm>
          <a:prstGeom prst="rect">
            <a:avLst/>
          </a:prstGeom>
        </p:spPr>
        <p:style>
          <a:lnRef idx="2">
            <a:schemeClr val="accent5"/>
          </a:lnRef>
          <a:fillRef idx="1">
            <a:schemeClr val="lt1"/>
          </a:fillRef>
          <a:effectRef idx="0">
            <a:schemeClr val="accent5"/>
          </a:effectRef>
          <a:fontRef idx="minor">
            <a:schemeClr val="dk1"/>
          </a:fontRef>
        </p:style>
        <p:txBody>
          <a:bodyPr wrap="square" rtlCol="0" anchor="t">
            <a:spAutoFit/>
          </a:bodyPr>
          <a:lstStyle>
            <a:defPPr>
              <a:defRPr lang="zh-CN"/>
            </a:defPPr>
            <a:lvl1pPr algn="ctr">
              <a:defRPr sz="2400">
                <a:solidFill>
                  <a:srgbClr val="000000"/>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altLang="zh-CN" dirty="0">
                <a:sym typeface="+mn-ea"/>
              </a:rPr>
              <a:t>18.</a:t>
            </a:r>
            <a:r>
              <a:rPr lang="zh-CN" altLang="en-US" dirty="0">
                <a:sym typeface="+mn-ea"/>
              </a:rPr>
              <a:t>慈母情深</a:t>
            </a:r>
            <a:endParaRPr lang="zh-CN" altLang="en-US" dirty="0">
              <a:sym typeface="+mn-ea"/>
            </a:endParaRPr>
          </a:p>
        </p:txBody>
      </p:sp>
      <p:sp>
        <p:nvSpPr>
          <p:cNvPr id="4" name="文本框 3"/>
          <p:cNvSpPr txBox="1"/>
          <p:nvPr/>
        </p:nvSpPr>
        <p:spPr>
          <a:xfrm>
            <a:off x="409456" y="2401436"/>
            <a:ext cx="615553" cy="1792605"/>
          </a:xfrm>
          <a:prstGeom prst="rect">
            <a:avLst/>
          </a:prstGeom>
          <a:noFill/>
        </p:spPr>
        <p:txBody>
          <a:bodyPr vert="eaVert" wrap="square" rtlCol="0">
            <a:spAutoFit/>
          </a:bodyPr>
          <a:lstStyle/>
          <a:p>
            <a:r>
              <a:rPr lang="zh-CN" altLang="en-US" sz="2800"/>
              <a:t>慈母情深</a:t>
            </a:r>
            <a:endParaRPr lang="zh-CN" altLang="en-US" sz="2800"/>
          </a:p>
        </p:txBody>
      </p:sp>
      <p:sp>
        <p:nvSpPr>
          <p:cNvPr id="6" name="文本框 5"/>
          <p:cNvSpPr txBox="1"/>
          <p:nvPr/>
        </p:nvSpPr>
        <p:spPr>
          <a:xfrm>
            <a:off x="2943344" y="2401436"/>
            <a:ext cx="3428856" cy="492443"/>
          </a:xfrm>
          <a:prstGeom prst="rect">
            <a:avLst/>
          </a:prstGeom>
          <a:noFill/>
        </p:spPr>
        <p:txBody>
          <a:bodyPr wrap="square" rtlCol="0" anchor="t">
            <a:spAutoFit/>
          </a:bodyPr>
          <a:lstStyle/>
          <a:p>
            <a:r>
              <a:rPr lang="zh-CN" altLang="en-US" sz="2600" dirty="0" smtClean="0">
                <a:sym typeface="+mn-ea"/>
              </a:rPr>
              <a:t>看见母亲:瘦弱</a:t>
            </a:r>
            <a:endParaRPr lang="zh-CN" altLang="en-US" sz="2600" dirty="0" smtClean="0">
              <a:cs typeface="宋体" panose="02010600030101010101" pitchFamily="2" charset="-122"/>
              <a:sym typeface="+mn-ea"/>
            </a:endParaRPr>
          </a:p>
        </p:txBody>
      </p:sp>
      <p:sp>
        <p:nvSpPr>
          <p:cNvPr id="11" name="文本框 10"/>
          <p:cNvSpPr txBox="1"/>
          <p:nvPr/>
        </p:nvSpPr>
        <p:spPr>
          <a:xfrm>
            <a:off x="2943344" y="2718936"/>
            <a:ext cx="3428856" cy="492443"/>
          </a:xfrm>
          <a:prstGeom prst="rect">
            <a:avLst/>
          </a:prstGeom>
          <a:noFill/>
        </p:spPr>
        <p:txBody>
          <a:bodyPr wrap="square" rtlCol="0" anchor="t">
            <a:spAutoFit/>
          </a:bodyPr>
          <a:lstStyle/>
          <a:p>
            <a:r>
              <a:rPr lang="zh-CN" altLang="en-US" sz="2600" dirty="0" smtClean="0">
                <a:sym typeface="+mn-ea"/>
              </a:rPr>
              <a:t>母亲工作:艰辛劳累</a:t>
            </a:r>
            <a:endParaRPr lang="zh-CN" altLang="en-US" sz="2600" dirty="0" smtClean="0">
              <a:cs typeface="宋体" panose="02010600030101010101" pitchFamily="2" charset="-122"/>
              <a:sym typeface="+mn-ea"/>
            </a:endParaRPr>
          </a:p>
        </p:txBody>
      </p:sp>
      <p:sp>
        <p:nvSpPr>
          <p:cNvPr id="8" name="左大括号 7"/>
          <p:cNvSpPr/>
          <p:nvPr/>
        </p:nvSpPr>
        <p:spPr>
          <a:xfrm>
            <a:off x="2754994" y="2591936"/>
            <a:ext cx="144780" cy="967740"/>
          </a:xfrm>
          <a:prstGeom prst="lef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zh-CN" altLang="en-US" sz="2800"/>
          </a:p>
        </p:txBody>
      </p:sp>
      <p:sp>
        <p:nvSpPr>
          <p:cNvPr id="16" name="文本框 15"/>
          <p:cNvSpPr txBox="1"/>
          <p:nvPr/>
        </p:nvSpPr>
        <p:spPr>
          <a:xfrm>
            <a:off x="2943344" y="3075806"/>
            <a:ext cx="3965178" cy="892552"/>
          </a:xfrm>
          <a:prstGeom prst="rect">
            <a:avLst/>
          </a:prstGeom>
          <a:noFill/>
        </p:spPr>
        <p:txBody>
          <a:bodyPr wrap="square" rtlCol="0" anchor="t">
            <a:spAutoFit/>
          </a:bodyPr>
          <a:lstStyle/>
          <a:p>
            <a:r>
              <a:rPr lang="zh-CN" altLang="en-US" sz="2600" dirty="0" smtClean="0">
                <a:cs typeface="宋体" panose="02010600030101010101" pitchFamily="2" charset="-122"/>
                <a:sym typeface="+mn-ea"/>
              </a:rPr>
              <a:t>毫不犹豫地给钱</a:t>
            </a:r>
            <a:r>
              <a:rPr lang="zh-CN" altLang="en-US" sz="2600" dirty="0" smtClean="0">
                <a:sym typeface="+mn-ea"/>
              </a:rPr>
              <a:t>:通情达理的母亲</a:t>
            </a:r>
            <a:endParaRPr lang="zh-CN" altLang="en-US" sz="2600" dirty="0" smtClean="0">
              <a:cs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2"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animBg="1"/>
      <p:bldP spid="5" grpId="0"/>
      <p:bldP spid="3" grpId="0"/>
      <p:bldP spid="10" grpId="0"/>
      <p:bldP spid="12" grpId="0" animBg="1"/>
      <p:bldP spid="13" grpId="0"/>
      <p:bldP spid="14" grpId="1"/>
      <p:bldP spid="14" grpId="2"/>
      <p:bldP spid="4" grpId="0"/>
      <p:bldP spid="6" grpId="0"/>
      <p:bldP spid="11" grpId="0"/>
      <p:bldP spid="8" grpId="0" animBg="1"/>
      <p:bldP spid="16" grpId="0"/>
    </p:bldLst>
  </p:timing>
</p:sld>
</file>

<file path=ppt/tags/tag1.xml><?xml version="1.0" encoding="utf-8"?>
<p:tagLst xmlns:p="http://schemas.openxmlformats.org/presentationml/2006/main">
  <p:tag name="KSO_WPP_MARK_KEY" val="257c0512-2e68-4b48-b204-3fb67768ee0c"/>
  <p:tag name="COMMONDATA" val="eyJoZGlkIjoiMDUzMmRhYzhkNzM3Y2ZlODExZjhhYzliMDJjYzA0ZGIifQ=="/>
</p:tagLst>
</file>

<file path=ppt/theme/theme1.xml><?xml version="1.0" encoding="utf-8"?>
<a:theme xmlns:a="http://schemas.openxmlformats.org/drawingml/2006/main" name="1_回顾">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回顾">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回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txDef>
      <a:spPr bwMode="auto">
        <a:noFill/>
        <a:ln w="9525">
          <a:noFill/>
          <a:miter lim="800000"/>
        </a:ln>
      </a:spPr>
      <a:bodyPr wrap="square">
        <a:spAutoFit/>
      </a:bodyPr>
      <a:lstStyle>
        <a:defPPr>
          <a:defRPr sz="2800" dirty="0" smtClean="0">
            <a:latin typeface="楷体" panose="02010609060101010101" pitchFamily="49" charset="-122"/>
            <a:ea typeface="楷体" panose="02010609060101010101" pitchFamily="49" charset="-122"/>
            <a:sym typeface="+mn-ea"/>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15046</Words>
  <Application>WPS 演示</Application>
  <PresentationFormat>全屏显示(16:9)</PresentationFormat>
  <Paragraphs>1374</Paragraphs>
  <Slides>143</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143</vt:i4>
      </vt:variant>
    </vt:vector>
  </HeadingPairs>
  <TitlesOfParts>
    <vt:vector size="155" baseType="lpstr">
      <vt:lpstr>Arial</vt:lpstr>
      <vt:lpstr>宋体</vt:lpstr>
      <vt:lpstr>Wingdings</vt:lpstr>
      <vt:lpstr>楷体</vt:lpstr>
      <vt:lpstr>Calibri</vt:lpstr>
      <vt:lpstr>黑体</vt:lpstr>
      <vt:lpstr>微软雅黑</vt:lpstr>
      <vt:lpstr>Arial Unicode MS</vt:lpstr>
      <vt:lpstr>Wingdings</vt:lpstr>
      <vt:lpstr>Xingkai SC</vt:lpstr>
      <vt:lpstr>Times New Roman</vt:lpstr>
      <vt:lpstr>1_回顾</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3588.pptx</dc:title>
  <dc:creator/>
  <cp:lastModifiedBy>Rocket Girls</cp:lastModifiedBy>
  <cp:revision>518</cp:revision>
  <dcterms:created xsi:type="dcterms:W3CDTF">2017-03-17T02:28:00Z</dcterms:created>
  <dcterms:modified xsi:type="dcterms:W3CDTF">2022-12-19T12:10:52Z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2052-11.1.0.12980</vt:lpwstr>
  </property>
  <property fmtid="{D5CDD505-2E9C-101B-9397-08002B2CF9AE}" pid="3" name="ICV">
    <vt:lpwstr>728BF41AAECA445AB8836012B0A12B08</vt:lpwstr>
  </property>
</Properties>
</file>