
<file path=[Content_Types].xml><?xml version="1.0" encoding="utf-8"?>
<Types xmlns="http://schemas.openxmlformats.org/package/2006/content-types">
  <Default Extension="png" ContentType="image/png"/>
  <Default Extension="wdp" ContentType="image/vnd.ms-photo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78"/>
  </p:notesMasterIdLst>
  <p:sldIdLst>
    <p:sldId id="1296" r:id="rId3"/>
    <p:sldId id="1611" r:id="rId4"/>
    <p:sldId id="1491" r:id="rId5"/>
    <p:sldId id="1069" r:id="rId6"/>
    <p:sldId id="1492" r:id="rId7"/>
    <p:sldId id="1500" r:id="rId8"/>
    <p:sldId id="1495" r:id="rId9"/>
    <p:sldId id="1498" r:id="rId10"/>
    <p:sldId id="1499" r:id="rId11"/>
    <p:sldId id="1587" r:id="rId12"/>
    <p:sldId id="1494" r:id="rId13"/>
    <p:sldId id="1501" r:id="rId14"/>
    <p:sldId id="1298" r:id="rId15"/>
    <p:sldId id="1612" r:id="rId16"/>
    <p:sldId id="1588" r:id="rId17"/>
    <p:sldId id="1589" r:id="rId18"/>
    <p:sldId id="1504" r:id="rId19"/>
    <p:sldId id="1511" r:id="rId20"/>
    <p:sldId id="1512" r:id="rId21"/>
    <p:sldId id="1508" r:id="rId22"/>
    <p:sldId id="1537" r:id="rId23"/>
    <p:sldId id="1539" r:id="rId24"/>
    <p:sldId id="1613" r:id="rId25"/>
    <p:sldId id="1615" r:id="rId26"/>
    <p:sldId id="1617" r:id="rId27"/>
    <p:sldId id="1520" r:id="rId28"/>
    <p:sldId id="1521" r:id="rId29"/>
    <p:sldId id="1519" r:id="rId30"/>
    <p:sldId id="1528" r:id="rId31"/>
    <p:sldId id="1522" r:id="rId32"/>
    <p:sldId id="1530" r:id="rId33"/>
    <p:sldId id="1525" r:id="rId34"/>
    <p:sldId id="1532" r:id="rId35"/>
    <p:sldId id="1542" r:id="rId36"/>
    <p:sldId id="1540" r:id="rId37"/>
    <p:sldId id="1541" r:id="rId38"/>
    <p:sldId id="1618" r:id="rId39"/>
    <p:sldId id="1619" r:id="rId40"/>
    <p:sldId id="1544" r:id="rId41"/>
    <p:sldId id="1545" r:id="rId42"/>
    <p:sldId id="1552" r:id="rId43"/>
    <p:sldId id="1548" r:id="rId44"/>
    <p:sldId id="1549" r:id="rId45"/>
    <p:sldId id="1551" r:id="rId46"/>
    <p:sldId id="1547" r:id="rId47"/>
    <p:sldId id="1513" r:id="rId48"/>
    <p:sldId id="1546" r:id="rId49"/>
    <p:sldId id="1553" r:id="rId50"/>
    <p:sldId id="1554" r:id="rId51"/>
    <p:sldId id="1555" r:id="rId52"/>
    <p:sldId id="1557" r:id="rId53"/>
    <p:sldId id="1620" r:id="rId54"/>
    <p:sldId id="1621" r:id="rId55"/>
    <p:sldId id="1591" r:id="rId56"/>
    <p:sldId id="1622" r:id="rId57"/>
    <p:sldId id="1594" r:id="rId58"/>
    <p:sldId id="1593" r:id="rId59"/>
    <p:sldId id="1623" r:id="rId60"/>
    <p:sldId id="1556" r:id="rId61"/>
    <p:sldId id="1624" r:id="rId62"/>
    <p:sldId id="1559" r:id="rId63"/>
    <p:sldId id="1558" r:id="rId64"/>
    <p:sldId id="1595" r:id="rId65"/>
    <p:sldId id="1625" r:id="rId66"/>
    <p:sldId id="1560" r:id="rId67"/>
    <p:sldId id="1605" r:id="rId68"/>
    <p:sldId id="1606" r:id="rId69"/>
    <p:sldId id="1597" r:id="rId70"/>
    <p:sldId id="1598" r:id="rId71"/>
    <p:sldId id="1599" r:id="rId72"/>
    <p:sldId id="1601" r:id="rId73"/>
    <p:sldId id="1607" r:id="rId74"/>
    <p:sldId id="1592" r:id="rId75"/>
    <p:sldId id="1609" r:id="rId76"/>
    <p:sldId id="1608" r:id="rId77"/>
  </p:sldIdLst>
  <p:sldSz cx="9144000" cy="5143500" type="screen16x9"/>
  <p:notesSz cx="6858000" cy="9144000"/>
  <p:embeddedFontLst>
    <p:embeddedFont>
      <p:font typeface="楷体" panose="02010609060101010101" pitchFamily="49" charset="-122"/>
      <p:regular r:id="rId82"/>
    </p:embeddedFont>
    <p:embeddedFont>
      <p:font typeface="Calibri" panose="020F0502020204030204" pitchFamily="34" charset="0"/>
      <p:regular r:id="rId83"/>
      <p:bold r:id="rId84"/>
      <p:italic r:id="rId85"/>
      <p:boldItalic r:id="rId86"/>
    </p:embeddedFont>
    <p:embeddedFont>
      <p:font typeface="黑体" panose="02010609060101010101" pitchFamily="49" charset="-122"/>
      <p:regular r:id="rId87"/>
    </p:embeddedFont>
    <p:embeddedFont>
      <p:font typeface="微软雅黑" panose="020B0503020204020204" charset="-122"/>
      <p:regular r:id="rId88"/>
    </p:embeddedFont>
    <p:embeddedFont>
      <p:font typeface="华文行楷" panose="02010800040101010101" pitchFamily="2" charset="-122"/>
      <p:regular r:id="rId89"/>
    </p:embeddedFont>
    <p:embeddedFont>
      <p:font typeface="华文新魏" panose="02010800040101010101" pitchFamily="2" charset="-122"/>
      <p:regular r:id="rId90"/>
    </p:embeddedFont>
  </p:embeddedFontLst>
  <p:custDataLst>
    <p:tags r:id="rId91"/>
  </p:custDataLst>
  <p:defaultTextStyle>
    <a:defPPr>
      <a:defRPr lang="zh-CN"/>
    </a:defPPr>
    <a:lvl1pPr algn="l" defTabSz="685800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342900" indent="114300" algn="l" defTabSz="685800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685800" indent="228600" algn="l" defTabSz="685800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028700" indent="342900" algn="l" defTabSz="685800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371600" indent="457200" algn="l" defTabSz="685800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1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1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1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708" userDrawn="1">
          <p15:clr>
            <a:srgbClr val="A4A3A4"/>
          </p15:clr>
        </p15:guide>
        <p15:guide id="2" pos="312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98D267"/>
    <a:srgbClr val="FFFFFF"/>
    <a:srgbClr val="CBF1FF"/>
    <a:srgbClr val="D1F5B8"/>
    <a:srgbClr val="0B5FD1"/>
    <a:srgbClr val="ECAAC3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3291" autoAdjust="0"/>
    <p:restoredTop sz="94455" autoAdjust="0"/>
  </p:normalViewPr>
  <p:slideViewPr>
    <p:cSldViewPr showGuides="1">
      <p:cViewPr>
        <p:scale>
          <a:sx n="100" d="100"/>
          <a:sy n="100" d="100"/>
        </p:scale>
        <p:origin x="372" y="234"/>
      </p:cViewPr>
      <p:guideLst>
        <p:guide orient="horz" pos="1708"/>
        <p:guide pos="312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351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1" Type="http://schemas.openxmlformats.org/officeDocument/2006/relationships/tags" Target="tags/tag1.xml"/><Relationship Id="rId90" Type="http://schemas.openxmlformats.org/officeDocument/2006/relationships/font" Target="fonts/font9.fntdata"/><Relationship Id="rId9" Type="http://schemas.openxmlformats.org/officeDocument/2006/relationships/slide" Target="slides/slide7.xml"/><Relationship Id="rId89" Type="http://schemas.openxmlformats.org/officeDocument/2006/relationships/font" Target="fonts/font8.fntdata"/><Relationship Id="rId88" Type="http://schemas.openxmlformats.org/officeDocument/2006/relationships/font" Target="fonts/font7.fntdata"/><Relationship Id="rId87" Type="http://schemas.openxmlformats.org/officeDocument/2006/relationships/font" Target="fonts/font6.fntdata"/><Relationship Id="rId86" Type="http://schemas.openxmlformats.org/officeDocument/2006/relationships/font" Target="fonts/font5.fntdata"/><Relationship Id="rId85" Type="http://schemas.openxmlformats.org/officeDocument/2006/relationships/font" Target="fonts/font4.fntdata"/><Relationship Id="rId84" Type="http://schemas.openxmlformats.org/officeDocument/2006/relationships/font" Target="fonts/font3.fntdata"/><Relationship Id="rId83" Type="http://schemas.openxmlformats.org/officeDocument/2006/relationships/font" Target="fonts/font2.fntdata"/><Relationship Id="rId82" Type="http://schemas.openxmlformats.org/officeDocument/2006/relationships/font" Target="fonts/font1.fntdata"/><Relationship Id="rId81" Type="http://schemas.openxmlformats.org/officeDocument/2006/relationships/tableStyles" Target="tableStyles.xml"/><Relationship Id="rId80" Type="http://schemas.openxmlformats.org/officeDocument/2006/relationships/viewProps" Target="viewProps.xml"/><Relationship Id="rId8" Type="http://schemas.openxmlformats.org/officeDocument/2006/relationships/slide" Target="slides/slide6.xml"/><Relationship Id="rId79" Type="http://schemas.openxmlformats.org/officeDocument/2006/relationships/presProps" Target="presProps.xml"/><Relationship Id="rId78" Type="http://schemas.openxmlformats.org/officeDocument/2006/relationships/notesMaster" Target="notesMasters/notesMaster1.xml"/><Relationship Id="rId77" Type="http://schemas.openxmlformats.org/officeDocument/2006/relationships/slide" Target="slides/slide75.xml"/><Relationship Id="rId76" Type="http://schemas.openxmlformats.org/officeDocument/2006/relationships/slide" Target="slides/slide74.xml"/><Relationship Id="rId75" Type="http://schemas.openxmlformats.org/officeDocument/2006/relationships/slide" Target="slides/slide73.xml"/><Relationship Id="rId74" Type="http://schemas.openxmlformats.org/officeDocument/2006/relationships/slide" Target="slides/slide72.xml"/><Relationship Id="rId73" Type="http://schemas.openxmlformats.org/officeDocument/2006/relationships/slide" Target="slides/slide71.xml"/><Relationship Id="rId72" Type="http://schemas.openxmlformats.org/officeDocument/2006/relationships/slide" Target="slides/slide70.xml"/><Relationship Id="rId71" Type="http://schemas.openxmlformats.org/officeDocument/2006/relationships/slide" Target="slides/slide69.xml"/><Relationship Id="rId70" Type="http://schemas.openxmlformats.org/officeDocument/2006/relationships/slide" Target="slides/slide68.xml"/><Relationship Id="rId7" Type="http://schemas.openxmlformats.org/officeDocument/2006/relationships/slide" Target="slides/slide5.xml"/><Relationship Id="rId69" Type="http://schemas.openxmlformats.org/officeDocument/2006/relationships/slide" Target="slides/slide67.xml"/><Relationship Id="rId68" Type="http://schemas.openxmlformats.org/officeDocument/2006/relationships/slide" Target="slides/slide66.xml"/><Relationship Id="rId67" Type="http://schemas.openxmlformats.org/officeDocument/2006/relationships/slide" Target="slides/slide65.xml"/><Relationship Id="rId66" Type="http://schemas.openxmlformats.org/officeDocument/2006/relationships/slide" Target="slides/slide64.xml"/><Relationship Id="rId65" Type="http://schemas.openxmlformats.org/officeDocument/2006/relationships/slide" Target="slides/slide63.xml"/><Relationship Id="rId64" Type="http://schemas.openxmlformats.org/officeDocument/2006/relationships/slide" Target="slides/slide62.xml"/><Relationship Id="rId63" Type="http://schemas.openxmlformats.org/officeDocument/2006/relationships/slide" Target="slides/slide61.xml"/><Relationship Id="rId62" Type="http://schemas.openxmlformats.org/officeDocument/2006/relationships/slide" Target="slides/slide60.xml"/><Relationship Id="rId61" Type="http://schemas.openxmlformats.org/officeDocument/2006/relationships/slide" Target="slides/slide59.xml"/><Relationship Id="rId60" Type="http://schemas.openxmlformats.org/officeDocument/2006/relationships/slide" Target="slides/slide58.xml"/><Relationship Id="rId6" Type="http://schemas.openxmlformats.org/officeDocument/2006/relationships/slide" Target="slides/slide4.xml"/><Relationship Id="rId59" Type="http://schemas.openxmlformats.org/officeDocument/2006/relationships/slide" Target="slides/slide57.xml"/><Relationship Id="rId58" Type="http://schemas.openxmlformats.org/officeDocument/2006/relationships/slide" Target="slides/slide56.xml"/><Relationship Id="rId57" Type="http://schemas.openxmlformats.org/officeDocument/2006/relationships/slide" Target="slides/slide55.xml"/><Relationship Id="rId56" Type="http://schemas.openxmlformats.org/officeDocument/2006/relationships/slide" Target="slides/slide54.xml"/><Relationship Id="rId55" Type="http://schemas.openxmlformats.org/officeDocument/2006/relationships/slide" Target="slides/slide53.xml"/><Relationship Id="rId54" Type="http://schemas.openxmlformats.org/officeDocument/2006/relationships/slide" Target="slides/slide52.xml"/><Relationship Id="rId53" Type="http://schemas.openxmlformats.org/officeDocument/2006/relationships/slide" Target="slides/slide51.xml"/><Relationship Id="rId52" Type="http://schemas.openxmlformats.org/officeDocument/2006/relationships/slide" Target="slides/slide50.xml"/><Relationship Id="rId51" Type="http://schemas.openxmlformats.org/officeDocument/2006/relationships/slide" Target="slides/slide49.xml"/><Relationship Id="rId50" Type="http://schemas.openxmlformats.org/officeDocument/2006/relationships/slide" Target="slides/slide48.xml"/><Relationship Id="rId5" Type="http://schemas.openxmlformats.org/officeDocument/2006/relationships/slide" Target="slides/slide3.xml"/><Relationship Id="rId49" Type="http://schemas.openxmlformats.org/officeDocument/2006/relationships/slide" Target="slides/slide47.xml"/><Relationship Id="rId48" Type="http://schemas.openxmlformats.org/officeDocument/2006/relationships/slide" Target="slides/slide46.xml"/><Relationship Id="rId47" Type="http://schemas.openxmlformats.org/officeDocument/2006/relationships/slide" Target="slides/slide45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3820B79E-C2AF-4EA3-9080-BEA1DBB70BA5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6F0C995F-0A2F-4257-8852-298832499E1C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defTabSz="685800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Tm="0"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0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9" Type="http://schemas.openxmlformats.org/officeDocument/2006/relationships/image" Target="../media/image4.jpeg"/><Relationship Id="rId28" Type="http://schemas.openxmlformats.org/officeDocument/2006/relationships/image" Target="../media/image3.jpeg"/><Relationship Id="rId27" Type="http://schemas.openxmlformats.org/officeDocument/2006/relationships/image" Target="../media/image2.png"/><Relationship Id="rId26" Type="http://schemas.openxmlformats.org/officeDocument/2006/relationships/image" Target="../media/image1.png"/><Relationship Id="rId25" Type="http://schemas.openxmlformats.org/officeDocument/2006/relationships/slideLayout" Target="../slideLayouts/slideLayout25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3">
            <a:alpha val="6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0686" y="60776"/>
            <a:ext cx="1098756" cy="467092"/>
          </a:xfrm>
          <a:prstGeom prst="rect">
            <a:avLst/>
          </a:prstGeom>
        </p:spPr>
      </p:pic>
      <p:grpSp>
        <p:nvGrpSpPr>
          <p:cNvPr id="3" name="组合 2"/>
          <p:cNvGrpSpPr/>
          <p:nvPr userDrawn="1"/>
        </p:nvGrpSpPr>
        <p:grpSpPr>
          <a:xfrm>
            <a:off x="110768" y="4700586"/>
            <a:ext cx="9852201" cy="442914"/>
            <a:chOff x="3274110" y="4778201"/>
            <a:chExt cx="7305657" cy="442914"/>
          </a:xfrm>
        </p:grpSpPr>
        <p:pic>
          <p:nvPicPr>
            <p:cNvPr id="8" name="Picture 2"/>
            <p:cNvPicPr>
              <a:picLocks noChangeAspect="1" noChangeArrowheads="1"/>
            </p:cNvPicPr>
            <p:nvPr userDrawn="1"/>
          </p:nvPicPr>
          <p:blipFill rotWithShape="1">
            <a:blip r:embed="rId2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2368" r="-19857"/>
            <a:stretch>
              <a:fillRect/>
            </a:stretch>
          </p:blipFill>
          <p:spPr bwMode="auto">
            <a:xfrm>
              <a:off x="3274110" y="4778202"/>
              <a:ext cx="5911755" cy="44291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0" name="Picture 2"/>
            <p:cNvPicPr>
              <a:picLocks noChangeAspect="1" noChangeArrowheads="1"/>
            </p:cNvPicPr>
            <p:nvPr userDrawn="1"/>
          </p:nvPicPr>
          <p:blipFill rotWithShape="1">
            <a:blip r:embed="rId2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2368" r="-19857"/>
            <a:stretch>
              <a:fillRect/>
            </a:stretch>
          </p:blipFill>
          <p:spPr bwMode="auto">
            <a:xfrm>
              <a:off x="7623889" y="4778201"/>
              <a:ext cx="2955878" cy="44291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1026" name="Picture 2" descr="https://gimg2.baidu.com/image_search/src=http%3A%2F%2Fbpic.588ku.com%2Felement_origin_min_pic%2F18%2F03%2F21%2F7c8d17fcea30bc6a614b1a9c4a6392ae.jpg&amp;refer=http%3A%2F%2Fbpic.588ku.com&amp;app=2002&amp;size=f9999,10000&amp;q=a80&amp;n=0&amp;g=0n&amp;fmt=jpeg?sec=1618367279&amp;t=8bd508ca23beaea6f3515dff231c97d0"/>
          <p:cNvPicPr>
            <a:picLocks noChangeAspect="1" noChangeArrowheads="1"/>
          </p:cNvPicPr>
          <p:nvPr userDrawn="1"/>
        </p:nvPicPr>
        <p:blipFill>
          <a:blip r:embed="rId28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712621"/>
            <a:ext cx="1145650" cy="12743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https://gimg2.baidu.com/image_search/src=http%3A%2F%2Fpic.51yuansu.com%2Fpic3%2Fcover%2F01%2F68%2F15%2F5958584196967_610.jpg&amp;refer=http%3A%2F%2Fpic.51yuansu.com&amp;app=2002&amp;size=f9999,10000&amp;q=a80&amp;n=0&amp;g=0n&amp;fmt=jpeg?sec=1618631108&amp;t=2309d30d90ab50abb25a3bf278793be8"/>
          <p:cNvPicPr>
            <a:picLocks noChangeAspect="1" noChangeArrowheads="1"/>
          </p:cNvPicPr>
          <p:nvPr userDrawn="1"/>
        </p:nvPicPr>
        <p:blipFill>
          <a:blip r:embed="rId29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0" y="-7398"/>
            <a:ext cx="1050928" cy="10509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</p:sldLayoutIdLst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  <p:txStyles>
    <p:titleStyle>
      <a:lvl1pPr algn="l" defTabSz="685800" rtl="0" eaLnBrk="1" latinLnBrk="0" hangingPunct="1">
        <a:lnSpc>
          <a:spcPct val="85000"/>
        </a:lnSpc>
        <a:spcBef>
          <a:spcPct val="0"/>
        </a:spcBef>
        <a:buNone/>
        <a:defRPr sz="3600" kern="1200" spc="-38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68580" indent="-68580" algn="l" defTabSz="685800" rtl="0" eaLnBrk="1" latinLnBrk="0" hangingPunct="1">
        <a:lnSpc>
          <a:spcPct val="90000"/>
        </a:lnSpc>
        <a:spcBef>
          <a:spcPts val="900"/>
        </a:spcBef>
        <a:spcAft>
          <a:spcPts val="15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15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288290" indent="-13716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Font typeface="Calibri" panose="020F0502020204030204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425450" indent="-13716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Font typeface="Calibri" panose="020F0502020204030204" pitchFamily="34" charset="0"/>
        <a:buChar char="◦"/>
        <a:defRPr sz="11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562610" indent="-13716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Font typeface="Calibri" panose="020F0502020204030204" pitchFamily="34" charset="0"/>
        <a:buChar char="◦"/>
        <a:defRPr sz="11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699770" indent="-13716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Font typeface="Calibri" panose="020F0502020204030204" pitchFamily="34" charset="0"/>
        <a:buChar char="◦"/>
        <a:defRPr sz="11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824865" indent="-17145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Font typeface="Calibri" panose="020F0502020204030204" pitchFamily="34" charset="0"/>
        <a:buChar char="◦"/>
        <a:defRPr sz="11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974725" indent="-17145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Font typeface="Calibri" panose="020F0502020204030204" pitchFamily="34" charset="0"/>
        <a:buChar char="◦"/>
        <a:defRPr sz="11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125220" indent="-17145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Font typeface="Calibri" panose="020F0502020204030204" pitchFamily="34" charset="0"/>
        <a:buChar char="◦"/>
        <a:defRPr sz="11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275080" indent="-17145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Font typeface="Calibri" panose="020F0502020204030204" pitchFamily="34" charset="0"/>
        <a:buChar char="◦"/>
        <a:defRPr sz="11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2" Type="http://schemas.openxmlformats.org/officeDocument/2006/relationships/image" Target="../media/image13.png"/><Relationship Id="rId1" Type="http://schemas.openxmlformats.org/officeDocument/2006/relationships/image" Target="../media/image11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0.xml"/><Relationship Id="rId4" Type="http://schemas.microsoft.com/office/2007/relationships/hdphoto" Target="../media/image17.wdp"/><Relationship Id="rId3" Type="http://schemas.openxmlformats.org/officeDocument/2006/relationships/image" Target="../media/image16.png"/><Relationship Id="rId2" Type="http://schemas.microsoft.com/office/2007/relationships/hdphoto" Target="../media/image15.wdp"/><Relationship Id="rId1" Type="http://schemas.openxmlformats.org/officeDocument/2006/relationships/image" Target="../media/image14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2" Type="http://schemas.microsoft.com/office/2007/relationships/hdphoto" Target="../media/image19.wdp"/><Relationship Id="rId1" Type="http://schemas.openxmlformats.org/officeDocument/2006/relationships/image" Target="../media/image18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2" Type="http://schemas.openxmlformats.org/officeDocument/2006/relationships/image" Target="../media/image12.png"/><Relationship Id="rId1" Type="http://schemas.openxmlformats.org/officeDocument/2006/relationships/image" Target="../media/image13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0.xml"/><Relationship Id="rId1" Type="http://schemas.openxmlformats.org/officeDocument/2006/relationships/image" Target="../media/image20.jpe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0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0.xml"/><Relationship Id="rId1" Type="http://schemas.openxmlformats.org/officeDocument/2006/relationships/image" Target="../media/image21.jpe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0.xml"/><Relationship Id="rId1" Type="http://schemas.openxmlformats.org/officeDocument/2006/relationships/image" Target="../media/image22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0.xml"/><Relationship Id="rId1" Type="http://schemas.openxmlformats.org/officeDocument/2006/relationships/image" Target="../media/image13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0.xml"/><Relationship Id="rId1" Type="http://schemas.openxmlformats.org/officeDocument/2006/relationships/image" Target="../media/image23.jpe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0.xml"/><Relationship Id="rId1" Type="http://schemas.openxmlformats.org/officeDocument/2006/relationships/image" Target="../media/image24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0.xml"/><Relationship Id="rId1" Type="http://schemas.openxmlformats.org/officeDocument/2006/relationships/image" Target="../media/image12.png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39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0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0.xml"/><Relationship Id="rId1" Type="http://schemas.openxmlformats.org/officeDocument/2006/relationships/image" Target="../media/image31.png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0.xml"/><Relationship Id="rId1" Type="http://schemas.openxmlformats.org/officeDocument/2006/relationships/image" Target="../media/image32.pn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0.xml"/><Relationship Id="rId1" Type="http://schemas.openxmlformats.org/officeDocument/2006/relationships/image" Target="../media/image33.pn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0.xml"/><Relationship Id="rId1" Type="http://schemas.openxmlformats.org/officeDocument/2006/relationships/image" Target="../media/image34.png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0.xml"/><Relationship Id="rId1" Type="http://schemas.openxmlformats.org/officeDocument/2006/relationships/image" Target="../media/image35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2" Type="http://schemas.openxmlformats.org/officeDocument/2006/relationships/image" Target="../media/image12.png"/><Relationship Id="rId1" Type="http://schemas.openxmlformats.org/officeDocument/2006/relationships/image" Target="../media/image36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2" Type="http://schemas.openxmlformats.org/officeDocument/2006/relationships/image" Target="../media/image12.png"/><Relationship Id="rId1" Type="http://schemas.openxmlformats.org/officeDocument/2006/relationships/image" Target="../media/image37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2" Type="http://schemas.openxmlformats.org/officeDocument/2006/relationships/image" Target="../media/image38.jpeg"/><Relationship Id="rId1" Type="http://schemas.openxmlformats.org/officeDocument/2006/relationships/image" Target="../media/image24.pn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0.xml"/><Relationship Id="rId5" Type="http://schemas.openxmlformats.org/officeDocument/2006/relationships/image" Target="../media/image10.png"/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0.xml"/><Relationship Id="rId1" Type="http://schemas.openxmlformats.org/officeDocument/2006/relationships/image" Target="../media/image13.png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0.xml"/><Relationship Id="rId1" Type="http://schemas.openxmlformats.org/officeDocument/2006/relationships/image" Target="../media/image39.png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0.xml"/><Relationship Id="rId1" Type="http://schemas.openxmlformats.org/officeDocument/2006/relationships/image" Target="../media/image40.png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0.xml"/><Relationship Id="rId1" Type="http://schemas.openxmlformats.org/officeDocument/2006/relationships/image" Target="../media/image41.jpeg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0.xml"/><Relationship Id="rId1" Type="http://schemas.openxmlformats.org/officeDocument/2006/relationships/image" Target="../media/image42.png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0.xml"/><Relationship Id="rId1" Type="http://schemas.openxmlformats.org/officeDocument/2006/relationships/image" Target="../media/image43.jpeg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0.xml"/><Relationship Id="rId1" Type="http://schemas.openxmlformats.org/officeDocument/2006/relationships/image" Target="../media/image44.jpeg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0.xml"/><Relationship Id="rId1" Type="http://schemas.openxmlformats.org/officeDocument/2006/relationships/image" Target="../media/image45.png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0.xml"/><Relationship Id="rId1" Type="http://schemas.openxmlformats.org/officeDocument/2006/relationships/image" Target="../media/image46.png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0.xml"/><Relationship Id="rId1" Type="http://schemas.openxmlformats.org/officeDocument/2006/relationships/image" Target="../media/image47.png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0.xml"/><Relationship Id="rId1" Type="http://schemas.openxmlformats.org/officeDocument/2006/relationships/image" Target="../media/image48.png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0.xml"/><Relationship Id="rId1" Type="http://schemas.openxmlformats.org/officeDocument/2006/relationships/image" Target="../media/image49.png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0.xml"/><Relationship Id="rId1" Type="http://schemas.openxmlformats.org/officeDocument/2006/relationships/image" Target="../media/image50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0.xml"/><Relationship Id="rId1" Type="http://schemas.openxmlformats.org/officeDocument/2006/relationships/image" Target="../media/image51.jpeg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7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0.xml"/><Relationship Id="rId4" Type="http://schemas.openxmlformats.org/officeDocument/2006/relationships/image" Target="../media/image55.png"/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image" Target="../media/image52.png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0.xml"/><Relationship Id="rId1" Type="http://schemas.openxmlformats.org/officeDocument/2006/relationships/image" Target="../media/image39.png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0.xml"/><Relationship Id="rId1" Type="http://schemas.openxmlformats.org/officeDocument/2006/relationships/image" Target="../media/image39.png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0.xml"/><Relationship Id="rId1" Type="http://schemas.openxmlformats.org/officeDocument/2006/relationships/image" Target="../media/image4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48"/>
          <p:cNvSpPr txBox="1"/>
          <p:nvPr/>
        </p:nvSpPr>
        <p:spPr>
          <a:xfrm>
            <a:off x="1115616" y="1779662"/>
            <a:ext cx="6988671" cy="1084912"/>
          </a:xfrm>
          <a:prstGeom prst="rect">
            <a:avLst/>
          </a:prstGeom>
          <a:noFill/>
          <a:ln w="19050">
            <a:solidFill>
              <a:sysClr val="windowText" lastClr="000000"/>
            </a:solidFill>
          </a:ln>
          <a:effectLst>
            <a:softEdge rad="31750"/>
          </a:effectLst>
        </p:spPr>
        <p:txBody>
          <a:bodyPr wrap="square" lIns="68580" tIns="34290" rIns="68580" bIns="34290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6600" b="1" i="0" u="none" strike="noStrike" kern="0" cap="none" spc="0" normalizeH="0" baseline="0" noProof="0" dirty="0" smtClean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口语交际专项复习</a:t>
            </a:r>
            <a:endParaRPr kumimoji="0" lang="zh-CN" altLang="en-US" sz="6600" b="1" i="0" u="none" strike="noStrike" kern="0" cap="none" spc="0" normalizeH="0" baseline="0" noProof="0" dirty="0" smtClean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 flipH="1">
            <a:off x="-36512" y="121776"/>
            <a:ext cx="2771800" cy="252000"/>
          </a:xfrm>
          <a:prstGeom prst="rect">
            <a:avLst/>
          </a:prstGeom>
          <a:gradFill flip="none" rotWithShape="1">
            <a:gsLst>
              <a:gs pos="40000">
                <a:sysClr val="window" lastClr="FFFFFF"/>
              </a:gs>
              <a:gs pos="99000">
                <a:sysClr val="window" lastClr="FFFFFF">
                  <a:alpha val="0"/>
                </a:sysClr>
              </a:gs>
              <a:gs pos="77000">
                <a:sysClr val="window" lastClr="FFFFFF">
                  <a:alpha val="59000"/>
                </a:sysClr>
              </a:gs>
            </a:gsLst>
            <a:lin ang="10800000" scaled="1"/>
            <a:tileRect/>
          </a:gra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/>
              <a:ea typeface="微软雅黑" panose="020B050302020402020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9813" y="95821"/>
            <a:ext cx="168507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200" dirty="0" smtClean="0">
                <a:solidFill>
                  <a:prstClr val="black"/>
                </a:solidFill>
                <a:latin typeface="Times New Roman" panose="02020603050405020304"/>
                <a:ea typeface="微软雅黑" panose="020B0503020204020204" charset="-122"/>
              </a:rPr>
              <a:t>   语文    五年级    上册</a:t>
            </a:r>
            <a:endParaRPr lang="zh-CN" altLang="en-US" sz="1200" dirty="0">
              <a:solidFill>
                <a:prstClr val="black"/>
              </a:solidFill>
              <a:latin typeface="Times New Roman" panose="02020603050405020304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1691680" y="1661567"/>
            <a:ext cx="5709990" cy="1107996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6600" dirty="0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班级建设目标</a:t>
            </a:r>
            <a:endParaRPr lang="zh-CN" altLang="en-US" sz="6600" dirty="0">
              <a:solidFill>
                <a:schemeClr val="tx1">
                  <a:lumMod val="50000"/>
                  <a:lumOff val="5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4"/>
          <p:cNvSpPr>
            <a:spLocks noChangeArrowheads="1"/>
          </p:cNvSpPr>
          <p:nvPr/>
        </p:nvSpPr>
        <p:spPr bwMode="auto">
          <a:xfrm>
            <a:off x="971600" y="1275606"/>
            <a:ext cx="6840760" cy="1328023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en-US" sz="36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同学们</a:t>
            </a:r>
            <a:r>
              <a:rPr lang="en-US" altLang="zh-CN" sz="36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6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我们建立本次班级公约的目标是什么呢</a:t>
            </a:r>
            <a:r>
              <a:rPr lang="en-US" altLang="zh-CN" sz="36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剪去同侧角的矩形 1"/>
          <p:cNvSpPr/>
          <p:nvPr/>
        </p:nvSpPr>
        <p:spPr>
          <a:xfrm>
            <a:off x="1947315" y="841374"/>
            <a:ext cx="914400" cy="1370336"/>
          </a:xfrm>
          <a:prstGeom prst="snip2Same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学习</a:t>
            </a:r>
            <a:endParaRPr lang="zh-CN" altLang="en-US" sz="36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剪去同侧角的矩形 4"/>
          <p:cNvSpPr/>
          <p:nvPr/>
        </p:nvSpPr>
        <p:spPr>
          <a:xfrm>
            <a:off x="3529691" y="841374"/>
            <a:ext cx="914400" cy="1370336"/>
          </a:xfrm>
          <a:prstGeom prst="snip2Same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卫生</a:t>
            </a:r>
            <a:endParaRPr lang="zh-CN" altLang="en-US" sz="360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剪去同侧角的矩形 5"/>
          <p:cNvSpPr/>
          <p:nvPr/>
        </p:nvSpPr>
        <p:spPr>
          <a:xfrm>
            <a:off x="5112067" y="835024"/>
            <a:ext cx="914400" cy="1370336"/>
          </a:xfrm>
          <a:prstGeom prst="snip2Same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纪律</a:t>
            </a:r>
            <a:endParaRPr lang="zh-CN" altLang="en-US" sz="360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剪去同侧角的矩形 6"/>
          <p:cNvSpPr/>
          <p:nvPr/>
        </p:nvSpPr>
        <p:spPr>
          <a:xfrm>
            <a:off x="6516216" y="835024"/>
            <a:ext cx="914400" cy="1370336"/>
          </a:xfrm>
          <a:prstGeom prst="snip2Same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思想</a:t>
            </a:r>
            <a:endParaRPr lang="zh-CN" altLang="en-US" sz="360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475656" y="3075806"/>
            <a:ext cx="6480720" cy="1200329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  <a:scene3d>
              <a:camera prst="orthographicFront"/>
              <a:lightRig rig="threePt" dir="t"/>
            </a:scene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dirty="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针对</a:t>
            </a:r>
            <a:r>
              <a:rPr lang="zh-CN" altLang="en-US" sz="360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以上几点，分组讨论，举手发言。</a:t>
            </a:r>
            <a:endParaRPr lang="zh-CN" altLang="en-US" sz="3600" dirty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 animBg="1"/>
      <p:bldP spid="6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线形标注 1 3"/>
          <p:cNvSpPr/>
          <p:nvPr/>
        </p:nvSpPr>
        <p:spPr>
          <a:xfrm>
            <a:off x="1115616" y="699542"/>
            <a:ext cx="7288386" cy="3219450"/>
          </a:xfrm>
          <a:prstGeom prst="borderCallout1">
            <a:avLst>
              <a:gd name="adj1" fmla="val 591"/>
              <a:gd name="adj2" fmla="val 848"/>
              <a:gd name="adj3" fmla="val -158"/>
              <a:gd name="adj4" fmla="val 734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r>
              <a:rPr lang="en-US" altLang="zh-CN" sz="2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</a:t>
            </a:r>
            <a:r>
              <a:rPr lang="zh-CN" altLang="en-US" sz="2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分组讨论，形成小组意见。</a:t>
            </a:r>
            <a:endParaRPr lang="zh-CN" altLang="en-US" sz="28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针对班级建设的目标，每位同学在纸条上写出两到三条自己认为比较重要的公约内容。再分组讨论，去除不合理的、重复的部分，形成小组意见。公约内容要具体，便于落实。</a:t>
            </a:r>
            <a:endParaRPr lang="zh-CN" altLang="en-US" sz="28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899592" y="1203598"/>
            <a:ext cx="7342187" cy="2304256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>
            <a:defPPr>
              <a:defRPr lang="zh-CN"/>
            </a:defPPr>
            <a:lvl1pPr>
              <a:defRPr sz="2800">
                <a:latin typeface="楷体" panose="02010609060101010101" pitchFamily="49" charset="-122"/>
                <a:ea typeface="楷体" panose="02010609060101010101" pitchFamily="49" charset="-122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</a:defRPr>
            </a:lvl9pPr>
          </a:lstStyle>
          <a:p>
            <a:r>
              <a:rPr lang="zh-CN" altLang="en-US" sz="4000" dirty="0">
                <a:sym typeface="+mn-ea"/>
              </a:rPr>
              <a:t>    小组汇报讨论结果，全班同学进行逐条表决。最后形成公约，大家共同遵守。</a:t>
            </a:r>
            <a:endParaRPr lang="zh-CN" altLang="en-US" sz="4000" dirty="0"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251520" y="843558"/>
            <a:ext cx="8782050" cy="3539430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/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班级公约内容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 1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.按时上学不迟到，有病有事要请假，放学按时回家。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2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.课前准备好学习用品，上课铃响教室保持安静，专心听讲，大胆举手发言。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3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.课后认真复习，多读课外书，努力提高自己的学习成绩，开阔眼界。</a:t>
            </a:r>
            <a:endParaRPr lang="zh-CN" altLang="zh-CN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1475656" y="555526"/>
            <a:ext cx="1224136" cy="576064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/>
              <a:t>样 例</a:t>
            </a:r>
            <a:endParaRPr lang="zh-CN" altLang="en-US" sz="32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323528" y="627534"/>
            <a:ext cx="8489354" cy="4401205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defPPr>
              <a:defRPr lang="zh-CN"/>
            </a:defPPr>
            <a:lvl1pPr algn="ctr">
              <a:defRPr sz="2800">
                <a:solidFill>
                  <a:schemeClr val="dk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</a:defRPr>
            </a:lvl9pPr>
          </a:lstStyle>
          <a:p>
            <a:pPr algn="l"/>
            <a:r>
              <a:rPr lang="zh-CN" altLang="en-US" dirty="0">
                <a:sym typeface="+mn-ea"/>
              </a:rPr>
              <a:t>    </a:t>
            </a:r>
            <a:endParaRPr lang="en-US" altLang="zh-CN" dirty="0" smtClean="0">
              <a:sym typeface="+mn-ea"/>
            </a:endParaRPr>
          </a:p>
          <a:p>
            <a:pPr algn="l"/>
            <a:r>
              <a:rPr lang="zh-CN" altLang="en-US" dirty="0" smtClean="0">
                <a:sym typeface="+mn-ea"/>
              </a:rPr>
              <a:t>    4</a:t>
            </a:r>
            <a:r>
              <a:rPr lang="zh-CN" altLang="en-US" dirty="0">
                <a:sym typeface="+mn-ea"/>
              </a:rPr>
              <a:t>.坚持锻炼身体，认真做好早操、课间操和眼保健操，积极参加有意义活动。</a:t>
            </a:r>
            <a:endParaRPr lang="zh-CN" altLang="en-US" dirty="0"/>
          </a:p>
          <a:p>
            <a:pPr algn="l"/>
            <a:r>
              <a:rPr lang="zh-CN" altLang="en-US" dirty="0">
                <a:sym typeface="+mn-ea"/>
              </a:rPr>
              <a:t>    5.爱护公物，不在课桌椅上涂抹刻画，劳动工具及时收回摆放整齐，损害公物要赔偿。</a:t>
            </a:r>
            <a:endParaRPr lang="zh-CN" altLang="en-US" dirty="0"/>
          </a:p>
          <a:p>
            <a:pPr algn="l"/>
            <a:r>
              <a:rPr lang="zh-CN" altLang="en-US" dirty="0">
                <a:sym typeface="+mn-ea"/>
              </a:rPr>
              <a:t>    6.认真对待每节法律宣讲课和安全演练活动，遵守法律法规，遵守社会公德。</a:t>
            </a:r>
            <a:endParaRPr lang="zh-CN" altLang="en-US" dirty="0"/>
          </a:p>
          <a:p>
            <a:pPr algn="l"/>
            <a:r>
              <a:rPr lang="zh-CN" altLang="en-US" dirty="0">
                <a:sym typeface="+mn-ea"/>
              </a:rPr>
              <a:t>    7.课间注意安全，不做危险游戏。</a:t>
            </a:r>
            <a:endParaRPr lang="zh-CN" altLang="en-US" dirty="0"/>
          </a:p>
          <a:p>
            <a:pPr algn="l"/>
            <a:r>
              <a:rPr lang="zh-CN" altLang="en-US" dirty="0">
                <a:sym typeface="+mn-ea"/>
              </a:rPr>
              <a:t>    8.热爱劳动，诚实守信，言行一致，有责任心。</a:t>
            </a:r>
            <a:endParaRPr lang="zh-CN" altLang="en-US" dirty="0"/>
          </a:p>
          <a:p>
            <a:pPr algn="l"/>
            <a:r>
              <a:rPr lang="zh-CN" altLang="en-US" dirty="0">
                <a:sym typeface="+mn-ea"/>
              </a:rPr>
              <a:t>    9.尊敬师长，有礼貌，团结同学，不欺负小同学。</a:t>
            </a:r>
            <a:endParaRPr lang="en-US" altLang="zh-CN" dirty="0"/>
          </a:p>
        </p:txBody>
      </p:sp>
      <p:sp>
        <p:nvSpPr>
          <p:cNvPr id="3" name="圆角矩形 2"/>
          <p:cNvSpPr/>
          <p:nvPr/>
        </p:nvSpPr>
        <p:spPr>
          <a:xfrm>
            <a:off x="1403648" y="339502"/>
            <a:ext cx="1224136" cy="576064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/>
              <a:t>样 例</a:t>
            </a:r>
            <a:endParaRPr lang="zh-CN" altLang="en-US" sz="32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线形标注 1 3"/>
          <p:cNvSpPr/>
          <p:nvPr/>
        </p:nvSpPr>
        <p:spPr>
          <a:xfrm>
            <a:off x="1259632" y="843558"/>
            <a:ext cx="6552728" cy="4011910"/>
          </a:xfrm>
          <a:prstGeom prst="borderCallout1">
            <a:avLst>
              <a:gd name="adj1" fmla="val 591"/>
              <a:gd name="adj2" fmla="val 848"/>
              <a:gd name="adj3" fmla="val 1156"/>
              <a:gd name="adj4" fmla="val 633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lnSpc>
                <a:spcPct val="150000"/>
              </a:lnSpc>
            </a:pPr>
            <a:r>
              <a:rPr lang="zh-CN" altLang="en-US" sz="28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交际</a:t>
            </a:r>
            <a:r>
              <a:rPr lang="zh-CN" altLang="en-US" sz="2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妙法</a:t>
            </a:r>
            <a:endParaRPr lang="en-US" altLang="zh-CN" sz="28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班级情况，提前调查；</a:t>
            </a:r>
            <a:endParaRPr lang="zh-CN" altLang="en-US" sz="28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围绕问题，找出方案；</a:t>
            </a:r>
            <a:endParaRPr lang="zh-CN" altLang="en-US" sz="28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节约时间，形成意见；</a:t>
            </a:r>
            <a:endParaRPr lang="zh-CN" altLang="en-US" sz="28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整理公约，逐条</a:t>
            </a:r>
            <a:r>
              <a:rPr lang="zh-CN" altLang="en-US" sz="28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表决；</a:t>
            </a:r>
            <a:endParaRPr lang="zh-CN" altLang="en-US" sz="28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贴在教室，共同遵守。</a:t>
            </a:r>
            <a:r>
              <a:rPr lang="en-US" altLang="zh-CN" sz="2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</a:t>
            </a:r>
            <a:endParaRPr lang="zh-CN" altLang="en-US" sz="28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1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524328" y="3026569"/>
            <a:ext cx="1237742" cy="18487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云形标注 4"/>
          <p:cNvSpPr/>
          <p:nvPr/>
        </p:nvSpPr>
        <p:spPr>
          <a:xfrm>
            <a:off x="2389932" y="555526"/>
            <a:ext cx="3963764" cy="936625"/>
          </a:xfrm>
          <a:prstGeom prst="cloudCallout">
            <a:avLst>
              <a:gd name="adj1" fmla="val -65963"/>
              <a:gd name="adj2" fmla="val 76242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这</a:t>
            </a:r>
            <a:r>
              <a:rPr lang="zh-CN" altLang="en-US" sz="2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都是一些不良行为。</a:t>
            </a:r>
            <a:endParaRPr lang="zh-CN" altLang="en-US" sz="28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云形标注 3"/>
          <p:cNvSpPr/>
          <p:nvPr/>
        </p:nvSpPr>
        <p:spPr>
          <a:xfrm>
            <a:off x="2467645" y="2437607"/>
            <a:ext cx="4717504" cy="1073150"/>
          </a:xfrm>
          <a:prstGeom prst="cloudCallout">
            <a:avLst>
              <a:gd name="adj1" fmla="val 71625"/>
              <a:gd name="adj2" fmla="val 67633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严重</a:t>
            </a:r>
            <a:r>
              <a:rPr lang="zh-CN" altLang="en-US" sz="2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影响了大家的出行和心情。</a:t>
            </a:r>
            <a:endParaRPr lang="zh-CN" altLang="en-US" sz="28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云形标注 5"/>
          <p:cNvSpPr/>
          <p:nvPr/>
        </p:nvSpPr>
        <p:spPr>
          <a:xfrm>
            <a:off x="1713756" y="2471046"/>
            <a:ext cx="5439370" cy="936625"/>
          </a:xfrm>
          <a:prstGeom prst="cloudCallout">
            <a:avLst>
              <a:gd name="adj1" fmla="val 60212"/>
              <a:gd name="adj2" fmla="val 64901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尊老爱幼</a:t>
            </a:r>
            <a:r>
              <a:rPr lang="zh-CN" altLang="en-US" sz="2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才是中华民族的传统美德。</a:t>
            </a:r>
            <a:endParaRPr lang="zh-CN" altLang="en-US" sz="28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云形标注 6"/>
          <p:cNvSpPr/>
          <p:nvPr/>
        </p:nvSpPr>
        <p:spPr>
          <a:xfrm>
            <a:off x="2267744" y="555526"/>
            <a:ext cx="4755852" cy="938212"/>
          </a:xfrm>
          <a:prstGeom prst="cloudCallout">
            <a:avLst>
              <a:gd name="adj1" fmla="val -62408"/>
              <a:gd name="adj2" fmla="val 80109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公共</a:t>
            </a:r>
            <a:r>
              <a:rPr lang="zh-CN" altLang="en-US" sz="2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环境大家应该共同维护。</a:t>
            </a:r>
            <a:endParaRPr lang="zh-CN" altLang="en-US" sz="28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61348" y="1257712"/>
            <a:ext cx="1439150" cy="13860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4" grpId="0" bldLvl="0" animBg="1"/>
      <p:bldP spid="4" grpId="1" animBg="1"/>
      <p:bldP spid="6" grpId="0" bldLvl="0" animBg="1"/>
      <p:bldP spid="7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云形标注 4"/>
          <p:cNvSpPr/>
          <p:nvPr/>
        </p:nvSpPr>
        <p:spPr>
          <a:xfrm>
            <a:off x="2987824" y="411510"/>
            <a:ext cx="4690640" cy="1990725"/>
          </a:xfrm>
          <a:prstGeom prst="cloudCallout">
            <a:avLst>
              <a:gd name="adj1" fmla="val -68672"/>
              <a:gd name="adj2" fmla="val 8622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2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针对这种不良现象，作为小学生的我们，应该试着干点什么吧</a:t>
            </a:r>
            <a:r>
              <a:rPr lang="en-US" altLang="zh-CN" sz="2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!</a:t>
            </a:r>
            <a:endParaRPr lang="en-US" altLang="zh-CN" sz="28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云形标注 6"/>
          <p:cNvSpPr/>
          <p:nvPr/>
        </p:nvSpPr>
        <p:spPr>
          <a:xfrm>
            <a:off x="2267744" y="2643758"/>
            <a:ext cx="4001354" cy="1912937"/>
          </a:xfrm>
          <a:prstGeom prst="cloudCallout">
            <a:avLst>
              <a:gd name="adj1" fmla="val 80270"/>
              <a:gd name="adj2" fmla="val 59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2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我们帮他们制定一个公约，让大家来遵守。</a:t>
            </a:r>
            <a:endParaRPr lang="zh-CN" altLang="en-US" sz="28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524328" y="2715766"/>
            <a:ext cx="1316682" cy="19666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275" y="1203598"/>
            <a:ext cx="1409631" cy="216876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>
            <a:off x="2699792" y="-2324794"/>
            <a:ext cx="3570208" cy="6183983"/>
            <a:chOff x="2066816" y="-480463"/>
            <a:chExt cx="3570208" cy="6183983"/>
          </a:xfrm>
        </p:grpSpPr>
        <p:grpSp>
          <p:nvGrpSpPr>
            <p:cNvPr id="9" name="组合 8"/>
            <p:cNvGrpSpPr/>
            <p:nvPr/>
          </p:nvGrpSpPr>
          <p:grpSpPr>
            <a:xfrm>
              <a:off x="2066816" y="2067694"/>
              <a:ext cx="3570208" cy="3635826"/>
              <a:chOff x="2066816" y="2067694"/>
              <a:chExt cx="3570208" cy="3635826"/>
            </a:xfrm>
          </p:grpSpPr>
          <p:sp>
            <p:nvSpPr>
              <p:cNvPr id="2" name="文本框 1"/>
              <p:cNvSpPr txBox="1">
                <a:spLocks noChangeArrowheads="1"/>
              </p:cNvSpPr>
              <p:nvPr/>
            </p:nvSpPr>
            <p:spPr bwMode="auto">
              <a:xfrm>
                <a:off x="2066816" y="3579862"/>
                <a:ext cx="3570208" cy="2123658"/>
              </a:xfrm>
              <a:prstGeom prst="rect">
                <a:avLst/>
              </a:prstGeom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sz="6600" dirty="0">
                    <a:latin typeface="宋体" panose="02010600030101010101" pitchFamily="2" charset="-122"/>
                  </a:rPr>
                  <a:t>制定班级公约</a:t>
                </a:r>
                <a:endParaRPr lang="zh-CN" altLang="en-US" sz="6600" dirty="0">
                  <a:latin typeface="宋体" panose="02010600030101010101" pitchFamily="2" charset="-122"/>
                </a:endParaRPr>
              </a:p>
            </p:txBody>
          </p:sp>
          <p:cxnSp>
            <p:nvCxnSpPr>
              <p:cNvPr id="4" name="直接连接符 3"/>
              <p:cNvCxnSpPr/>
              <p:nvPr/>
            </p:nvCxnSpPr>
            <p:spPr>
              <a:xfrm flipV="1">
                <a:off x="3851920" y="2067694"/>
                <a:ext cx="0" cy="1512168"/>
              </a:xfrm>
              <a:prstGeom prst="line">
                <a:avLst/>
              </a:prstGeom>
              <a:ln w="25400">
                <a:solidFill>
                  <a:schemeClr val="accent6">
                    <a:lumMod val="60000"/>
                    <a:lumOff val="4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0" name="组合 9"/>
            <p:cNvGrpSpPr/>
            <p:nvPr/>
          </p:nvGrpSpPr>
          <p:grpSpPr>
            <a:xfrm rot="10800000">
              <a:off x="2066816" y="-480463"/>
              <a:ext cx="3570208" cy="2620164"/>
              <a:chOff x="2066816" y="2067694"/>
              <a:chExt cx="3570208" cy="2620164"/>
            </a:xfrm>
          </p:grpSpPr>
          <p:sp>
            <p:nvSpPr>
              <p:cNvPr id="11" name="文本框 10"/>
              <p:cNvSpPr txBox="1">
                <a:spLocks noChangeArrowheads="1"/>
              </p:cNvSpPr>
              <p:nvPr/>
            </p:nvSpPr>
            <p:spPr bwMode="auto">
              <a:xfrm>
                <a:off x="2066816" y="3579862"/>
                <a:ext cx="3570208" cy="1107996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wrap="none">
                <a:spAutoFit/>
              </a:bodyPr>
              <a:lstStyle/>
              <a:p>
                <a:r>
                  <a:rPr lang="zh-CN" altLang="en-US" sz="6600" dirty="0" smtClean="0">
                    <a:noFill/>
                    <a:latin typeface="宋体" panose="02010600030101010101" pitchFamily="2" charset="-122"/>
                    <a:ea typeface="宋体" panose="02010600030101010101" pitchFamily="2" charset="-122"/>
                  </a:rPr>
                  <a:t>例题</a:t>
                </a:r>
                <a:r>
                  <a:rPr lang="zh-CN" altLang="en-US" sz="6600" dirty="0">
                    <a:noFill/>
                    <a:latin typeface="宋体" panose="02010600030101010101" pitchFamily="2" charset="-122"/>
                    <a:ea typeface="宋体" panose="02010600030101010101" pitchFamily="2" charset="-122"/>
                  </a:rPr>
                  <a:t>分析</a:t>
                </a:r>
                <a:endParaRPr lang="zh-CN" altLang="en-US" sz="6600" dirty="0">
                  <a:noFill/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cxnSp>
            <p:nvCxnSpPr>
              <p:cNvPr id="12" name="直接连接符 11"/>
              <p:cNvCxnSpPr/>
              <p:nvPr/>
            </p:nvCxnSpPr>
            <p:spPr>
              <a:xfrm flipV="1">
                <a:off x="3851920" y="2067694"/>
                <a:ext cx="0" cy="1512168"/>
              </a:xfrm>
              <a:prstGeom prst="line">
                <a:avLst/>
              </a:prstGeom>
              <a:ln w="2540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线形标注 1 3"/>
          <p:cNvSpPr/>
          <p:nvPr/>
        </p:nvSpPr>
        <p:spPr>
          <a:xfrm>
            <a:off x="1331640" y="843558"/>
            <a:ext cx="6840760" cy="3147814"/>
          </a:xfrm>
          <a:prstGeom prst="borderCallout1">
            <a:avLst>
              <a:gd name="adj1" fmla="val 591"/>
              <a:gd name="adj2" fmla="val 848"/>
              <a:gd name="adj3" fmla="val 1156"/>
              <a:gd name="adj4" fmla="val 633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lnSpc>
                <a:spcPct val="150000"/>
              </a:lnSpc>
            </a:pPr>
            <a:r>
              <a:rPr lang="zh-CN" altLang="en-US" sz="32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我们按照刚才制定班级公约的步骤，来制定一个乘坐公共汽车公约。</a:t>
            </a:r>
            <a:endParaRPr lang="zh-CN" altLang="en-US" sz="32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180975" y="558800"/>
            <a:ext cx="8782050" cy="4398963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/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公共汽车文明乘车公约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一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、遵守社会公德，举止文明，相互礼让，主动给老、弱、病、残、孕和怀抱婴儿者让座。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二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、乘客在车厢内不多占座位，不大声喧哗、打闹。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三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、乘客在站牌处排队候车，待车停稳后，依次排队从前门上车，后门下车。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四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、不擅自开关车门，不乱动和损坏车辆设备及服务设施。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zh-CN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1403648" y="339502"/>
            <a:ext cx="1224136" cy="576064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/>
              <a:t>样 例</a:t>
            </a:r>
            <a:endParaRPr lang="zh-CN" altLang="en-US" sz="32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251520" y="699542"/>
            <a:ext cx="8767762" cy="3539430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</a:t>
            </a:r>
            <a:endParaRPr lang="en-US" altLang="zh-CN" sz="2800" dirty="0" smtClean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五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、车厢内禁止吸烟、乱写乱画，不得向车内外吐痰、乱扔瓜果皮壳等杂物。</a:t>
            </a:r>
            <a:endParaRPr lang="zh-CN" altLang="zh-CN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六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、乘坐无人售票车，乘客应自备零钱，使用IC卡的乘客主动出示、刷卡。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七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、违反本公约使他人遭受损害或损害公物者，应赔偿损失或承担法律责任。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endParaRPr lang="zh-CN" altLang="zh-CN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1403648" y="339502"/>
            <a:ext cx="1224136" cy="576064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/>
              <a:t>样 例</a:t>
            </a:r>
            <a:endParaRPr lang="zh-CN" altLang="en-US" sz="32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>
            <a:off x="2699792" y="-2324794"/>
            <a:ext cx="3570208" cy="6183983"/>
            <a:chOff x="2066816" y="-480463"/>
            <a:chExt cx="3570208" cy="6183983"/>
          </a:xfrm>
        </p:grpSpPr>
        <p:grpSp>
          <p:nvGrpSpPr>
            <p:cNvPr id="9" name="组合 8"/>
            <p:cNvGrpSpPr/>
            <p:nvPr/>
          </p:nvGrpSpPr>
          <p:grpSpPr>
            <a:xfrm>
              <a:off x="2066816" y="2067694"/>
              <a:ext cx="3570208" cy="3635826"/>
              <a:chOff x="2066816" y="2067694"/>
              <a:chExt cx="3570208" cy="3635826"/>
            </a:xfrm>
          </p:grpSpPr>
          <p:sp>
            <p:nvSpPr>
              <p:cNvPr id="2" name="文本框 1"/>
              <p:cNvSpPr txBox="1">
                <a:spLocks noChangeArrowheads="1"/>
              </p:cNvSpPr>
              <p:nvPr/>
            </p:nvSpPr>
            <p:spPr bwMode="auto">
              <a:xfrm>
                <a:off x="2066816" y="3579862"/>
                <a:ext cx="3570208" cy="2123658"/>
              </a:xfrm>
              <a:prstGeom prst="rect">
                <a:avLst/>
              </a:prstGeom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sz="6600" dirty="0">
                    <a:latin typeface="宋体" panose="02010600030101010101" pitchFamily="2" charset="-122"/>
                  </a:rPr>
                  <a:t>讲</a:t>
                </a:r>
                <a:r>
                  <a:rPr lang="zh-CN" altLang="en-US" sz="6600" dirty="0" smtClean="0">
                    <a:latin typeface="宋体" panose="02010600030101010101" pitchFamily="2" charset="-122"/>
                  </a:rPr>
                  <a:t>民间</a:t>
                </a:r>
                <a:endParaRPr lang="en-US" altLang="zh-CN" sz="6600" dirty="0" smtClean="0">
                  <a:latin typeface="宋体" panose="02010600030101010101" pitchFamily="2" charset="-122"/>
                </a:endParaRPr>
              </a:p>
              <a:p>
                <a:pPr algn="ctr"/>
                <a:r>
                  <a:rPr lang="zh-CN" altLang="en-US" sz="6600" dirty="0" smtClean="0">
                    <a:latin typeface="宋体" panose="02010600030101010101" pitchFamily="2" charset="-122"/>
                  </a:rPr>
                  <a:t>故事</a:t>
                </a:r>
                <a:endParaRPr lang="zh-CN" altLang="en-US" sz="6600" dirty="0">
                  <a:latin typeface="宋体" panose="02010600030101010101" pitchFamily="2" charset="-122"/>
                </a:endParaRPr>
              </a:p>
            </p:txBody>
          </p:sp>
          <p:cxnSp>
            <p:nvCxnSpPr>
              <p:cNvPr id="4" name="直接连接符 3"/>
              <p:cNvCxnSpPr/>
              <p:nvPr/>
            </p:nvCxnSpPr>
            <p:spPr>
              <a:xfrm flipV="1">
                <a:off x="3851920" y="2067694"/>
                <a:ext cx="0" cy="1512168"/>
              </a:xfrm>
              <a:prstGeom prst="line">
                <a:avLst/>
              </a:prstGeom>
              <a:ln w="25400">
                <a:solidFill>
                  <a:schemeClr val="accent6">
                    <a:lumMod val="60000"/>
                    <a:lumOff val="4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0" name="组合 9"/>
            <p:cNvGrpSpPr/>
            <p:nvPr/>
          </p:nvGrpSpPr>
          <p:grpSpPr>
            <a:xfrm rot="10800000">
              <a:off x="2066816" y="-480463"/>
              <a:ext cx="3570208" cy="2620164"/>
              <a:chOff x="2066816" y="2067694"/>
              <a:chExt cx="3570208" cy="2620164"/>
            </a:xfrm>
          </p:grpSpPr>
          <p:sp>
            <p:nvSpPr>
              <p:cNvPr id="11" name="文本框 10"/>
              <p:cNvSpPr txBox="1">
                <a:spLocks noChangeArrowheads="1"/>
              </p:cNvSpPr>
              <p:nvPr/>
            </p:nvSpPr>
            <p:spPr bwMode="auto">
              <a:xfrm>
                <a:off x="2066816" y="3579862"/>
                <a:ext cx="3570208" cy="1107996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wrap="none">
                <a:spAutoFit/>
              </a:bodyPr>
              <a:lstStyle/>
              <a:p>
                <a:r>
                  <a:rPr lang="zh-CN" altLang="en-US" sz="6600" dirty="0" smtClean="0">
                    <a:noFill/>
                    <a:latin typeface="宋体" panose="02010600030101010101" pitchFamily="2" charset="-122"/>
                    <a:ea typeface="宋体" panose="02010600030101010101" pitchFamily="2" charset="-122"/>
                  </a:rPr>
                  <a:t>例题</a:t>
                </a:r>
                <a:r>
                  <a:rPr lang="zh-CN" altLang="en-US" sz="6600" dirty="0">
                    <a:noFill/>
                    <a:latin typeface="宋体" panose="02010600030101010101" pitchFamily="2" charset="-122"/>
                    <a:ea typeface="宋体" panose="02010600030101010101" pitchFamily="2" charset="-122"/>
                  </a:rPr>
                  <a:t>分析</a:t>
                </a:r>
                <a:endParaRPr lang="zh-CN" altLang="en-US" sz="6600" dirty="0">
                  <a:noFill/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cxnSp>
            <p:nvCxnSpPr>
              <p:cNvPr id="12" name="直接连接符 11"/>
              <p:cNvCxnSpPr/>
              <p:nvPr/>
            </p:nvCxnSpPr>
            <p:spPr>
              <a:xfrm flipV="1">
                <a:off x="3851920" y="2067694"/>
                <a:ext cx="0" cy="1512168"/>
              </a:xfrm>
              <a:prstGeom prst="line">
                <a:avLst/>
              </a:prstGeom>
              <a:ln w="2540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35496" y="0"/>
            <a:ext cx="3772692" cy="246683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5148064" y="2139702"/>
            <a:ext cx="3911992" cy="27960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文本框 7"/>
          <p:cNvSpPr txBox="1"/>
          <p:nvPr/>
        </p:nvSpPr>
        <p:spPr>
          <a:xfrm>
            <a:off x="4402157" y="2484858"/>
            <a:ext cx="738664" cy="2105705"/>
          </a:xfrm>
          <a:prstGeom prst="rect">
            <a:avLst/>
          </a:prstGeom>
          <a:noFill/>
        </p:spPr>
        <p:txBody>
          <a:bodyPr vert="eaVert" wrap="none">
            <a:spAutoFit/>
            <a:scene3d>
              <a:camera prst="orthographicFront"/>
              <a:lightRig rig="threePt" dir="t"/>
            </a:scene3d>
          </a:bodyPr>
          <a:lstStyle>
            <a:defPPr>
              <a:defRPr lang="zh-CN"/>
            </a:defPPr>
            <a:lvl1pPr fontAlgn="auto">
              <a:spcBef>
                <a:spcPts val="0"/>
              </a:spcBef>
              <a:spcAft>
                <a:spcPts val="0"/>
              </a:spcAft>
              <a:defRPr sz="36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dirty="0"/>
              <a:t>牛郎织女</a:t>
            </a:r>
            <a:endParaRPr lang="zh-CN" altLang="en-US" dirty="0"/>
          </a:p>
        </p:txBody>
      </p:sp>
      <p:sp>
        <p:nvSpPr>
          <p:cNvPr id="9" name="文本框 8"/>
          <p:cNvSpPr txBox="1"/>
          <p:nvPr/>
        </p:nvSpPr>
        <p:spPr>
          <a:xfrm>
            <a:off x="3800573" y="432237"/>
            <a:ext cx="738664" cy="1602362"/>
          </a:xfrm>
          <a:prstGeom prst="rect">
            <a:avLst/>
          </a:prstGeom>
          <a:noFill/>
        </p:spPr>
        <p:txBody>
          <a:bodyPr vert="eaVert" wrap="none">
            <a:spAutoFit/>
            <a:scene3d>
              <a:camera prst="orthographicFront"/>
              <a:lightRig rig="threePt" dir="t"/>
            </a:scene3d>
          </a:bodyPr>
          <a:lstStyle>
            <a:defPPr>
              <a:defRPr lang="zh-CN"/>
            </a:defPPr>
            <a:lvl1pPr fontAlgn="auto">
              <a:spcBef>
                <a:spcPts val="0"/>
              </a:spcBef>
              <a:spcAft>
                <a:spcPts val="0"/>
              </a:spcAft>
              <a:defRPr sz="36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dirty="0"/>
              <a:t>孟姜女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3063" b="16709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8435374" y="3560932"/>
            <a:ext cx="738664" cy="1602362"/>
          </a:xfrm>
          <a:prstGeom prst="rect">
            <a:avLst/>
          </a:prstGeom>
          <a:noFill/>
        </p:spPr>
        <p:txBody>
          <a:bodyPr vert="eaVert" wrap="none">
            <a:spAutoFit/>
            <a:scene3d>
              <a:camera prst="orthographicFront"/>
              <a:lightRig rig="threePt" dir="t"/>
            </a:scene3d>
          </a:bodyPr>
          <a:lstStyle>
            <a:defPPr>
              <a:defRPr lang="zh-CN"/>
            </a:defPPr>
            <a:lvl1pPr fontAlgn="auto">
              <a:spcBef>
                <a:spcPts val="0"/>
              </a:spcBef>
              <a:spcAft>
                <a:spcPts val="0"/>
              </a:spcAft>
              <a:defRPr sz="360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</a:defRPr>
            </a:lvl1pPr>
          </a:lstStyle>
          <a:p>
            <a:r>
              <a:rPr lang="zh-CN" altLang="en-US" dirty="0">
                <a:solidFill>
                  <a:schemeClr val="tx1"/>
                </a:solidFill>
              </a:rPr>
              <a:t>白蛇传</a:t>
            </a:r>
            <a:endParaRPr lang="zh-CN" altLang="en-US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云形标注 6"/>
          <p:cNvSpPr/>
          <p:nvPr/>
        </p:nvSpPr>
        <p:spPr>
          <a:xfrm>
            <a:off x="3001963" y="463550"/>
            <a:ext cx="3830637" cy="1611313"/>
          </a:xfrm>
          <a:prstGeom prst="cloudCallout">
            <a:avLst>
              <a:gd name="adj1" fmla="val -74660"/>
              <a:gd name="adj2" fmla="val 38691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这</a:t>
            </a:r>
            <a:r>
              <a:rPr lang="zh-CN" altLang="en-US" sz="32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四幅图片的共同特点是什么</a:t>
            </a:r>
            <a:r>
              <a:rPr lang="en-US" altLang="zh-CN" sz="32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?</a:t>
            </a:r>
            <a:endParaRPr lang="en-US" altLang="zh-CN" sz="32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4" name="云形标注 3"/>
          <p:cNvSpPr/>
          <p:nvPr/>
        </p:nvSpPr>
        <p:spPr>
          <a:xfrm>
            <a:off x="3205162" y="3365227"/>
            <a:ext cx="3424237" cy="1149350"/>
          </a:xfrm>
          <a:prstGeom prst="cloudCallout">
            <a:avLst>
              <a:gd name="adj1" fmla="val 78902"/>
              <a:gd name="adj2" fmla="val -60795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都是</a:t>
            </a:r>
            <a:r>
              <a:rPr lang="zh-CN" altLang="en-US" sz="32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民间故事。</a:t>
            </a:r>
            <a:endParaRPr lang="zh-CN" altLang="en-US" sz="32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829522"/>
            <a:ext cx="1409631" cy="216876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380312" y="2355726"/>
            <a:ext cx="1644872" cy="15841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圆角矩形 6"/>
          <p:cNvSpPr/>
          <p:nvPr/>
        </p:nvSpPr>
        <p:spPr>
          <a:xfrm>
            <a:off x="755576" y="915566"/>
            <a:ext cx="8064896" cy="2697163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同学们</a:t>
            </a:r>
            <a:r>
              <a:rPr lang="zh-CN" altLang="en-US" sz="36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知道的民间故事真多啊</a:t>
            </a:r>
            <a:r>
              <a:rPr lang="en-US" altLang="zh-CN" sz="36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!</a:t>
            </a:r>
            <a:r>
              <a:rPr lang="zh-CN" altLang="en-US" sz="36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这节课我们就来一次口语</a:t>
            </a:r>
            <a:r>
              <a:rPr lang="zh-CN" altLang="en-US" sz="3600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交际</a:t>
            </a:r>
            <a:r>
              <a:rPr lang="en-US" altLang="zh-CN" sz="36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——</a:t>
            </a:r>
            <a:r>
              <a:rPr lang="zh-CN" altLang="en-US" sz="3600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讲</a:t>
            </a:r>
            <a:r>
              <a:rPr lang="zh-CN" altLang="en-US" sz="36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民间故事分享会。</a:t>
            </a:r>
            <a:endParaRPr lang="zh-CN" altLang="en-US" sz="36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2972410" y="411510"/>
            <a:ext cx="3773170" cy="521970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>
            <a:spAutoFit/>
            <a:scene3d>
              <a:camera prst="orthographicFront"/>
              <a:lightRig rig="threePt" dir="t"/>
            </a:scene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dirty="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织女初次见到老牛。</a:t>
            </a:r>
            <a:endParaRPr lang="en-US" altLang="zh-CN" sz="2800" dirty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8" name="线形标注 1 7"/>
          <p:cNvSpPr/>
          <p:nvPr/>
        </p:nvSpPr>
        <p:spPr>
          <a:xfrm>
            <a:off x="5652120" y="1540160"/>
            <a:ext cx="2880320" cy="2646983"/>
          </a:xfrm>
          <a:prstGeom prst="borderCallout1">
            <a:avLst>
              <a:gd name="adj1" fmla="val 95989"/>
              <a:gd name="adj2" fmla="val -23746"/>
              <a:gd name="adj3" fmla="val 95110"/>
              <a:gd name="adj4" fmla="val -1818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适当</a:t>
            </a:r>
            <a:r>
              <a:rPr lang="zh-CN" altLang="en-US" sz="36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添加人物对话，丰富故事情节。</a:t>
            </a:r>
            <a:endParaRPr lang="zh-CN" altLang="en-US" sz="36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26" name="Picture 2" descr="https://gimg2.baidu.com/image_search/src=http%3A%2F%2Flhhadmin.sinocomic.com%2Fupload%2Fbaikeiimg%2F20160819%2F57b684fd0e13c.jpg&amp;refer=http%3A%2F%2Flhhadmin.sinocomic.com&amp;app=2002&amp;size=f9999,10000&amp;q=a80&amp;n=0&amp;g=0n&amp;fmt=jpeg?sec=1628841046&amp;t=33c366a4bba6e9d12bc66eea6b62ee3c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4757" y="1540160"/>
            <a:ext cx="3655305" cy="2448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251520" y="483518"/>
            <a:ext cx="8640762" cy="353943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</a:t>
            </a:r>
            <a:r>
              <a:rPr lang="zh-CN" altLang="en-US" sz="2800" dirty="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织女跟牛郎回到草房。牛郎把老牛指给织女看，说</a:t>
            </a:r>
            <a:r>
              <a:rPr lang="zh-CN" altLang="en-US" sz="280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：</a:t>
            </a:r>
            <a:r>
              <a:rPr lang="zh-CN" altLang="en-US" sz="2800" dirty="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“这就是我从小到大相依为命的伴儿。” </a:t>
            </a:r>
            <a:r>
              <a:rPr lang="zh-CN" altLang="en-US" sz="280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。</a:t>
            </a:r>
            <a:r>
              <a:rPr lang="zh-CN" altLang="en-US" sz="2800" dirty="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织女走过去，拍拍老牛的脖子，弯腰用腮帮挨挨它的耳朵，对老牛说</a:t>
            </a:r>
            <a:r>
              <a:rPr lang="zh-CN" altLang="en-US" sz="280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：“谢谢你这些年跟</a:t>
            </a:r>
            <a:r>
              <a:rPr lang="zh-CN" altLang="en-US" sz="2800" dirty="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牛郎一起生活，让他不孤单，帮他干活，让他不挨饿。以后我们就是一家人了，我一定像牛郎那样对待你。”老牛眯眯眼，好像在欣慰的笑。</a:t>
            </a:r>
            <a:r>
              <a:rPr lang="zh-CN" altLang="en-US" sz="2800" dirty="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织女</a:t>
            </a:r>
            <a:r>
              <a:rPr lang="zh-CN" altLang="en-US" sz="280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说着，起身</a:t>
            </a:r>
            <a:r>
              <a:rPr lang="zh-CN" altLang="en-US" sz="2800" dirty="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转向牛郎：“以后有我陪着你，咱们的日子一定会红红火火的。”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4" name="线形标注 1 3"/>
          <p:cNvSpPr/>
          <p:nvPr/>
        </p:nvSpPr>
        <p:spPr>
          <a:xfrm>
            <a:off x="572145" y="3939902"/>
            <a:ext cx="8320137" cy="1069082"/>
          </a:xfrm>
          <a:prstGeom prst="borderCallout1">
            <a:avLst>
              <a:gd name="adj1" fmla="val 82010"/>
              <a:gd name="adj2" fmla="val -202"/>
              <a:gd name="adj3" fmla="val 95110"/>
              <a:gd name="adj4" fmla="val -1818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故事</a:t>
            </a:r>
            <a:r>
              <a:rPr lang="zh-CN" altLang="en-US" sz="2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增加了</a:t>
            </a:r>
            <a:r>
              <a:rPr lang="zh-CN" altLang="en-US" sz="28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牛郎、</a:t>
            </a:r>
            <a:r>
              <a:rPr lang="zh-CN" altLang="en-US" sz="28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织女和</a:t>
            </a:r>
            <a:r>
              <a:rPr lang="zh-CN" altLang="en-US" sz="2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老牛</a:t>
            </a:r>
            <a:r>
              <a:rPr lang="zh-CN" altLang="en-US" sz="28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的话</a:t>
            </a:r>
            <a:r>
              <a:rPr lang="zh-CN" altLang="en-US" sz="2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，丰富了故事</a:t>
            </a:r>
            <a:r>
              <a:rPr lang="zh-CN" altLang="en-US" sz="28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细节，使得</a:t>
            </a:r>
            <a:r>
              <a:rPr lang="zh-CN" altLang="en-US" sz="2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故事合情合理，又能够吸引人。</a:t>
            </a:r>
            <a:endParaRPr lang="zh-CN" altLang="en-US" sz="28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1"/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l="6492" t="403" r="4352" b="-403"/>
          <a:stretch>
            <a:fillRect/>
          </a:stretch>
        </p:blipFill>
        <p:spPr bwMode="auto">
          <a:xfrm>
            <a:off x="0" y="0"/>
            <a:ext cx="9052496" cy="50920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文本框 2"/>
          <p:cNvSpPr txBox="1"/>
          <p:nvPr/>
        </p:nvSpPr>
        <p:spPr>
          <a:xfrm>
            <a:off x="1" y="3683610"/>
            <a:ext cx="9108182" cy="1383664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  <a:scene3d>
              <a:camera prst="orthographicFront"/>
              <a:lightRig rig="threePt" dir="t"/>
            </a:scene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dirty="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俗话说</a:t>
            </a:r>
            <a:r>
              <a:rPr lang="zh-CN" altLang="en-US" sz="280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:“没有规矩，不成方圆”。国家军队有了纪律就会强大，班集体有了纪律，人人都会进步。那么，如何才能拥有良好的纪律呢?</a:t>
            </a:r>
            <a:endParaRPr lang="zh-CN" altLang="en-US" sz="2800" dirty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2267744" y="411510"/>
            <a:ext cx="4392488" cy="523220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square">
            <a:spAutoFit/>
            <a:scene3d>
              <a:camera prst="orthographicFront"/>
              <a:lightRig rig="threePt" dir="t"/>
            </a:scene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dirty="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牛郎在地里是怎么耕种的。</a:t>
            </a:r>
            <a:endParaRPr lang="en-US" altLang="zh-CN" sz="2800" dirty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8" name="线形标注 1 7"/>
          <p:cNvSpPr/>
          <p:nvPr/>
        </p:nvSpPr>
        <p:spPr>
          <a:xfrm>
            <a:off x="5940152" y="1379240"/>
            <a:ext cx="2592288" cy="2560662"/>
          </a:xfrm>
          <a:prstGeom prst="borderCallout1">
            <a:avLst>
              <a:gd name="adj1" fmla="val 94691"/>
              <a:gd name="adj2" fmla="val -24977"/>
              <a:gd name="adj3" fmla="val 95110"/>
              <a:gd name="adj4" fmla="val -1818"/>
            </a:avLst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dirty="0" smtClean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</a:t>
            </a:r>
            <a:r>
              <a:rPr lang="zh-CN" altLang="en-US" sz="3600" dirty="0" smtClean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适当</a:t>
            </a:r>
            <a:r>
              <a:rPr lang="zh-CN" altLang="en-US" sz="36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配上相应的动作和表情。</a:t>
            </a:r>
            <a:endParaRPr lang="zh-CN" altLang="en-US" sz="2800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4868" y="1444295"/>
            <a:ext cx="3449120" cy="2430552"/>
          </a:xfrm>
          <a:prstGeom prst="ellipse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596900" y="587375"/>
            <a:ext cx="8223572" cy="31085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800" dirty="0">
                <a:effectLst>
                  <a:outerShdw blurRad="38100" dist="38100" dir="2700000" algn="tl">
                    <a:srgbClr val="C0C0C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</a:t>
            </a:r>
            <a:r>
              <a:rPr lang="zh-CN" altLang="en-US" sz="28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这天牛郎正在地里耕种。只见他目光向前，一手稳稳地扶犁，一手轻挥手中的鞭子抽了一个响儿。老牛闻声知意，慢慢地朝前方走。一道笔直的垄沟，在它后面延伸出来。到了地头，牛郎小心地卸下犁，让老牛歇一会儿。他</a:t>
            </a:r>
            <a:r>
              <a:rPr lang="zh-CN" altLang="en-US" sz="2800" dirty="0">
                <a:effectLst>
                  <a:outerShdw blurRad="38100" dist="38100" dir="2700000" algn="tl">
                    <a:srgbClr val="C0C0C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自己</a:t>
            </a:r>
            <a:r>
              <a:rPr lang="zh-CN" altLang="en-US" sz="28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拿起</a:t>
            </a:r>
            <a:r>
              <a:rPr lang="zh-CN" altLang="en-US" sz="2800" dirty="0">
                <a:effectLst>
                  <a:outerShdw blurRad="38100" dist="38100" dir="2700000" algn="tl">
                    <a:srgbClr val="C0C0C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“点葫芦”（瓠种</a:t>
            </a:r>
            <a:r>
              <a:rPr lang="zh-CN" altLang="en-US" sz="28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器，古人的一种播种器具，现一些地区仍有使用），轻轻弯腰，认真地播种起来。</a:t>
            </a:r>
            <a:endParaRPr lang="en-US" altLang="zh-CN" sz="2800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4" name="线形标注 1 3"/>
          <p:cNvSpPr/>
          <p:nvPr/>
        </p:nvSpPr>
        <p:spPr>
          <a:xfrm>
            <a:off x="1331640" y="3795886"/>
            <a:ext cx="6607175" cy="1080120"/>
          </a:xfrm>
          <a:prstGeom prst="borderCallout1">
            <a:avLst>
              <a:gd name="adj1" fmla="val 100566"/>
              <a:gd name="adj2" fmla="val -58"/>
              <a:gd name="adj3" fmla="val 99702"/>
              <a:gd name="adj4" fmla="val -327"/>
            </a:avLst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r>
              <a:rPr lang="zh-CN" altLang="en-US" sz="28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讲</a:t>
            </a:r>
            <a:r>
              <a:rPr lang="zh-CN" altLang="en-US" sz="2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故事时，</a:t>
            </a:r>
            <a:r>
              <a:rPr lang="zh-CN" altLang="en-US" sz="28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把牛郎的动作、神情仔细的描摹出来，能使人感到真实。</a:t>
            </a:r>
            <a:endParaRPr lang="zh-CN" altLang="en-US" sz="28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线形标注 1 3"/>
          <p:cNvSpPr/>
          <p:nvPr/>
        </p:nvSpPr>
        <p:spPr>
          <a:xfrm>
            <a:off x="1187624" y="627534"/>
            <a:ext cx="6552728" cy="4011910"/>
          </a:xfrm>
          <a:prstGeom prst="borderCallout1">
            <a:avLst>
              <a:gd name="adj1" fmla="val 591"/>
              <a:gd name="adj2" fmla="val 848"/>
              <a:gd name="adj3" fmla="val 1156"/>
              <a:gd name="adj4" fmla="val 633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zh-CN" altLang="en-US" sz="40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交际妙法</a:t>
            </a:r>
            <a:endParaRPr lang="en-US" altLang="zh-CN" sz="40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/>
            <a:r>
              <a:rPr lang="zh-CN" altLang="en-US" sz="40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选定民间故事；</a:t>
            </a:r>
            <a:endParaRPr lang="zh-CN" altLang="en-US" sz="40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/>
            <a:r>
              <a:rPr lang="zh-CN" altLang="en-US" sz="40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切不要背故事；</a:t>
            </a:r>
            <a:endParaRPr lang="zh-CN" altLang="en-US" sz="40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/>
            <a:r>
              <a:rPr lang="zh-CN" altLang="en-US" sz="40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丰富故事细节；</a:t>
            </a:r>
            <a:endParaRPr lang="zh-CN" altLang="en-US" sz="40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/>
            <a:r>
              <a:rPr lang="zh-CN" altLang="en-US" sz="40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添加人物对话；</a:t>
            </a:r>
            <a:endParaRPr lang="zh-CN" altLang="en-US" sz="40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/>
            <a:r>
              <a:rPr lang="zh-CN" altLang="en-US" sz="40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和同学轮流讲。</a:t>
            </a:r>
            <a:endParaRPr lang="zh-CN" altLang="en-US" sz="40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444208" y="1347614"/>
            <a:ext cx="798622" cy="548451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1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47664" y="1779662"/>
            <a:ext cx="798622" cy="548451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1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81413" y="3651870"/>
            <a:ext cx="798622" cy="54845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云形标注 1"/>
          <p:cNvSpPr/>
          <p:nvPr/>
        </p:nvSpPr>
        <p:spPr>
          <a:xfrm>
            <a:off x="3059832" y="692944"/>
            <a:ext cx="5872163" cy="2795588"/>
          </a:xfrm>
          <a:prstGeom prst="cloudCallout">
            <a:avLst>
              <a:gd name="adj1" fmla="val -66240"/>
              <a:gd name="adj2" fmla="val -5699"/>
            </a:avLst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r>
              <a:rPr lang="zh-CN" altLang="en-US" sz="28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本</a:t>
            </a:r>
            <a:r>
              <a:rPr lang="zh-CN" altLang="en-US" sz="2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单元我们学习</a:t>
            </a:r>
            <a:endParaRPr lang="zh-CN" altLang="en-US" sz="28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《</a:t>
            </a:r>
            <a:r>
              <a:rPr lang="zh-CN" altLang="en-US" sz="2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牛郎织女</a:t>
            </a:r>
            <a:r>
              <a:rPr lang="zh-CN" altLang="en-US" sz="2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》和《</a:t>
            </a:r>
            <a:r>
              <a:rPr lang="zh-CN" altLang="en-US" sz="2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猎人海力布</a:t>
            </a:r>
            <a:r>
              <a:rPr lang="zh-CN" altLang="en-US" sz="2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》两篇民间故事</a:t>
            </a:r>
            <a:r>
              <a:rPr lang="zh-CN" altLang="en-US" sz="2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。请同学们给大家讲一讲你喜爱的民间故事的。</a:t>
            </a:r>
            <a:endParaRPr lang="zh-CN" altLang="en-US" sz="28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1275606"/>
            <a:ext cx="1944216" cy="299123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971600" y="627534"/>
            <a:ext cx="5832648" cy="3508375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我今天给大家讲的是《梁山伯与祝英台》的故事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…</a:t>
            </a: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…</a:t>
            </a:r>
            <a:r>
              <a:rPr lang="zh-CN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只听到墓碑“轰”的一声炸开了(双手向上叉开，演示“轰”的炸开的情景)，祝英台跳了进去，不一会儿，从里面飞出了一对蝴蝶，在翩翩起舞(双手像张开的翅膀一样上下抖动，演示蝴蝶起舞的样子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…</a:t>
            </a: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…</a:t>
            </a:r>
            <a:endParaRPr lang="zh-CN" altLang="zh-CN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EEECEF"/>
              </a:clrFrom>
              <a:clrTo>
                <a:srgbClr val="EEECE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090140" y="2499742"/>
            <a:ext cx="1212015" cy="244827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2843808" y="1136576"/>
            <a:ext cx="5784850" cy="2227262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defPPr>
              <a:defRPr lang="zh-CN"/>
            </a:defPPr>
            <a:lvl1pPr>
              <a:defRPr sz="2800">
                <a:solidFill>
                  <a:schemeClr val="dk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</a:defRPr>
            </a:lvl9pPr>
          </a:lstStyle>
          <a:p>
            <a:r>
              <a:rPr lang="en-US" altLang="zh-CN" dirty="0"/>
              <a:t>    </a:t>
            </a:r>
            <a:r>
              <a:rPr lang="zh-CN" altLang="zh-CN" dirty="0"/>
              <a:t>我讲的是《孟姜女》的故事，孟姜女来到长城边，没找到丈夫，于是她手扶城墙.伤心地哭起来(脸带愁容,哭腔调</a:t>
            </a:r>
            <a:r>
              <a:rPr lang="zh-CN" altLang="en-US" dirty="0"/>
              <a:t>…</a:t>
            </a:r>
            <a:r>
              <a:rPr lang="en-US" altLang="zh-CN" dirty="0"/>
              <a:t>…</a:t>
            </a:r>
            <a:r>
              <a:rPr lang="zh-CN" altLang="zh-CN" dirty="0"/>
              <a:t>啊哭啊，“哗”的一声，长城塌了一大段</a:t>
            </a:r>
            <a:r>
              <a:rPr lang="zh-CN" altLang="en-US" dirty="0"/>
              <a:t>…</a:t>
            </a:r>
            <a:r>
              <a:rPr lang="en-US" altLang="zh-CN" dirty="0"/>
              <a:t>…</a:t>
            </a:r>
            <a:endParaRPr lang="zh-CN" altLang="zh-CN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95536" y="1203598"/>
            <a:ext cx="2106632" cy="2160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899592" y="1275606"/>
            <a:ext cx="5904656" cy="1815882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上面两位同学讲得多好啊，可以用声情并茂来形容他们的讲述。下面，我也给大家讲一个简短的</a:t>
            </a:r>
            <a:r>
              <a:rPr lang="zh-CN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民间故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事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zh-CN" altLang="zh-CN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804248" y="2355726"/>
            <a:ext cx="1958218" cy="18859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线形标注 1 33"/>
          <p:cNvSpPr/>
          <p:nvPr/>
        </p:nvSpPr>
        <p:spPr>
          <a:xfrm>
            <a:off x="611560" y="1059582"/>
            <a:ext cx="7944743" cy="2541588"/>
          </a:xfrm>
          <a:prstGeom prst="borderCallout1">
            <a:avLst>
              <a:gd name="adj1" fmla="val 32362"/>
              <a:gd name="adj2" fmla="val 766"/>
              <a:gd name="adj3" fmla="val 30622"/>
              <a:gd name="adj4" fmla="val 518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</a:t>
            </a:r>
            <a:r>
              <a:rPr lang="en-US" altLang="zh-CN" sz="2800" dirty="0" err="1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刚才</a:t>
            </a:r>
            <a:r>
              <a:rPr lang="zh-CN" altLang="en-US" sz="2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各</a:t>
            </a:r>
            <a:r>
              <a:rPr lang="en-US" altLang="zh-CN" sz="2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组的</a:t>
            </a:r>
            <a:r>
              <a:rPr lang="zh-CN" altLang="en-US" sz="2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代表</a:t>
            </a:r>
            <a:r>
              <a:rPr lang="en-US" altLang="zh-CN" sz="2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都讲了一个民间故事。大家不是在背故事，而是将书中的故事用自己的话讲述出来，有的地方还有自己的创作。讲述时，也能随着故事情节的发展，</a:t>
            </a:r>
            <a:r>
              <a:rPr lang="en-US" altLang="zh-CN" sz="28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或怒成或慢或……</a:t>
            </a:r>
            <a:r>
              <a:rPr lang="en-US" altLang="zh-CN" sz="2800" dirty="0" err="1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大家还借助动作来讲述</a:t>
            </a:r>
            <a:r>
              <a:rPr lang="en-US" altLang="zh-CN" sz="2800" dirty="0" err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，真不愧是“小小故事家</a:t>
            </a:r>
            <a:r>
              <a:rPr lang="en-US" altLang="zh-CN" sz="2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”!  </a:t>
            </a:r>
            <a:endParaRPr lang="en-US" altLang="zh-CN" sz="28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>
            <a:off x="2699792" y="-2324794"/>
            <a:ext cx="3570208" cy="5168321"/>
            <a:chOff x="2066816" y="-480463"/>
            <a:chExt cx="3570208" cy="5168321"/>
          </a:xfrm>
        </p:grpSpPr>
        <p:grpSp>
          <p:nvGrpSpPr>
            <p:cNvPr id="9" name="组合 8"/>
            <p:cNvGrpSpPr/>
            <p:nvPr/>
          </p:nvGrpSpPr>
          <p:grpSpPr>
            <a:xfrm>
              <a:off x="2066816" y="2067694"/>
              <a:ext cx="3570208" cy="2620164"/>
              <a:chOff x="2066816" y="2067694"/>
              <a:chExt cx="3570208" cy="2620164"/>
            </a:xfrm>
          </p:grpSpPr>
          <p:sp>
            <p:nvSpPr>
              <p:cNvPr id="2" name="文本框 1"/>
              <p:cNvSpPr txBox="1">
                <a:spLocks noChangeArrowheads="1"/>
              </p:cNvSpPr>
              <p:nvPr/>
            </p:nvSpPr>
            <p:spPr bwMode="auto">
              <a:xfrm>
                <a:off x="2066816" y="3579862"/>
                <a:ext cx="3570208" cy="1107996"/>
              </a:xfrm>
              <a:prstGeom prst="rect">
                <a:avLst/>
              </a:prstGeom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sz="6600" dirty="0" smtClean="0">
                    <a:latin typeface="宋体" panose="02010600030101010101" pitchFamily="2" charset="-122"/>
                  </a:rPr>
                  <a:t>父母之爱</a:t>
                </a:r>
                <a:endParaRPr lang="zh-CN" altLang="en-US" sz="6600" dirty="0">
                  <a:latin typeface="宋体" panose="02010600030101010101" pitchFamily="2" charset="-122"/>
                </a:endParaRPr>
              </a:p>
            </p:txBody>
          </p:sp>
          <p:cxnSp>
            <p:nvCxnSpPr>
              <p:cNvPr id="4" name="直接连接符 3"/>
              <p:cNvCxnSpPr/>
              <p:nvPr/>
            </p:nvCxnSpPr>
            <p:spPr>
              <a:xfrm flipV="1">
                <a:off x="3851920" y="2067694"/>
                <a:ext cx="0" cy="1512168"/>
              </a:xfrm>
              <a:prstGeom prst="line">
                <a:avLst/>
              </a:prstGeom>
              <a:ln w="25400">
                <a:solidFill>
                  <a:schemeClr val="accent6">
                    <a:lumMod val="60000"/>
                    <a:lumOff val="4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0" name="组合 9"/>
            <p:cNvGrpSpPr/>
            <p:nvPr/>
          </p:nvGrpSpPr>
          <p:grpSpPr>
            <a:xfrm rot="10800000">
              <a:off x="2066816" y="-480463"/>
              <a:ext cx="3570208" cy="2620164"/>
              <a:chOff x="2066816" y="2067694"/>
              <a:chExt cx="3570208" cy="2620164"/>
            </a:xfrm>
          </p:grpSpPr>
          <p:sp>
            <p:nvSpPr>
              <p:cNvPr id="11" name="文本框 10"/>
              <p:cNvSpPr txBox="1">
                <a:spLocks noChangeArrowheads="1"/>
              </p:cNvSpPr>
              <p:nvPr/>
            </p:nvSpPr>
            <p:spPr bwMode="auto">
              <a:xfrm>
                <a:off x="2066816" y="3579862"/>
                <a:ext cx="3570208" cy="1107996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wrap="none">
                <a:spAutoFit/>
              </a:bodyPr>
              <a:lstStyle/>
              <a:p>
                <a:r>
                  <a:rPr lang="zh-CN" altLang="en-US" sz="6600" dirty="0" smtClean="0">
                    <a:noFill/>
                    <a:latin typeface="宋体" panose="02010600030101010101" pitchFamily="2" charset="-122"/>
                    <a:ea typeface="宋体" panose="02010600030101010101" pitchFamily="2" charset="-122"/>
                  </a:rPr>
                  <a:t>例题</a:t>
                </a:r>
                <a:r>
                  <a:rPr lang="zh-CN" altLang="en-US" sz="6600" dirty="0">
                    <a:noFill/>
                    <a:latin typeface="宋体" panose="02010600030101010101" pitchFamily="2" charset="-122"/>
                    <a:ea typeface="宋体" panose="02010600030101010101" pitchFamily="2" charset="-122"/>
                  </a:rPr>
                  <a:t>分析</a:t>
                </a:r>
                <a:endParaRPr lang="zh-CN" altLang="en-US" sz="6600" dirty="0">
                  <a:noFill/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cxnSp>
            <p:nvCxnSpPr>
              <p:cNvPr id="12" name="直接连接符 11"/>
              <p:cNvCxnSpPr/>
              <p:nvPr/>
            </p:nvCxnSpPr>
            <p:spPr>
              <a:xfrm flipV="1">
                <a:off x="3851920" y="2067694"/>
                <a:ext cx="0" cy="1512168"/>
              </a:xfrm>
              <a:prstGeom prst="line">
                <a:avLst/>
              </a:prstGeom>
              <a:ln w="2540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58738" y="465138"/>
            <a:ext cx="2747962" cy="196056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952129" y="465138"/>
            <a:ext cx="2352675" cy="196056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934152" y="2715766"/>
            <a:ext cx="2336800" cy="20589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-78816" y="2750691"/>
            <a:ext cx="2747962" cy="20589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450234" y="465138"/>
            <a:ext cx="3130550" cy="19621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535959" y="2715766"/>
            <a:ext cx="3044825" cy="20939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>
            <a:spLocks noChangeArrowheads="1"/>
          </p:cNvSpPr>
          <p:nvPr/>
        </p:nvSpPr>
        <p:spPr bwMode="auto">
          <a:xfrm>
            <a:off x="1115616" y="771550"/>
            <a:ext cx="6840760" cy="2570917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altLang="zh-CN" sz="330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中国自古以来就是礼仪之邦，文明礼貌是中华民族的优良传统，作为新一代的青少年，我们更不能忘记传统，应该力争做一个讲文明、能自律的好学生，遵守班级秩序，提升道德修养!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1187624" y="555526"/>
            <a:ext cx="6624736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zh-CN" sz="3200">
                <a:latin typeface="楷体" panose="02010609060101010101" pitchFamily="49" charset="-122"/>
                <a:ea typeface="楷体" panose="02010609060101010101" pitchFamily="49" charset="-122"/>
              </a:rPr>
              <a:t>看了上面这组图片，你有什么感想</a:t>
            </a:r>
            <a:r>
              <a:rPr lang="en-US" altLang="zh-CN" sz="3200"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endParaRPr lang="en-US" altLang="zh-CN" sz="32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7748"/>
          <a:stretch>
            <a:fillRect/>
          </a:stretch>
        </p:blipFill>
        <p:spPr bwMode="auto">
          <a:xfrm>
            <a:off x="6876256" y="2859782"/>
            <a:ext cx="2151458" cy="19805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云形标注 3"/>
          <p:cNvSpPr/>
          <p:nvPr/>
        </p:nvSpPr>
        <p:spPr>
          <a:xfrm>
            <a:off x="2267744" y="1563638"/>
            <a:ext cx="2705100" cy="1763712"/>
          </a:xfrm>
          <a:prstGeom prst="cloudCallout">
            <a:avLst>
              <a:gd name="adj1" fmla="val 125501"/>
              <a:gd name="adj2" fmla="val 56147"/>
            </a:avLst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父母对孩子的爱，令人感动。</a:t>
            </a:r>
            <a:endParaRPr lang="zh-CN" altLang="en-US" sz="280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268288" y="869950"/>
            <a:ext cx="8431212" cy="22272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同学们</a:t>
            </a:r>
            <a:r>
              <a:rPr lang="zh-CN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，爱是一种感受，爱是一种信仰，</a:t>
            </a:r>
            <a:r>
              <a:rPr lang="zh-CN" altLang="zh-CN" sz="28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爱是</a:t>
            </a:r>
            <a:r>
              <a:rPr lang="zh-CN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一种追求</a:t>
            </a:r>
            <a:r>
              <a:rPr lang="zh-CN" altLang="zh-CN" sz="2800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……</a:t>
            </a:r>
            <a:r>
              <a:rPr lang="zh-CN" altLang="zh-CN" sz="2800" dirty="0">
                <a:ea typeface="楷体" panose="02010609060101010101" pitchFamily="49" charset="-122"/>
                <a:cs typeface="Arial" panose="020B0604020202020204" pitchFamily="34" charset="0"/>
              </a:rPr>
              <a:t>父母的爱，有慈祥的关怀，有热情的鼓励，也有严格的要求。</a:t>
            </a:r>
            <a:endParaRPr lang="zh-CN" altLang="zh-CN" sz="2800" dirty="0">
              <a:ea typeface="楷体" panose="02010609060101010101" pitchFamily="49" charset="-122"/>
              <a:cs typeface="Arial" panose="020B0604020202020204" pitchFamily="34" charset="0"/>
            </a:endParaRPr>
          </a:p>
          <a:p>
            <a:r>
              <a:rPr lang="zh-CN" altLang="zh-CN" sz="2800" dirty="0">
                <a:ea typeface="楷体" panose="02010609060101010101" pitchFamily="49" charset="-122"/>
                <a:cs typeface="Arial" panose="020B0604020202020204" pitchFamily="34" charset="0"/>
              </a:rPr>
              <a:t>    </a:t>
            </a:r>
            <a:r>
              <a:rPr lang="en-US" altLang="zh-CN" sz="2800" dirty="0" smtClean="0">
                <a:ea typeface="楷体" panose="02010609060101010101" pitchFamily="49" charset="-122"/>
                <a:cs typeface="Arial" panose="020B0604020202020204" pitchFamily="34" charset="0"/>
              </a:rPr>
              <a:t>   </a:t>
            </a:r>
            <a:r>
              <a:rPr lang="zh-CN" altLang="zh-CN" sz="2800" dirty="0" smtClean="0">
                <a:ea typeface="楷体" panose="02010609060101010101" pitchFamily="49" charset="-122"/>
                <a:cs typeface="Arial" panose="020B0604020202020204" pitchFamily="34" charset="0"/>
              </a:rPr>
              <a:t>同学们</a:t>
            </a:r>
            <a:r>
              <a:rPr lang="zh-CN" altLang="zh-CN" sz="2800" dirty="0">
                <a:ea typeface="楷体" panose="02010609060101010101" pitchFamily="49" charset="-122"/>
                <a:cs typeface="Arial" panose="020B0604020202020204" pitchFamily="34" charset="0"/>
              </a:rPr>
              <a:t>认真阅读下面三则材料，然后回答问题</a:t>
            </a:r>
            <a:r>
              <a:rPr lang="zh-CN" altLang="en-US" sz="2800" dirty="0">
                <a:ea typeface="楷体" panose="02010609060101010101" pitchFamily="49" charset="-122"/>
                <a:cs typeface="Arial" panose="020B0604020202020204" pitchFamily="34" charset="0"/>
              </a:rPr>
              <a:t>，</a:t>
            </a:r>
            <a:r>
              <a:rPr lang="zh-CN" altLang="zh-CN" sz="2800" dirty="0">
                <a:ea typeface="楷体" panose="02010609060101010101" pitchFamily="49" charset="-122"/>
                <a:cs typeface="Arial" panose="020B0604020202020204" pitchFamily="34" charset="0"/>
              </a:rPr>
              <a:t>来进行我们今天的口语交际练习。</a:t>
            </a:r>
            <a:endParaRPr lang="zh-CN" altLang="zh-CN" sz="2800" dirty="0"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165279" y="1543048"/>
            <a:ext cx="2787296" cy="29346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1115616" y="1131590"/>
            <a:ext cx="4752528" cy="2677656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endParaRPr lang="en-US" altLang="zh-CN" sz="28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李强</a:t>
            </a:r>
            <a:r>
              <a:rPr lang="zh-CN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</a:t>
            </a:r>
            <a:r>
              <a:rPr lang="zh-CN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学习成绩忽高忽低，考得不好时，爸爸会严厉批评他。批评完之后，爸爸</a:t>
            </a:r>
            <a:r>
              <a:rPr lang="zh-CN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对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李强</a:t>
            </a:r>
            <a:r>
              <a:rPr lang="zh-CN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说</a:t>
            </a:r>
            <a:r>
              <a:rPr lang="zh-CN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:“我们爱你，所以这么严格要求你。”</a:t>
            </a:r>
            <a:endParaRPr lang="zh-CN" altLang="zh-CN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1331640" y="870446"/>
            <a:ext cx="1250950" cy="522287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zh-CN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材料一</a:t>
            </a:r>
            <a:endParaRPr lang="zh-CN" altLang="zh-CN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3563888" y="987574"/>
            <a:ext cx="5050829" cy="3108543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endParaRPr lang="en-US" altLang="zh-CN" sz="28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en-US" altLang="zh-CN" sz="2800" dirty="0" err="1" smtClean="0">
                <a:latin typeface="楷体" panose="02010609060101010101" pitchFamily="49" charset="-122"/>
                <a:ea typeface="楷体" panose="02010609060101010101" pitchFamily="49" charset="-122"/>
              </a:rPr>
              <a:t>王小雅的妈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妈</a:t>
            </a:r>
            <a:r>
              <a:rPr lang="en-US" altLang="zh-CN" sz="2800" dirty="0" err="1">
                <a:latin typeface="楷体" panose="02010609060101010101" pitchFamily="49" charset="-122"/>
                <a:ea typeface="楷体" panose="02010609060101010101" pitchFamily="49" charset="-122"/>
              </a:rPr>
              <a:t>每天帮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她</a:t>
            </a:r>
            <a:r>
              <a:rPr lang="en-US" altLang="zh-CN" sz="2800" dirty="0" err="1">
                <a:latin typeface="楷体" panose="02010609060101010101" pitchFamily="49" charset="-122"/>
                <a:ea typeface="楷体" panose="02010609060101010101" pitchFamily="49" charset="-122"/>
              </a:rPr>
              <a:t>收给房间，整理书包，还陪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她</a:t>
            </a:r>
            <a:r>
              <a:rPr lang="en-US" altLang="zh-CN" sz="2800" dirty="0" err="1">
                <a:latin typeface="楷体" panose="02010609060101010101" pitchFamily="49" charset="-122"/>
                <a:ea typeface="楷体" panose="02010609060101010101" pitchFamily="49" charset="-122"/>
              </a:rPr>
              <a:t>写作业。有一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次，妈妈</a:t>
            </a:r>
            <a:r>
              <a:rPr lang="en-US" altLang="zh-CN" sz="2800" dirty="0" err="1">
                <a:latin typeface="楷体" panose="02010609060101010101" pitchFamily="49" charset="-122"/>
                <a:ea typeface="楷体" panose="02010609060101010101" pitchFamily="49" charset="-122"/>
              </a:rPr>
              <a:t>连续几天不在家，王小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雅</a:t>
            </a:r>
            <a:r>
              <a:rPr lang="en-US" altLang="zh-CN" sz="2800" dirty="0" err="1">
                <a:latin typeface="楷体" panose="02010609060101010101" pitchFamily="49" charset="-122"/>
                <a:ea typeface="楷体" panose="02010609060101010101" pitchFamily="49" charset="-122"/>
              </a:rPr>
              <a:t>不是忘了带文具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盒</a:t>
            </a: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， 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就是忘了带作业</a:t>
            </a:r>
            <a:r>
              <a:rPr lang="en-US" altLang="zh-CN" sz="2800" dirty="0" err="1">
                <a:latin typeface="楷体" panose="02010609060101010101" pitchFamily="49" charset="-122"/>
                <a:ea typeface="楷体" panose="02010609060101010101" pitchFamily="49" charset="-122"/>
              </a:rPr>
              <a:t>本，自己的房间也是乱七八糟的</a:t>
            </a: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2067694"/>
            <a:ext cx="2950611" cy="28588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3934198" y="726430"/>
            <a:ext cx="1250950" cy="522288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ctr"/>
            <a:r>
              <a:rPr lang="zh-CN" altLang="zh-CN" sz="2800">
                <a:latin typeface="楷体" panose="02010609060101010101" pitchFamily="49" charset="-122"/>
                <a:ea typeface="楷体" panose="02010609060101010101" pitchFamily="49" charset="-122"/>
              </a:rPr>
              <a:t>材料二</a:t>
            </a:r>
            <a:endParaRPr lang="zh-CN" altLang="zh-CN" sz="28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971600" y="1294477"/>
            <a:ext cx="4211637" cy="2554545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endParaRPr lang="en-US" altLang="zh-CN"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en-US" altLang="zh-CN" sz="3200" dirty="0" err="1" smtClean="0">
                <a:latin typeface="楷体" panose="02010609060101010101" pitchFamily="49" charset="-122"/>
                <a:ea typeface="楷体" panose="02010609060101010101" pitchFamily="49" charset="-122"/>
              </a:rPr>
              <a:t>陈敏的爸爸晚上经常和他一起下象棋</a:t>
            </a:r>
            <a:r>
              <a:rPr lang="en-US" altLang="zh-CN" sz="3200" dirty="0" err="1">
                <a:latin typeface="楷体" panose="02010609060101010101" pitchFamily="49" charset="-122"/>
                <a:ea typeface="楷体" panose="02010609060101010101" pitchFamily="49" charset="-122"/>
              </a:rPr>
              <a:t>，周末还带他出去看电影或爬山</a:t>
            </a: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6012160" y="2067694"/>
            <a:ext cx="2471212" cy="23714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1475656" y="1034127"/>
            <a:ext cx="1249363" cy="520700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zh-CN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材料三</a:t>
            </a:r>
            <a:endParaRPr lang="zh-CN" altLang="zh-CN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611560" y="699542"/>
            <a:ext cx="7767463" cy="15696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你怎么看待以上事例中爸爸、妈妈的做法?在生活中遇到类似的事情时，你是怎么想的，又是怎么做的?和同学交流。</a:t>
            </a:r>
            <a:endParaRPr lang="zh-CN" altLang="zh-CN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2987824" y="2643758"/>
            <a:ext cx="5302250" cy="1806699"/>
            <a:chOff x="2987824" y="2643758"/>
            <a:chExt cx="5302250" cy="1806699"/>
          </a:xfrm>
        </p:grpSpPr>
        <p:sp>
          <p:nvSpPr>
            <p:cNvPr id="34" name="剪去单角的矩形 33"/>
            <p:cNvSpPr/>
            <p:nvPr/>
          </p:nvSpPr>
          <p:spPr>
            <a:xfrm>
              <a:off x="2987824" y="2859782"/>
              <a:ext cx="5302250" cy="1590675"/>
            </a:xfrm>
            <a:prstGeom prst="snip1Rect">
              <a:avLst/>
            </a:prstGeom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anchor="ctr"/>
            <a:lstStyle/>
            <a:p>
              <a:r>
                <a:rPr lang="zh-CN" altLang="en-US" sz="2800" dirty="0" smtClea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   选择</a:t>
              </a:r>
              <a:r>
                <a:rPr lang="zh-CN" altLang="en-US" sz="2800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恰当的材料支持自己的观点；尊重别人的观点，对别人的发言给予积极回应。</a:t>
              </a:r>
              <a:endParaRPr lang="zh-CN" altLang="en-US" sz="2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" name="椭圆 1"/>
            <p:cNvSpPr/>
            <p:nvPr/>
          </p:nvSpPr>
          <p:spPr>
            <a:xfrm>
              <a:off x="3275856" y="2643758"/>
              <a:ext cx="1080120" cy="432048"/>
            </a:xfrm>
            <a:prstGeom prst="ellipse">
              <a:avLst/>
            </a:pr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zh-CN" altLang="en-US" b="1" dirty="0" smtClean="0"/>
                <a:t>小贴士</a:t>
              </a:r>
              <a:endParaRPr lang="zh-CN" altLang="en-US" b="1" dirty="0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403648" y="909439"/>
            <a:ext cx="6289699" cy="347078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文本框 7"/>
          <p:cNvSpPr txBox="1"/>
          <p:nvPr/>
        </p:nvSpPr>
        <p:spPr>
          <a:xfrm>
            <a:off x="3337560" y="281940"/>
            <a:ext cx="2103120" cy="521970"/>
          </a:xfrm>
          <a:prstGeom prst="rect">
            <a:avLst/>
          </a:prstGeom>
          <a:solidFill>
            <a:srgbClr val="FFFF00"/>
          </a:solidFill>
        </p:spPr>
        <p:txBody>
          <a:bodyPr>
            <a:spAutoFit/>
            <a:scene3d>
              <a:camera prst="orthographicFront"/>
              <a:lightRig rig="threePt" dir="t"/>
            </a:scene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小组讨论</a:t>
            </a:r>
            <a:endParaRPr lang="zh-CN" altLang="en-US" sz="2800" dirty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6367"/>
          <a:stretch>
            <a:fillRect/>
          </a:stretch>
        </p:blipFill>
        <p:spPr bwMode="auto">
          <a:xfrm>
            <a:off x="7092280" y="2713038"/>
            <a:ext cx="1644326" cy="17492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95536" y="858043"/>
            <a:ext cx="1641475" cy="1655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" name="线形标注 1 33"/>
          <p:cNvSpPr/>
          <p:nvPr/>
        </p:nvSpPr>
        <p:spPr>
          <a:xfrm>
            <a:off x="2286697" y="723900"/>
            <a:ext cx="6280025" cy="1590675"/>
          </a:xfrm>
          <a:prstGeom prst="borderCallout1">
            <a:avLst>
              <a:gd name="adj1" fmla="val 32362"/>
              <a:gd name="adj2" fmla="val 766"/>
              <a:gd name="adj3" fmla="val 28324"/>
              <a:gd name="adj4" fmla="val -3201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我</a:t>
            </a:r>
            <a:r>
              <a:rPr lang="zh-CN" altLang="en-US" sz="28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觉得李强的</a:t>
            </a:r>
            <a:r>
              <a:rPr lang="zh-CN" altLang="en-US" sz="2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爸爸过于严厉了。本来考试成绩不好</a:t>
            </a:r>
            <a:r>
              <a:rPr lang="zh-CN" altLang="en-US" sz="28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，李强心理</a:t>
            </a:r>
            <a:r>
              <a:rPr lang="zh-CN" altLang="en-US" sz="2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压力就很大，如果此时再批评他，犹如雪上加霜。</a:t>
            </a:r>
            <a:endParaRPr lang="zh-CN" altLang="en-US" sz="28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线形标注 1 2"/>
          <p:cNvSpPr/>
          <p:nvPr/>
        </p:nvSpPr>
        <p:spPr>
          <a:xfrm>
            <a:off x="244474" y="2713038"/>
            <a:ext cx="6559773" cy="1617662"/>
          </a:xfrm>
          <a:prstGeom prst="borderCallout1">
            <a:avLst>
              <a:gd name="adj1" fmla="val 43455"/>
              <a:gd name="adj2" fmla="val 102028"/>
              <a:gd name="adj3" fmla="val 53212"/>
              <a:gd name="adj4" fmla="val 107765"/>
            </a:avLst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我</a:t>
            </a:r>
            <a:r>
              <a:rPr lang="zh-CN" altLang="en-US" sz="2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也这么认为，父母此时应该关心孩子，帮助他找出错误的原因，分析不足，争取让他在下一次考试中取得好成绩。</a:t>
            </a:r>
            <a:endParaRPr lang="zh-CN" altLang="en-US" sz="28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323590" y="104775"/>
            <a:ext cx="2103120" cy="521970"/>
          </a:xfrm>
          <a:prstGeom prst="rect">
            <a:avLst/>
          </a:prstGeom>
          <a:solidFill>
            <a:srgbClr val="FFFF00"/>
          </a:solidFill>
        </p:spPr>
        <p:txBody>
          <a:bodyPr>
            <a:spAutoFit/>
            <a:scene3d>
              <a:camera prst="orthographicFront"/>
              <a:lightRig rig="threePt" dir="t"/>
            </a:scene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代表发言</a:t>
            </a:r>
            <a:endParaRPr lang="zh-CN" altLang="en-US" sz="2800" dirty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bldLvl="0" animBg="1"/>
      <p:bldP spid="3" grpId="0" bldLvl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740352" y="3147814"/>
            <a:ext cx="1178090" cy="15429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" name="线形标注 1 33"/>
          <p:cNvSpPr/>
          <p:nvPr/>
        </p:nvSpPr>
        <p:spPr>
          <a:xfrm>
            <a:off x="2684463" y="614363"/>
            <a:ext cx="6022975" cy="1700212"/>
          </a:xfrm>
          <a:prstGeom prst="borderCallout1">
            <a:avLst>
              <a:gd name="adj1" fmla="val 32362"/>
              <a:gd name="adj2" fmla="val 766"/>
              <a:gd name="adj3" fmla="val 47486"/>
              <a:gd name="adj4" fmla="val -28985"/>
            </a:avLst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r>
              <a:rPr lang="zh-CN" altLang="en-US" sz="28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我</a:t>
            </a:r>
            <a:r>
              <a:rPr lang="zh-CN" altLang="en-US" sz="2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觉得王小雅的妈妈对她的爱是一种溺爱。自己的事情应该自己做，父母不可能一生照顾我们，我</a:t>
            </a:r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们</a:t>
            </a:r>
            <a:r>
              <a:rPr lang="zh-CN" altLang="en-US" sz="2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从小要学会独立生活。</a:t>
            </a:r>
            <a:endParaRPr lang="zh-CN" altLang="en-US" sz="28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线形标注 1 4"/>
          <p:cNvSpPr/>
          <p:nvPr/>
        </p:nvSpPr>
        <p:spPr>
          <a:xfrm>
            <a:off x="244475" y="2713038"/>
            <a:ext cx="6388100" cy="1730920"/>
          </a:xfrm>
          <a:prstGeom prst="borderCallout1">
            <a:avLst>
              <a:gd name="adj1" fmla="val 43455"/>
              <a:gd name="adj2" fmla="val 102028"/>
              <a:gd name="adj3" fmla="val 59689"/>
              <a:gd name="adj4" fmla="val 118232"/>
            </a:avLst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我</a:t>
            </a:r>
            <a:r>
              <a:rPr lang="zh-CN" altLang="en-US" sz="2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也遇到过这样的事情，做完作业妈妈要帮我整理书包，都被我婉言拒绝了。我自己能整理好，而且整理的过程会发现缺少什么东西。</a:t>
            </a:r>
            <a:endParaRPr lang="zh-CN" altLang="en-US" sz="28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190" y="858043"/>
            <a:ext cx="1641475" cy="1655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bldLvl="0" animBg="1"/>
      <p:bldP spid="5" grpId="0" bldLvl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1955998"/>
            <a:ext cx="1323757" cy="13588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" name="线形标注 1 33"/>
          <p:cNvSpPr/>
          <p:nvPr/>
        </p:nvSpPr>
        <p:spPr>
          <a:xfrm>
            <a:off x="1482384" y="483518"/>
            <a:ext cx="6022975" cy="1700212"/>
          </a:xfrm>
          <a:prstGeom prst="borderCallout1">
            <a:avLst>
              <a:gd name="adj1" fmla="val 55411"/>
              <a:gd name="adj2" fmla="val 109449"/>
              <a:gd name="adj3" fmla="val 46632"/>
              <a:gd name="adj4" fmla="val 100181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我</a:t>
            </a:r>
            <a:r>
              <a:rPr lang="zh-CN" altLang="en-US" sz="2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觉得陈敏的爸爸做得很好，除了陪他下象棋进行娱乐，还带他看电影和爬山。爬山是体能的训练，可谓想得面面俱到。</a:t>
            </a:r>
            <a:endParaRPr lang="zh-CN" altLang="en-US" sz="28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线形标注 1 4"/>
          <p:cNvSpPr/>
          <p:nvPr/>
        </p:nvSpPr>
        <p:spPr>
          <a:xfrm>
            <a:off x="1501271" y="2861809"/>
            <a:ext cx="7633420" cy="2230437"/>
          </a:xfrm>
          <a:prstGeom prst="borderCallout1">
            <a:avLst>
              <a:gd name="adj1" fmla="val 38900"/>
              <a:gd name="adj2" fmla="val -268"/>
              <a:gd name="adj3" fmla="val 9304"/>
              <a:gd name="adj4" fmla="val -6184"/>
            </a:avLst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我</a:t>
            </a:r>
            <a:r>
              <a:rPr lang="zh-CN" altLang="en-US" sz="2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不太认同你的观点，我觉得</a:t>
            </a:r>
            <a:r>
              <a:rPr lang="zh-CN" altLang="en-US" sz="2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陈敏的爸爸做得并不完全正确。每天晚上我们都要做作业，还要做些力所能及的家务。哪有时间天天下象棋</a:t>
            </a:r>
            <a:r>
              <a:rPr lang="en-US" altLang="zh-CN" sz="2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?</a:t>
            </a:r>
            <a:r>
              <a:rPr lang="zh-CN" altLang="en-US" sz="2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而周末看电影和爬山，是可以的。看电影，丰富文化生活；爬山，可以锻炼身体。</a:t>
            </a:r>
            <a:endParaRPr lang="zh-CN" altLang="en-US" sz="28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EEECEF"/>
              </a:clrFrom>
              <a:clrTo>
                <a:srgbClr val="EEECE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244408" y="915566"/>
            <a:ext cx="744471" cy="150383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bldLvl="0" animBg="1"/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1599769" y="109591"/>
            <a:ext cx="3384441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</a:rPr>
              <a:t>看看以下表现</a:t>
            </a:r>
            <a:endParaRPr lang="zh-CN" altLang="en-US" sz="3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/>
          <a:srcRect b="7387"/>
          <a:stretch>
            <a:fillRect/>
          </a:stretch>
        </p:blipFill>
        <p:spPr bwMode="auto">
          <a:xfrm>
            <a:off x="3028464" y="915566"/>
            <a:ext cx="1790927" cy="161803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32883" y="739358"/>
            <a:ext cx="1583236" cy="157542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64708" y="1892938"/>
            <a:ext cx="2196260" cy="192699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63888" y="2802847"/>
            <a:ext cx="2138821" cy="192699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5"/>
          <a:srcRect r="9405"/>
          <a:stretch>
            <a:fillRect/>
          </a:stretch>
        </p:blipFill>
        <p:spPr bwMode="auto">
          <a:xfrm>
            <a:off x="6336953" y="2427734"/>
            <a:ext cx="1842267" cy="192578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1" name="文本框 10"/>
          <p:cNvSpPr txBox="1"/>
          <p:nvPr/>
        </p:nvSpPr>
        <p:spPr>
          <a:xfrm>
            <a:off x="1426460" y="1527069"/>
            <a:ext cx="4636289" cy="1191816"/>
          </a:xfrm>
          <a:prstGeom prst="wedgeRoundRectCallou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  <a:scene3d>
              <a:camera prst="orthographicFront"/>
              <a:lightRig rig="threePt" dir="t"/>
            </a:scene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我们身边还有那些不文明的现象呢</a:t>
            </a:r>
            <a:r>
              <a:rPr lang="en-US" altLang="zh-CN" sz="320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?</a:t>
            </a:r>
            <a:endParaRPr lang="en-US" altLang="zh-CN" sz="3200" dirty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线形标注 1 33"/>
          <p:cNvSpPr/>
          <p:nvPr/>
        </p:nvSpPr>
        <p:spPr>
          <a:xfrm>
            <a:off x="3131840" y="1059582"/>
            <a:ext cx="5613400" cy="2190750"/>
          </a:xfrm>
          <a:prstGeom prst="borderCallout1">
            <a:avLst>
              <a:gd name="adj1" fmla="val 32362"/>
              <a:gd name="adj2" fmla="val 766"/>
              <a:gd name="adj3" fmla="val 49474"/>
              <a:gd name="adj4" fmla="val -10368"/>
            </a:avLst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是啊，父母的爱形式多样，当我们不理解父母的做法时，我们就应该和父母进行沟通，只有这样双方才能相互理解，生活才会变得更加和谐、美好。</a:t>
            </a:r>
            <a:endParaRPr lang="zh-CN" altLang="en-US" sz="28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616" y="1491630"/>
            <a:ext cx="1409631" cy="216876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1835696" y="1203598"/>
            <a:ext cx="5707062" cy="156966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/>
            <a:r>
              <a:rPr lang="zh-CN" altLang="zh-CN" sz="4800" dirty="0">
                <a:latin typeface="楷体" panose="02010609060101010101" pitchFamily="49" charset="-122"/>
                <a:ea typeface="楷体" panose="02010609060101010101" pitchFamily="49" charset="-122"/>
              </a:rPr>
              <a:t>结合自己的</a:t>
            </a:r>
            <a:r>
              <a:rPr lang="zh-CN" altLang="zh-CN" sz="48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生活</a:t>
            </a:r>
            <a:r>
              <a:rPr lang="zh-CN" altLang="zh-CN" sz="4800" dirty="0">
                <a:latin typeface="楷体" panose="02010609060101010101" pitchFamily="49" charset="-122"/>
                <a:ea typeface="楷体" panose="02010609060101010101" pitchFamily="49" charset="-122"/>
              </a:rPr>
              <a:t>实际感受父母的爱。</a:t>
            </a:r>
            <a:endParaRPr lang="zh-CN" altLang="zh-CN" sz="4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1187624" y="987574"/>
            <a:ext cx="5616624" cy="267765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我有时为了想快点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儿</a:t>
            </a:r>
            <a:r>
              <a:rPr lang="zh-CN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去上课，便在妈妈的电动车后座上吃早餐。慢慢地，我发现在我吃的时候，妈妈的后脑勺总是往旁边微微一翘，防止头发被风吹到我的脸上。长大了，我才知道这竟是一种爱。</a:t>
            </a:r>
            <a:endParaRPr lang="zh-CN" altLang="zh-CN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7020272" y="2571750"/>
            <a:ext cx="1728192" cy="18338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070084" y="3075806"/>
            <a:ext cx="2087034" cy="18026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1043608" y="987574"/>
            <a:ext cx="5760640" cy="224676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我爱睡懒觉，每一天都是妈妈做完早饭，提前给我晾凉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然后叫我起床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r>
              <a:rPr lang="zh-CN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我还经常埋怨妈妈，为什么不早点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儿</a:t>
            </a:r>
            <a:r>
              <a:rPr lang="zh-CN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叫我</a:t>
            </a: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原来是妈妈想让我多睡会儿啊</a:t>
            </a: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!</a:t>
            </a:r>
            <a:endParaRPr lang="en-US" altLang="zh-CN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13522" y="557213"/>
            <a:ext cx="7145337" cy="18002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</a:t>
            </a:r>
            <a:r>
              <a:rPr lang="zh-CN" altLang="zh-CN" sz="28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我是一个马虎的女孩，每次回到家做作业时，总会忘记开灯。久而久之，竟也成了一种习惯。然而，到了那天，这个习惯却无声无息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地</a:t>
            </a:r>
            <a:r>
              <a:rPr lang="zh-CN" altLang="zh-CN" sz="28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消失了。那天傍晚，我回到家，看 　</a:t>
            </a:r>
            <a:endParaRPr lang="zh-CN" altLang="zh-CN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文本框 6"/>
          <p:cNvSpPr txBox="1">
            <a:spLocks noChangeArrowheads="1"/>
          </p:cNvSpPr>
          <p:nvPr/>
        </p:nvSpPr>
        <p:spPr bwMode="auto">
          <a:xfrm>
            <a:off x="34925" y="2357438"/>
            <a:ext cx="8929563" cy="267765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zh-CN" sz="28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见褐色的课桌上放着一张醒目的白纸条，</a:t>
            </a:r>
            <a:r>
              <a:rPr lang="zh-CN" altLang="zh-CN" sz="2800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我</a:t>
            </a:r>
            <a:endParaRPr lang="en-US" altLang="zh-CN" sz="2800" dirty="0" smtClean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r>
              <a:rPr lang="zh-CN" altLang="zh-CN" sz="2800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好奇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地</a:t>
            </a:r>
            <a:r>
              <a:rPr lang="zh-CN" altLang="zh-CN" sz="28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拿过来看了看</a:t>
            </a:r>
            <a:r>
              <a:rPr lang="zh-CN" altLang="zh-CN" sz="2800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：</a:t>
            </a:r>
            <a:endParaRPr lang="en-US" altLang="zh-CN" sz="2800" dirty="0" smtClean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           </a:t>
            </a:r>
            <a:r>
              <a:rPr lang="zh-CN" altLang="zh-CN" sz="2800" dirty="0" smtClean="0"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柠柠，记得开灯！ 　</a:t>
            </a:r>
            <a:endParaRPr lang="zh-CN" altLang="zh-CN" sz="2800" dirty="0" smtClean="0"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r>
              <a:rPr lang="zh-CN" altLang="zh-CN" sz="2800" dirty="0" smtClean="0"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　　                 </a:t>
            </a:r>
            <a:r>
              <a:rPr lang="en-US" altLang="zh-CN" sz="2800" dirty="0" smtClean="0"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                                 </a:t>
            </a:r>
            <a:r>
              <a:rPr lang="zh-CN" altLang="zh-CN" sz="2800" dirty="0" smtClean="0"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爸爸 </a:t>
            </a:r>
            <a:r>
              <a:rPr lang="zh-CN" altLang="zh-CN" sz="2800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　</a:t>
            </a:r>
            <a:endParaRPr lang="zh-CN" altLang="zh-CN" sz="28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zh-CN" sz="2800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　　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</a:t>
            </a:r>
            <a:r>
              <a:rPr lang="zh-CN" altLang="zh-CN" sz="2800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这一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张</a:t>
            </a:r>
            <a:r>
              <a:rPr lang="zh-CN" altLang="zh-CN" sz="2800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小纸条，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虽然</a:t>
            </a:r>
            <a:r>
              <a:rPr lang="zh-CN" altLang="zh-CN" sz="2800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内容少，却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饱</a:t>
            </a:r>
            <a:r>
              <a:rPr lang="zh-CN" altLang="zh-CN" sz="2800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含着父亲对我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</a:t>
            </a:r>
            <a:endParaRPr lang="en-US" altLang="zh-CN" sz="2800" dirty="0" smtClean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  </a:t>
            </a:r>
            <a:r>
              <a:rPr lang="zh-CN" altLang="zh-CN" sz="2800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关爱的小纸条，原来，它的名字也叫“爱”</a:t>
            </a:r>
            <a:r>
              <a:rPr lang="zh-CN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zh-CN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102" name="Picture 6" descr="https://gimg2.baidu.com/image_search/src=http%3A%2F%2Fpic.51yuansu.com%2Fpic3%2Fcover%2F01%2F47%2F07%2F593a71e723043_610.jpg&amp;refer=http%3A%2F%2Fpic.51yuansu.com&amp;app=2002&amp;size=f9999,10000&amp;q=a80&amp;n=0&amp;g=0n&amp;fmt=jpeg?sec=1620544331&amp;t=1289d0d75177c3000d609c5327b947f3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45513" y="661998"/>
            <a:ext cx="1841865" cy="27748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1835696" y="1203598"/>
            <a:ext cx="5707062" cy="156966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/>
            <a:r>
              <a:rPr lang="zh-CN" altLang="en-US" sz="4800" dirty="0">
                <a:latin typeface="楷体" panose="02010609060101010101" pitchFamily="49" charset="-122"/>
                <a:ea typeface="楷体" panose="02010609060101010101" pitchFamily="49" charset="-122"/>
              </a:rPr>
              <a:t>你们有什么想对父母说的呢</a:t>
            </a:r>
            <a:r>
              <a:rPr lang="en-US" altLang="zh-CN" sz="4800" dirty="0"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endParaRPr lang="en-US" altLang="zh-CN" sz="4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7452320" y="3363838"/>
            <a:ext cx="1484098" cy="13681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755576" y="843558"/>
            <a:ext cx="7310437" cy="30813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en-US" altLang="zh-CN" sz="2800" dirty="0" err="1">
                <a:latin typeface="楷体" panose="02010609060101010101" pitchFamily="49" charset="-122"/>
                <a:ea typeface="楷体" panose="02010609060101010101" pitchFamily="49" charset="-122"/>
              </a:rPr>
              <a:t>爸，妈，</a:t>
            </a:r>
            <a:r>
              <a:rPr lang="en-US" altLang="zh-CN" sz="2800" dirty="0" err="1" smtClean="0">
                <a:latin typeface="楷体" panose="02010609060101010101" pitchFamily="49" charset="-122"/>
                <a:ea typeface="楷体" panose="02010609060101010101" pitchFamily="49" charset="-122"/>
              </a:rPr>
              <a:t>在此我先对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你们</a:t>
            </a:r>
            <a:r>
              <a:rPr lang="en-US" altLang="zh-CN" sz="2800" dirty="0" err="1" smtClean="0">
                <a:latin typeface="楷体" panose="02010609060101010101" pitchFamily="49" charset="-122"/>
                <a:ea typeface="楷体" panose="02010609060101010101" pitchFamily="49" charset="-122"/>
              </a:rPr>
              <a:t>说一声</a:t>
            </a:r>
            <a:r>
              <a:rPr lang="en-US" altLang="zh-CN" sz="2800" dirty="0" err="1">
                <a:latin typeface="楷体" panose="02010609060101010101" pitchFamily="49" charset="-122"/>
                <a:ea typeface="楷体" panose="02010609060101010101" pitchFamily="49" charset="-122"/>
              </a:rPr>
              <a:t>,谢谢！</a:t>
            </a:r>
            <a:r>
              <a:rPr lang="en-US" altLang="zh-CN" sz="2800" dirty="0" err="1" smtClean="0">
                <a:latin typeface="楷体" panose="02010609060101010101" pitchFamily="49" charset="-122"/>
                <a:ea typeface="楷体" panose="02010609060101010101" pitchFamily="49" charset="-122"/>
              </a:rPr>
              <a:t>为的是感谢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你</a:t>
            </a:r>
            <a:r>
              <a:rPr lang="en-US" altLang="zh-CN" sz="2800" dirty="0" err="1" smtClean="0">
                <a:latin typeface="楷体" panose="02010609060101010101" pitchFamily="49" charset="-122"/>
                <a:ea typeface="楷体" panose="02010609060101010101" pitchFamily="49" charset="-122"/>
              </a:rPr>
              <a:t>们的养育之恩</a:t>
            </a:r>
            <a:r>
              <a:rPr lang="en-US" altLang="zh-CN" sz="2800" dirty="0" err="1">
                <a:latin typeface="楷体" panose="02010609060101010101" pitchFamily="49" charset="-122"/>
                <a:ea typeface="楷体" panose="02010609060101010101" pitchFamily="49" charset="-122"/>
              </a:rPr>
              <a:t>，我还要道一声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你们</a:t>
            </a:r>
            <a:r>
              <a:rPr lang="en-US" altLang="zh-CN" sz="2800" dirty="0" err="1" smtClean="0">
                <a:latin typeface="楷体" panose="02010609060101010101" pitchFamily="49" charset="-122"/>
                <a:ea typeface="楷体" panose="02010609060101010101" pitchFamily="49" charset="-122"/>
              </a:rPr>
              <a:t>辛苦了</a:t>
            </a:r>
            <a:r>
              <a:rPr lang="en-US" altLang="zh-CN" sz="2800" dirty="0" err="1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en-US" altLang="zh-CN" sz="2800" dirty="0" err="1" smtClean="0">
                <a:latin typeface="楷体" panose="02010609060101010101" pitchFamily="49" charset="-122"/>
                <a:ea typeface="楷体" panose="02010609060101010101" pitchFamily="49" charset="-122"/>
              </a:rPr>
              <a:t>为的是感谢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你们</a:t>
            </a:r>
            <a:r>
              <a:rPr lang="en-US" altLang="zh-CN" sz="2800" dirty="0" err="1" smtClean="0">
                <a:latin typeface="楷体" panose="02010609060101010101" pitchFamily="49" charset="-122"/>
                <a:ea typeface="楷体" panose="02010609060101010101" pitchFamily="49" charset="-122"/>
              </a:rPr>
              <a:t>为了我奔波劳累</a:t>
            </a:r>
            <a:r>
              <a:rPr lang="en-US" altLang="zh-CN" sz="2800" dirty="0" err="1">
                <a:latin typeface="楷体" panose="02010609060101010101" pitchFamily="49" charset="-122"/>
                <a:ea typeface="楷体" panose="02010609060101010101" pitchFamily="49" charset="-122"/>
              </a:rPr>
              <a:t>。爸爸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2800" dirty="0" err="1">
                <a:latin typeface="楷体" panose="02010609060101010101" pitchFamily="49" charset="-122"/>
                <a:ea typeface="楷体" panose="02010609060101010101" pitchFamily="49" charset="-122"/>
              </a:rPr>
              <a:t>妈妈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你们</a:t>
            </a:r>
            <a:r>
              <a:rPr lang="en-US" altLang="zh-CN" sz="2800" dirty="0" err="1" smtClean="0">
                <a:latin typeface="楷体" panose="02010609060101010101" pitchFamily="49" charset="-122"/>
                <a:ea typeface="楷体" panose="02010609060101010101" pitchFamily="49" charset="-122"/>
              </a:rPr>
              <a:t>视我为明珠</a:t>
            </a:r>
            <a:r>
              <a:rPr lang="en-US" altLang="zh-CN" sz="2800" dirty="0" err="1">
                <a:latin typeface="楷体" panose="02010609060101010101" pitchFamily="49" charset="-122"/>
                <a:ea typeface="楷体" panose="02010609060101010101" pitchFamily="49" charset="-122"/>
              </a:rPr>
              <a:t>，把我捧在手上，不敢太用力地握，怕捏碎；又不敢握太松，又怕掉落地上。就这样，我在你们的呵护下健康欢乐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地</a:t>
            </a:r>
            <a:r>
              <a:rPr lang="en-US" altLang="zh-CN" sz="2800" dirty="0" err="1">
                <a:latin typeface="楷体" panose="02010609060101010101" pitchFamily="49" charset="-122"/>
                <a:ea typeface="楷体" panose="02010609060101010101" pitchFamily="49" charset="-122"/>
              </a:rPr>
              <a:t>成长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899592" y="992559"/>
            <a:ext cx="6838950" cy="22272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en-US" altLang="zh-CN" sz="2800" dirty="0" err="1">
                <a:latin typeface="楷体" panose="02010609060101010101" pitchFamily="49" charset="-122"/>
                <a:ea typeface="楷体" panose="02010609060101010101" pitchFamily="49" charset="-122"/>
              </a:rPr>
              <a:t>爸爸，我想对您说声对不起！因为我平时的倔强，不听话，贪玩，让您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费</a:t>
            </a:r>
            <a:r>
              <a:rPr lang="en-US" altLang="zh-CN" sz="2800" dirty="0" err="1">
                <a:latin typeface="楷体" panose="02010609060101010101" pitchFamily="49" charset="-122"/>
                <a:ea typeface="楷体" panose="02010609060101010101" pitchFamily="49" charset="-122"/>
              </a:rPr>
              <a:t>了很多心。但是</a:t>
            </a: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，“</a:t>
            </a:r>
            <a:r>
              <a:rPr lang="en-US" altLang="zh-CN" sz="2800" dirty="0" err="1">
                <a:latin typeface="楷体" panose="02010609060101010101" pitchFamily="49" charset="-122"/>
                <a:ea typeface="楷体" panose="02010609060101010101" pitchFamily="49" charset="-122"/>
              </a:rPr>
              <a:t>吃一堑，长一智</a:t>
            </a: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”，</a:t>
            </a:r>
            <a:r>
              <a:rPr lang="en-US" altLang="zh-CN" sz="2800" dirty="0" err="1">
                <a:latin typeface="楷体" panose="02010609060101010101" pitchFamily="49" charset="-122"/>
                <a:ea typeface="楷体" panose="02010609060101010101" pitchFamily="49" charset="-122"/>
              </a:rPr>
              <a:t>我会改的</a:t>
            </a: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并且我会努力学习，长大成才，好好报答您的养育之恩。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6F4F7"/>
              </a:clrFrom>
              <a:clrTo>
                <a:srgbClr val="F6F4F7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8184" y="3003798"/>
            <a:ext cx="1956881" cy="196079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1331640" y="843558"/>
            <a:ext cx="6408712" cy="22272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爸爸妈妈，虽然我不会永远得第一，但是我知道我是你们的唯一。虽然你们普普通通，但你们的爱是独一无二的，是别人给不了我的。虽然我有时候不理解你们，但是我会努力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地</a:t>
            </a:r>
            <a:r>
              <a:rPr lang="zh-CN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控制。 </a:t>
            </a:r>
            <a:endParaRPr lang="zh-CN" altLang="zh-CN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122" name="Picture 2" descr="https://gimg2.baidu.com/image_search/src=http%3A%2F%2Fbpic.588ku.com%2Felement_origin_min_pic%2F16%2F11%2F17%2Fd777cd3bbe66e5a1704067147ac63397.jpg&amp;refer=http%3A%2F%2Fbpic.588ku.com&amp;app=2002&amp;size=f9999,10000&amp;q=a80&amp;n=0&amp;g=0n&amp;fmt=jpeg?sec=1620544619&amp;t=6e373643bfb6d5c028534c11729feab7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452320" y="3214836"/>
            <a:ext cx="1292169" cy="17344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矩形 33"/>
          <p:cNvSpPr/>
          <p:nvPr/>
        </p:nvSpPr>
        <p:spPr>
          <a:xfrm>
            <a:off x="1043608" y="843558"/>
            <a:ext cx="7546677" cy="3094037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zh-CN" altLang="en-US" sz="2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交际妙法</a:t>
            </a:r>
            <a:endParaRPr lang="en-US" altLang="zh-CN" sz="28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/>
            <a:r>
              <a:rPr lang="zh-CN" altLang="en-US" sz="2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回忆自己父母如何关爱自己的；</a:t>
            </a:r>
            <a:endParaRPr lang="zh-CN" altLang="en-US" sz="28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algn="ctr"/>
            <a:r>
              <a:rPr lang="zh-CN" altLang="en-US" sz="2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阅读材料，思考问题，表明态度；</a:t>
            </a:r>
            <a:endParaRPr lang="zh-CN" altLang="en-US" sz="28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algn="ctr"/>
            <a:r>
              <a:rPr lang="zh-CN" altLang="en-US" sz="2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小组讨论交流，倾听他人意见；</a:t>
            </a:r>
            <a:endParaRPr lang="zh-CN" altLang="en-US" sz="28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algn="ctr"/>
            <a:r>
              <a:rPr lang="zh-CN" altLang="en-US" sz="2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抓住要点，敢于发表自己的意见；</a:t>
            </a:r>
            <a:endParaRPr lang="zh-CN" altLang="en-US" sz="28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algn="ctr"/>
            <a:r>
              <a:rPr lang="zh-CN" altLang="en-US" sz="2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展示观点，结合生活实际感受父母的爱。</a:t>
            </a:r>
            <a:endParaRPr lang="zh-CN" altLang="en-US" sz="28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092280" y="2446657"/>
            <a:ext cx="1474132" cy="22017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圆角矩形标注 4"/>
          <p:cNvSpPr/>
          <p:nvPr/>
        </p:nvSpPr>
        <p:spPr>
          <a:xfrm>
            <a:off x="1790619" y="459923"/>
            <a:ext cx="2921000" cy="938212"/>
          </a:xfrm>
          <a:prstGeom prst="wedgeRoundRectCallout">
            <a:avLst>
              <a:gd name="adj1" fmla="val -42681"/>
              <a:gd name="adj2" fmla="val 127475"/>
              <a:gd name="adj3" fmla="val 16667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破坏桌椅</a:t>
            </a:r>
            <a:r>
              <a:rPr lang="zh-CN" altLang="en-US" sz="28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圆角矩形标注 3"/>
          <p:cNvSpPr/>
          <p:nvPr/>
        </p:nvSpPr>
        <p:spPr>
          <a:xfrm>
            <a:off x="4490069" y="1531640"/>
            <a:ext cx="2921000" cy="936625"/>
          </a:xfrm>
          <a:prstGeom prst="wedgeRoundRectCallout">
            <a:avLst>
              <a:gd name="adj1" fmla="val 41123"/>
              <a:gd name="adj2" fmla="val 109279"/>
              <a:gd name="adj3" fmla="val 16667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放学后不关窗户。</a:t>
            </a:r>
            <a:endParaRPr lang="zh-CN" altLang="en-US" sz="280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圆角矩形标注 5"/>
          <p:cNvSpPr/>
          <p:nvPr/>
        </p:nvSpPr>
        <p:spPr>
          <a:xfrm>
            <a:off x="1835696" y="459922"/>
            <a:ext cx="2919412" cy="936625"/>
          </a:xfrm>
          <a:prstGeom prst="wedgeRoundRectCallout">
            <a:avLst>
              <a:gd name="adj1" fmla="val -43671"/>
              <a:gd name="adj2" fmla="val 122501"/>
              <a:gd name="adj3" fmla="val 16667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不按时交作业。</a:t>
            </a:r>
            <a:endParaRPr lang="zh-CN" altLang="en-US" sz="28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圆角矩形标注 6"/>
          <p:cNvSpPr/>
          <p:nvPr/>
        </p:nvSpPr>
        <p:spPr>
          <a:xfrm>
            <a:off x="4490069" y="1530052"/>
            <a:ext cx="2921000" cy="936625"/>
          </a:xfrm>
          <a:prstGeom prst="wedgeRoundRectCallout">
            <a:avLst>
              <a:gd name="adj1" fmla="val 42427"/>
              <a:gd name="adj2" fmla="val 110296"/>
              <a:gd name="adj3" fmla="val 16667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上课交头接耳。</a:t>
            </a:r>
            <a:endParaRPr lang="zh-CN" altLang="en-US" sz="280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7075" y="1431224"/>
            <a:ext cx="1876357" cy="1807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4" grpId="0" bldLvl="0" animBg="1"/>
      <p:bldP spid="4" grpId="1" animBg="1"/>
      <p:bldP spid="6" grpId="0" bldLvl="0" animBg="1"/>
      <p:bldP spid="7" grpId="0" bldLvl="0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矩形 33"/>
          <p:cNvSpPr/>
          <p:nvPr/>
        </p:nvSpPr>
        <p:spPr>
          <a:xfrm>
            <a:off x="971600" y="1131590"/>
            <a:ext cx="7546677" cy="1653877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r>
              <a:rPr lang="zh-CN" altLang="zh-CN" sz="4400" dirty="0">
                <a:latin typeface="楷体" panose="02010609060101010101" pitchFamily="49" charset="-122"/>
                <a:ea typeface="楷体" panose="02010609060101010101" pitchFamily="49" charset="-122"/>
              </a:rPr>
              <a:t>看下面图片感受父母的爱。</a:t>
            </a:r>
            <a:endParaRPr lang="zh-CN" altLang="zh-CN" sz="4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683568" y="985838"/>
            <a:ext cx="2954040" cy="28059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4067944" y="1347614"/>
            <a:ext cx="4552950" cy="35385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夏天，天气很热。可是突然停电了，</a:t>
            </a: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怎么办</a:t>
            </a: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”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望着睡着的孩子，妈妈无奈地自言自语。这时，妈妈拿来了扇子和毛巾，一边给孩子扇风，一边给孩子擦汗，完全忘记了自己的疲劳与炎热。这是多么伟大的母爱啊</a:t>
            </a: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!</a:t>
            </a:r>
            <a:endParaRPr lang="en-US" altLang="zh-CN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5981101" y="554867"/>
            <a:ext cx="3101677" cy="29376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1403648" y="555526"/>
            <a:ext cx="4611687" cy="44005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图片中的女孩在尽情地享受着爸妈的关爱，但从她的脸上却完全看不出高兴。其实这是父母对孩子的溺爱。她完全可以自己乘凉，自己吃饭。父母不能所有的事都代劳，这样长期以来会让她失去自理能力，将来无法在社会生存</a:t>
            </a:r>
            <a:r>
              <a:rPr lang="zh-CN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所以</a:t>
            </a:r>
            <a:r>
              <a:rPr lang="zh-CN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父母之爱要适度</a:t>
            </a: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!</a:t>
            </a:r>
            <a:endParaRPr lang="en-US" altLang="zh-CN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331640" y="797421"/>
            <a:ext cx="2667433" cy="24636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4145211" y="1707654"/>
            <a:ext cx="4998789" cy="31067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妈妈在教孩子整理衣物，妈妈耐心教，孩子认真学。妈妈这样做是为了让孩子学会自我生存的本领，毕竟父母不能跟孩子一辈子。这也是一种埋在心底的深深的爱，要用内心去感受，去体会</a:t>
            </a: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!</a:t>
            </a:r>
            <a:endParaRPr lang="en-US" altLang="zh-CN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>
            <a:off x="2339752" y="-2324794"/>
            <a:ext cx="4680520" cy="6183983"/>
            <a:chOff x="1706776" y="-480463"/>
            <a:chExt cx="4680520" cy="6183983"/>
          </a:xfrm>
        </p:grpSpPr>
        <p:grpSp>
          <p:nvGrpSpPr>
            <p:cNvPr id="9" name="组合 8"/>
            <p:cNvGrpSpPr/>
            <p:nvPr/>
          </p:nvGrpSpPr>
          <p:grpSpPr>
            <a:xfrm>
              <a:off x="1706776" y="2067694"/>
              <a:ext cx="4680520" cy="3635826"/>
              <a:chOff x="1706776" y="2067694"/>
              <a:chExt cx="4680520" cy="3635826"/>
            </a:xfrm>
          </p:grpSpPr>
          <p:sp>
            <p:nvSpPr>
              <p:cNvPr id="2" name="文本框 1"/>
              <p:cNvSpPr txBox="1">
                <a:spLocks noChangeArrowheads="1"/>
              </p:cNvSpPr>
              <p:nvPr/>
            </p:nvSpPr>
            <p:spPr bwMode="auto">
              <a:xfrm>
                <a:off x="1706776" y="3579862"/>
                <a:ext cx="4680520" cy="2123658"/>
              </a:xfrm>
              <a:prstGeom prst="rect">
                <a:avLst/>
              </a:prstGeom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sz="6600" dirty="0" smtClean="0">
                    <a:latin typeface="宋体" panose="02010600030101010101" pitchFamily="2" charset="-122"/>
                  </a:rPr>
                  <a:t>我最喜欢的人物形象</a:t>
                </a:r>
                <a:endParaRPr lang="zh-CN" altLang="en-US" sz="6600" dirty="0">
                  <a:latin typeface="宋体" panose="02010600030101010101" pitchFamily="2" charset="-122"/>
                </a:endParaRPr>
              </a:p>
            </p:txBody>
          </p:sp>
          <p:cxnSp>
            <p:nvCxnSpPr>
              <p:cNvPr id="4" name="直接连接符 3"/>
              <p:cNvCxnSpPr/>
              <p:nvPr/>
            </p:nvCxnSpPr>
            <p:spPr>
              <a:xfrm flipV="1">
                <a:off x="3851920" y="2067694"/>
                <a:ext cx="0" cy="1512168"/>
              </a:xfrm>
              <a:prstGeom prst="line">
                <a:avLst/>
              </a:prstGeom>
              <a:ln w="25400">
                <a:solidFill>
                  <a:schemeClr val="accent6">
                    <a:lumMod val="60000"/>
                    <a:lumOff val="4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0" name="组合 9"/>
            <p:cNvGrpSpPr/>
            <p:nvPr/>
          </p:nvGrpSpPr>
          <p:grpSpPr>
            <a:xfrm rot="10800000">
              <a:off x="2066816" y="-480463"/>
              <a:ext cx="3570208" cy="2620164"/>
              <a:chOff x="2066816" y="2067694"/>
              <a:chExt cx="3570208" cy="2620164"/>
            </a:xfrm>
          </p:grpSpPr>
          <p:sp>
            <p:nvSpPr>
              <p:cNvPr id="11" name="文本框 10"/>
              <p:cNvSpPr txBox="1">
                <a:spLocks noChangeArrowheads="1"/>
              </p:cNvSpPr>
              <p:nvPr/>
            </p:nvSpPr>
            <p:spPr bwMode="auto">
              <a:xfrm>
                <a:off x="2066816" y="3579862"/>
                <a:ext cx="3570208" cy="1107996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wrap="none">
                <a:spAutoFit/>
              </a:bodyPr>
              <a:lstStyle/>
              <a:p>
                <a:r>
                  <a:rPr lang="zh-CN" altLang="en-US" sz="6600" dirty="0" smtClean="0">
                    <a:noFill/>
                    <a:latin typeface="宋体" panose="02010600030101010101" pitchFamily="2" charset="-122"/>
                    <a:ea typeface="宋体" panose="02010600030101010101" pitchFamily="2" charset="-122"/>
                  </a:rPr>
                  <a:t>例题</a:t>
                </a:r>
                <a:r>
                  <a:rPr lang="zh-CN" altLang="en-US" sz="6600" dirty="0">
                    <a:noFill/>
                    <a:latin typeface="宋体" panose="02010600030101010101" pitchFamily="2" charset="-122"/>
                    <a:ea typeface="宋体" panose="02010600030101010101" pitchFamily="2" charset="-122"/>
                  </a:rPr>
                  <a:t>分析</a:t>
                </a:r>
                <a:endParaRPr lang="zh-CN" altLang="en-US" sz="6600" dirty="0">
                  <a:noFill/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cxnSp>
            <p:nvCxnSpPr>
              <p:cNvPr id="12" name="直接连接符 11"/>
              <p:cNvCxnSpPr/>
              <p:nvPr/>
            </p:nvCxnSpPr>
            <p:spPr>
              <a:xfrm flipV="1">
                <a:off x="3851920" y="2067694"/>
                <a:ext cx="0" cy="1512168"/>
              </a:xfrm>
              <a:prstGeom prst="line">
                <a:avLst/>
              </a:prstGeom>
              <a:ln w="2540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cxnSp>
        <p:nvCxnSpPr>
          <p:cNvPr id="20" name="直接连接符 19"/>
          <p:cNvCxnSpPr/>
          <p:nvPr/>
        </p:nvCxnSpPr>
        <p:spPr>
          <a:xfrm flipV="1">
            <a:off x="222869" y="483518"/>
            <a:ext cx="0" cy="1512168"/>
          </a:xfrm>
          <a:prstGeom prst="line">
            <a:avLst/>
          </a:prstGeom>
          <a:ln w="2540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1403648" y="915566"/>
            <a:ext cx="7344816" cy="120032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把</a:t>
            </a:r>
            <a:r>
              <a:rPr lang="zh-CN" altLang="zh-CN" sz="3600" dirty="0">
                <a:latin typeface="楷体" panose="02010609060101010101" pitchFamily="49" charset="-122"/>
                <a:ea typeface="楷体" panose="02010609060101010101" pitchFamily="49" charset="-122"/>
              </a:rPr>
              <a:t>自己最喜欢的人物形象与大家一起分享。</a:t>
            </a:r>
            <a:endParaRPr lang="zh-CN" altLang="zh-CN" sz="3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3635896" y="2211710"/>
            <a:ext cx="5302250" cy="2304256"/>
            <a:chOff x="3635896" y="2211710"/>
            <a:chExt cx="5302250" cy="2304256"/>
          </a:xfrm>
        </p:grpSpPr>
        <p:sp>
          <p:nvSpPr>
            <p:cNvPr id="6" name="剪去单角的矩形 5"/>
            <p:cNvSpPr/>
            <p:nvPr/>
          </p:nvSpPr>
          <p:spPr>
            <a:xfrm>
              <a:off x="3635896" y="2427734"/>
              <a:ext cx="5302250" cy="2088232"/>
            </a:xfrm>
            <a:prstGeom prst="snip1Rect">
              <a:avLst/>
            </a:prstGeom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anchor="ctr"/>
            <a:lstStyle/>
            <a:p>
              <a:r>
                <a:rPr lang="zh-CN" altLang="en-US" sz="2800" dirty="0" smtClea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   </a:t>
              </a:r>
              <a:r>
                <a:rPr lang="zh-CN" altLang="en-US" sz="2800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说明人物形象、出处以及喜欢的理由；理由要分条讲述，这样能让人听清楚；听别人说话，要抓住所说的人物重点。</a:t>
              </a:r>
              <a:endParaRPr lang="zh-CN" altLang="en-US" sz="2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8" name="椭圆 7"/>
            <p:cNvSpPr/>
            <p:nvPr/>
          </p:nvSpPr>
          <p:spPr>
            <a:xfrm>
              <a:off x="3851920" y="2211710"/>
              <a:ext cx="1080120" cy="432048"/>
            </a:xfrm>
            <a:prstGeom prst="ellipse">
              <a:avLst/>
            </a:pr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zh-CN" altLang="en-US" b="1" dirty="0" smtClean="0"/>
                <a:t>小贴士</a:t>
              </a:r>
              <a:endParaRPr lang="zh-CN" altLang="en-US" b="1" dirty="0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1043608" y="1707654"/>
            <a:ext cx="6912768" cy="76944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zh-CN" altLang="zh-CN" sz="4400" b="1" dirty="0">
                <a:latin typeface="黑体" panose="02010609060101010101" pitchFamily="49" charset="-122"/>
                <a:ea typeface="黑体" panose="02010609060101010101" pitchFamily="49" charset="-122"/>
              </a:rPr>
              <a:t>我最喜欢的人物形象交流会</a:t>
            </a:r>
            <a:endParaRPr lang="zh-CN" altLang="zh-CN" sz="4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120868" y="1045096"/>
            <a:ext cx="4536504" cy="32287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文本框 7"/>
          <p:cNvSpPr txBox="1"/>
          <p:nvPr/>
        </p:nvSpPr>
        <p:spPr>
          <a:xfrm>
            <a:off x="3337560" y="281940"/>
            <a:ext cx="2103120" cy="521970"/>
          </a:xfrm>
          <a:prstGeom prst="rect">
            <a:avLst/>
          </a:prstGeom>
          <a:solidFill>
            <a:srgbClr val="FFFF00"/>
          </a:solidFill>
        </p:spPr>
        <p:txBody>
          <a:bodyPr>
            <a:spAutoFit/>
            <a:scene3d>
              <a:camera prst="orthographicFront"/>
              <a:lightRig rig="threePt" dir="t"/>
            </a:scene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小组讨论</a:t>
            </a:r>
            <a:endParaRPr lang="zh-CN" altLang="en-US" sz="2800" dirty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6588224" y="1002635"/>
            <a:ext cx="2303462" cy="3449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30854" y="311408"/>
            <a:ext cx="6737350" cy="4832092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endParaRPr lang="en-US" altLang="zh-CN" sz="28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我</a:t>
            </a:r>
            <a:r>
              <a:rPr lang="zh-CN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喜欢看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《</a:t>
            </a:r>
            <a:r>
              <a:rPr lang="zh-CN" altLang="zh-CN" sz="28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西游记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》，最主要的是因为喜欢</a:t>
            </a:r>
            <a:r>
              <a:rPr lang="zh-CN" altLang="zh-CN" sz="28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孙悟空。我喜欢他的理由</a:t>
            </a: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: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一、</a:t>
            </a:r>
            <a:r>
              <a:rPr lang="zh-CN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孙悟空是个不讲私情的人，从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《</a:t>
            </a:r>
            <a:r>
              <a:rPr lang="zh-CN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孙悟空大战红孩儿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》</a:t>
            </a:r>
            <a:r>
              <a:rPr lang="zh-CN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这个故事，可以看出他和牛魔王虽然是拜把兄弟，但他还是请观音把红孩儿带走做了善财童子。二、</a:t>
            </a:r>
            <a:r>
              <a:rPr lang="zh-CN" altLang="zh-CN" sz="28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孙悟空在比邱国救孩子的故事，可以看出悟空的善良。三、孙悟空机智、勇敢。在护送唐僧取经的路上，历尽了千心万苦，并凭借他的智慧和能力，最终取得真经。</a:t>
            </a:r>
            <a:endParaRPr lang="zh-CN" altLang="zh-CN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51520" y="87358"/>
            <a:ext cx="2103120" cy="52197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spAutoFit/>
            <a:scene3d>
              <a:camera prst="orthographicFront"/>
              <a:lightRig rig="threePt" dir="t"/>
            </a:scene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代表发言</a:t>
            </a:r>
            <a:endParaRPr lang="zh-CN" altLang="en-US" sz="2800" dirty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6512308" y="1707654"/>
            <a:ext cx="1732100" cy="30830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323528" y="915566"/>
            <a:ext cx="6181725" cy="3968750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我最喜欢的人物是哪吒，他是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哪吒闹海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里的人物。我喜欢他的理由</a:t>
            </a: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一、</a:t>
            </a:r>
            <a:r>
              <a:rPr lang="zh-CN" altLang="zh-CN" sz="28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可爱的外表。他扎着两个冲天鬏，光着小脚丫，踩着风火轮，乾坤圈手中拿，混天绫更是时时刻刻保护他。二、</a:t>
            </a:r>
            <a:r>
              <a:rPr lang="zh-CN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他年纪小，但武功高，能变出三头六臂。三、</a:t>
            </a:r>
            <a:r>
              <a:rPr lang="zh-CN" altLang="zh-CN" sz="28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他见义勇为，敢于担当。龙王欺负老百姓，他为百姓与龙王战争，救出了百姓。</a:t>
            </a:r>
            <a:endParaRPr lang="zh-CN" altLang="zh-CN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/>
          <p:cNvSpPr/>
          <p:nvPr/>
        </p:nvSpPr>
        <p:spPr>
          <a:xfrm>
            <a:off x="827584" y="1347614"/>
            <a:ext cx="7272808" cy="1940957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en-US" sz="5400" dirty="0">
                <a:solidFill>
                  <a:schemeClr val="dk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针对以上现象，你有什么想说的</a:t>
            </a:r>
            <a:r>
              <a:rPr lang="en-US" altLang="zh-CN" sz="5400" dirty="0">
                <a:solidFill>
                  <a:schemeClr val="dk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endParaRPr lang="en-US" altLang="zh-CN" sz="5400" dirty="0">
              <a:solidFill>
                <a:schemeClr val="dk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4296344" y="627534"/>
            <a:ext cx="4835824" cy="4401205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altLang="zh-CN" sz="2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</a:t>
            </a:r>
            <a:r>
              <a:rPr lang="zh-CN" altLang="zh-CN" sz="2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我喜欢看四大名著，尤其是</a:t>
            </a:r>
            <a:r>
              <a:rPr lang="zh-CN" altLang="en-US" sz="2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《三国演义》。书中的</a:t>
            </a:r>
            <a:r>
              <a:rPr lang="zh-CN" altLang="zh-CN" sz="2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诸葛亮，让我好生敬佩。他的聪明才干、胸有成竹、顾全大局。他知天时，懂地理，识人心，三顾茅庐时透彻分析天下，草船借箭时从容不迫，巧借东风、火烧赤壁时的神机妙算以及扶持幼主、兴复汉室的赤胆忠心，都让我由衷</a:t>
            </a:r>
            <a:r>
              <a:rPr lang="zh-CN" altLang="en-US" sz="2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地</a:t>
            </a:r>
            <a:r>
              <a:rPr lang="zh-CN" altLang="zh-CN" sz="2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佩服。</a:t>
            </a:r>
            <a:endParaRPr lang="zh-CN" altLang="zh-CN" sz="28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" name="Picture 4" descr="https://gimg2.baidu.com/image_search/src=http%3A%2F%2Fp.ssl.qhimg.com%2Ft019745bbd79e49fdb3.jpg%3Fsize%3D1145x716&amp;refer=http%3A%2F%2Fp.ssl.qhimg.com&amp;app=2002&amp;size=f9999,10000&amp;q=a80&amp;n=0&amp;g=0n&amp;fmt=jpeg?sec=1620545286&amp;t=50e5e1928d9a4887f2c2fdc7d98e687f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31590"/>
            <a:ext cx="4296344" cy="26866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矩形 33"/>
          <p:cNvSpPr/>
          <p:nvPr/>
        </p:nvSpPr>
        <p:spPr>
          <a:xfrm>
            <a:off x="1619672" y="771550"/>
            <a:ext cx="6192838" cy="3294062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zh-CN" altLang="en-US" sz="28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交际妙方法</a:t>
            </a:r>
            <a:endParaRPr lang="en-US" altLang="zh-CN" sz="280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/>
            <a:endParaRPr lang="zh-CN" altLang="en-US" sz="280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/>
            <a:r>
              <a:rPr lang="zh-CN" altLang="en-US" sz="28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活动前确定自己喜欢的人物形象；</a:t>
            </a:r>
            <a:endParaRPr lang="zh-CN" altLang="en-US" sz="280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/>
            <a:r>
              <a:rPr lang="zh-CN" altLang="en-US" sz="28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然后写好出处及你喜欢他的理由；</a:t>
            </a:r>
            <a:endParaRPr lang="zh-CN" altLang="en-US" sz="280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/>
            <a:r>
              <a:rPr lang="zh-CN" altLang="en-US" sz="28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试着讲给同桌听，请同学提意见；</a:t>
            </a:r>
            <a:endParaRPr lang="zh-CN" altLang="en-US" sz="280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/>
            <a:r>
              <a:rPr lang="zh-CN" altLang="en-US" sz="28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修改不足，再次小组或班级交流；</a:t>
            </a:r>
            <a:endParaRPr lang="zh-CN" altLang="en-US" sz="280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/>
            <a:r>
              <a:rPr lang="zh-CN" altLang="en-US" sz="28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倾听他人意见，弥补自己的不足。</a:t>
            </a:r>
            <a:endParaRPr lang="zh-CN" altLang="en-US" sz="280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bldLvl="0" animBg="1"/>
    </p:bld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755576" y="598298"/>
            <a:ext cx="7645080" cy="120032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600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同学们</a:t>
            </a:r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选择下面的人物形象，说说你喜欢的理由。</a:t>
            </a:r>
            <a:endParaRPr lang="zh-CN" altLang="zh-CN" sz="3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664488" y="1923678"/>
            <a:ext cx="2295525" cy="190658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890" y="3208457"/>
            <a:ext cx="2293938" cy="17700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26767" y="3208458"/>
            <a:ext cx="2293937" cy="17700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012160" y="1275606"/>
            <a:ext cx="2079625" cy="16827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-9524" y="2155850"/>
            <a:ext cx="9153524" cy="2677656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理由一：样子很可爱。肚子鼓鼓的，一对大大的耳朵，一个翘鼻子，嘴里还不时地哼哼，一副滑稽相。　　</a:t>
            </a:r>
            <a:endParaRPr lang="zh-CN" altLang="zh-CN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    理由二：吃得香，睡得香。他不挑食物，给什么吃什么，吃什么都香。想吃就吃，想睡便睡。渴了，他捧起泉水就喝；困了，就往地下一躺。他从不在乎自己漂不漂亮，多么自在逍遥</a:t>
            </a:r>
            <a:r>
              <a:rPr lang="zh-CN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！</a:t>
            </a:r>
            <a:endParaRPr lang="zh-CN" altLang="zh-CN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0" y="771550"/>
            <a:ext cx="9144000" cy="138430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</a:t>
            </a:r>
            <a:r>
              <a:rPr lang="zh-CN" altLang="zh-CN" sz="28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大家都看过《西游记》吧？让你印象最深</a:t>
            </a:r>
            <a:r>
              <a:rPr lang="zh-CN" altLang="zh-CN" sz="2800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的</a:t>
            </a:r>
            <a:endParaRPr lang="en-US" altLang="zh-CN" sz="2800" dirty="0" smtClean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r>
              <a:rPr lang="zh-CN" altLang="zh-CN" sz="2800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也</a:t>
            </a:r>
            <a:r>
              <a:rPr lang="zh-CN" altLang="zh-CN" sz="28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许是那个会七十二变的孙悟空吧？可是我啊</a:t>
            </a:r>
            <a:r>
              <a:rPr lang="zh-CN" altLang="zh-CN" sz="2800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，</a:t>
            </a:r>
            <a:endParaRPr lang="en-US" altLang="zh-CN" sz="2800" dirty="0" smtClean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r>
              <a:rPr lang="zh-CN" altLang="zh-CN" sz="2800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却</a:t>
            </a:r>
            <a:r>
              <a:rPr lang="zh-CN" altLang="zh-CN" sz="28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偏偏喜欢那个憨头憨脑的猪八戒。</a:t>
            </a:r>
            <a:endParaRPr lang="en-US" altLang="zh-CN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7425332" y="346467"/>
            <a:ext cx="1728192" cy="18338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179512" y="483518"/>
            <a:ext cx="8797925" cy="436245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</a:t>
            </a:r>
            <a:r>
              <a:rPr lang="zh-CN" altLang="zh-CN" sz="28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理由三：他很搞笑。猪八戒的行为</a:t>
            </a:r>
            <a:r>
              <a:rPr lang="zh-CN" altLang="zh-CN" sz="2800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真</a:t>
            </a:r>
            <a:endParaRPr lang="en-US" altLang="zh-CN" sz="2800" dirty="0" smtClean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r>
              <a:rPr lang="zh-CN" altLang="zh-CN" sz="2800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是</a:t>
            </a:r>
            <a:r>
              <a:rPr lang="zh-CN" altLang="zh-CN" sz="28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搞笑。每次出场，都挺着个将军肚，</a:t>
            </a:r>
            <a:r>
              <a:rPr lang="zh-CN" altLang="zh-CN" sz="2800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一</a:t>
            </a:r>
            <a:endParaRPr lang="en-US" altLang="zh-CN" sz="2800" dirty="0" smtClean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r>
              <a:rPr lang="zh-CN" altLang="zh-CN" sz="2800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摇</a:t>
            </a:r>
            <a:r>
              <a:rPr lang="zh-CN" altLang="zh-CN" sz="28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一摆的，一不留神就摔一跤。</a:t>
            </a:r>
            <a:endParaRPr lang="zh-CN" altLang="zh-CN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zh-CN" sz="28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　  理由四：他很重义气。有一次，孙悟空</a:t>
            </a:r>
            <a:r>
              <a:rPr lang="zh-CN" altLang="zh-CN" sz="2800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被</a:t>
            </a:r>
            <a:endParaRPr lang="en-US" altLang="zh-CN" sz="2800" dirty="0" smtClean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r>
              <a:rPr lang="zh-CN" altLang="zh-CN" sz="2800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三昧</a:t>
            </a:r>
            <a:r>
              <a:rPr lang="zh-CN" altLang="zh-CN" sz="28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真火烧伤了眼睛，晕了过去。猪八戒着急地喊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:</a:t>
            </a:r>
            <a:r>
              <a:rPr lang="zh-CN" altLang="zh-CN" sz="28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“猴哥，快醒醒，快醒醒”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,</a:t>
            </a:r>
            <a:r>
              <a:rPr lang="zh-CN" altLang="zh-CN" sz="28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接着又把孙悟空扶起来，一会儿拼命摇他的身体，一会儿往他身上泼冷水，那焦急的样子，令人很感动。特别是对他的师傅，猪八戒更是忠心耿耿。尽管嘴巴里老是喊“散伙”，可是，真要师傅遇到危险，他可都是挺身而出的。</a:t>
            </a:r>
            <a:endParaRPr lang="zh-CN" altLang="zh-CN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7415808" y="477359"/>
            <a:ext cx="1728192" cy="18338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755576" y="1275606"/>
            <a:ext cx="7416824" cy="1814512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我喜欢武松，武</a:t>
            </a:r>
            <a:r>
              <a:rPr lang="zh-CN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松有正义感，武功高强，重视亲情和友情，从来不做违反江湖道义的事，嫉恶如仇，对于杀害他哥哥的人绝不留情，是个很正直的人。</a:t>
            </a:r>
            <a:endParaRPr lang="zh-CN" altLang="zh-CN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128883" y="2787774"/>
            <a:ext cx="2087034" cy="18026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云形标注 4"/>
          <p:cNvSpPr/>
          <p:nvPr/>
        </p:nvSpPr>
        <p:spPr>
          <a:xfrm>
            <a:off x="2905497" y="843559"/>
            <a:ext cx="2921000" cy="938212"/>
          </a:xfrm>
          <a:prstGeom prst="cloudCallout">
            <a:avLst>
              <a:gd name="adj1" fmla="val -81269"/>
              <a:gd name="adj2" fmla="val 18154"/>
            </a:avLst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不要</a:t>
            </a:r>
            <a:r>
              <a:rPr lang="zh-CN" altLang="en-US" sz="28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乱扔垃圾</a:t>
            </a:r>
            <a:r>
              <a:rPr lang="zh-CN" altLang="en-US" sz="2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云形标注 3"/>
          <p:cNvSpPr/>
          <p:nvPr/>
        </p:nvSpPr>
        <p:spPr>
          <a:xfrm>
            <a:off x="3232150" y="1993900"/>
            <a:ext cx="2921000" cy="938213"/>
          </a:xfrm>
          <a:prstGeom prst="cloudCallout">
            <a:avLst>
              <a:gd name="adj1" fmla="val 95075"/>
              <a:gd name="adj2" fmla="val 29810"/>
            </a:avLst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不要乱涂乱画。</a:t>
            </a:r>
            <a:endParaRPr lang="zh-CN" altLang="en-US" sz="280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云形标注 5"/>
          <p:cNvSpPr/>
          <p:nvPr/>
        </p:nvSpPr>
        <p:spPr>
          <a:xfrm>
            <a:off x="2915816" y="843558"/>
            <a:ext cx="2921000" cy="938213"/>
          </a:xfrm>
          <a:prstGeom prst="cloudCallout">
            <a:avLst>
              <a:gd name="adj1" fmla="val -81269"/>
              <a:gd name="adj2" fmla="val 18154"/>
            </a:avLst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不要破坏公物。</a:t>
            </a:r>
            <a:endParaRPr lang="zh-CN" altLang="en-US" sz="28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020272" y="2211710"/>
            <a:ext cx="1474132" cy="22017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1090340"/>
            <a:ext cx="1876357" cy="1807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4" grpId="0" bldLvl="0" animBg="1"/>
      <p:bldP spid="6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云形标注 4"/>
          <p:cNvSpPr/>
          <p:nvPr/>
        </p:nvSpPr>
        <p:spPr>
          <a:xfrm>
            <a:off x="2984500" y="764253"/>
            <a:ext cx="2921000" cy="936625"/>
          </a:xfrm>
          <a:prstGeom prst="cloudCallout">
            <a:avLst>
              <a:gd name="adj1" fmla="val -81269"/>
              <a:gd name="adj2" fmla="val 18154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zh-CN" altLang="en-US" sz="2800" dirty="0">
                <a:solidFill>
                  <a:schemeClr val="tx1"/>
                </a:solidFill>
                <a:ea typeface="楷体" panose="02010609060101010101" pitchFamily="49" charset="-122"/>
              </a:rPr>
              <a:t>上课</a:t>
            </a:r>
            <a:r>
              <a:rPr lang="zh-CN" altLang="en-US" sz="2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不要睡觉。</a:t>
            </a:r>
            <a:endParaRPr lang="zh-CN" altLang="en-US" sz="28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云形标注 3"/>
          <p:cNvSpPr/>
          <p:nvPr/>
        </p:nvSpPr>
        <p:spPr>
          <a:xfrm>
            <a:off x="3111500" y="1985041"/>
            <a:ext cx="2921000" cy="936625"/>
          </a:xfrm>
          <a:prstGeom prst="cloudCallout">
            <a:avLst>
              <a:gd name="adj1" fmla="val 83420"/>
              <a:gd name="adj2" fmla="val -21002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下课不要打架。</a:t>
            </a:r>
            <a:endParaRPr lang="zh-CN" altLang="en-US" sz="280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云形标注 5"/>
          <p:cNvSpPr/>
          <p:nvPr/>
        </p:nvSpPr>
        <p:spPr>
          <a:xfrm>
            <a:off x="3134370" y="1983502"/>
            <a:ext cx="2921000" cy="936625"/>
          </a:xfrm>
          <a:prstGeom prst="cloudCallout">
            <a:avLst>
              <a:gd name="adj1" fmla="val 83420"/>
              <a:gd name="adj2" fmla="val -21002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离校后要关闭门窗。</a:t>
            </a:r>
            <a:endParaRPr lang="zh-CN" altLang="en-US" sz="28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云形标注 6"/>
          <p:cNvSpPr/>
          <p:nvPr/>
        </p:nvSpPr>
        <p:spPr>
          <a:xfrm>
            <a:off x="3005063" y="762666"/>
            <a:ext cx="2921000" cy="938212"/>
          </a:xfrm>
          <a:prstGeom prst="cloudCallout">
            <a:avLst>
              <a:gd name="adj1" fmla="val -81269"/>
              <a:gd name="adj2" fmla="val 18154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按时完成作业。</a:t>
            </a:r>
            <a:endParaRPr lang="zh-CN" altLang="en-US" sz="280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164288" y="2044368"/>
            <a:ext cx="1172666" cy="17515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31404" y="1530894"/>
            <a:ext cx="1442460" cy="13892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4" grpId="0" bldLvl="0" animBg="1"/>
      <p:bldP spid="4" grpId="1" animBg="1"/>
      <p:bldP spid="6" grpId="0" bldLvl="0" animBg="1"/>
      <p:bldP spid="7" grpId="0" bldLvl="0" animBg="1"/>
    </p:bldLst>
  </p:timing>
</p:sld>
</file>

<file path=ppt/tags/tag1.xml><?xml version="1.0" encoding="utf-8"?>
<p:tagLst xmlns:p="http://schemas.openxmlformats.org/presentationml/2006/main">
  <p:tag name="KSO_WPP_MARK_KEY" val="507d85d7-531e-4d3a-a5ba-f546f36a3a9a"/>
  <p:tag name="COMMONDATA" val="eyJoZGlkIjoiMDUzMmRhYzhkNzM3Y2ZlODExZjhhYzliMDJjYzA0ZGIifQ=="/>
</p:tagLst>
</file>

<file path=ppt/theme/theme1.xml><?xml version="1.0" encoding="utf-8"?>
<a:theme xmlns:a="http://schemas.openxmlformats.org/drawingml/2006/main" name="1_回顾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回顾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回顾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>
    <a:txDef>
      <a:spPr bwMode="auto">
        <a:noFill/>
        <a:ln w="9525">
          <a:noFill/>
          <a:miter lim="800000"/>
        </a:ln>
      </a:spPr>
      <a:bodyPr wrap="square">
        <a:spAutoFit/>
      </a:bodyPr>
      <a:lstStyle>
        <a:defPPr>
          <a:defRPr sz="2800" dirty="0" smtClean="0">
            <a:latin typeface="楷体" panose="02010609060101010101" pitchFamily="49" charset="-122"/>
            <a:ea typeface="楷体" panose="02010609060101010101" pitchFamily="49" charset="-122"/>
            <a:sym typeface="+mn-ea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5470</Words>
  <Application>WPS 演示</Application>
  <PresentationFormat>全屏显示(16:9)</PresentationFormat>
  <Paragraphs>303</Paragraphs>
  <Slides>75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75</vt:i4>
      </vt:variant>
    </vt:vector>
  </HeadingPairs>
  <TitlesOfParts>
    <vt:vector size="87" baseType="lpstr">
      <vt:lpstr>Arial</vt:lpstr>
      <vt:lpstr>宋体</vt:lpstr>
      <vt:lpstr>Wingdings</vt:lpstr>
      <vt:lpstr>楷体</vt:lpstr>
      <vt:lpstr>Calibri</vt:lpstr>
      <vt:lpstr>黑体</vt:lpstr>
      <vt:lpstr>Times New Roman</vt:lpstr>
      <vt:lpstr>微软雅黑</vt:lpstr>
      <vt:lpstr>Arial Unicode MS</vt:lpstr>
      <vt:lpstr>华文行楷</vt:lpstr>
      <vt:lpstr>华文新魏</vt:lpstr>
      <vt:lpstr>1_回顾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/>
  <cp:lastModifiedBy>Rocket Girls</cp:lastModifiedBy>
  <cp:revision>498</cp:revision>
  <dcterms:created xsi:type="dcterms:W3CDTF">2017-03-17T02:28:00Z</dcterms:created>
  <dcterms:modified xsi:type="dcterms:W3CDTF">2022-12-19T13:22:08Z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2052-11.1.0.12980</vt:lpwstr>
  </property>
  <property fmtid="{D5CDD505-2E9C-101B-9397-08002B2CF9AE}" pid="3" name="ICV">
    <vt:lpwstr>E33E5B839A594EE999850AB4346116F2</vt:lpwstr>
  </property>
</Properties>
</file>