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10"/>
  </p:notesMasterIdLst>
  <p:sldIdLst>
    <p:sldId id="1296" r:id="rId3"/>
    <p:sldId id="1489" r:id="rId4"/>
    <p:sldId id="1407" r:id="rId5"/>
    <p:sldId id="1325" r:id="rId6"/>
    <p:sldId id="1490" r:id="rId7"/>
    <p:sldId id="1366" r:id="rId8"/>
    <p:sldId id="1492" r:id="rId9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黑体" panose="02010609060101010101" pitchFamily="49" charset="-122"/>
      <p:regular r:id="rId19"/>
    </p:embeddedFont>
    <p:embeddedFont>
      <p:font typeface="汉语拼音" panose="020B0604020202020204" pitchFamily="34" charset="0"/>
      <p:regular r:id="rId20"/>
    </p:embeddedFont>
  </p:embeddedFontLst>
  <p:custDataLst>
    <p:tags r:id="rId21"/>
  </p:custData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6" userDrawn="1">
          <p15:clr>
            <a:srgbClr val="A4A3A4"/>
          </p15:clr>
        </p15:guide>
        <p15:guide id="2" pos="30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D267"/>
    <a:srgbClr val="FFFFFF"/>
    <a:srgbClr val="CBF1FF"/>
    <a:srgbClr val="D1F5B8"/>
    <a:srgbClr val="0000FF"/>
    <a:srgbClr val="0B5FD1"/>
    <a:srgbClr val="ECAAC3"/>
    <a:srgbClr val="D2F5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72" autoAdjust="0"/>
    <p:restoredTop sz="94455" autoAdjust="0"/>
  </p:normalViewPr>
  <p:slideViewPr>
    <p:cSldViewPr showGuides="1">
      <p:cViewPr varScale="1">
        <p:scale>
          <a:sx n="111" d="100"/>
          <a:sy n="111" d="100"/>
        </p:scale>
        <p:origin x="108" y="96"/>
      </p:cViewPr>
      <p:guideLst>
        <p:guide orient="horz" pos="1756"/>
        <p:guide pos="309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5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font" Target="fonts/font7.fntdata"/><Relationship Id="rId2" Type="http://schemas.openxmlformats.org/officeDocument/2006/relationships/theme" Target="theme/theme1.xml"/><Relationship Id="rId19" Type="http://schemas.openxmlformats.org/officeDocument/2006/relationships/font" Target="fonts/font6.fntdata"/><Relationship Id="rId18" Type="http://schemas.openxmlformats.org/officeDocument/2006/relationships/font" Target="fonts/font5.fntdata"/><Relationship Id="rId17" Type="http://schemas.openxmlformats.org/officeDocument/2006/relationships/font" Target="fonts/font4.fntdata"/><Relationship Id="rId16" Type="http://schemas.openxmlformats.org/officeDocument/2006/relationships/font" Target="fonts/font3.fntdata"/><Relationship Id="rId15" Type="http://schemas.openxmlformats.org/officeDocument/2006/relationships/font" Target="fonts/font2.fntdata"/><Relationship Id="rId14" Type="http://schemas.openxmlformats.org/officeDocument/2006/relationships/font" Target="fonts/font1.fntdata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2589880-0573-487E-9CFA-D7E789B702B9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23CE8EC-86B8-449F-935C-786F0AA01C9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2" Type="http://schemas.openxmlformats.org/officeDocument/2006/relationships/theme" Target="../theme/theme1.xml"/><Relationship Id="rId31" Type="http://schemas.openxmlformats.org/officeDocument/2006/relationships/image" Target="../media/image4.jpeg"/><Relationship Id="rId30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9" Type="http://schemas.openxmlformats.org/officeDocument/2006/relationships/image" Target="../media/image2.png"/><Relationship Id="rId28" Type="http://schemas.openxmlformats.org/officeDocument/2006/relationships/image" Target="../media/image1.png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686" y="60776"/>
            <a:ext cx="1098756" cy="467092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110768" y="4700586"/>
            <a:ext cx="9852201" cy="442914"/>
            <a:chOff x="3274110" y="4778201"/>
            <a:chExt cx="7305657" cy="442914"/>
          </a:xfrm>
        </p:grpSpPr>
        <p:pic>
          <p:nvPicPr>
            <p:cNvPr id="8" name="Picture 2"/>
            <p:cNvPicPr>
              <a:picLocks noChangeAspect="1" noChangeArrowheads="1"/>
            </p:cNvPicPr>
            <p:nvPr userDrawn="1"/>
          </p:nvPicPr>
          <p:blipFill rotWithShape="1">
            <a:blip r:embed="rId2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3274110" y="4778202"/>
              <a:ext cx="5911755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 rotWithShape="1">
            <a:blip r:embed="rId2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7623889" y="4778201"/>
              <a:ext cx="2955878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6" name="Picture 2" descr="https://gimg2.baidu.com/image_search/src=http%3A%2F%2Fbpic.588ku.com%2Felement_origin_min_pic%2F18%2F03%2F21%2F7c8d17fcea30bc6a614b1a9c4a6392ae.jpg&amp;refer=http%3A%2F%2Fbpic.588ku.com&amp;app=2002&amp;size=f9999,10000&amp;q=a80&amp;n=0&amp;g=0n&amp;fmt=jpeg?sec=1618367279&amp;t=8bd508ca23beaea6f3515dff231c97d0"/>
          <p:cNvPicPr>
            <a:picLocks noChangeAspect="1" noChangeArrowheads="1"/>
          </p:cNvPicPr>
          <p:nvPr userDrawn="1"/>
        </p:nvPicPr>
        <p:blipFill>
          <a:blip r:embed="rId30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2621"/>
            <a:ext cx="1145650" cy="127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gimg2.baidu.com/image_search/src=http%3A%2F%2Fpic.51yuansu.com%2Fpic3%2Fcover%2F01%2F68%2F15%2F5958584196967_610.jpg&amp;refer=http%3A%2F%2Fpic.51yuansu.com&amp;app=2002&amp;size=f9999,10000&amp;q=a80&amp;n=0&amp;g=0n&amp;fmt=jpeg?sec=1618631108&amp;t=2309d30d90ab50abb25a3bf278793be8"/>
          <p:cNvPicPr>
            <a:picLocks noChangeAspect="1" noChangeArrowheads="1"/>
          </p:cNvPicPr>
          <p:nvPr userDrawn="1"/>
        </p:nvPicPr>
        <p:blipFill>
          <a:blip r:embed="rId31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-7398"/>
            <a:ext cx="1050928" cy="105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29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45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61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77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486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472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22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8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flipH="1">
            <a:off x="-36512" y="12177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9813" y="95821"/>
            <a:ext cx="1737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   语文    五年级    上册</a:t>
            </a:r>
            <a:endParaRPr lang="zh-CN" altLang="en-US" sz="1200" dirty="0"/>
          </a:p>
        </p:txBody>
      </p:sp>
      <p:sp>
        <p:nvSpPr>
          <p:cNvPr id="5" name="TextBox 48"/>
          <p:cNvSpPr txBox="1"/>
          <p:nvPr/>
        </p:nvSpPr>
        <p:spPr>
          <a:xfrm>
            <a:off x="2411760" y="1762055"/>
            <a:ext cx="3960440" cy="108491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综合练习</a:t>
            </a:r>
            <a:endParaRPr lang="zh-CN" altLang="en-US" sz="6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文本框 4"/>
          <p:cNvSpPr txBox="1">
            <a:spLocks noChangeArrowheads="1"/>
          </p:cNvSpPr>
          <p:nvPr/>
        </p:nvSpPr>
        <p:spPr bwMode="auto">
          <a:xfrm>
            <a:off x="420688" y="1227138"/>
            <a:ext cx="321627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衰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( 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shuāi</a:t>
            </a:r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āi</a:t>
            </a:r>
            <a:r>
              <a:rPr lang="en-US" altLang="zh-CN" sz="28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落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6" name="文本框 9"/>
          <p:cNvSpPr txBox="1">
            <a:spLocks noChangeArrowheads="1"/>
          </p:cNvSpPr>
          <p:nvPr/>
        </p:nvSpPr>
        <p:spPr bwMode="auto">
          <a:xfrm>
            <a:off x="3514725" y="1227138"/>
            <a:ext cx="274161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水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浒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ǔ</a:t>
            </a:r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hǔ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7" name="文本框 21"/>
          <p:cNvSpPr txBox="1">
            <a:spLocks noChangeArrowheads="1"/>
          </p:cNvSpPr>
          <p:nvPr/>
        </p:nvSpPr>
        <p:spPr bwMode="auto">
          <a:xfrm>
            <a:off x="420688" y="1958975"/>
            <a:ext cx="392271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niè</a:t>
            </a:r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shè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入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388" name="文本框 22"/>
          <p:cNvSpPr txBox="1">
            <a:spLocks noChangeArrowheads="1"/>
          </p:cNvSpPr>
          <p:nvPr/>
        </p:nvSpPr>
        <p:spPr bwMode="auto">
          <a:xfrm>
            <a:off x="6103938" y="2692400"/>
            <a:ext cx="2833687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聒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tiǎn</a:t>
            </a:r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guō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噪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9" name="文本框 1"/>
          <p:cNvSpPr txBox="1">
            <a:spLocks noChangeArrowheads="1"/>
          </p:cNvSpPr>
          <p:nvPr/>
        </p:nvSpPr>
        <p:spPr bwMode="auto">
          <a:xfrm>
            <a:off x="420688" y="2692400"/>
            <a:ext cx="3922712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誊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yù</a:t>
            </a:r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téng</a:t>
            </a:r>
            <a:r>
              <a:rPr lang="en-US" altLang="zh-CN" sz="28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写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390" name="文本框 5"/>
          <p:cNvSpPr txBox="1">
            <a:spLocks noChangeArrowheads="1"/>
          </p:cNvSpPr>
          <p:nvPr/>
        </p:nvSpPr>
        <p:spPr bwMode="auto">
          <a:xfrm>
            <a:off x="3514725" y="2692400"/>
            <a:ext cx="2852738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发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酵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jiào</a:t>
            </a:r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xiào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404315" y="313478"/>
            <a:ext cx="592982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+mn-ea"/>
                <a:ea typeface="+mn-ea"/>
              </a:rPr>
              <a:t>一、给下列蓝色字选择正确的读音。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16392" name="文本框 2"/>
          <p:cNvSpPr txBox="1">
            <a:spLocks noChangeArrowheads="1"/>
          </p:cNvSpPr>
          <p:nvPr/>
        </p:nvSpPr>
        <p:spPr bwMode="auto">
          <a:xfrm>
            <a:off x="6103938" y="1958975"/>
            <a:ext cx="247808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嗜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lǎo</a:t>
            </a:r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shì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好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393" name="文本框 3"/>
          <p:cNvSpPr txBox="1">
            <a:spLocks noChangeArrowheads="1"/>
          </p:cNvSpPr>
          <p:nvPr/>
        </p:nvSpPr>
        <p:spPr bwMode="auto">
          <a:xfrm>
            <a:off x="6103938" y="1227138"/>
            <a:ext cx="279558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眼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睑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liǎn</a:t>
            </a:r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jiǎn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394" name="文本框 10"/>
          <p:cNvSpPr txBox="1">
            <a:spLocks noChangeArrowheads="1"/>
          </p:cNvSpPr>
          <p:nvPr/>
        </p:nvSpPr>
        <p:spPr bwMode="auto">
          <a:xfrm>
            <a:off x="3514724" y="1958975"/>
            <a:ext cx="249743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颓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tū</a:t>
            </a:r>
            <a:r>
              <a:rPr lang="en-US" altLang="zh-CN" sz="2800" dirty="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tuí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1350963" y="1344613"/>
            <a:ext cx="72231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线形标注 1 49"/>
          <p:cNvSpPr/>
          <p:nvPr/>
        </p:nvSpPr>
        <p:spPr>
          <a:xfrm>
            <a:off x="3395663" y="3465513"/>
            <a:ext cx="2472481" cy="1143000"/>
          </a:xfrm>
          <a:prstGeom prst="borderCallout1">
            <a:avLst>
              <a:gd name="adj1" fmla="val 5381"/>
              <a:gd name="adj2" fmla="val 2285"/>
              <a:gd name="adj3" fmla="val -30227"/>
              <a:gd name="adj4" fmla="val -261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这些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是易读错的字。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4932363" y="1344613"/>
            <a:ext cx="72231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7724775" y="1344613"/>
            <a:ext cx="7239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1792288" y="2019300"/>
            <a:ext cx="722312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4524375" y="2019300"/>
            <a:ext cx="722313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7304088" y="2019300"/>
            <a:ext cx="6953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1647825" y="2794000"/>
            <a:ext cx="7620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4483100" y="2794000"/>
            <a:ext cx="76358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7510463" y="2794000"/>
            <a:ext cx="76358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0" grpId="1" bldLvl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5288" y="2643188"/>
            <a:ext cx="1255712" cy="519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浇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水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610100" y="1511300"/>
            <a:ext cx="125888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羡 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慕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1" name="文本框 7"/>
          <p:cNvSpPr txBox="1">
            <a:spLocks noChangeArrowheads="1"/>
          </p:cNvSpPr>
          <p:nvPr/>
        </p:nvSpPr>
        <p:spPr bwMode="auto">
          <a:xfrm>
            <a:off x="1091406" y="291011"/>
            <a:ext cx="341632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+mn-ea"/>
                <a:ea typeface="+mn-ea"/>
              </a:rPr>
              <a:t>二、看拼音写词语。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754312" y="2114550"/>
            <a:ext cx="1738313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fán  suǒ</a:t>
            </a:r>
            <a:endParaRPr lang="en-US" altLang="zh-CN" sz="28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0" name="线形标注 1 49"/>
          <p:cNvSpPr/>
          <p:nvPr/>
        </p:nvSpPr>
        <p:spPr>
          <a:xfrm>
            <a:off x="2555776" y="3633788"/>
            <a:ext cx="2566987" cy="1143000"/>
          </a:xfrm>
          <a:prstGeom prst="borderCallout1">
            <a:avLst>
              <a:gd name="adj1" fmla="val 5381"/>
              <a:gd name="adj2" fmla="val 2285"/>
              <a:gd name="adj3" fmla="val -50768"/>
              <a:gd name="adj4" fmla="val -16916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红色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字是易写错的字。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27984" y="989013"/>
            <a:ext cx="19891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xiàn  mù</a:t>
            </a:r>
            <a:endParaRPr lang="en-US" altLang="zh-CN" sz="28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5425" y="2139950"/>
            <a:ext cx="2046287" cy="519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jiāo</a:t>
            </a:r>
            <a:endParaRPr lang="en-US" altLang="zh-CN" sz="28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08787" y="2114550"/>
            <a:ext cx="2162175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lǎngsòng</a:t>
            </a:r>
            <a:endParaRPr lang="en-US" altLang="zh-CN" sz="28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4475" y="989013"/>
            <a:ext cx="1306512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yā   yì</a:t>
            </a:r>
            <a:endParaRPr lang="en-US" altLang="zh-CN" sz="28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44724" y="1031728"/>
            <a:ext cx="1470025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jǐ  bèi</a:t>
            </a:r>
            <a:endParaRPr lang="en-US" altLang="zh-CN" sz="28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08787" y="989013"/>
            <a:ext cx="1944688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chá shuǐ</a:t>
            </a:r>
            <a:endParaRPr lang="en-US" altLang="zh-CN" sz="28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811712" y="2114550"/>
            <a:ext cx="1679575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shū kān</a:t>
            </a:r>
            <a:endParaRPr lang="en-US" altLang="zh-CN" sz="28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25425" y="1511300"/>
            <a:ext cx="108395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压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抑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244725" y="1511300"/>
            <a:ext cx="10763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脊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背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7000875" y="1511300"/>
            <a:ext cx="107791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茶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水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2911475" y="2614613"/>
            <a:ext cx="1077913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烦 琐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4949825" y="2614613"/>
            <a:ext cx="108395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书 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刊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7000875" y="2613025"/>
            <a:ext cx="12985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朗  诵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0" grpId="1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1043608" y="339502"/>
            <a:ext cx="58737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+mn-ea"/>
                <a:ea typeface="+mn-ea"/>
              </a:rPr>
              <a:t>三、在括号内填上合适的关联词语。</a:t>
            </a:r>
            <a:endParaRPr lang="en-US" altLang="zh-CN" sz="2800" dirty="0">
              <a:latin typeface="+mn-ea"/>
              <a:ea typeface="+mn-ea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438150" y="1233488"/>
            <a:ext cx="8104188" cy="2676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.(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看了《三国演义》引起了我对章回小说的兴趣，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我迫不及待地读起另一部名著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《水浒传》。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2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《三国演义》真是好听极了，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他讲了半个钟头，就停下去干他的公事了。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1714500" y="1233488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2760662" y="1647825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所以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6311900" y="2924175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但是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1"/>
      <p:bldP spid="2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线形标注 1 12"/>
          <p:cNvSpPr/>
          <p:nvPr/>
        </p:nvSpPr>
        <p:spPr>
          <a:xfrm>
            <a:off x="2311400" y="3240088"/>
            <a:ext cx="6149032" cy="1143000"/>
          </a:xfrm>
          <a:prstGeom prst="borderCallout1">
            <a:avLst>
              <a:gd name="adj1" fmla="val 5381"/>
              <a:gd name="adj2" fmla="val 2285"/>
              <a:gd name="adj3" fmla="val -36074"/>
              <a:gd name="adj4" fmla="val 319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弄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明白关联词的类别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并列关系、递进关系、转折关系、因果关系。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90525" y="673100"/>
            <a:ext cx="8118475" cy="2244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3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明天开始努力学习，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今天就用功学习。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4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昨天的电视节目真精彩，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儿童歌舞之外，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我喜欢的《动物世界》。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679076" y="673100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与其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090297" y="665716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609726" y="1957387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除了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682750" y="2397125"/>
            <a:ext cx="108715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还有</a:t>
            </a:r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文本框 3"/>
          <p:cNvSpPr txBox="1">
            <a:spLocks noChangeArrowheads="1"/>
          </p:cNvSpPr>
          <p:nvPr/>
        </p:nvSpPr>
        <p:spPr bwMode="auto">
          <a:xfrm>
            <a:off x="1043608" y="300831"/>
            <a:ext cx="341632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+mn-ea"/>
                <a:ea typeface="+mn-ea"/>
              </a:rPr>
              <a:t>四、按要求写句子。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20482" name="文本框 16"/>
          <p:cNvSpPr txBox="1">
            <a:spLocks noChangeArrowheads="1"/>
          </p:cNvSpPr>
          <p:nvPr/>
        </p:nvSpPr>
        <p:spPr bwMode="auto">
          <a:xfrm>
            <a:off x="276225" y="1020763"/>
            <a:ext cx="68707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小明把书包整理好了。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改为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“被”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字句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3" name="文本框 1"/>
          <p:cNvSpPr txBox="1">
            <a:spLocks noChangeArrowheads="1"/>
          </p:cNvSpPr>
          <p:nvPr/>
        </p:nvSpPr>
        <p:spPr bwMode="auto">
          <a:xfrm>
            <a:off x="276225" y="3086100"/>
            <a:ext cx="85534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我说读书是我生命中最大的快乐。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改成双重否定句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4" name="文本框 2"/>
          <p:cNvSpPr txBox="1">
            <a:spLocks noChangeArrowheads="1"/>
          </p:cNvSpPr>
          <p:nvPr/>
        </p:nvSpPr>
        <p:spPr bwMode="auto">
          <a:xfrm>
            <a:off x="276225" y="2057400"/>
            <a:ext cx="85534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秦王他都不怕，还会怕廉将军吗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?(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改为成述句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28625" y="1435100"/>
            <a:ext cx="855345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书包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被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小明整理好了。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28625" y="2500452"/>
            <a:ext cx="68421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秦王他都不怕，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不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会怕廉将军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00050" y="3629025"/>
            <a:ext cx="674687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我不得不说读书是我生命中最大的快乐。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7023100" y="3890169"/>
            <a:ext cx="1908175" cy="912812"/>
          </a:xfrm>
          <a:prstGeom prst="borderCallout1">
            <a:avLst>
              <a:gd name="adj1" fmla="val -38786"/>
              <a:gd name="adj2" fmla="val 46625"/>
              <a:gd name="adj3" fmla="val 1288"/>
              <a:gd name="adj4" fmla="val 60466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注意句式的转换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文本框 3"/>
          <p:cNvSpPr txBox="1">
            <a:spLocks noChangeArrowheads="1"/>
          </p:cNvSpPr>
          <p:nvPr/>
        </p:nvSpPr>
        <p:spPr bwMode="auto">
          <a:xfrm>
            <a:off x="971600" y="369094"/>
            <a:ext cx="341632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latin typeface="+mn-ea"/>
                <a:ea typeface="+mn-ea"/>
              </a:rPr>
              <a:t>五、</a:t>
            </a:r>
            <a:r>
              <a:rPr lang="zh-CN" altLang="en-US" sz="2800" dirty="0">
                <a:latin typeface="+mn-ea"/>
                <a:ea typeface="+mn-ea"/>
              </a:rPr>
              <a:t>按要求写句子。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21506" name="文本框 16"/>
          <p:cNvSpPr txBox="1">
            <a:spLocks noChangeArrowheads="1"/>
          </p:cNvSpPr>
          <p:nvPr/>
        </p:nvSpPr>
        <p:spPr bwMode="auto">
          <a:xfrm>
            <a:off x="276225" y="1035050"/>
            <a:ext cx="85820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七八十台缝纫机发出的噪声震耳欲聋。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缩句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7" name="文本框 1"/>
          <p:cNvSpPr txBox="1">
            <a:spLocks noChangeArrowheads="1"/>
          </p:cNvSpPr>
          <p:nvPr/>
        </p:nvSpPr>
        <p:spPr bwMode="auto">
          <a:xfrm>
            <a:off x="276225" y="3181350"/>
            <a:ext cx="85534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书是人类文明的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长生果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仿写句子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8" name="文本框 2"/>
          <p:cNvSpPr txBox="1">
            <a:spLocks noChangeArrowheads="1"/>
          </p:cNvSpPr>
          <p:nvPr/>
        </p:nvSpPr>
        <p:spPr bwMode="auto">
          <a:xfrm>
            <a:off x="276225" y="2108200"/>
            <a:ext cx="85534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5.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观众席上响起了掌声。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扩句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76225" y="1571625"/>
            <a:ext cx="85534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噪声震耳欲聋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76225" y="2644775"/>
            <a:ext cx="87296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节目进行到高潮，观众席上响起了排山倒海的掌声。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76225" y="3717925"/>
            <a:ext cx="67468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书籍是人类进步的阶梯。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4788024" y="3867894"/>
            <a:ext cx="3486423" cy="979487"/>
          </a:xfrm>
          <a:prstGeom prst="borderCallout1">
            <a:avLst>
              <a:gd name="adj1" fmla="val -41583"/>
              <a:gd name="adj2" fmla="val 69808"/>
              <a:gd name="adj3" fmla="val -1070"/>
              <a:gd name="adj4" fmla="val 82815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扩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句、缩句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都不要偏离原句的主题。</a:t>
            </a:r>
            <a:endParaRPr lang="en-US" altLang="zh-CN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bldLvl="0" animBg="1"/>
    </p:bldLst>
  </p:timing>
</p:sld>
</file>

<file path=ppt/tags/tag1.xml><?xml version="1.0" encoding="utf-8"?>
<p:tagLst xmlns:p="http://schemas.openxmlformats.org/presentationml/2006/main">
  <p:tag name="KSO_WPP_MARK_KEY" val="6e6c8fd4-7cce-483b-8ae4-4639a5475278"/>
  <p:tag name="COMMONDATA" val="eyJoZGlkIjoiMDUzMmRhYzhkNzM3Y2ZlODExZjhhYzliMDJjYzA0ZGIifQ=="/>
</p:tagLst>
</file>

<file path=ppt/theme/theme1.xml><?xml version="1.0" encoding="utf-8"?>
<a:theme xmlns:a="http://schemas.openxmlformats.org/drawingml/2006/main" name="1_回顾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txDef>
      <a:spPr bwMode="auto">
        <a:noFill/>
        <a:ln w="9525">
          <a:noFill/>
          <a:miter lim="800000"/>
        </a:ln>
      </a:spPr>
      <a:bodyPr wrap="square">
        <a:spAutoFit/>
      </a:bodyPr>
      <a:lstStyle>
        <a:defPPr>
          <a:defRPr sz="2800" dirty="0" smtClean="0">
            <a:latin typeface="楷体" panose="02010609060101010101" pitchFamily="49" charset="-122"/>
            <a:ea typeface="楷体" panose="02010609060101010101" pitchFamily="49" charset="-122"/>
            <a:sym typeface="+mn-ea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811</Words>
  <Application>WPS 演示</Application>
  <PresentationFormat>全屏显示(16:9)</PresentationFormat>
  <Paragraphs>138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Arial</vt:lpstr>
      <vt:lpstr>宋体</vt:lpstr>
      <vt:lpstr>Wingdings</vt:lpstr>
      <vt:lpstr>楷体</vt:lpstr>
      <vt:lpstr>Calibri</vt:lpstr>
      <vt:lpstr>黑体</vt:lpstr>
      <vt:lpstr>汉语拼音</vt:lpstr>
      <vt:lpstr>Xingkai SC</vt:lpstr>
      <vt:lpstr>Times New Roman</vt:lpstr>
      <vt:lpstr>微软雅黑</vt:lpstr>
      <vt:lpstr>Arial Unicode MS</vt:lpstr>
      <vt:lpstr>1_回顾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476</cp:revision>
  <dcterms:created xsi:type="dcterms:W3CDTF">2017-03-17T02:28:00Z</dcterms:created>
  <dcterms:modified xsi:type="dcterms:W3CDTF">2022-12-19T13:25:29Z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084AC76ED391400D9FD14417873D65C4</vt:lpwstr>
  </property>
</Properties>
</file>