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"/>
  </p:notesMasterIdLst>
  <p:sldIdLst>
    <p:sldId id="1478" r:id="rId3"/>
    <p:sldId id="1479" r:id="rId4"/>
    <p:sldId id="1480" r:id="rId6"/>
    <p:sldId id="1481" r:id="rId7"/>
    <p:sldId id="1482" r:id="rId8"/>
    <p:sldId id="1483" r:id="rId9"/>
    <p:sldId id="1359" r:id="rId10"/>
    <p:sldId id="1484" r:id="rId11"/>
    <p:sldId id="1361" r:id="rId12"/>
    <p:sldId id="1291" r:id="rId13"/>
    <p:sldId id="1362" r:id="rId14"/>
    <p:sldId id="1486" r:id="rId15"/>
    <p:sldId id="1373" r:id="rId16"/>
    <p:sldId id="1487" r:id="rId17"/>
    <p:sldId id="1489" r:id="rId18"/>
    <p:sldId id="1488" r:id="rId19"/>
    <p:sldId id="1490" r:id="rId20"/>
    <p:sldId id="1368" r:id="rId21"/>
    <p:sldId id="1369" r:id="rId22"/>
    <p:sldId id="1370" r:id="rId23"/>
    <p:sldId id="1412" r:id="rId24"/>
    <p:sldId id="1371" r:id="rId25"/>
    <p:sldId id="1372" r:id="rId26"/>
    <p:sldId id="1384" r:id="rId27"/>
    <p:sldId id="1377" r:id="rId28"/>
    <p:sldId id="1378" r:id="rId29"/>
    <p:sldId id="1380" r:id="rId30"/>
    <p:sldId id="1413" r:id="rId31"/>
    <p:sldId id="1414" r:id="rId32"/>
    <p:sldId id="1449" r:id="rId33"/>
    <p:sldId id="1491" r:id="rId34"/>
    <p:sldId id="1415" r:id="rId35"/>
    <p:sldId id="1492" r:id="rId36"/>
    <p:sldId id="1385" r:id="rId37"/>
    <p:sldId id="1387" r:id="rId38"/>
    <p:sldId id="1450" r:id="rId39"/>
    <p:sldId id="1399" r:id="rId40"/>
    <p:sldId id="1389" r:id="rId41"/>
    <p:sldId id="1471" r:id="rId42"/>
    <p:sldId id="1390" r:id="rId43"/>
    <p:sldId id="1493" r:id="rId44"/>
    <p:sldId id="1473" r:id="rId45"/>
    <p:sldId id="1392" r:id="rId46"/>
    <p:sldId id="1474" r:id="rId47"/>
    <p:sldId id="1494" r:id="rId48"/>
    <p:sldId id="1495" r:id="rId49"/>
    <p:sldId id="1475" r:id="rId50"/>
    <p:sldId id="1395" r:id="rId51"/>
    <p:sldId id="1396" r:id="rId52"/>
    <p:sldId id="1405" r:id="rId53"/>
    <p:sldId id="1400" r:id="rId54"/>
    <p:sldId id="1406" r:id="rId55"/>
    <p:sldId id="1476" r:id="rId56"/>
    <p:sldId id="1499" r:id="rId57"/>
    <p:sldId id="1448" r:id="rId58"/>
    <p:sldId id="1401" r:id="rId59"/>
    <p:sldId id="1402" r:id="rId6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64"/>
      <p:bold r:id="rId65"/>
      <p:italic r:id="rId66"/>
      <p:boldItalic r:id="rId67"/>
    </p:embeddedFont>
    <p:embeddedFont>
      <p:font typeface="黑体" panose="02010609060101010101" pitchFamily="49" charset="-122"/>
      <p:regular r:id="rId68"/>
    </p:embeddedFont>
    <p:embeddedFont>
      <p:font typeface="楷体" panose="02010609060101010101" pitchFamily="49" charset="-122"/>
      <p:regular r:id="rId69"/>
    </p:embeddedFont>
    <p:embeddedFont>
      <p:font typeface="幼圆" panose="02010509060101010101" charset="-122"/>
      <p:regular r:id="rId70"/>
    </p:embeddedFont>
    <p:embeddedFont>
      <p:font typeface="汉语拼音" panose="020B0604020202020204" pitchFamily="34" charset="0"/>
      <p:regular r:id="rId71"/>
    </p:embeddedFont>
    <p:embeddedFont>
      <p:font typeface="汉语拼音" panose="020B0604020202020204"/>
      <p:regular r:id="rId72"/>
    </p:embeddedFont>
  </p:embeddedFontLst>
  <p:custDataLst>
    <p:tags r:id="rId73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9" userDrawn="1">
          <p15:clr>
            <a:srgbClr val="A4A3A4"/>
          </p15:clr>
        </p15:guide>
        <p15:guide id="2" pos="31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8D267"/>
    <a:srgbClr val="FFFFFF"/>
    <a:srgbClr val="CBF1FF"/>
    <a:srgbClr val="D1F5B8"/>
    <a:srgbClr val="0000FF"/>
    <a:srgbClr val="0B5FD1"/>
    <a:srgbClr val="ECAA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455" autoAdjust="0"/>
  </p:normalViewPr>
  <p:slideViewPr>
    <p:cSldViewPr showGuides="1">
      <p:cViewPr varScale="1">
        <p:scale>
          <a:sx n="112" d="100"/>
          <a:sy n="112" d="100"/>
        </p:scale>
        <p:origin x="78" y="174"/>
      </p:cViewPr>
      <p:guideLst>
        <p:guide orient="horz" pos="1709"/>
        <p:guide pos="31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3" Type="http://schemas.openxmlformats.org/officeDocument/2006/relationships/tags" Target="tags/tag1.xml"/><Relationship Id="rId72" Type="http://schemas.openxmlformats.org/officeDocument/2006/relationships/font" Target="fonts/font9.fntdata"/><Relationship Id="rId71" Type="http://schemas.openxmlformats.org/officeDocument/2006/relationships/font" Target="fonts/font8.fntdata"/><Relationship Id="rId70" Type="http://schemas.openxmlformats.org/officeDocument/2006/relationships/font" Target="fonts/font7.fntdata"/><Relationship Id="rId7" Type="http://schemas.openxmlformats.org/officeDocument/2006/relationships/slide" Target="slides/slide4.xml"/><Relationship Id="rId69" Type="http://schemas.openxmlformats.org/officeDocument/2006/relationships/font" Target="fonts/font6.fntdata"/><Relationship Id="rId68" Type="http://schemas.openxmlformats.org/officeDocument/2006/relationships/font" Target="fonts/font5.fntdata"/><Relationship Id="rId67" Type="http://schemas.openxmlformats.org/officeDocument/2006/relationships/font" Target="fonts/font4.fntdata"/><Relationship Id="rId66" Type="http://schemas.openxmlformats.org/officeDocument/2006/relationships/font" Target="fonts/font3.fntdata"/><Relationship Id="rId65" Type="http://schemas.openxmlformats.org/officeDocument/2006/relationships/font" Target="fonts/font2.fntdata"/><Relationship Id="rId64" Type="http://schemas.openxmlformats.org/officeDocument/2006/relationships/font" Target="fonts/font1.fntdata"/><Relationship Id="rId63" Type="http://schemas.openxmlformats.org/officeDocument/2006/relationships/tableStyles" Target="tableStyles.xml"/><Relationship Id="rId62" Type="http://schemas.openxmlformats.org/officeDocument/2006/relationships/viewProps" Target="viewProps.xml"/><Relationship Id="rId61" Type="http://schemas.openxmlformats.org/officeDocument/2006/relationships/presProps" Target="presProps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AE5110C-F2A0-46F1-BA45-A7767E357DA2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C7CC350-D0DC-43B4-BF65-38B9CB4B758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253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1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599247-F77A-4624-B73F-0AD167A0F9D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3.jpeg"/><Relationship Id="rId18" Type="http://schemas.openxmlformats.org/officeDocument/2006/relationships/image" Target="../media/image2.png"/><Relationship Id="rId17" Type="http://schemas.openxmlformats.org/officeDocument/2006/relationships/image" Target="../media/image1.pn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https://gimg2.baidu.com/image_search/src=http%3A%2F%2Fbpic.588ku.com%2Felement_origin_min_pic%2F18%2F03%2F21%2F7c8d17fcea30bc6a614b1a9c4a6392ae.jpg&amp;refer=http%3A%2F%2Fbpic.588ku.com&amp;app=2002&amp;size=f9999,10000&amp;q=a80&amp;n=0&amp;g=0n&amp;fmt=jpeg?sec=1618367279&amp;t=8bd508ca23beaea6f3515dff231c97d0"/>
          <p:cNvPicPr>
            <a:picLocks noChangeAspect="1" noChangeArrowheads="1"/>
          </p:cNvPicPr>
          <p:nvPr userDrawn="1"/>
        </p:nvPicPr>
        <p:blipFill>
          <a:blip r:embed="rId19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2621"/>
            <a:ext cx="1145650" cy="12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0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5.png"/><Relationship Id="rId1" Type="http://schemas.openxmlformats.org/officeDocument/2006/relationships/image" Target="../media/image16.GI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5.png"/><Relationship Id="rId1" Type="http://schemas.openxmlformats.org/officeDocument/2006/relationships/image" Target="../media/image16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59632" y="987574"/>
            <a:ext cx="6937850" cy="138845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4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第一单元复习</a:t>
            </a:r>
            <a:endParaRPr lang="zh-CN" altLang="en-US" sz="7200" b="1" spc="450" dirty="0">
              <a:solidFill>
                <a:prstClr val="black">
                  <a:lumMod val="85000"/>
                  <a:lumOff val="1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TextBox 2"/>
          <p:cNvSpPr txBox="1"/>
          <p:nvPr/>
        </p:nvSpPr>
        <p:spPr>
          <a:xfrm>
            <a:off x="189166" y="109163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</a:t>
            </a:r>
            <a:r>
              <a:rPr lang="zh-CN" altLang="en-US" sz="1200" dirty="0" smtClean="0"/>
              <a:t>五年级    </a:t>
            </a:r>
            <a:r>
              <a:rPr lang="zh-CN" altLang="en-US" sz="1200" dirty="0"/>
              <a:t>上册</a:t>
            </a:r>
            <a:endParaRPr lang="zh-CN" altLang="en-US" sz="12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306" y="2962476"/>
            <a:ext cx="2062561" cy="20666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27584" y="821531"/>
            <a:ext cx="249299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填字组词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576" y="1454656"/>
            <a:ext cx="7858125" cy="28253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Calibri" panose="020F0502020204030204" pitchFamily="34" charset="0"/>
              </a:rPr>
              <a:t>   </a:t>
            </a:r>
            <a:r>
              <a:rPr lang="en-US" altLang="zh-CN" sz="32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zhū</a:t>
            </a:r>
            <a:r>
              <a:rPr lang="en-US" altLang="zh-CN" sz="32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       </a:t>
            </a:r>
            <a:r>
              <a:rPr lang="en-US" altLang="zh-CN" sz="3200" dirty="0" smtClean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            </a:t>
            </a:r>
            <a:r>
              <a:rPr lang="en-US" altLang="zh-CN" sz="3200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mù</a:t>
            </a:r>
            <a:r>
              <a:rPr lang="en-US" altLang="zh-CN" sz="3200" dirty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      </a:t>
            </a:r>
            <a:r>
              <a:rPr lang="en-US" altLang="zh-CN" sz="3200" dirty="0" smtClean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       </a:t>
            </a:r>
            <a:r>
              <a:rPr lang="en-US" altLang="zh-CN" sz="3200" dirty="0" err="1" smtClean="0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jiǎn</a:t>
            </a:r>
            <a:r>
              <a:rPr lang="en-US" altLang="zh-CN" sz="3200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endParaRPr lang="en-US" altLang="zh-CN" sz="3200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)红      爱(   )      (   )查        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)肉      日(   )      (   )拾       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)宝      (   )布      节(   )  </a:t>
            </a:r>
            <a:r>
              <a:rPr lang="en-US" altLang="zh-CN" sz="3600" dirty="0" smtClean="0">
                <a:latin typeface="Calibri" panose="020F0502020204030204" pitchFamily="34" charset="0"/>
                <a:sym typeface="+mn-ea"/>
              </a:rPr>
              <a:t> </a:t>
            </a:r>
            <a:endParaRPr lang="zh-CN" altLang="en-US" sz="3600" dirty="0">
              <a:latin typeface="Calibri" panose="020F0502020204030204" pitchFamily="34" charset="0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97085" y="2221555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朱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97085" y="2924522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猪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97085" y="3585312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珠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531426" y="2164919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慕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531426" y="2867886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暮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082821" y="3550772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幕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030522" y="2164919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检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030522" y="2867886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捡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517162" y="3528676"/>
            <a:ext cx="8803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俭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324100" y="113645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五、巩固练习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97535" y="3283119"/>
            <a:ext cx="895264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骗  画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眼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门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95536" y="1755195"/>
            <a:ext cx="940554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弃  道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虚  致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885905" y="2698344"/>
            <a:ext cx="28402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框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眶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诓      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225032" y="3251087"/>
            <a:ext cx="56348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框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465669" y="3243150"/>
            <a:ext cx="58982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眶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224620" y="3243150"/>
            <a:ext cx="6597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框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35857" y="3243150"/>
            <a:ext cx="11170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诓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65229" y="1158791"/>
            <a:ext cx="308162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歉   谦   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807115" y="1728697"/>
            <a:ext cx="6597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228990" y="1743564"/>
            <a:ext cx="6597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谦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60032" y="1743565"/>
            <a:ext cx="6597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谦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313932" y="1743566"/>
            <a:ext cx="6597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谦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927100" y="489590"/>
            <a:ext cx="249299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选字填空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585939" y="1300172"/>
            <a:ext cx="460221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饶    绕   浇 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58676" y="3436957"/>
            <a:ext cx="98486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水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道  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585939" y="2832820"/>
            <a:ext cx="460221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咐   附   符  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58676" y="1974690"/>
            <a:ext cx="1010923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号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  吩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嘱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826989" y="3424049"/>
            <a:ext cx="7476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浇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989175" y="3424049"/>
            <a:ext cx="67633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绕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710398" y="3424049"/>
            <a:ext cx="7476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饶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857393" y="3424049"/>
            <a:ext cx="20431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绕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826989" y="2005980"/>
            <a:ext cx="7476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符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086069" y="2005980"/>
            <a:ext cx="76585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5724128" y="2005980"/>
            <a:ext cx="10067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咐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7812360" y="2005980"/>
            <a:ext cx="78439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咐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927100" y="489590"/>
            <a:ext cx="249299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选字填空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4" y="1275606"/>
            <a:ext cx="8358187" cy="3044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+mn-ea"/>
                <a:ea typeface="+mn-ea"/>
                <a:cs typeface="+mn-ea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语文教学没有词语的积累，就不会具备听、说、读、写能力，当然更学不好语文。今天我和同学们一起对我们这学期所学的重点词语进行整理与分类。这里我们重点复习四字词语，我们先把每单元的重点词语找出，然后再按照词语的形式、内容、褒贬进行归类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词 语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27784" y="123478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683568" y="1635646"/>
            <a:ext cx="7848872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美中不足  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爱慕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之心 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不动声色</a:t>
            </a:r>
            <a:endParaRPr lang="en-US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27405" y="2931790"/>
            <a:ext cx="7848872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飞来飞去  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蹦来蹦去   神气十足    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流程图: 接点 8"/>
          <p:cNvSpPr/>
          <p:nvPr/>
        </p:nvSpPr>
        <p:spPr>
          <a:xfrm>
            <a:off x="3059832" y="1934478"/>
            <a:ext cx="180020" cy="18002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接点 9"/>
          <p:cNvSpPr/>
          <p:nvPr/>
        </p:nvSpPr>
        <p:spPr>
          <a:xfrm>
            <a:off x="6007846" y="1934478"/>
            <a:ext cx="180020" cy="18002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接点 10"/>
          <p:cNvSpPr/>
          <p:nvPr/>
        </p:nvSpPr>
        <p:spPr>
          <a:xfrm>
            <a:off x="6007846" y="3195723"/>
            <a:ext cx="180020" cy="18002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流程图: 接点 11"/>
          <p:cNvSpPr/>
          <p:nvPr/>
        </p:nvSpPr>
        <p:spPr>
          <a:xfrm>
            <a:off x="3059832" y="3197122"/>
            <a:ext cx="180020" cy="18002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27784" y="123478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sp>
        <p:nvSpPr>
          <p:cNvPr id="6" name="圆角矩形标注 5"/>
          <p:cNvSpPr/>
          <p:nvPr/>
        </p:nvSpPr>
        <p:spPr>
          <a:xfrm>
            <a:off x="1663094" y="3103982"/>
            <a:ext cx="7058128" cy="1656184"/>
          </a:xfrm>
          <a:prstGeom prst="wedgeRoundRectCallout">
            <a:avLst>
              <a:gd name="adj1" fmla="val -40832"/>
              <a:gd name="adj2" fmla="val -8663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sym typeface="+mn-ea"/>
              </a:rPr>
              <a:t>往往</a:t>
            </a:r>
            <a:r>
              <a:rPr lang="zh-CN" altLang="en-US" sz="2600" dirty="0">
                <a:solidFill>
                  <a:schemeClr val="tx1"/>
                </a:solidFill>
                <a:latin typeface="+mn-ea"/>
                <a:sym typeface="+mn-ea"/>
              </a:rPr>
              <a:t>指人或物总体很好，但是还有一点不足之处。它的反义词是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sym typeface="+mn-ea"/>
              </a:rPr>
              <a:t>“</a:t>
            </a:r>
            <a:r>
              <a:rPr lang="zh-CN" altLang="en-US" sz="2600" dirty="0">
                <a:solidFill>
                  <a:schemeClr val="tx1"/>
                </a:solidFill>
                <a:latin typeface="+mn-ea"/>
                <a:sym typeface="+mn-ea"/>
              </a:rPr>
              <a:t>十全十美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sym typeface="+mn-ea"/>
              </a:rPr>
              <a:t>”</a:t>
            </a:r>
            <a:r>
              <a:rPr lang="zh-CN" altLang="en-US" sz="2600" dirty="0">
                <a:solidFill>
                  <a:schemeClr val="tx1"/>
                </a:solidFill>
                <a:latin typeface="+mn-ea"/>
                <a:sym typeface="+mn-ea"/>
              </a:rPr>
              <a:t>。如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sym typeface="+mn-ea"/>
              </a:rPr>
              <a:t>: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sym typeface="+mn-ea"/>
              </a:rPr>
              <a:t>这幅山水画十分有神韵，但美中不足的是右上角的红日小了一些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sym typeface="+mn-ea"/>
              </a:rPr>
              <a:t>。</a:t>
            </a:r>
            <a:endParaRPr lang="en-US" altLang="zh-CN" sz="2600" dirty="0">
              <a:solidFill>
                <a:schemeClr val="tx1"/>
              </a:solidFill>
              <a:latin typeface="+mn-ea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1392" y="1183020"/>
            <a:ext cx="8616256" cy="1200329"/>
            <a:chOff x="251520" y="1419622"/>
            <a:chExt cx="8616256" cy="1200329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251520" y="1419622"/>
              <a:ext cx="8616256" cy="120032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32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9pPr>
            </a:lstStyle>
            <a:p>
              <a:r>
                <a:rPr lang="zh-CN" altLang="en-US" sz="4000" dirty="0">
                  <a:sym typeface="+mn-ea"/>
                </a:rPr>
                <a:t>美中不足</a:t>
              </a:r>
              <a:r>
                <a:rPr lang="en-US" altLang="zh-CN" dirty="0"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(</a:t>
              </a:r>
              <a:r>
                <a:rPr lang="zh-CN" altLang="en-US" dirty="0"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měi zhōng </a:t>
              </a:r>
              <a:r>
                <a:rPr lang="zh-CN" altLang="en-US" dirty="0">
                  <a:solidFill>
                    <a:srgbClr val="FF0000"/>
                  </a:solidFill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bù </a:t>
              </a:r>
              <a:r>
                <a:rPr lang="zh-CN" altLang="en-US" dirty="0"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zú</a:t>
              </a:r>
              <a:r>
                <a:rPr lang="en-US" altLang="zh-CN" dirty="0"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)</a:t>
              </a:r>
              <a:r>
                <a:rPr lang="zh-CN" altLang="en-US" dirty="0">
                  <a:sym typeface="+mn-ea"/>
                </a:rPr>
                <a:t>：大体很好，但还有不足。</a:t>
              </a:r>
              <a:endParaRPr lang="zh-CN" altLang="en-US" dirty="0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514438" y="2293206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140007" y="2299060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7745789" y="2293206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27784" y="123478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233388" y="1131590"/>
            <a:ext cx="8731100" cy="1200329"/>
            <a:chOff x="233388" y="1131590"/>
            <a:chExt cx="8731100" cy="1200329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233388" y="1131590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爱慕之心</a:t>
              </a:r>
              <a:r>
                <a:rPr lang="zh-CN" altLang="en-US" sz="40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ài mù zhī xīn 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)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：意思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由于喜欢或敬重而愿意接近的心意。慕:依恋;思念。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900974" y="2067694"/>
              <a:ext cx="948669" cy="185874"/>
              <a:chOff x="7755661" y="2056604"/>
              <a:chExt cx="948669" cy="185874"/>
            </a:xfrm>
          </p:grpSpPr>
          <p:sp>
            <p:nvSpPr>
              <p:cNvPr id="6" name="流程图: 接点 5"/>
              <p:cNvSpPr/>
              <p:nvPr/>
            </p:nvSpPr>
            <p:spPr>
              <a:xfrm>
                <a:off x="8524310" y="20566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6"/>
              <p:cNvSpPr/>
              <p:nvPr/>
            </p:nvSpPr>
            <p:spPr>
              <a:xfrm>
                <a:off x="8149879" y="206245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7755661" y="20566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245344" y="2499742"/>
            <a:ext cx="8719144" cy="1754326"/>
            <a:chOff x="245344" y="2499742"/>
            <a:chExt cx="8719144" cy="1754326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75432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4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不动声色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b</a:t>
              </a:r>
              <a:r>
                <a:rPr lang="en-US" altLang="zh-CN" sz="3200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ú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dòng shēng sè</a:t>
              </a:r>
              <a:r>
                <a:rPr lang="zh-CN" altLang="en-US" sz="3200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  <a:sym typeface="+mn-ea"/>
                </a:rPr>
                <a:t> 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)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在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rPr>
                <a:t>紧急情况下，说话、神态仍跟平时一样没有变化。形容非常镇静。声：言谈；色：脸色。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892068" y="4011910"/>
              <a:ext cx="948669" cy="185874"/>
              <a:chOff x="7755661" y="2056604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24310" y="20566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49879" y="206245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55661" y="20566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27784" y="123478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251520" y="831364"/>
            <a:ext cx="8616256" cy="1692771"/>
            <a:chOff x="241648" y="1067966"/>
            <a:chExt cx="8616256" cy="1692771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241648" y="1067966"/>
              <a:ext cx="8616256" cy="169277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3200" b="1">
                  <a:solidFill>
                    <a:schemeClr val="dk1"/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9pPr>
            </a:lstStyle>
            <a:p>
              <a:r>
                <a:rPr lang="zh-CN" altLang="en-US" sz="4000" dirty="0">
                  <a:sym typeface="+mn-ea"/>
                </a:rPr>
                <a:t>神气十足</a:t>
              </a:r>
              <a:r>
                <a:rPr lang="en-US" altLang="zh-CN" dirty="0">
                  <a:sym typeface="+mn-ea"/>
                </a:rPr>
                <a:t>(</a:t>
              </a:r>
              <a:r>
                <a:rPr lang="zh-CN" altLang="en-US" dirty="0">
                  <a:latin typeface="汉语拼音" panose="020B0604020202020204" pitchFamily="34" charset="0"/>
                  <a:cs typeface="汉语拼音" panose="020B0604020202020204" pitchFamily="34" charset="0"/>
                  <a:sym typeface="+mn-ea"/>
                </a:rPr>
                <a:t>shén qì shí zú </a:t>
              </a:r>
              <a:r>
                <a:rPr lang="en-US" altLang="zh-CN" dirty="0">
                  <a:sym typeface="+mn-ea"/>
                </a:rPr>
                <a:t>)</a:t>
              </a:r>
              <a:r>
                <a:rPr lang="zh-CN" altLang="en-US" dirty="0">
                  <a:sym typeface="+mn-ea"/>
                </a:rPr>
                <a:t>：形容摆出一副自以为高人一等而了不起的样子。神气：自以为得意傲慢的神情。</a:t>
              </a:r>
              <a:endParaRPr lang="zh-CN" altLang="en-US" dirty="0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514438" y="247846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140007" y="2484316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7745789" y="247846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圆角矩形标注 5"/>
          <p:cNvSpPr/>
          <p:nvPr/>
        </p:nvSpPr>
        <p:spPr>
          <a:xfrm>
            <a:off x="1663094" y="3103982"/>
            <a:ext cx="7058128" cy="1656184"/>
          </a:xfrm>
          <a:prstGeom prst="wedgeRoundRectCallout">
            <a:avLst>
              <a:gd name="adj1" fmla="val -40832"/>
              <a:gd name="adj2" fmla="val -86638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是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描写神态的词语，一般应用在孩子或者可爱的小动物身上。如：这只大公鸡走起路来昂首挺胸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神气十足。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63044" y="89635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二、词语归类</a:t>
            </a:r>
            <a:endParaRPr lang="zh-CN" altLang="en-US" dirty="0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7459" y="1668174"/>
            <a:ext cx="285633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AABB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式词语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9424" y="2330599"/>
            <a:ext cx="23762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91791" y="3048149"/>
            <a:ext cx="277262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ABAC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49646" y="1668174"/>
            <a:ext cx="2739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指指点点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602085" y="2330599"/>
            <a:ext cx="695292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拖拖拉拉  吞吞吐吐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哭哭啼啼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44453" y="3038624"/>
            <a:ext cx="71367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又细又亮  飞来飞去   蹦来蹦去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91791" y="3706962"/>
            <a:ext cx="23762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644452" y="3689062"/>
            <a:ext cx="695292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谢天谢地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亦步亦趋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又哭又闹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23528" y="987574"/>
            <a:ext cx="584053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词语从形式上进行归类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292080" y="797522"/>
            <a:ext cx="3672408" cy="141266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特殊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格式的词语会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增强语言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的韵律，使句子更加形象。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8" grpId="0"/>
      <p:bldP spid="9" grpId="0"/>
      <p:bldP spid="10" grpId="0"/>
      <p:bldP spid="11" grpId="0"/>
      <p:bldP spid="12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50863" y="1328580"/>
            <a:ext cx="341301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表神情的词语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50862" y="2012599"/>
            <a:ext cx="29219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类似的词语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472795" y="1328580"/>
            <a:ext cx="42857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神气十足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915816" y="2012598"/>
            <a:ext cx="67592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神采奕奕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炯炯有神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大惊失色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50863" y="584200"/>
            <a:ext cx="58684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词语从内容上进行分类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50863" y="2571750"/>
            <a:ext cx="58684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写出与鸟有关的四字词语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50863" y="3147814"/>
            <a:ext cx="8845673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鸟语花香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笨鸟先飞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惊弓之鸟  鸟尽弓藏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百鸟朝凤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展翅高飞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3" grpId="0"/>
      <p:bldP spid="14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13"/>
          <p:cNvSpPr>
            <a:spLocks noChangeArrowheads="1"/>
          </p:cNvSpPr>
          <p:nvPr/>
        </p:nvSpPr>
        <p:spPr bwMode="auto">
          <a:xfrm>
            <a:off x="755576" y="915566"/>
            <a:ext cx="7777162" cy="2538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生字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，是学好语文重要的工具。我们在进行复习的时候，首要的任务是生字的复习。我们先把每单元的重点生字找出，然后从字音、字形、字义进行归类。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576" y="510600"/>
            <a:ext cx="528862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en-US" altLang="zh-CN" dirty="0">
                <a:sym typeface="+mn-ea"/>
              </a:rPr>
              <a:t>3.</a:t>
            </a:r>
            <a:r>
              <a:rPr lang="zh-CN" altLang="en-US" dirty="0">
                <a:sym typeface="+mn-ea"/>
              </a:rPr>
              <a:t>词语从感情色彩进行分类</a:t>
            </a:r>
            <a:r>
              <a:rPr lang="en-US" altLang="zh-CN" dirty="0">
                <a:sym typeface="+mn-ea"/>
              </a:rPr>
              <a:t>:</a:t>
            </a:r>
            <a:endParaRPr lang="en-US" altLang="zh-CN" dirty="0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70695" y="1453128"/>
            <a:ext cx="22791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褒义词语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70695" y="2130991"/>
            <a:ext cx="195575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412554" y="1453128"/>
            <a:ext cx="734402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神采奕奕   炯炯有神   神气十足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412553" y="2130991"/>
            <a:ext cx="64319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知书达理   助人为乐   救死扶伤 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9942" name="线形标注 1 10"/>
          <p:cNvSpPr/>
          <p:nvPr/>
        </p:nvSpPr>
        <p:spPr bwMode="auto">
          <a:xfrm>
            <a:off x="2516492" y="3075806"/>
            <a:ext cx="6344370" cy="15323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褒义词表示对人或事物的褒扬、喜爱、尊敬等感情时会用到的词语。表达效果比普通的要强烈。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9" grpId="0"/>
      <p:bldP spid="3994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60388" y="989454"/>
            <a:ext cx="22496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贬义词语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71500" y="1905442"/>
            <a:ext cx="224963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440558" y="1914967"/>
            <a:ext cx="634853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肥头大耳   油光满面   摇头晃脑  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429446" y="989454"/>
            <a:ext cx="667905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又哭又闹   指指点点   拖拖拉拉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线形标注 1 10"/>
          <p:cNvSpPr/>
          <p:nvPr/>
        </p:nvSpPr>
        <p:spPr bwMode="auto">
          <a:xfrm>
            <a:off x="2429446" y="3075806"/>
            <a:ext cx="6344370" cy="15323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贬义词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：是词义带有贬斥、否定、憎恨、轻蔑等感情色彩的词。句子里使用这类词语使感情表达效果更好。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5576" y="328949"/>
            <a:ext cx="3029997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sz="3400" dirty="0"/>
              <a:t>三、巩固练习</a:t>
            </a:r>
            <a:r>
              <a:rPr lang="en-US" altLang="zh-CN" sz="3400" dirty="0"/>
              <a:t>:</a:t>
            </a:r>
            <a:endParaRPr lang="en-US" altLang="zh-CN" sz="3400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635896" y="328949"/>
            <a:ext cx="499848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sz="3400" dirty="0"/>
              <a:t>读句子，完成下列问题。</a:t>
            </a:r>
            <a:endParaRPr lang="zh-CN" altLang="en-US" sz="3400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1520" y="957202"/>
            <a:ext cx="8568952" cy="2062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这个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消息传来，住在潭边的白鹭们都议论纷纷，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</a:rPr>
              <a:t>心里很担心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，打算搬到更偏一点的地方。有一只白鹭却没有那么紧张，他想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如果这里变成了山庄，那我们住这里不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</a:rPr>
              <a:t>就更热闹了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吗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90067" y="3851498"/>
            <a:ext cx="2159566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  <a:sym typeface="+mn-ea"/>
              </a:rPr>
              <a:t>心里很担心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:</a:t>
            </a:r>
            <a:endParaRPr lang="zh-CN" altLang="en-US" sz="2800" dirty="0">
              <a:latin typeface="+mn-ea"/>
              <a:ea typeface="+mn-ea"/>
              <a:sym typeface="+mn-ea"/>
            </a:endParaRPr>
          </a:p>
          <a:p>
            <a:r>
              <a:rPr lang="zh-CN" altLang="en-US" sz="2800" dirty="0">
                <a:latin typeface="+mn-ea"/>
                <a:ea typeface="+mn-ea"/>
                <a:sym typeface="+mn-ea"/>
              </a:rPr>
              <a:t>就更热闹了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:</a:t>
            </a:r>
            <a:endParaRPr lang="en-US" altLang="zh-CN" sz="2800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674119" y="4293046"/>
            <a:ext cx="478631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门庭若市   人山人海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650307" y="3797746"/>
            <a:ext cx="478631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忧心忡忡   惴惴不安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490067" y="3291830"/>
            <a:ext cx="48069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把画线部分换成一个成语。</a:t>
            </a:r>
            <a:endParaRPr lang="zh-CN" altLang="en-US" sz="28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43608" y="352753"/>
            <a:ext cx="50321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latin typeface="+mn-ea"/>
                <a:ea typeface="+mn-ea"/>
              </a:defRPr>
            </a:lvl1pPr>
          </a:lstStyle>
          <a:p>
            <a:r>
              <a:rPr lang="en-US" altLang="zh-CN" dirty="0">
                <a:sym typeface="+mn-ea"/>
              </a:rPr>
              <a:t>2.</a:t>
            </a:r>
            <a:r>
              <a:rPr lang="zh-CN" altLang="en-US" dirty="0">
                <a:sym typeface="+mn-ea"/>
              </a:rPr>
              <a:t>把刚才词语进行分类并仿写</a:t>
            </a:r>
            <a:r>
              <a:rPr lang="en-US" altLang="zh-CN" dirty="0">
                <a:sym typeface="+mn-ea"/>
              </a:rPr>
              <a:t>:</a:t>
            </a:r>
            <a:endParaRPr lang="en-US" altLang="zh-CN" dirty="0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24123" y="998538"/>
            <a:ext cx="18700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ABCC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式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24123" y="1643063"/>
            <a:ext cx="19891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类似词语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24123" y="2286000"/>
            <a:ext cx="27352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AABC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式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652910" y="2286000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惴惴不安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652910" y="3575050"/>
            <a:ext cx="16129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人山人海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24123" y="3575050"/>
            <a:ext cx="126188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</a:rPr>
              <a:t>ABAC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式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924123" y="4217988"/>
            <a:ext cx="47863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类似词语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52910" y="998538"/>
            <a:ext cx="19896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忧心忡忡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914598" y="2930525"/>
            <a:ext cx="19907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类似词语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:</a:t>
            </a:r>
            <a:endParaRPr lang="en-US" altLang="zh-CN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652910" y="1643063"/>
            <a:ext cx="538003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怒气冲冲  得意扬扬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金光闪闪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652910" y="4217988"/>
            <a:ext cx="59515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越飞越高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善始善终  又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白又胖  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652910" y="2930525"/>
            <a:ext cx="55943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津津有味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默默无闻  天天向上    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1"/>
          <p:cNvSpPr txBox="1">
            <a:spLocks noChangeArrowheads="1"/>
          </p:cNvSpPr>
          <p:nvPr/>
        </p:nvSpPr>
        <p:spPr bwMode="auto">
          <a:xfrm>
            <a:off x="611188" y="1492250"/>
            <a:ext cx="7848600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dirty="0">
                <a:latin typeface="Calibri" panose="020F0502020204030204" pitchFamily="34" charset="0"/>
                <a:sym typeface="+mn-ea"/>
              </a:rPr>
              <a:t>      </a:t>
            </a:r>
            <a:r>
              <a:rPr lang="en-US" altLang="zh-CN" sz="2400" dirty="0" smtClean="0">
                <a:latin typeface="Calibri" panose="020F0502020204030204" pitchFamily="34" charset="0"/>
                <a:sym typeface="+mn-ea"/>
              </a:rPr>
              <a:t> 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小学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语文句子中常见的主要考查方式：有时考修辞手法；有时考扩句、缩句；有时考修改病句……现在我们就把书中出现的重点句子进行归纳总结，然后再进行巩固练习。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32376" y="77824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一、比喻句</a:t>
            </a:r>
            <a:endParaRPr lang="en-US" altLang="zh-CN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29837" y="3003798"/>
            <a:ext cx="864096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好肥，整个身子好像一个蓬松的球儿。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14338" y="1031875"/>
            <a:ext cx="51657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白鹭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是一首精巧的诗。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5799611" y="598523"/>
            <a:ext cx="3271186" cy="14563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小知识：比喻句的三要素：本体、喻体、比喻词。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87624" y="2108980"/>
            <a:ext cx="7551595" cy="714375"/>
            <a:chOff x="1214512" y="1740871"/>
            <a:chExt cx="7551595" cy="714375"/>
          </a:xfrm>
        </p:grpSpPr>
        <p:sp>
          <p:nvSpPr>
            <p:cNvPr id="10" name="单圆角矩形 9"/>
            <p:cNvSpPr/>
            <p:nvPr/>
          </p:nvSpPr>
          <p:spPr>
            <a:xfrm>
              <a:off x="1214512" y="1740871"/>
              <a:ext cx="7551595" cy="714375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这句话把白鹭比喻成诗，可见白鹭的精致。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447609" y="1877191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073178" y="188304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8484363" y="2193531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87624" y="3692084"/>
            <a:ext cx="6480720" cy="691193"/>
            <a:chOff x="1187624" y="3692084"/>
            <a:chExt cx="6480720" cy="691193"/>
          </a:xfrm>
        </p:grpSpPr>
        <p:sp>
          <p:nvSpPr>
            <p:cNvPr id="11" name="单圆角矩形 10"/>
            <p:cNvSpPr/>
            <p:nvPr/>
          </p:nvSpPr>
          <p:spPr>
            <a:xfrm flipH="1">
              <a:off x="1187624" y="3692084"/>
              <a:ext cx="6480720" cy="691193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把身子比作球，多有趣的比喻啊。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>
              <a:off x="7435204" y="408455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流程图: 接点 13"/>
            <p:cNvSpPr/>
            <p:nvPr/>
          </p:nvSpPr>
          <p:spPr>
            <a:xfrm>
              <a:off x="7060773" y="409040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流程图: 接点 14"/>
            <p:cNvSpPr/>
            <p:nvPr/>
          </p:nvSpPr>
          <p:spPr>
            <a:xfrm>
              <a:off x="6666555" y="408455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55576" y="699542"/>
            <a:ext cx="7992889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）在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清水田里，时有一两只白鹭站着钓鱼，整个的田便成了一幅镶嵌在玻璃框里的画面。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9552" y="2499742"/>
            <a:ext cx="8208913" cy="714375"/>
            <a:chOff x="557194" y="1740871"/>
            <a:chExt cx="8208913" cy="714375"/>
          </a:xfrm>
        </p:grpSpPr>
        <p:sp>
          <p:nvSpPr>
            <p:cNvPr id="6" name="单圆角矩形 5"/>
            <p:cNvSpPr/>
            <p:nvPr/>
          </p:nvSpPr>
          <p:spPr>
            <a:xfrm>
              <a:off x="557194" y="1740871"/>
              <a:ext cx="8208913" cy="714375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比喻句的好处是使句子更加生动、形象，鲜明。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8447609" y="1877191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073178" y="188304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484363" y="2193531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AutoShape 2" descr="https://gimg2.baidu.com/image_search/src=http%3A%2F%2F5b0988e595225.cdn.sohucs.com%2Fimages%2F20180608%2F49280c2d74b645cfb14bfb38982f79e5.jpeg&amp;refer=http%3A%2F%2F5b0988e595225.cdn.sohucs.com&amp;app=2002&amp;size=f9999,10000&amp;q=a80&amp;n=0&amp;g=0n&amp;fmt=jpeg?sec=1619168113&amp;t=64d2df91c10d35b3ead0a447deee78a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052" name="Picture 4" descr="https://gimg2.baidu.com/image_search/src=http%3A%2F%2Fimg1001.pocoimg.cn%2Fimage%2Fpoco%2Fworks%2F25%2F2012%2F0625%2F16%2F6583306320120625164102082_65833063.jpg&amp;refer=http%3A%2F%2Fimg1001.pocoimg.cn&amp;app=2002&amp;size=f9999,10000&amp;q=a80&amp;n=0&amp;g=0n&amp;fmt=jpeg?sec=1619168182&amp;t=eba990fafa33969be1bef83b0d28dfcf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78785" y="3356291"/>
            <a:ext cx="1256771" cy="15087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15816" y="123478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二、拟人句</a:t>
            </a:r>
            <a:endParaRPr lang="en-US" altLang="zh-CN" dirty="0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27584" y="1059582"/>
            <a:ext cx="7560840" cy="6832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人们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说它是在望哨，可它真是在望哨吗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15616" y="2310429"/>
            <a:ext cx="6552728" cy="1716757"/>
            <a:chOff x="1187624" y="3692084"/>
            <a:chExt cx="6552728" cy="1716757"/>
          </a:xfrm>
        </p:grpSpPr>
        <p:sp>
          <p:nvSpPr>
            <p:cNvPr id="6" name="单圆角矩形 5"/>
            <p:cNvSpPr/>
            <p:nvPr/>
          </p:nvSpPr>
          <p:spPr>
            <a:xfrm flipH="1">
              <a:off x="1187624" y="3692084"/>
              <a:ext cx="6552728" cy="1716757"/>
            </a:xfrm>
            <a:prstGeom prst="round1Rect">
              <a:avLst>
                <a:gd name="adj" fmla="val 27807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句话把白鹭当成人来写，站着时的情景说成放哨，可以看出作者对白鹭是多么的喜欢啊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7356873" y="512080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6982442" y="512666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6588224" y="512080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971600" y="987574"/>
            <a:ext cx="7283450" cy="12741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我</a:t>
            </a:r>
            <a:r>
              <a:rPr lang="zh-CN" altLang="en-US" dirty="0">
                <a:sym typeface="+mn-ea"/>
              </a:rPr>
              <a:t>轻轻抬一抬肩，它没醒，睡得好熟！还咂咂嘴，难道在做梦</a:t>
            </a:r>
            <a:r>
              <a:rPr lang="en-US" altLang="zh-CN" dirty="0">
                <a:sym typeface="+mn-ea"/>
              </a:rPr>
              <a:t>?</a:t>
            </a:r>
            <a:endParaRPr lang="en-US" altLang="zh-CN" dirty="0"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15616" y="2427734"/>
            <a:ext cx="6552728" cy="1716757"/>
            <a:chOff x="1115616" y="5708308"/>
            <a:chExt cx="6552728" cy="1716757"/>
          </a:xfrm>
        </p:grpSpPr>
        <p:sp>
          <p:nvSpPr>
            <p:cNvPr id="5" name="单圆角矩形 4"/>
            <p:cNvSpPr/>
            <p:nvPr/>
          </p:nvSpPr>
          <p:spPr>
            <a:xfrm flipH="1">
              <a:off x="1115616" y="5708308"/>
              <a:ext cx="6552728" cy="1716757"/>
            </a:xfrm>
            <a:prstGeom prst="round1Rect">
              <a:avLst>
                <a:gd name="adj" fmla="val 2780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拟人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句的好处是能增强语言的美感、表现力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,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使句子更生动、形象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,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还能强调对这一事物的喜爱之情。 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6" name="流程图: 接点 5"/>
            <p:cNvSpPr/>
            <p:nvPr/>
          </p:nvSpPr>
          <p:spPr>
            <a:xfrm>
              <a:off x="7140849" y="7076460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6766418" y="7082314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6372200" y="7076460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915816" y="267494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三、反问句</a:t>
            </a:r>
            <a:endParaRPr lang="en-US" altLang="zh-CN" dirty="0"/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1025774" y="1310781"/>
            <a:ext cx="736611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但是白鹭本身不就是一首很优美的歌吗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66457" y="2355726"/>
            <a:ext cx="7426155" cy="1373570"/>
            <a:chOff x="966457" y="2355726"/>
            <a:chExt cx="7426155" cy="1373570"/>
          </a:xfrm>
        </p:grpSpPr>
        <p:sp>
          <p:nvSpPr>
            <p:cNvPr id="5" name="矩形 4"/>
            <p:cNvSpPr/>
            <p:nvPr/>
          </p:nvSpPr>
          <p:spPr>
            <a:xfrm>
              <a:off x="966457" y="2355726"/>
              <a:ext cx="7426155" cy="13735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是一个反问句，强调了白鹭本身就是一首歌，一首优美的歌</a:t>
              </a:r>
              <a:r>
                <a:rPr lang="zh-CN" altLang="en-US" sz="32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。</a:t>
              </a:r>
              <a:endPara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6" name="流程图: 接点 5"/>
            <p:cNvSpPr/>
            <p:nvPr/>
          </p:nvSpPr>
          <p:spPr>
            <a:xfrm>
              <a:off x="8157976" y="348359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21"/>
          <p:cNvSpPr txBox="1"/>
          <p:nvPr/>
        </p:nvSpPr>
        <p:spPr>
          <a:xfrm>
            <a:off x="757637" y="2135014"/>
            <a:ext cx="404535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矮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" name="文本框 22"/>
          <p:cNvSpPr txBox="1"/>
          <p:nvPr/>
        </p:nvSpPr>
        <p:spPr>
          <a:xfrm>
            <a:off x="4637657" y="2921843"/>
            <a:ext cx="439291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蔓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延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4"/>
          <p:cNvSpPr txBox="1">
            <a:spLocks noChangeArrowheads="1"/>
          </p:cNvSpPr>
          <p:nvPr/>
        </p:nvSpPr>
        <p:spPr bwMode="auto">
          <a:xfrm>
            <a:off x="757637" y="1347614"/>
            <a:ext cx="404535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嫌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弃</a:t>
            </a:r>
            <a:endParaRPr lang="zh-CN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1767744" y="1342504"/>
            <a:ext cx="1575181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solidFill>
                  <a:srgbClr val="FF0000"/>
                </a:solidFill>
                <a:latin typeface="汉语拼音" panose="020B0604020202020204" pitchFamily="34" charset="0"/>
                <a:ea typeface="汉语拼音" panose="020B0604020202020204"/>
                <a:cs typeface="汉语拼音" panose="020B0604020202020204" pitchFamily="34" charset="0"/>
              </a:rPr>
              <a:t>xián</a:t>
            </a:r>
            <a:endParaRPr lang="en-US" altLang="zh-CN" sz="4400" b="1" dirty="0">
              <a:solidFill>
                <a:srgbClr val="FF0000"/>
              </a:solidFill>
              <a:latin typeface="汉语拼音" panose="020B0604020202020204" pitchFamily="34" charset="0"/>
              <a:ea typeface="汉语拼音" panose="020B0604020202020204"/>
              <a:cs typeface="汉语拼音" panose="020B0604020202020204" pitchFamily="34" charset="0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4644008" y="2026494"/>
            <a:ext cx="405835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嗜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26" name="文本框 9"/>
          <p:cNvSpPr txBox="1">
            <a:spLocks noChangeArrowheads="1"/>
          </p:cNvSpPr>
          <p:nvPr/>
        </p:nvSpPr>
        <p:spPr bwMode="auto">
          <a:xfrm>
            <a:off x="4644008" y="1275606"/>
            <a:ext cx="4606724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哟</a:t>
            </a:r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     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10"/>
          <p:cNvSpPr txBox="1">
            <a:spLocks noChangeArrowheads="1"/>
          </p:cNvSpPr>
          <p:nvPr/>
        </p:nvSpPr>
        <p:spPr bwMode="auto">
          <a:xfrm>
            <a:off x="5829981" y="1275606"/>
            <a:ext cx="120602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solidFill>
                  <a:srgbClr val="FF0000"/>
                </a:solidFill>
                <a:latin typeface="汉语拼音" panose="020B0604020202020204" pitchFamily="34" charset="0"/>
                <a:ea typeface="汉语拼音" panose="020B0604020202020204"/>
                <a:cs typeface="汉语拼音" panose="020B0604020202020204" pitchFamily="34" charset="0"/>
                <a:sym typeface="+mn-ea"/>
              </a:rPr>
              <a:t>yō</a:t>
            </a:r>
            <a:r>
              <a:rPr lang="en-US" altLang="zh-CN" sz="4400" b="1" dirty="0">
                <a:solidFill>
                  <a:srgbClr val="FF0000"/>
                </a:solidFill>
                <a:latin typeface="汉语拼音" panose="020B0604020202020204" pitchFamily="34" charset="0"/>
                <a:ea typeface="汉语拼音" panose="020B0604020202020204"/>
                <a:cs typeface="汉语拼音" panose="020B0604020202020204" pitchFamily="34" charset="0"/>
                <a:sym typeface="+mn-ea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汉语拼音" panose="020B0604020202020204" pitchFamily="34" charset="0"/>
              <a:ea typeface="汉语拼音" panose="020B0604020202020204"/>
              <a:cs typeface="汉语拼音" panose="020B0604020202020204" pitchFamily="34" charset="0"/>
            </a:endParaRPr>
          </a:p>
        </p:txBody>
      </p:sp>
      <p:sp>
        <p:nvSpPr>
          <p:cNvPr id="28" name="文本框 11"/>
          <p:cNvSpPr txBox="1">
            <a:spLocks noChangeArrowheads="1"/>
          </p:cNvSpPr>
          <p:nvPr/>
        </p:nvSpPr>
        <p:spPr bwMode="auto">
          <a:xfrm>
            <a:off x="5829981" y="2036145"/>
            <a:ext cx="110588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shì</a:t>
            </a:r>
            <a:endParaRPr lang="en-US" altLang="zh-CN" sz="4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" name="文本框 13"/>
          <p:cNvSpPr txBox="1">
            <a:spLocks noChangeArrowheads="1"/>
          </p:cNvSpPr>
          <p:nvPr/>
        </p:nvSpPr>
        <p:spPr bwMode="auto">
          <a:xfrm>
            <a:off x="1902868" y="2126406"/>
            <a:ext cx="827058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ǎ</a:t>
            </a:r>
            <a:r>
              <a:rPr lang="en-US" altLang="zh-CN" sz="4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i</a:t>
            </a:r>
            <a:endParaRPr lang="en-US" altLang="zh-CN" sz="4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0" name="文本框 15"/>
          <p:cNvSpPr txBox="1">
            <a:spLocks noChangeArrowheads="1"/>
          </p:cNvSpPr>
          <p:nvPr/>
        </p:nvSpPr>
        <p:spPr bwMode="auto">
          <a:xfrm>
            <a:off x="6186567" y="2893515"/>
            <a:ext cx="169888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màn</a:t>
            </a:r>
            <a:endParaRPr lang="en-US" altLang="zh-CN" sz="4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6" name="文本框 1"/>
          <p:cNvSpPr txBox="1">
            <a:spLocks noChangeArrowheads="1"/>
          </p:cNvSpPr>
          <p:nvPr/>
        </p:nvSpPr>
        <p:spPr bwMode="auto">
          <a:xfrm>
            <a:off x="759223" y="2987501"/>
            <a:ext cx="3641861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匣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</a:t>
            </a:r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子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9" name="文本框 18"/>
          <p:cNvSpPr txBox="1">
            <a:spLocks noChangeArrowheads="1"/>
          </p:cNvSpPr>
          <p:nvPr/>
        </p:nvSpPr>
        <p:spPr bwMode="auto">
          <a:xfrm>
            <a:off x="1767744" y="2987501"/>
            <a:ext cx="117853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xiá</a:t>
            </a:r>
            <a:endParaRPr lang="en-US" altLang="zh-CN" sz="4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5" name="文本框 2"/>
          <p:cNvSpPr txBox="1">
            <a:spLocks noChangeArrowheads="1"/>
          </p:cNvSpPr>
          <p:nvPr/>
        </p:nvSpPr>
        <p:spPr bwMode="auto">
          <a:xfrm>
            <a:off x="2580153" y="266511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一、易读错字</a:t>
            </a:r>
            <a:endParaRPr lang="zh-CN" altLang="en-US" sz="40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/>
      <p:bldP spid="29" grpId="0"/>
      <p:bldP spid="30" grpId="0"/>
      <p:bldP spid="39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935975" y="314464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四、重点句子</a:t>
            </a:r>
            <a:endParaRPr lang="en-US" altLang="zh-CN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30208" y="1223888"/>
            <a:ext cx="7283583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白鹭实在是一首诗，一首韵在骨子里的散文诗。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15616" y="2502644"/>
            <a:ext cx="6552728" cy="1440160"/>
            <a:chOff x="1115616" y="5783218"/>
            <a:chExt cx="6552728" cy="1440160"/>
          </a:xfrm>
        </p:grpSpPr>
        <p:sp>
          <p:nvSpPr>
            <p:cNvPr id="10" name="单圆角矩形 9"/>
            <p:cNvSpPr/>
            <p:nvPr/>
          </p:nvSpPr>
          <p:spPr>
            <a:xfrm flipH="1">
              <a:off x="1115616" y="5783218"/>
              <a:ext cx="6552728" cy="1440160"/>
            </a:xfrm>
            <a:prstGeom prst="round1Rect">
              <a:avLst>
                <a:gd name="adj" fmla="val 2780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    照应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开头</a:t>
              </a:r>
              <a:r>
                <a:rPr lang="zh-CN" altLang="en-US" sz="2800" dirty="0">
                  <a:solidFill>
                    <a:schemeClr val="tx1"/>
                  </a:solidFill>
                  <a:sym typeface="+mn-ea"/>
                </a:rPr>
                <a:t>，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强调白鹭的美是一种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内在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的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美。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7140849" y="6860436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6766418" y="6866290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接点 12"/>
            <p:cNvSpPr/>
            <p:nvPr/>
          </p:nvSpPr>
          <p:spPr>
            <a:xfrm>
              <a:off x="6372200" y="6860436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935975" y="314464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四、重点句子</a:t>
            </a:r>
            <a:endParaRPr lang="en-US" altLang="zh-CN" dirty="0"/>
          </a:p>
        </p:txBody>
      </p:sp>
      <p:sp>
        <p:nvSpPr>
          <p:cNvPr id="6" name="文本框 3"/>
          <p:cNvSpPr txBox="1">
            <a:spLocks noChangeArrowheads="1"/>
          </p:cNvSpPr>
          <p:nvPr/>
        </p:nvSpPr>
        <p:spPr bwMode="auto">
          <a:xfrm>
            <a:off x="343606" y="1073096"/>
            <a:ext cx="822483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父亲接下去说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所以你们要像花生，它虽然不好看，可是很有用。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4225" y="2300616"/>
            <a:ext cx="8316771" cy="2232248"/>
            <a:chOff x="364225" y="2300616"/>
            <a:chExt cx="8316771" cy="2232248"/>
          </a:xfrm>
        </p:grpSpPr>
        <p:grpSp>
          <p:nvGrpSpPr>
            <p:cNvPr id="7" name="组合 6"/>
            <p:cNvGrpSpPr/>
            <p:nvPr/>
          </p:nvGrpSpPr>
          <p:grpSpPr>
            <a:xfrm>
              <a:off x="364225" y="2300616"/>
              <a:ext cx="8316771" cy="2232248"/>
              <a:chOff x="381867" y="1647085"/>
              <a:chExt cx="8316771" cy="2232248"/>
            </a:xfrm>
          </p:grpSpPr>
          <p:sp>
            <p:nvSpPr>
              <p:cNvPr id="8" name="单圆角矩形 7"/>
              <p:cNvSpPr/>
              <p:nvPr/>
            </p:nvSpPr>
            <p:spPr>
              <a:xfrm>
                <a:off x="381867" y="1647085"/>
                <a:ext cx="8316771" cy="2232248"/>
              </a:xfrm>
              <a:prstGeom prst="round1Rect">
                <a:avLst>
                  <a:gd name="adj" fmla="val 50000"/>
                </a:avLst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800" dirty="0" smtClean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     这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句话是父亲对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“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我们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”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提出的殷切期望。让我们要做像花生一样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楷体" panose="02010609060101010101" pitchFamily="49" charset="-122"/>
                    <a:sym typeface="+mn-ea"/>
                  </a:rPr>
                  <a:t>不图虚名、默默无闻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地奉献的人。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“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虽然……可是……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”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强调了花生的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楷体" panose="02010609060101010101" pitchFamily="49" charset="-122"/>
                    <a:sym typeface="+mn-ea"/>
                  </a:rPr>
                  <a:t>实用价值</a:t>
                </a:r>
                <a:r>
                  <a:rPr lang="zh-CN" altLang="en-US" sz="2800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楷体" panose="02010609060101010101" pitchFamily="49" charset="-122"/>
                    <a:sym typeface="+mn-ea"/>
                  </a:rPr>
                  <a:t>。</a:t>
                </a:r>
                <a:endPara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endParaRPr>
              </a:p>
            </p:txBody>
          </p:sp>
          <p:sp>
            <p:nvSpPr>
              <p:cNvPr id="10" name="流程图: 接点 9"/>
              <p:cNvSpPr/>
              <p:nvPr/>
            </p:nvSpPr>
            <p:spPr>
              <a:xfrm>
                <a:off x="8226046" y="20209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流程图: 接点 10"/>
              <p:cNvSpPr/>
              <p:nvPr/>
            </p:nvSpPr>
            <p:spPr>
              <a:xfrm>
                <a:off x="7830002" y="178718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406066" y="234840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流程图: 接点 17"/>
            <p:cNvSpPr/>
            <p:nvPr/>
          </p:nvSpPr>
          <p:spPr>
            <a:xfrm>
              <a:off x="8454375" y="338466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流程图: 接点 18"/>
            <p:cNvSpPr/>
            <p:nvPr/>
          </p:nvSpPr>
          <p:spPr>
            <a:xfrm>
              <a:off x="8454375" y="3767401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827584" y="771550"/>
            <a:ext cx="742615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这里的桂花再香，也比不上家乡院子里的桂花。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27584" y="2211710"/>
            <a:ext cx="7426155" cy="1373570"/>
            <a:chOff x="966457" y="2355726"/>
            <a:chExt cx="7426155" cy="1373570"/>
          </a:xfrm>
        </p:grpSpPr>
        <p:sp>
          <p:nvSpPr>
            <p:cNvPr id="8" name="矩形 7"/>
            <p:cNvSpPr/>
            <p:nvPr/>
          </p:nvSpPr>
          <p:spPr>
            <a:xfrm>
              <a:off x="966457" y="2355726"/>
              <a:ext cx="7426155" cy="137357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这里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写出了母亲的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内心感受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。家乡院子里的桂花和母亲朝夕相处，母亲是用感情体味两地的桂花，所以会有这样的感受</a:t>
              </a:r>
              <a:endPara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157976" y="348359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74254" y="760312"/>
            <a:ext cx="648072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信赖，往往创造出美好的境界。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02246" y="1851670"/>
            <a:ext cx="6552728" cy="2592288"/>
            <a:chOff x="1187624" y="3692084"/>
            <a:chExt cx="6552728" cy="2592288"/>
          </a:xfrm>
        </p:grpSpPr>
        <p:sp>
          <p:nvSpPr>
            <p:cNvPr id="8" name="单圆角矩形 7"/>
            <p:cNvSpPr/>
            <p:nvPr/>
          </p:nvSpPr>
          <p:spPr>
            <a:xfrm flipH="1">
              <a:off x="1187624" y="3692084"/>
              <a:ext cx="6552728" cy="2592288"/>
            </a:xfrm>
            <a:prstGeom prst="round1Rect">
              <a:avLst>
                <a:gd name="adj" fmla="val 27807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是文章的</a:t>
              </a:r>
              <a:r>
                <a:rPr lang="zh-CN" altLang="en-US" sz="2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中心句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</a:t>
              </a:r>
              <a:r>
                <a:rPr lang="zh-CN" altLang="en-US" sz="2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统领全文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。写出了在生活中，无论是人与人之间，还是人与动物之间，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信赖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都是无价的，也是最感人的。用爱心、用信赖去做就一定能互相信任、和谐美好。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1313615" y="430415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1493635" y="3956370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1885070" y="377437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99792" y="166827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sym typeface="+mn-ea"/>
              </a:rPr>
              <a:t>五、课堂练习</a:t>
            </a:r>
            <a:endParaRPr lang="en-US" altLang="zh-CN" dirty="0"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79388" y="1020763"/>
            <a:ext cx="51625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判断下列句子是不是比喻句。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79512" y="1689100"/>
            <a:ext cx="8775700" cy="28623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⑴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他好像猜到事情的真相，虽然没说话，可是看到他脸上的笑容，大家就都明白了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⑵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天上的白云很美丽，好像棉花糖一样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0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  (      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⑶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他长得好像他的妈妈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        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811542" y="3358783"/>
            <a:ext cx="145103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646442" y="2283718"/>
            <a:ext cx="12954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不是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767588" y="3903747"/>
            <a:ext cx="9652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不是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70074" y="324620"/>
            <a:ext cx="55181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latin typeface="+mn-ea"/>
                <a:ea typeface="+mn-ea"/>
              </a:defRPr>
            </a:lvl1pPr>
          </a:lstStyle>
          <a:p>
            <a:r>
              <a:rPr lang="en-US" altLang="zh-CN" dirty="0"/>
              <a:t>2.</a:t>
            </a:r>
            <a:r>
              <a:rPr lang="zh-CN" altLang="en-US" dirty="0"/>
              <a:t>判断下列句子所用的修辞手法。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87350" y="942975"/>
            <a:ext cx="8547100" cy="31260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⑴唯见柿子枝头挂，恰似灯笼照山门。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⑵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白天，它这样淘气地陪伴我；天色入暮，它就在父母再三的呼唤声中，飞向笼子。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⑶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它一会儿落在柜顶上，一会儿神气十足地站在书架上，啄着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书脊上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那些大文豪的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名字，一会儿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把灯绳撞得来回摇动。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452320" y="987574"/>
            <a:ext cx="7937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比喻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  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372200" y="2038009"/>
            <a:ext cx="7937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拟人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  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491880" y="3579862"/>
            <a:ext cx="20002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排比 、拟人  </a:t>
            </a: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</a:t>
            </a:r>
            <a:endParaRPr lang="en-US" altLang="zh-CN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71600" y="242739"/>
            <a:ext cx="3230959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按要求写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80753" y="764233"/>
            <a:ext cx="631031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）白鹭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是首精巧的诗。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仿写句子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68549" y="1884067"/>
            <a:ext cx="754786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）整个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村子都浸在桂花的香气里。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缩句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75656" y="1312272"/>
            <a:ext cx="4047082" cy="5222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朝霞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一幅动人的画。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80753" y="3147814"/>
            <a:ext cx="7895703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）但是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白鹭本身不就是一首很优美的歌吗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去掉问号，句意不变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473491" y="2470502"/>
            <a:ext cx="2934579" cy="5222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村子浸在香气里。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505397" y="4155926"/>
            <a:ext cx="6120679" cy="5222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但是白鹭本身就是一首很优美的歌。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5" grpId="0" animBg="1"/>
      <p:bldP spid="6" grpId="0"/>
      <p:bldP spid="7" grpId="0" animBg="1"/>
      <p:bldP spid="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文本框 2"/>
          <p:cNvSpPr txBox="1">
            <a:spLocks noChangeArrowheads="1"/>
          </p:cNvSpPr>
          <p:nvPr/>
        </p:nvSpPr>
        <p:spPr bwMode="auto">
          <a:xfrm>
            <a:off x="827088" y="1412875"/>
            <a:ext cx="7633344" cy="2062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知识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点主要是针对本册书重点课文进行的理解，主要从两个方面考查：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1.从“主题内容”角度总结。2.从“重点句子理解”角度总结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43608" y="228556"/>
            <a:ext cx="1512168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知识点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90513" y="849312"/>
            <a:ext cx="885348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defTabSz="914400"/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一、《白鹭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》一课用了什么写作手法，写了哪些内容</a:t>
            </a:r>
            <a:r>
              <a:rPr 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5960" y="1539875"/>
            <a:ext cx="5377606" cy="522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本文用了</a:t>
            </a:r>
            <a:r>
              <a:rPr lang="zh-CN" altLang="en-US" sz="28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首尾呼应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的写作手法。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32953" y="2416095"/>
            <a:ext cx="641350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白鹭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131018" y="2418209"/>
            <a:ext cx="273050" cy="1433513"/>
          </a:xfrm>
          <a:prstGeom prst="lef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04068" y="2222947"/>
            <a:ext cx="419258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总写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:白鹭是一首精巧的诗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404068" y="2816672"/>
            <a:ext cx="60499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分写:白鹭颜色，身段适宜，十分精巧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404068" y="3408809"/>
            <a:ext cx="56149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总写:白鹭实在是一首韵味无穷的诗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右大括号 11"/>
          <p:cNvSpPr/>
          <p:nvPr/>
        </p:nvSpPr>
        <p:spPr>
          <a:xfrm>
            <a:off x="7282581" y="2418209"/>
            <a:ext cx="274637" cy="1433513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668344" y="2321372"/>
            <a:ext cx="612775" cy="1512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首尾呼应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092206" y="2321372"/>
            <a:ext cx="612775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赞扬白鹭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814763" y="241300"/>
            <a:ext cx="178189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白鹭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 bldLvl="0" animBg="1"/>
      <p:bldP spid="5" grpId="0"/>
      <p:bldP spid="3" grpId="0"/>
      <p:bldP spid="10" grpId="0"/>
      <p:bldP spid="12" grpId="0" bldLvl="0" animBg="1"/>
      <p:bldP spid="14" grpId="0"/>
      <p:bldP spid="14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53112" y="409879"/>
            <a:ext cx="7056784" cy="10577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+mn-ea"/>
                <a:ea typeface="+mn-ea"/>
              </a:rPr>
              <a:t>    二</a:t>
            </a:r>
            <a:r>
              <a:rPr lang="zh-CN" altLang="en-US" sz="2800" dirty="0">
                <a:latin typeface="+mn-ea"/>
                <a:ea typeface="+mn-ea"/>
              </a:rPr>
              <a:t>、从这些描写中可以看出作者对白鹭的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(     )</a:t>
            </a:r>
            <a:r>
              <a:rPr lang="zh-CN" altLang="en-US" sz="2800" dirty="0">
                <a:latin typeface="+mn-ea"/>
                <a:ea typeface="+mn-ea"/>
              </a:rPr>
              <a:t>之情。</a:t>
            </a:r>
            <a:endParaRPr lang="zh-CN" altLang="en-US" sz="2800" dirty="0">
              <a:latin typeface="+mn-ea"/>
              <a:ea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/>
          <a:srcRect r="10649"/>
          <a:stretch>
            <a:fillRect/>
          </a:stretch>
        </p:blipFill>
        <p:spPr>
          <a:xfrm>
            <a:off x="2110375" y="1779662"/>
            <a:ext cx="1412593" cy="1713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85334" y="2586066"/>
            <a:ext cx="1150362" cy="13680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49" name="Picture 4" descr="https://timgsa.baidu.com/timg?image&amp;quality=80&amp;size=b9999_10000&amp;sec=1581503327724&amp;di=7b9a121d8c6e0dba9a0c0f6ed0359e6b&amp;imgtype=0&amp;src=http%3A%2F%2Fn.sinaimg.cn%2Fsinacn%2Fw640h419%2F20180224%2F233d-fyrwsqh7996586.jpg"/>
          <p:cNvPicPr>
            <a:picLocks noChangeAspect="1" noChangeArrowheads="1"/>
          </p:cNvPicPr>
          <p:nvPr/>
        </p:nvPicPr>
        <p:blipFill rotWithShape="1">
          <a:blip r:embed="rId3"/>
          <a:srcRect l="15340" t="4654" r="29277" b="4507"/>
          <a:stretch>
            <a:fillRect/>
          </a:stretch>
        </p:blipFill>
        <p:spPr bwMode="auto">
          <a:xfrm>
            <a:off x="7164288" y="1779662"/>
            <a:ext cx="1436545" cy="1603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36875" y="4167275"/>
            <a:ext cx="1107996" cy="461665"/>
          </a:xfrm>
          <a:prstGeom prst="rect">
            <a:avLst/>
          </a:prstGeom>
          <a:solidFill>
            <a:srgbClr val="98D267"/>
          </a:solidFill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身段美</a:t>
            </a: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98407" y="3629956"/>
            <a:ext cx="800219" cy="461665"/>
          </a:xfrm>
          <a:prstGeom prst="rect">
            <a:avLst/>
          </a:prstGeom>
          <a:solidFill>
            <a:srgbClr val="98D267"/>
          </a:solidFill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觅食</a:t>
            </a: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53028" y="4062004"/>
            <a:ext cx="800219" cy="461665"/>
          </a:xfrm>
          <a:prstGeom prst="rect">
            <a:avLst/>
          </a:prstGeom>
          <a:solidFill>
            <a:srgbClr val="98D267"/>
          </a:solidFill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瞭望</a:t>
            </a: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91774" y="3504199"/>
            <a:ext cx="800219" cy="461665"/>
          </a:xfrm>
          <a:prstGeom prst="rect">
            <a:avLst/>
          </a:prstGeom>
          <a:solidFill>
            <a:srgbClr val="98D267"/>
          </a:solidFill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低飞</a:t>
            </a: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7354" name="Picture 6" descr="http://img.pconline.com.cn/images/upload/upc/tx/itbbs/1509/03/c40/12117206_1441284976560_mthumb.jpg"/>
          <p:cNvPicPr>
            <a:picLocks noChangeAspect="1" noChangeArrowheads="1"/>
          </p:cNvPicPr>
          <p:nvPr/>
        </p:nvPicPr>
        <p:blipFill>
          <a:blip r:embed="rId4"/>
          <a:srcRect l="26543" r="36705"/>
          <a:stretch>
            <a:fillRect/>
          </a:stretch>
        </p:blipFill>
        <p:spPr bwMode="auto">
          <a:xfrm>
            <a:off x="3838567" y="1965120"/>
            <a:ext cx="1285875" cy="1947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7355" name="Picture 8" descr="http://img.pconline.com.cn/images/upload/upc/tx/photoblog/1306/27/c1/22615652_22615652_1372285149468_mthumb.jpg"/>
          <p:cNvPicPr>
            <a:picLocks noChangeAspect="1" noChangeArrowheads="1"/>
          </p:cNvPicPr>
          <p:nvPr/>
        </p:nvPicPr>
        <p:blipFill rotWithShape="1">
          <a:blip r:embed="rId5"/>
          <a:srcRect l="25010" t="3563" r="1"/>
          <a:stretch>
            <a:fillRect/>
          </a:stretch>
        </p:blipFill>
        <p:spPr bwMode="auto">
          <a:xfrm>
            <a:off x="5422743" y="2057178"/>
            <a:ext cx="1503561" cy="1933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5931770" y="4137896"/>
            <a:ext cx="800219" cy="461665"/>
          </a:xfrm>
          <a:prstGeom prst="rect">
            <a:avLst/>
          </a:prstGeom>
          <a:solidFill>
            <a:srgbClr val="98D267"/>
          </a:solidFill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栖息</a:t>
            </a: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560380" y="937476"/>
            <a:ext cx="10937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喜爱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3"/>
          <p:cNvSpPr txBox="1"/>
          <p:nvPr/>
        </p:nvSpPr>
        <p:spPr>
          <a:xfrm>
            <a:off x="1228548" y="3110488"/>
            <a:ext cx="363879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眼</a:t>
            </a:r>
            <a:r>
              <a:rPr lang="zh-CN" altLang="en-US" sz="4400" b="1" dirty="0">
                <a:solidFill>
                  <a:srgbClr val="0070C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睑</a:t>
            </a:r>
            <a:r>
              <a:rPr lang="en-US" altLang="zh-CN" sz="44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(       </a:t>
            </a:r>
            <a:r>
              <a:rPr lang="en-US" altLang="zh-CN" sz="44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  </a:t>
            </a:r>
            <a:r>
              <a:rPr lang="en-US" altLang="zh-CN" sz="44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)</a:t>
            </a:r>
            <a:endParaRPr lang="zh-CN" altLang="en-US" sz="44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" name="文本框 16"/>
          <p:cNvSpPr txBox="1">
            <a:spLocks noChangeArrowheads="1"/>
          </p:cNvSpPr>
          <p:nvPr/>
        </p:nvSpPr>
        <p:spPr bwMode="auto">
          <a:xfrm>
            <a:off x="2893174" y="3110488"/>
            <a:ext cx="1427378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jiǎn</a:t>
            </a:r>
            <a:endParaRPr lang="en-US" altLang="zh-CN" sz="4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840579" y="1009332"/>
            <a:ext cx="2677043" cy="3220302"/>
          </a:xfrm>
          <a:prstGeom prst="wedgeRectCallout">
            <a:avLst>
              <a:gd name="adj1" fmla="val -111394"/>
              <a:gd name="adj2" fmla="val 28049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</a:rPr>
              <a:t>  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睑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”和“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脸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”相似，不能读成“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liǎn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”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</a:rPr>
              <a:t>它是“目”字旁，意思是眼皮</a:t>
            </a:r>
            <a:r>
              <a:rPr lang="zh-CN" altLang="en-US" sz="2800" dirty="0">
                <a:solidFill>
                  <a:schemeClr val="tx1"/>
                </a:solidFill>
              </a:rPr>
              <a:t>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90448" y="1334075"/>
            <a:ext cx="4605688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石</a:t>
            </a:r>
            <a:r>
              <a:rPr lang="zh-CN" altLang="en-US" sz="4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榴</a:t>
            </a:r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88861" y="2240538"/>
            <a:ext cx="4605688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杭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</a:t>
            </a:r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州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19"/>
          <p:cNvSpPr txBox="1">
            <a:spLocks noChangeArrowheads="1"/>
          </p:cNvSpPr>
          <p:nvPr/>
        </p:nvSpPr>
        <p:spPr bwMode="auto">
          <a:xfrm>
            <a:off x="3153582" y="1370588"/>
            <a:ext cx="906562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liú</a:t>
            </a:r>
            <a:endParaRPr lang="en-US" altLang="zh-CN" sz="4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" name="文本框 20"/>
          <p:cNvSpPr txBox="1">
            <a:spLocks noChangeArrowheads="1"/>
          </p:cNvSpPr>
          <p:nvPr/>
        </p:nvSpPr>
        <p:spPr bwMode="auto">
          <a:xfrm>
            <a:off x="2058284" y="2234763"/>
            <a:ext cx="1797482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háng</a:t>
            </a:r>
            <a:endParaRPr lang="en-US" altLang="zh-CN" sz="4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2" name="文本框 2"/>
          <p:cNvSpPr txBox="1">
            <a:spLocks noChangeArrowheads="1"/>
          </p:cNvSpPr>
          <p:nvPr/>
        </p:nvSpPr>
        <p:spPr bwMode="auto">
          <a:xfrm>
            <a:off x="2580153" y="266511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一、易读错字</a:t>
            </a:r>
            <a:endParaRPr lang="zh-CN" altLang="en-US" sz="40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8" grpId="0"/>
      <p:bldP spid="9" grpId="0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61242" y="555526"/>
            <a:ext cx="783628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三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、朗读课文。说说你从哪些地方感受到“白鹭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是一首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精巧的诗”。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91319" y="1635646"/>
            <a:ext cx="7997106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（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）白鹭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色素配合、身段大小一切都很适宜;雪白的蓑毛、流线型的结构、铁色的长喙、不长不短的双脚和合适的颜色。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87624" y="3651870"/>
            <a:ext cx="7426155" cy="1012490"/>
            <a:chOff x="966457" y="2355726"/>
            <a:chExt cx="7426155" cy="1012490"/>
          </a:xfrm>
        </p:grpSpPr>
        <p:sp>
          <p:nvSpPr>
            <p:cNvPr id="9" name="矩形 8"/>
            <p:cNvSpPr/>
            <p:nvPr/>
          </p:nvSpPr>
          <p:spPr>
            <a:xfrm>
              <a:off x="966457" y="2355726"/>
              <a:ext cx="7426155" cy="101249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这些都是白鹭外形的描写，给人以诗的美感。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171856" y="3147814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97967" y="1779662"/>
            <a:ext cx="734481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（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）在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清水田里、在小树的绝顶上、在黄昏空中低飞的画面。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61242" y="555526"/>
            <a:ext cx="783628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三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、朗读课文。说说你从哪些地方感受到“白鹭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是一首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精巧的诗”。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87624" y="3003798"/>
            <a:ext cx="7593316" cy="1512168"/>
            <a:chOff x="933981" y="2214562"/>
            <a:chExt cx="7593316" cy="1512168"/>
          </a:xfrm>
        </p:grpSpPr>
        <p:sp>
          <p:nvSpPr>
            <p:cNvPr id="10" name="矩形 9"/>
            <p:cNvSpPr/>
            <p:nvPr/>
          </p:nvSpPr>
          <p:spPr>
            <a:xfrm>
              <a:off x="933981" y="2214562"/>
              <a:ext cx="7593316" cy="151216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这些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画面让人产生无限遐想，给人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无穷的美感，使人感受到“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白鹭是受到首精巧的诗”。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171856" y="3147814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8146251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接点 12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641079" y="222537"/>
            <a:ext cx="20701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落花生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04788" y="761770"/>
            <a:ext cx="8280920" cy="37117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、《落花生》一课围绕落花生讲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了： 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(        )(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)(        )(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四部分内容。通过谈论花生的好处，借物喻人，揭示了学习花生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的品格的主旨，说明人要做有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，不要做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，而对别人没有好处的人,表达了作者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，只求有益于社会的人生理想和价值观。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1331640" y="1261727"/>
            <a:ext cx="12557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种花生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4913833" y="1283951"/>
            <a:ext cx="126669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吃花生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6629448" y="1273967"/>
            <a:ext cx="1255712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议花生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108846" y="1283951"/>
            <a:ext cx="12557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收花生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238673" y="2281954"/>
            <a:ext cx="16129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不图虚名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4399260" y="2281954"/>
            <a:ext cx="16129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默默奉献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6052591" y="2840923"/>
            <a:ext cx="125571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用的人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2701085" y="2840923"/>
            <a:ext cx="16129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只讲体面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TextBox 4"/>
          <p:cNvSpPr txBox="1"/>
          <p:nvPr/>
        </p:nvSpPr>
        <p:spPr>
          <a:xfrm>
            <a:off x="5695404" y="3350077"/>
            <a:ext cx="1612900" cy="520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不为名利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9" grpId="0"/>
      <p:bldP spid="10" grpId="0"/>
      <p:bldP spid="14" grpId="0"/>
      <p:bldP spid="15" grpId="0"/>
      <p:bldP spid="16" grpId="0"/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43608" y="280616"/>
            <a:ext cx="516413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二、对比句子注意画线的字。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21781" y="866369"/>
            <a:ext cx="8561387" cy="1814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1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那么人要作有用的人，不要做讲体面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，而对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别人没好处的人。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那么人要作有用的人，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不要做</a:t>
            </a:r>
            <a:r>
              <a:rPr lang="zh-CN" altLang="en-US" sz="28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讲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体面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，而对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别人没好处的人。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1781" y="2931790"/>
            <a:ext cx="8074227" cy="1656184"/>
            <a:chOff x="318385" y="2355726"/>
            <a:chExt cx="8074227" cy="1656184"/>
          </a:xfrm>
        </p:grpSpPr>
        <p:sp>
          <p:nvSpPr>
            <p:cNvPr id="8" name="矩形 7"/>
            <p:cNvSpPr/>
            <p:nvPr/>
          </p:nvSpPr>
          <p:spPr>
            <a:xfrm>
              <a:off x="318385" y="2355726"/>
              <a:ext cx="8074227" cy="165618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zh-CN" altLang="en-US" sz="26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</a:t>
              </a:r>
              <a:r>
                <a:rPr lang="zh-CN" altLang="en-US" sz="26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两句话的意思不完全相同。“只”是单单的意思。加上这个字可以体会父亲说做人不要只追求</a:t>
              </a:r>
              <a:r>
                <a:rPr lang="zh-CN" altLang="en-US" sz="2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pitchFamily="49" charset="-122"/>
                  <a:sym typeface="+mn-ea"/>
                </a:rPr>
                <a:t>外表的体面</a:t>
              </a:r>
              <a:r>
                <a:rPr lang="zh-CN" altLang="en-US" sz="26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，更重要的是希望“我们”做一个</a:t>
              </a:r>
              <a:r>
                <a:rPr lang="zh-CN" altLang="en-US" sz="2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脚踏实地</a:t>
              </a:r>
              <a:r>
                <a:rPr lang="zh-CN" altLang="en-US" sz="26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、</a:t>
              </a:r>
              <a:r>
                <a:rPr lang="zh-CN" altLang="en-US" sz="2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不计名利</a:t>
              </a:r>
              <a:r>
                <a:rPr lang="zh-CN" altLang="en-US" sz="26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，像花生一样对别人有用的人。</a:t>
              </a:r>
              <a:endParaRPr lang="zh-CN" altLang="en-US" sz="2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146251" y="372387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146251" y="2506506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390393" y="242077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87388" y="950913"/>
            <a:ext cx="7597775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defTabSz="914400"/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、《桂花雨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》一文通过回忆作者童年时代的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，表达了作者对童年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的无比怀念和对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无比热爱的思想感情。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3768725" y="204788"/>
            <a:ext cx="183415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桂花雨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785143" y="1376363"/>
            <a:ext cx="126669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摇花乐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944143" y="1376363"/>
            <a:ext cx="12557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桂花雨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54634" y="1809750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往事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092163" y="1809750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家乡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云形 1"/>
          <p:cNvSpPr/>
          <p:nvPr/>
        </p:nvSpPr>
        <p:spPr>
          <a:xfrm>
            <a:off x="3131840" y="2643758"/>
            <a:ext cx="5760640" cy="2088751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我们从作者回忆童年往事，可以感受到他的那种浓浓的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思乡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之情。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1520" y="1059582"/>
            <a:ext cx="8280474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桂花盛开的时候，不说香飘十里，至少前后十几家邻居，没有不浸在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桂花香里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全年,整个村子都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浸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桂花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的香气里。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杭州有一处小山,全是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桂花树，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花开时那才是香飘十里。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71600" y="341741"/>
            <a:ext cx="62889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二、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找出文中描写桂花“香”的句子。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1520" y="1059582"/>
            <a:ext cx="8280474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桂花盛开的时候，不说香飘十里，至少前后十几家邻居，没有不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浸</a:t>
            </a:r>
            <a:r>
              <a:rPr lang="zh-CN" altLang="en-US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en-US" sz="320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桂花香里</a:t>
            </a:r>
            <a:r>
              <a:rPr lang="zh-CN" altLang="en-US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32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全年,整个村子都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浸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桂花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的香气里。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杭州有一处小山,全是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桂花树，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花开时那才是香飘十里。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2579981" y="2715766"/>
            <a:ext cx="4680520" cy="2237818"/>
          </a:xfrm>
          <a:prstGeom prst="wedgeRoundRectCallout">
            <a:avLst>
              <a:gd name="adj1" fmla="val -3535"/>
              <a:gd name="adj2" fmla="val -71403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一个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“浸”</a:t>
            </a: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字形象地写出了桂花的香气，化无形为有形，使描写得更为生动、传神。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1520" y="1059582"/>
            <a:ext cx="8280474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桂花盛开的时候，不说香飘十里，至少前后十几家邻居，没有不浸在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桂花香里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全年,整个村子都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浸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桂花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的香气里。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杭州有一处小山,全是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桂花树，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花开时那才是香飘十里。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71600" y="341741"/>
            <a:ext cx="62889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二、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找出文中描写桂花“香”的句子。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1520" y="1059582"/>
            <a:ext cx="8280474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桂花盛开的时候，不说香飘十里，至少前后十几家邻居，没有不浸在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桂花香里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全年,整个村子都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浸</a:t>
            </a:r>
            <a:r>
              <a:rPr lang="zh-CN" altLang="en-US" sz="320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</a:t>
            </a:r>
            <a:r>
              <a:rPr lang="zh-CN" altLang="en-US" sz="320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桂花</a:t>
            </a:r>
            <a:r>
              <a:rPr lang="zh-CN" altLang="en-US" sz="32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的香气里。</a:t>
            </a:r>
            <a:endParaRPr lang="zh-CN" altLang="en-US" sz="32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杭州有一处小山,全是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桂花树，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花开时那才是香飘十里。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1475656" y="3075806"/>
            <a:ext cx="6360909" cy="1589746"/>
          </a:xfrm>
          <a:prstGeom prst="wedgeRoundRectCallout">
            <a:avLst>
              <a:gd name="adj1" fmla="val -3535"/>
              <a:gd name="adj2" fmla="val -7140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这个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“浸”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字说明桂花的香已不受季节的约束，香满四季，也香甜了人们的生活。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92280" y="1078619"/>
            <a:ext cx="1789584" cy="1368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3490" name="文本框 4"/>
          <p:cNvSpPr txBox="1">
            <a:spLocks noChangeArrowheads="1"/>
          </p:cNvSpPr>
          <p:nvPr/>
        </p:nvSpPr>
        <p:spPr bwMode="auto">
          <a:xfrm>
            <a:off x="611560" y="1212756"/>
            <a:ext cx="6408712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这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下，我可乐了，帮大人抱着桂花树，使劲得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摇。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摇哇摇，桂花纷纷落下来，我们满头满身都是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桂花。我喊着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啊!真像下雨，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好香的雨呀!”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58280" y="259443"/>
            <a:ext cx="7128792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三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边看教材“摇桂花”的插图边找出相关语句。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987824" y="3435846"/>
            <a:ext cx="5829175" cy="1376199"/>
          </a:xfrm>
          <a:prstGeom prst="wedgeRoundRectCallout">
            <a:avLst>
              <a:gd name="adj1" fmla="val -22163"/>
              <a:gd name="adj2" fmla="val -6171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作者将纷纷飘落的桂花说成是桂花雨，形象贴切。说明了这是一件在作者心中很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富有诗意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的事情。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768350" y="929558"/>
            <a:ext cx="7607300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defTabSz="914400"/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、珍珠鸟在我的照料、呵护下发生的变化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、通过这一变化过程，告诉我们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创造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境界。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93459" y="2658017"/>
            <a:ext cx="74136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、本文用了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写作手法。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3851920" y="307206"/>
            <a:ext cx="183415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珍珠鸟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040826" y="263409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拟人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685647" y="1337437"/>
            <a:ext cx="107791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害怕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501747" y="1337437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亲近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5289272" y="1337437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信赖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549761" y="1820469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信赖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6948264" y="1811617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美好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3415758" y="3533979"/>
            <a:ext cx="4540636" cy="1357764"/>
          </a:xfrm>
          <a:prstGeom prst="wedgeRoundRectCallout">
            <a:avLst>
              <a:gd name="adj1" fmla="val -23417"/>
              <a:gd name="adj2" fmla="val -8059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作者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将珍珠鸟拟人化，这样更加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形象直观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地表达表达作者的情感。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57745" y="461238"/>
            <a:ext cx="8268741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三、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文中四次出现了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小家伙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这个词，找出相关的语句，谈谈你从这个词中感受到了什么。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9592" y="1495425"/>
            <a:ext cx="7585049" cy="523220"/>
            <a:chOff x="899592" y="1495425"/>
            <a:chExt cx="7585049" cy="523220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899592" y="1495425"/>
              <a:ext cx="7585049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1.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“哟，雏儿!正是这</a:t>
              </a:r>
              <a:r>
                <a:rPr lang="zh-CN" altLang="en-US" sz="28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小家伙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!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  <a:endPara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244408" y="166702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99592" y="2091016"/>
            <a:ext cx="7585049" cy="523220"/>
            <a:chOff x="899592" y="2091016"/>
            <a:chExt cx="7585049" cy="523220"/>
          </a:xfrm>
        </p:grpSpPr>
        <p:sp>
          <p:nvSpPr>
            <p:cNvPr id="9" name="文本框 8"/>
            <p:cNvSpPr txBox="1">
              <a:spLocks noChangeArrowheads="1"/>
            </p:cNvSpPr>
            <p:nvPr/>
          </p:nvSpPr>
          <p:spPr bwMode="auto">
            <a:xfrm>
              <a:off x="899592" y="2091016"/>
              <a:ext cx="7585049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.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“起先，这</a:t>
              </a:r>
              <a:r>
                <a:rPr lang="zh-CN" altLang="en-US" sz="28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小家伙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只在笼子四周活动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endPara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8245449" y="228371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9592" y="2695923"/>
            <a:ext cx="7585049" cy="954107"/>
            <a:chOff x="899592" y="2695923"/>
            <a:chExt cx="7585049" cy="954107"/>
          </a:xfrm>
        </p:grpSpPr>
        <p:sp>
          <p:nvSpPr>
            <p:cNvPr id="10" name="文本框 9"/>
            <p:cNvSpPr txBox="1">
              <a:spLocks noChangeArrowheads="1"/>
            </p:cNvSpPr>
            <p:nvPr/>
          </p:nvSpPr>
          <p:spPr bwMode="auto">
            <a:xfrm>
              <a:off x="899592" y="2695923"/>
              <a:ext cx="7585049" cy="95410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.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“我不动声色地写，默默享受着这</a:t>
              </a:r>
              <a:r>
                <a:rPr lang="zh-CN" altLang="en-US" sz="28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小家伙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亲近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的情谊。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”  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       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>
              <a:off x="8245449" y="316386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99592" y="3723878"/>
            <a:ext cx="7585049" cy="954107"/>
            <a:chOff x="899592" y="3723878"/>
            <a:chExt cx="7585049" cy="954107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899592" y="3723878"/>
              <a:ext cx="7585049" cy="9541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.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“待一会儿，扭头看，这</a:t>
              </a:r>
              <a:r>
                <a:rPr lang="zh-CN" altLang="en-US" sz="28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小家伙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竟趴在我的肩头睡着了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”             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>
              <a:off x="8244408" y="412131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剪去对角的矩形 19"/>
          <p:cNvSpPr/>
          <p:nvPr/>
        </p:nvSpPr>
        <p:spPr>
          <a:xfrm>
            <a:off x="755577" y="1707654"/>
            <a:ext cx="7488832" cy="2439496"/>
          </a:xfrm>
          <a:prstGeom prst="snip2DiagRect">
            <a:avLst>
              <a:gd name="adj1" fmla="val 19783"/>
              <a:gd name="adj2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“小家伙”一词反复出现，说明在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作者眼里，小珍珠鸟仿佛是自己家的一个可爱的</a:t>
            </a: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孩子，</a:t>
            </a: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体现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</a:t>
            </a: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作者对小鸟珍珠鸟的喜爱。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2774131" y="2521645"/>
            <a:ext cx="202199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浇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水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4" name="文本框 7"/>
          <p:cNvSpPr txBox="1">
            <a:spLocks noChangeArrowheads="1"/>
          </p:cNvSpPr>
          <p:nvPr/>
        </p:nvSpPr>
        <p:spPr bwMode="auto">
          <a:xfrm>
            <a:off x="2475905" y="209700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二、易写错字</a:t>
            </a:r>
            <a:endParaRPr lang="zh-CN" altLang="en-US" dirty="0"/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6093593" y="1440557"/>
            <a:ext cx="192392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茶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标注 5"/>
          <p:cNvSpPr/>
          <p:nvPr/>
        </p:nvSpPr>
        <p:spPr bwMode="auto">
          <a:xfrm>
            <a:off x="375642" y="2352773"/>
            <a:ext cx="2100263" cy="1515121"/>
          </a:xfrm>
          <a:prstGeom prst="wedgeRectCallout">
            <a:avLst>
              <a:gd name="adj1" fmla="val 68510"/>
              <a:gd name="adj2" fmla="val -5065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    右上角不要多写一点哟！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6284367" y="2643829"/>
            <a:ext cx="2320081" cy="1878112"/>
          </a:xfrm>
          <a:prstGeom prst="wedgeRectCallout">
            <a:avLst>
              <a:gd name="adj1" fmla="val -36358"/>
              <a:gd name="adj2" fmla="val -78455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chemeClr val="tx1"/>
                </a:solidFill>
                <a:sym typeface="+mn-ea"/>
              </a:rPr>
              <a:t>    “茶”的下面是“朩 ”不是“木”。</a:t>
            </a:r>
            <a:endParaRPr lang="zh-CN" altLang="en-US" sz="2800" b="1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0" name="文本框 12"/>
          <p:cNvSpPr txBox="1">
            <a:spLocks noChangeArrowheads="1"/>
          </p:cNvSpPr>
          <p:nvPr/>
        </p:nvSpPr>
        <p:spPr bwMode="auto">
          <a:xfrm>
            <a:off x="3841055" y="1440556"/>
            <a:ext cx="2443312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缠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绕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>
            <a:spLocks noChangeArrowheads="1"/>
          </p:cNvSpPr>
          <p:nvPr/>
        </p:nvSpPr>
        <p:spPr bwMode="auto">
          <a:xfrm>
            <a:off x="1545654" y="1440555"/>
            <a:ext cx="250915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糕</a:t>
            </a:r>
            <a:endParaRPr lang="zh-CN" altLang="en-US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7"/>
          <p:cNvSpPr txBox="1">
            <a:spLocks noChangeArrowheads="1"/>
          </p:cNvSpPr>
          <p:nvPr/>
        </p:nvSpPr>
        <p:spPr bwMode="auto">
          <a:xfrm>
            <a:off x="4928369" y="2521645"/>
            <a:ext cx="2011708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春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饼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3785130" y="3483173"/>
            <a:ext cx="202199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谈</a:t>
            </a:r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话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95536" y="1131590"/>
            <a:ext cx="7961312" cy="2552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sym typeface="+mn-ea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小学语文考查的背诵内容，完全来自于课本上的积累和背诵，这是一个重点也是一个难点。它不仅要求学生熟练背诵、正确书写，还要灵活运用。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我们把这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一部分分成三类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背诵课文；背诵古诗、日积月累。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43607" y="228556"/>
            <a:ext cx="1944217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积累背诵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3" grpId="1"/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080545" y="103396"/>
            <a:ext cx="3404393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一、背诵课文 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58837" y="839788"/>
            <a:ext cx="42862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按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课文内容填空。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49586" y="1819207"/>
            <a:ext cx="10826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绝顶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95536" y="1388994"/>
            <a:ext cx="8616950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晴天的清晨，每每看到它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地站立于小树的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，看来像是不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，而它却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这是别的鸟很难表现的一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种（       ）。人们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说它在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，可它真的在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吗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黄昏的空中偶见白鹭的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，更是乡居生活中的一种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。那是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的形象化，而且具有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331074" y="1388994"/>
            <a:ext cx="11398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孤独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482136" y="1752532"/>
            <a:ext cx="12049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悠然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634161" y="1819207"/>
            <a:ext cx="12065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安稳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90017" y="2656648"/>
            <a:ext cx="12049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望哨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326980" y="2638605"/>
            <a:ext cx="12176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望哨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030236" y="3076579"/>
            <a:ext cx="11398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低飞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143767" y="3495767"/>
            <a:ext cx="113823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恩惠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634161" y="3495767"/>
            <a:ext cx="11398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清澄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021010" y="3975250"/>
            <a:ext cx="11398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生命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37411" y="2237462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嗜好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635896" y="699542"/>
            <a:ext cx="5322888" cy="2862322"/>
            <a:chOff x="3898401" y="630076"/>
            <a:chExt cx="5322888" cy="2862322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3898401" y="630076"/>
              <a:ext cx="5322888" cy="28623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 dirty="0">
                  <a:latin typeface="楷体" panose="02010609060101010101" pitchFamily="49" charset="-122"/>
                  <a:ea typeface="楷体" panose="02010609060101010101" pitchFamily="49" charset="-122"/>
                </a:rPr>
                <a:t>蝉</a:t>
              </a:r>
              <a:endPara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[唐]虞世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垂  饮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     )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，流响出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     )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居高声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     )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，非是藉</a:t>
              </a:r>
              <a:r>
                <a:rPr lang="en-US" altLang="zh-CN" sz="28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     )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E1E3DD"/>
                </a:clrFrom>
                <a:clrTo>
                  <a:srgbClr val="E1E3D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14186" y="2286260"/>
              <a:ext cx="468951" cy="404366"/>
            </a:xfrm>
            <a:prstGeom prst="rect">
              <a:avLst/>
            </a:prstGeom>
          </p:spPr>
        </p:pic>
      </p:grp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89416" y="70688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二、日积月累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941070" y="2252734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清露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604895" y="2252734"/>
            <a:ext cx="101917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疏桐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964833" y="2875745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628658" y="2875745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秋风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85819" y="3641851"/>
            <a:ext cx="7625276" cy="1384995"/>
            <a:chOff x="1023078" y="3588603"/>
            <a:chExt cx="7625276" cy="1384995"/>
          </a:xfrm>
        </p:grpSpPr>
        <p:sp>
          <p:nvSpPr>
            <p:cNvPr id="12" name="文本框 11"/>
            <p:cNvSpPr txBox="1"/>
            <p:nvPr/>
          </p:nvSpPr>
          <p:spPr>
            <a:xfrm>
              <a:off x="1023078" y="3588603"/>
              <a:ext cx="7625276" cy="138499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  <a:scene3d>
                <a:camera prst="orthographicFront"/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latin typeface="+mn-lt"/>
                  <a:ea typeface="+mn-ea"/>
                  <a:sym typeface="+mn-ea"/>
                </a:rPr>
                <a:t>               小</a:t>
              </a:r>
              <a:r>
                <a:rPr lang="zh-CN" altLang="en-US" sz="2800" dirty="0">
                  <a:latin typeface="+mn-lt"/>
                  <a:ea typeface="+mn-ea"/>
                  <a:sym typeface="+mn-ea"/>
                </a:rPr>
                <a:t>知识：</a:t>
              </a:r>
              <a:r>
                <a:rPr lang="zh-CN" altLang="en-US" sz="2800" dirty="0" smtClean="0">
                  <a:latin typeface="+mn-lt"/>
                  <a:ea typeface="+mn-ea"/>
                  <a:sym typeface="+mn-ea"/>
                </a:rPr>
                <a:t>垂    （</a:t>
              </a:r>
              <a:r>
                <a:rPr lang="zh-CN" altLang="en-US" sz="2800" dirty="0">
                  <a:latin typeface="+mn-lt"/>
                  <a:ea typeface="+mn-ea"/>
                  <a:sym typeface="+mn-ea"/>
                </a:rPr>
                <a:t>ruí）：古人结在颔下的帽缨下垂部分，蝉的头部伸出的触须，形状与其有些相似。</a:t>
              </a:r>
              <a:endParaRPr lang="zh-CN" altLang="en-US" sz="2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E1E3DD"/>
                </a:clrFrom>
                <a:clrTo>
                  <a:srgbClr val="E1E3D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8032" y="3675830"/>
              <a:ext cx="403275" cy="38673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78029" y="1065121"/>
            <a:ext cx="2448272" cy="3013258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211960" y="1131590"/>
            <a:ext cx="4742557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蝉垂下像帽缨一样的触角吸吮着清澈甘甜的露水，连续不断的鸣叫声从稀疏的梧桐树枝间传出。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蝉正是因为在高处发声它的声音才能传得远，并非是凭借秋风的力量。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诗文意思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0" name="Picture 2" descr="https://gimg2.baidu.com/image_search/src=http%3A%2F%2Fpic.monv.com%2Fupload%2F4%2Fa8%2F4a8dfcfae04a5d29fc07a12061b432f2.jpg&amp;refer=http%3A%2F%2Fpic.monv.com&amp;app=2002&amp;size=f9999,10000&amp;q=a80&amp;n=0&amp;g=0n&amp;fmt=jpeg?sec=1619247479&amp;t=4dfb8a46806bae2b573d6bc55af826d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381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78029" y="1065121"/>
            <a:ext cx="2448272" cy="3013258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707904" y="987574"/>
            <a:ext cx="5184576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是一首咏物诗，句句写的是蝉的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，而句句又暗示着诗人高洁清远的品行志趣，物我互释。咏物的深层意义是咏人。诗的关键是把握住了蝉的某些别有意味的具体特征，从中找到艺术上的契合点。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主题思想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 descr="https://gimg2.baidu.com/image_search/src=http%3A%2F%2Fpic.monv.com%2Fupload%2F4%2Fa8%2F4a8dfcfae04a5d29fc07a12061b432f2.jpg&amp;refer=http%3A%2F%2Fpic.monv.com&amp;app=2002&amp;size=f9999,10000&amp;q=a80&amp;n=0&amp;g=0n&amp;fmt=jpeg?sec=1619247479&amp;t=4dfb8a46806bae2b573d6bc55af826d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381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78029" y="1065121"/>
            <a:ext cx="2448272" cy="3013258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148064" y="1347613"/>
            <a:ext cx="9937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形体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876256" y="1347613"/>
            <a:ext cx="1049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习性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021436" y="1860375"/>
            <a:ext cx="11541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声音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83568" y="985817"/>
            <a:ext cx="387798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描写神态的词语。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83568" y="1660505"/>
            <a:ext cx="7571303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神气十足 眉开眼笑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悠闲自在 似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醉如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痴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不动声色 大摇大摆 抓耳挠腮 暴跳如雷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83568" y="2809206"/>
            <a:ext cx="510909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从中选一词语进行造句。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99592" y="3496693"/>
            <a:ext cx="7416824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做出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这样的事，他竟然大摇大摆，头也不回地离开了。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131840" y="149295"/>
            <a:ext cx="387032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三、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知识拓展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文本框 11"/>
          <p:cNvSpPr txBox="1">
            <a:spLocks noChangeArrowheads="1"/>
          </p:cNvSpPr>
          <p:nvPr/>
        </p:nvSpPr>
        <p:spPr bwMode="auto">
          <a:xfrm>
            <a:off x="251520" y="1601788"/>
            <a:ext cx="8784976" cy="24560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sym typeface="+mn-ea"/>
              </a:rPr>
              <a:t>的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蓑毛，那全身的流线型结构，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的长喙，那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的脚，增之一分则嫌长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，减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之一分则嫌短， 素之一忽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则嫌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 黛之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一忽则嫌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131840" y="149295"/>
            <a:ext cx="387032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四、巩固练习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86172" y="873022"/>
            <a:ext cx="37068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按课文内容填空。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051720" y="1616076"/>
            <a:ext cx="128074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雪白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939208" y="2215139"/>
            <a:ext cx="12974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铁色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329130" y="2257277"/>
            <a:ext cx="161975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青色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702309" y="2790116"/>
            <a:ext cx="67803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203848" y="3364043"/>
            <a:ext cx="68013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黑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87261" y="372964"/>
            <a:ext cx="87328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在括号里填上合适的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关联词。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47638" y="1143000"/>
            <a:ext cx="8816850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⑴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(      )如粉红的朱鹭或灰色的苍鹭，也觉得大了一些，(      )太不寻常了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⑵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白鹭却因为它的常见,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被人忘却了它的美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⑶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那是清澄的形象化,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具有生命了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979712" y="1125671"/>
            <a:ext cx="1454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即使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11786" y="1635646"/>
            <a:ext cx="14549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而且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894956" y="2104737"/>
            <a:ext cx="153972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然而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452320" y="2104737"/>
            <a:ext cx="10264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004048" y="3081144"/>
            <a:ext cx="13584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而且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" grpId="0"/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1"/>
          <p:cNvSpPr txBox="1">
            <a:spLocks noChangeArrowheads="1"/>
          </p:cNvSpPr>
          <p:nvPr/>
        </p:nvSpPr>
        <p:spPr bwMode="auto">
          <a:xfrm>
            <a:off x="1519912" y="2760615"/>
            <a:ext cx="228600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丹顶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鹤</a:t>
            </a:r>
            <a:endParaRPr lang="zh-CN" altLang="en-US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1433339" y="1287959"/>
            <a:ext cx="1628775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嫌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弃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347864" y="1287959"/>
            <a:ext cx="1325563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懂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事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249689" y="1359397"/>
            <a:ext cx="139700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箩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筐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"/>
          <p:cNvSpPr txBox="1">
            <a:spLocks noChangeArrowheads="1"/>
          </p:cNvSpPr>
          <p:nvPr/>
        </p:nvSpPr>
        <p:spPr bwMode="auto">
          <a:xfrm>
            <a:off x="4060453" y="2794996"/>
            <a:ext cx="189230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羡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慕</a:t>
            </a:r>
            <a:endParaRPr lang="zh-CN" altLang="en-US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5942062" y="2128838"/>
            <a:ext cx="2951931" cy="2520305"/>
          </a:xfrm>
          <a:prstGeom prst="wedgeRoundRectCallout">
            <a:avLst>
              <a:gd name="adj1" fmla="val -70524"/>
              <a:gd name="adj2" fmla="val -13842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慕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”的下面不是“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”，是小的右边再多一点。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2475905" y="209700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二、易写错字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51112" y="186598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三、形近字</a:t>
            </a:r>
            <a:endParaRPr lang="zh-CN" altLang="en-US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30152" y="3637162"/>
            <a:ext cx="5733047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捡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---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检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---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俭 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85690" y="962225"/>
            <a:ext cx="107992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shào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246015" y="1386087"/>
            <a:ext cx="5556101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哨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消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悄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319040" y="2629100"/>
            <a:ext cx="5750742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韵 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钧 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歆 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150295" y="912515"/>
            <a:ext cx="100553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qiāo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203848" y="927969"/>
            <a:ext cx="1008211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xiāo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363564" y="2222499"/>
            <a:ext cx="86374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jūn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279204" y="2300519"/>
            <a:ext cx="74771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xīn</a:t>
            </a:r>
            <a:endParaRPr lang="zh-CN" altLang="en-US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315865" y="2205237"/>
            <a:ext cx="80021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yùn</a:t>
            </a:r>
            <a:endParaRPr lang="zh-CN" altLang="en-US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169166" y="3348893"/>
            <a:ext cx="854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jiǎn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275134" y="3302359"/>
            <a:ext cx="854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jiǎn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336503" y="3284737"/>
            <a:ext cx="854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jiǎn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3" name="线形标注 1 52"/>
          <p:cNvSpPr/>
          <p:nvPr/>
        </p:nvSpPr>
        <p:spPr>
          <a:xfrm>
            <a:off x="6625976" y="1393728"/>
            <a:ext cx="2106958" cy="2720627"/>
          </a:xfrm>
          <a:prstGeom prst="borderCallout1">
            <a:avLst>
              <a:gd name="adj1" fmla="val 51945"/>
              <a:gd name="adj2" fmla="val -2168"/>
              <a:gd name="adj3" fmla="val 58135"/>
              <a:gd name="adj4" fmla="val -32180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韵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指风致，情趣。在用时要与钧、歆区分开。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5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"/>
          <p:cNvSpPr txBox="1">
            <a:spLocks noChangeArrowheads="1"/>
          </p:cNvSpPr>
          <p:nvPr/>
        </p:nvSpPr>
        <p:spPr bwMode="auto">
          <a:xfrm>
            <a:off x="1279575" y="1059582"/>
            <a:ext cx="1203871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xián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" name="文本框 37"/>
          <p:cNvSpPr txBox="1">
            <a:spLocks noChangeArrowheads="1"/>
          </p:cNvSpPr>
          <p:nvPr/>
        </p:nvSpPr>
        <p:spPr bwMode="auto">
          <a:xfrm>
            <a:off x="1300908" y="1438994"/>
            <a:ext cx="5236319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嫌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谦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歉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41"/>
          <p:cNvSpPr txBox="1">
            <a:spLocks noChangeArrowheads="1"/>
          </p:cNvSpPr>
          <p:nvPr/>
        </p:nvSpPr>
        <p:spPr bwMode="auto">
          <a:xfrm>
            <a:off x="1259632" y="2491507"/>
            <a:ext cx="4744755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浇 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饶 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绕 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2"/>
          <p:cNvSpPr txBox="1">
            <a:spLocks noChangeArrowheads="1"/>
          </p:cNvSpPr>
          <p:nvPr/>
        </p:nvSpPr>
        <p:spPr bwMode="auto">
          <a:xfrm>
            <a:off x="3224065" y="1059582"/>
            <a:ext cx="98757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qiān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6" name="文本框 43"/>
          <p:cNvSpPr txBox="1">
            <a:spLocks noChangeArrowheads="1"/>
          </p:cNvSpPr>
          <p:nvPr/>
        </p:nvSpPr>
        <p:spPr bwMode="auto">
          <a:xfrm>
            <a:off x="5131471" y="1059582"/>
            <a:ext cx="90170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qiàn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3268516" y="2058119"/>
            <a:ext cx="83343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ráo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文本框 45"/>
          <p:cNvSpPr txBox="1">
            <a:spLocks noChangeArrowheads="1"/>
          </p:cNvSpPr>
          <p:nvPr/>
        </p:nvSpPr>
        <p:spPr bwMode="auto">
          <a:xfrm>
            <a:off x="5257454" y="2059051"/>
            <a:ext cx="8477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rào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文本框 46"/>
          <p:cNvSpPr txBox="1">
            <a:spLocks noChangeArrowheads="1"/>
          </p:cNvSpPr>
          <p:nvPr/>
        </p:nvSpPr>
        <p:spPr bwMode="auto">
          <a:xfrm>
            <a:off x="1279577" y="2058119"/>
            <a:ext cx="854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jiāo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0" name="文本框 47"/>
          <p:cNvSpPr txBox="1">
            <a:spLocks noChangeArrowheads="1"/>
          </p:cNvSpPr>
          <p:nvPr/>
        </p:nvSpPr>
        <p:spPr bwMode="auto">
          <a:xfrm>
            <a:off x="1280271" y="3571007"/>
            <a:ext cx="4805937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咐 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--- 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符 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--- 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附  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8"/>
          <p:cNvSpPr txBox="1">
            <a:spLocks noChangeArrowheads="1"/>
          </p:cNvSpPr>
          <p:nvPr/>
        </p:nvSpPr>
        <p:spPr bwMode="auto">
          <a:xfrm>
            <a:off x="1484703" y="3187038"/>
            <a:ext cx="58862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fù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文本框 49"/>
          <p:cNvSpPr txBox="1">
            <a:spLocks noChangeArrowheads="1"/>
          </p:cNvSpPr>
          <p:nvPr/>
        </p:nvSpPr>
        <p:spPr bwMode="auto">
          <a:xfrm>
            <a:off x="3356613" y="3210644"/>
            <a:ext cx="59022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fú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文本框 50"/>
          <p:cNvSpPr txBox="1">
            <a:spLocks noChangeArrowheads="1"/>
          </p:cNvSpPr>
          <p:nvPr/>
        </p:nvSpPr>
        <p:spPr bwMode="auto">
          <a:xfrm>
            <a:off x="5300532" y="3191594"/>
            <a:ext cx="58862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fù</a:t>
            </a:r>
            <a:endParaRPr lang="en-US" altLang="zh-CN" sz="28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4" name="线形标注 1 13"/>
          <p:cNvSpPr/>
          <p:nvPr/>
        </p:nvSpPr>
        <p:spPr>
          <a:xfrm>
            <a:off x="6519577" y="670143"/>
            <a:ext cx="2303735" cy="3299172"/>
          </a:xfrm>
          <a:prstGeom prst="borderCallout1">
            <a:avLst>
              <a:gd name="adj1" fmla="val 87010"/>
              <a:gd name="adj2" fmla="val -827"/>
              <a:gd name="adj3" fmla="val 98626"/>
              <a:gd name="adj4" fmla="val -27252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咐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经常与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吩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组成吩咐，指口头指派或命令。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751112" y="186598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三、形近字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左大括号 19"/>
          <p:cNvSpPr/>
          <p:nvPr/>
        </p:nvSpPr>
        <p:spPr>
          <a:xfrm>
            <a:off x="1540148" y="1478682"/>
            <a:ext cx="119926" cy="18764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31950" y="1488207"/>
            <a:ext cx="9942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dāi</a:t>
            </a:r>
            <a:endParaRPr lang="en-US" altLang="zh-CN" sz="3200" b="1" dirty="0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846536" y="2916957"/>
            <a:ext cx="99842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dài</a:t>
            </a:r>
            <a:endParaRPr lang="en-US" altLang="zh-CN" sz="3200" b="1"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576578" y="1947570"/>
            <a:ext cx="777108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待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2775222" y="1202457"/>
            <a:ext cx="465229" cy="1143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3203848" y="1059582"/>
            <a:ext cx="310068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（待一会）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13"/>
          <p:cNvSpPr txBox="1">
            <a:spLocks noChangeArrowheads="1"/>
          </p:cNvSpPr>
          <p:nvPr/>
        </p:nvSpPr>
        <p:spPr bwMode="auto">
          <a:xfrm>
            <a:off x="3346722" y="1916832"/>
            <a:ext cx="170037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（待着）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2775222" y="2845519"/>
            <a:ext cx="465229" cy="1143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3203848" y="2702644"/>
            <a:ext cx="222701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latin typeface="Calibri" panose="020F0502020204030204" pitchFamily="34" charset="0"/>
              </a:rPr>
              <a:t>（对待）</a:t>
            </a:r>
            <a:endParaRPr lang="en-US" altLang="zh-CN" sz="2800" b="1">
              <a:latin typeface="Calibri" panose="020F0502020204030204" pitchFamily="34" charset="0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203847" y="3202707"/>
            <a:ext cx="170037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（招待）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3203847" y="3702769"/>
            <a:ext cx="240053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（等待）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云形标注 15"/>
          <p:cNvSpPr/>
          <p:nvPr/>
        </p:nvSpPr>
        <p:spPr>
          <a:xfrm>
            <a:off x="5336813" y="699542"/>
            <a:ext cx="3622675" cy="3571259"/>
          </a:xfrm>
          <a:prstGeom prst="cloudCallout">
            <a:avLst>
              <a:gd name="adj1" fmla="val -60447"/>
              <a:gd name="adj2" fmla="val 14443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    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dài</a:t>
            </a:r>
            <a:r>
              <a:rPr lang="zh-CN" altLang="en-US" sz="2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和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dāi</a:t>
            </a:r>
            <a:r>
              <a:rPr lang="zh-CN" altLang="en-US" sz="2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要分清， 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dāi</a:t>
            </a:r>
            <a:r>
              <a:rPr lang="zh-CN" altLang="en-US" sz="2800" b="1" dirty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是停留的意思，其他都读</a:t>
            </a:r>
            <a:r>
              <a:rPr lang="en-US" altLang="zh-CN" sz="2800" b="1" dirty="0" err="1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dài</a:t>
            </a:r>
            <a:r>
              <a:rPr lang="zh-CN" altLang="en-US" sz="2800" b="1" dirty="0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  <a:sym typeface="+mn-ea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491938" y="89188"/>
            <a:ext cx="3786614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四、多音多义字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ags/tag1.xml><?xml version="1.0" encoding="utf-8"?>
<p:tagLst xmlns:p="http://schemas.openxmlformats.org/presentationml/2006/main">
  <p:tag name="KSO_WPP_MARK_KEY" val="3ed0d199-6e84-4b05-a6ce-453f5d7a0b58"/>
  <p:tag name="COMMONDATA" val="eyJoZGlkIjoiMDUzMmRhYzhkNzM3Y2ZlODExZjhhYzliMDJjYzA0ZGIifQ==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6643</Words>
  <Application>WPS 演示</Application>
  <PresentationFormat>全屏显示(16:9)</PresentationFormat>
  <Paragraphs>726</Paragraphs>
  <Slides>57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71" baseType="lpstr">
      <vt:lpstr>Arial</vt:lpstr>
      <vt:lpstr>宋体</vt:lpstr>
      <vt:lpstr>Wingdings</vt:lpstr>
      <vt:lpstr>Calibri</vt:lpstr>
      <vt:lpstr>黑体</vt:lpstr>
      <vt:lpstr>楷体</vt:lpstr>
      <vt:lpstr>幼圆</vt:lpstr>
      <vt:lpstr>汉语拼音</vt:lpstr>
      <vt:lpstr>汉语拼音</vt:lpstr>
      <vt:lpstr>微软雅黑</vt:lpstr>
      <vt:lpstr>Arial Unicode MS</vt:lpstr>
      <vt:lpstr>Xingkai SC</vt:lpstr>
      <vt:lpstr>Perpetua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471</cp:revision>
  <dcterms:created xsi:type="dcterms:W3CDTF">2017-03-17T02:28:00Z</dcterms:created>
  <dcterms:modified xsi:type="dcterms:W3CDTF">2022-12-19T16:09:48Z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F3C9F75B8B8E4224B04D7CA4766F01E5</vt:lpwstr>
  </property>
</Properties>
</file>