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27"/>
  </p:notesMasterIdLst>
  <p:sldIdLst>
    <p:sldId id="1296" r:id="rId3"/>
    <p:sldId id="1069" r:id="rId4"/>
    <p:sldId id="1489" r:id="rId5"/>
    <p:sldId id="1490" r:id="rId6"/>
    <p:sldId id="1555" r:id="rId7"/>
    <p:sldId id="1491" r:id="rId8"/>
    <p:sldId id="1559" r:id="rId9"/>
    <p:sldId id="1560" r:id="rId10"/>
    <p:sldId id="1496" r:id="rId11"/>
    <p:sldId id="1494" r:id="rId12"/>
    <p:sldId id="1497" r:id="rId13"/>
    <p:sldId id="1509" r:id="rId14"/>
    <p:sldId id="1508" r:id="rId15"/>
    <p:sldId id="1373" r:id="rId16"/>
    <p:sldId id="1561" r:id="rId17"/>
    <p:sldId id="1562" r:id="rId18"/>
    <p:sldId id="1563" r:id="rId19"/>
    <p:sldId id="1564" r:id="rId20"/>
    <p:sldId id="1565" r:id="rId21"/>
    <p:sldId id="1501" r:id="rId22"/>
    <p:sldId id="1502" r:id="rId23"/>
    <p:sldId id="1503" r:id="rId24"/>
    <p:sldId id="1504" r:id="rId25"/>
    <p:sldId id="1505" r:id="rId26"/>
    <p:sldId id="1506" r:id="rId28"/>
    <p:sldId id="1384" r:id="rId29"/>
    <p:sldId id="1510" r:id="rId30"/>
    <p:sldId id="1414" r:id="rId31"/>
    <p:sldId id="1449" r:id="rId32"/>
    <p:sldId id="1556" r:id="rId33"/>
    <p:sldId id="1415" r:id="rId34"/>
    <p:sldId id="1511" r:id="rId35"/>
    <p:sldId id="1450" r:id="rId36"/>
    <p:sldId id="1399" r:id="rId37"/>
    <p:sldId id="1553" r:id="rId38"/>
    <p:sldId id="1566" r:id="rId39"/>
    <p:sldId id="1554" r:id="rId40"/>
    <p:sldId id="1473" r:id="rId41"/>
    <p:sldId id="1513" r:id="rId42"/>
    <p:sldId id="1474" r:id="rId43"/>
    <p:sldId id="1514" r:id="rId44"/>
    <p:sldId id="1395" r:id="rId45"/>
    <p:sldId id="1396" r:id="rId46"/>
    <p:sldId id="1567" r:id="rId47"/>
    <p:sldId id="1515" r:id="rId48"/>
    <p:sldId id="1568" r:id="rId49"/>
    <p:sldId id="1448" r:id="rId50"/>
    <p:sldId id="1401" r:id="rId5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5"/>
      <p:bold r:id="rId56"/>
      <p:italic r:id="rId57"/>
      <p:boldItalic r:id="rId58"/>
    </p:embeddedFont>
    <p:embeddedFont>
      <p:font typeface="黑体" panose="02010609060101010101" pitchFamily="49" charset="-122"/>
      <p:regular r:id="rId59"/>
    </p:embeddedFont>
    <p:embeddedFont>
      <p:font typeface="楷体" panose="02010609060101010101" pitchFamily="49" charset="-122"/>
      <p:regular r:id="rId60"/>
    </p:embeddedFont>
    <p:embeddedFont>
      <p:font typeface="汉语拼音" panose="020B0604020202020204" pitchFamily="34" charset="0"/>
      <p:regular r:id="rId61"/>
    </p:embeddedFont>
    <p:embeddedFont>
      <p:font typeface="幼圆" panose="02010509060101010101" charset="-122"/>
      <p:regular r:id="rId62"/>
    </p:embeddedFont>
    <p:embeddedFont>
      <p:font typeface="Calibri Light" panose="020F0302020204030204" charset="0"/>
      <p:regular r:id="rId63"/>
      <p:italic r:id="rId64"/>
    </p:embeddedFont>
  </p:embeddedFontLst>
  <p:custDataLst>
    <p:tags r:id="rId65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4" userDrawn="1">
          <p15:clr>
            <a:srgbClr val="A4A3A4"/>
          </p15:clr>
        </p15:guide>
        <p15:guide id="2" pos="32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FD1"/>
    <a:srgbClr val="29A6DE"/>
    <a:srgbClr val="CBF1FF"/>
    <a:srgbClr val="FFFFFF"/>
    <a:srgbClr val="D1F5B8"/>
    <a:srgbClr val="0000FF"/>
    <a:srgbClr val="ECAAC3"/>
    <a:srgbClr val="98D2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2988" autoAdjust="0"/>
  </p:normalViewPr>
  <p:slideViewPr>
    <p:cSldViewPr showGuides="1">
      <p:cViewPr varScale="1">
        <p:scale>
          <a:sx n="114" d="100"/>
          <a:sy n="114" d="100"/>
        </p:scale>
        <p:origin x="-120" y="-138"/>
      </p:cViewPr>
      <p:guideLst>
        <p:guide orient="horz" pos="1724"/>
        <p:guide pos="32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5" Type="http://schemas.openxmlformats.org/officeDocument/2006/relationships/tags" Target="tags/tag1.xml"/><Relationship Id="rId64" Type="http://schemas.openxmlformats.org/officeDocument/2006/relationships/font" Target="fonts/font10.fntdata"/><Relationship Id="rId63" Type="http://schemas.openxmlformats.org/officeDocument/2006/relationships/font" Target="fonts/font9.fntdata"/><Relationship Id="rId62" Type="http://schemas.openxmlformats.org/officeDocument/2006/relationships/font" Target="fonts/font8.fntdata"/><Relationship Id="rId61" Type="http://schemas.openxmlformats.org/officeDocument/2006/relationships/font" Target="fonts/font7.fntdata"/><Relationship Id="rId60" Type="http://schemas.openxmlformats.org/officeDocument/2006/relationships/font" Target="fonts/font6.fntdata"/><Relationship Id="rId6" Type="http://schemas.openxmlformats.org/officeDocument/2006/relationships/slide" Target="slides/slide4.xml"/><Relationship Id="rId59" Type="http://schemas.openxmlformats.org/officeDocument/2006/relationships/font" Target="fonts/font5.fntdata"/><Relationship Id="rId58" Type="http://schemas.openxmlformats.org/officeDocument/2006/relationships/font" Target="fonts/font4.fntdata"/><Relationship Id="rId57" Type="http://schemas.openxmlformats.org/officeDocument/2006/relationships/font" Target="fonts/font3.fntdata"/><Relationship Id="rId56" Type="http://schemas.openxmlformats.org/officeDocument/2006/relationships/font" Target="fonts/font2.fntdata"/><Relationship Id="rId55" Type="http://schemas.openxmlformats.org/officeDocument/2006/relationships/font" Target="fonts/font1.fntdata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9622281-B1D0-4208-A741-4C237554D61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2979E09-3331-4F19-A6D7-8177A76D718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7890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image" Target="../media/image4.jpeg"/><Relationship Id="rId21" Type="http://schemas.openxmlformats.org/officeDocument/2006/relationships/image" Target="../media/image3.jpeg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pn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2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microsoft.com/office/2007/relationships/hdphoto" Target="../media/image10.wdp"/><Relationship Id="rId5" Type="http://schemas.openxmlformats.org/officeDocument/2006/relationships/image" Target="../media/image9.png"/><Relationship Id="rId4" Type="http://schemas.microsoft.com/office/2007/relationships/hdphoto" Target="../media/image8.wdp"/><Relationship Id="rId3" Type="http://schemas.openxmlformats.org/officeDocument/2006/relationships/image" Target="../media/image7.png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2"/>
          <p:cNvSpPr txBox="1"/>
          <p:nvPr/>
        </p:nvSpPr>
        <p:spPr>
          <a:xfrm>
            <a:off x="189166" y="109163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</a:t>
            </a:r>
            <a:r>
              <a:rPr lang="zh-CN" altLang="en-US" sz="1200" dirty="0" smtClean="0"/>
              <a:t>五年级    </a:t>
            </a:r>
            <a:r>
              <a:rPr lang="zh-CN" altLang="en-US" sz="1200" dirty="0"/>
              <a:t>上册</a:t>
            </a:r>
            <a:endParaRPr lang="zh-CN" altLang="en-US" sz="1200" dirty="0"/>
          </a:p>
        </p:txBody>
      </p:sp>
      <p:sp>
        <p:nvSpPr>
          <p:cNvPr id="5" name="文本框 5"/>
          <p:cNvSpPr txBox="1"/>
          <p:nvPr/>
        </p:nvSpPr>
        <p:spPr>
          <a:xfrm>
            <a:off x="1187624" y="1341441"/>
            <a:ext cx="7153874" cy="162044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第二单元复习</a:t>
            </a:r>
            <a:endParaRPr lang="zh-CN" altLang="en-US" sz="7200" b="1" spc="450" dirty="0">
              <a:solidFill>
                <a:prstClr val="black">
                  <a:lumMod val="85000"/>
                  <a:lumOff val="1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左大括号 7"/>
          <p:cNvSpPr/>
          <p:nvPr/>
        </p:nvSpPr>
        <p:spPr>
          <a:xfrm>
            <a:off x="1199904" y="1401187"/>
            <a:ext cx="265112" cy="101816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36454" y="1440392"/>
            <a:ext cx="78166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强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360242" y="2093084"/>
            <a:ext cx="15376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à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ng</a:t>
            </a:r>
            <a:endParaRPr lang="en-US" altLang="zh-CN" sz="3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407867" y="1023938"/>
            <a:ext cx="17309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qiáng</a:t>
            </a:r>
            <a:endParaRPr lang="en-US" altLang="zh-CN" sz="3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693023" y="2128366"/>
            <a:ext cx="13207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强嘴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515817" y="3360738"/>
            <a:ext cx="123441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汉语拼音" panose="020B0604020202020204" pitchFamily="34" charset="0"/>
                <a:cs typeface="汉语拼音" panose="020B0604020202020204" pitchFamily="34" charset="0"/>
              </a:rPr>
              <a:t>hu</a:t>
            </a:r>
            <a:r>
              <a:rPr lang="en-US" altLang="zh-CN" sz="3200" b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à</a:t>
            </a:r>
            <a:endParaRPr lang="en-US" altLang="zh-CN" sz="3200" b="1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496767" y="4170363"/>
            <a:ext cx="12302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huá</a:t>
            </a:r>
            <a:endParaRPr lang="en-US" altLang="zh-CN" sz="3200" b="1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2478393" y="4170363"/>
            <a:ext cx="13207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划船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2508259" y="3346888"/>
            <a:ext cx="13207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计划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85955" y="3746525"/>
            <a:ext cx="78166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划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2750231" y="1081745"/>
            <a:ext cx="13207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强横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左大括号 41"/>
          <p:cNvSpPr/>
          <p:nvPr/>
        </p:nvSpPr>
        <p:spPr>
          <a:xfrm>
            <a:off x="1360242" y="3538538"/>
            <a:ext cx="204371" cy="9144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4899634" y="3434858"/>
            <a:ext cx="1124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xuē</a:t>
            </a:r>
            <a:endParaRPr lang="en-US" altLang="zh-CN" sz="3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880584" y="4244483"/>
            <a:ext cx="146183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xiāo</a:t>
            </a:r>
            <a:r>
              <a:rPr lang="en-US" altLang="zh-CN" sz="3200" b="1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</a:t>
            </a:r>
            <a:endParaRPr lang="en-US" altLang="zh-CN" sz="3200" b="1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5818573" y="4252625"/>
            <a:ext cx="13207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削皮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5818573" y="3443000"/>
            <a:ext cx="13207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削减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4013773" y="3735388"/>
            <a:ext cx="78166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削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左大括号 29"/>
          <p:cNvSpPr/>
          <p:nvPr/>
        </p:nvSpPr>
        <p:spPr>
          <a:xfrm>
            <a:off x="4744059" y="3612658"/>
            <a:ext cx="204371" cy="9144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云形标注 30"/>
          <p:cNvSpPr/>
          <p:nvPr/>
        </p:nvSpPr>
        <p:spPr>
          <a:xfrm>
            <a:off x="4338747" y="368290"/>
            <a:ext cx="4007351" cy="2913644"/>
          </a:xfrm>
          <a:prstGeom prst="cloudCallout">
            <a:avLst>
              <a:gd name="adj1" fmla="val -65721"/>
              <a:gd name="adj2" fmla="val 4565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只有在表示固执，不服从的时候，读“</a:t>
            </a:r>
            <a:r>
              <a:rPr lang="en-US" altLang="zh-CN" sz="26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jiàng</a:t>
            </a:r>
            <a:r>
              <a:rPr lang="en-US" altLang="zh-CN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”</a:t>
            </a:r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，其余都读“</a:t>
            </a:r>
            <a:r>
              <a:rPr lang="en-US" altLang="zh-CN" sz="26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qiáng</a:t>
            </a:r>
            <a:r>
              <a:rPr lang="en-US" altLang="zh-CN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”</a:t>
            </a:r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。</a:t>
            </a:r>
            <a:endParaRPr lang="zh-CN" altLang="en-US" sz="26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606797" y="2144713"/>
            <a:ext cx="18779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汉语拼音" panose="020B0604020202020204" pitchFamily="34" charset="0"/>
                <a:cs typeface="汉语拼音" panose="020B0604020202020204" pitchFamily="34" charset="0"/>
              </a:rPr>
              <a:t>guān</a:t>
            </a:r>
            <a:endParaRPr lang="en-US" altLang="zh-CN" sz="3200" b="1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367086" y="1130300"/>
            <a:ext cx="451366" cy="12604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646486" y="904875"/>
            <a:ext cx="18831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gu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à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</a:t>
            </a:r>
            <a:endParaRPr lang="en-US" altLang="zh-CN" sz="3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11560" y="1347614"/>
            <a:ext cx="96126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冠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981562" y="411510"/>
            <a:ext cx="144642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冠军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925126" y="1832551"/>
            <a:ext cx="162421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衣冠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912663" y="2454275"/>
            <a:ext cx="162421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王冠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47789" y="1235160"/>
            <a:ext cx="162421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冠礼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2642449" y="2074661"/>
            <a:ext cx="312731" cy="787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2694638" y="626372"/>
            <a:ext cx="288522" cy="114097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1482973" y="3289300"/>
            <a:ext cx="251329" cy="9144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698873" y="2960688"/>
            <a:ext cx="132899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rén</a:t>
            </a:r>
            <a:endParaRPr lang="en-US" altLang="zh-CN" sz="3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698873" y="3860800"/>
            <a:ext cx="13264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rèn</a:t>
            </a:r>
            <a:endParaRPr lang="en-US" altLang="zh-CN" sz="3200" b="1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538187" y="3840890"/>
            <a:ext cx="162421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任何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19363" y="3001389"/>
            <a:ext cx="162421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任丘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78248" y="3347864"/>
            <a:ext cx="96126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任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云形标注 20"/>
          <p:cNvSpPr/>
          <p:nvPr/>
        </p:nvSpPr>
        <p:spPr>
          <a:xfrm>
            <a:off x="4413788" y="1293518"/>
            <a:ext cx="4007351" cy="2913644"/>
          </a:xfrm>
          <a:prstGeom prst="cloudCallout">
            <a:avLst>
              <a:gd name="adj1" fmla="val -58432"/>
              <a:gd name="adj2" fmla="val -38151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只有在表示帽子或像帽子一样的东西时，读“</a:t>
            </a:r>
            <a:r>
              <a:rPr lang="en-US" altLang="zh-CN" sz="26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guān</a:t>
            </a:r>
            <a:r>
              <a:rPr lang="en-US" altLang="zh-CN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”</a:t>
            </a:r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，其余都读“</a:t>
            </a:r>
            <a:r>
              <a:rPr lang="en-US" altLang="zh-CN" sz="26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guàn</a:t>
            </a:r>
            <a:r>
              <a:rPr lang="en-US" altLang="zh-CN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”</a:t>
            </a:r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。</a:t>
            </a:r>
            <a:endParaRPr lang="zh-CN" altLang="en-US" sz="26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3127" y="708680"/>
            <a:ext cx="1980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</a:rPr>
              <a:t>选词填空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61938" y="1203325"/>
            <a:ext cx="8882062" cy="3536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抢救   拯救   挽救   救助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老爷爷得了重病，医生们正在全力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语文老师每月拿出一百元钱，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一名失学儿童。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老麻雀不顾自己的危险，一心只想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自己的幼儿。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乡亲们的生命，最后牺牲了自己。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78550" y="1624013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抢救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580063" y="248602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救助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283325" y="3297238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挽救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944688" y="415925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拯救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627784" y="95389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五、巩固练习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74675" y="4364038"/>
            <a:ext cx="7905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军、 敌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 花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 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74675" y="3282950"/>
            <a:ext cx="71501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助、 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调、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议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574675" y="2203450"/>
            <a:ext cx="75215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国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碍、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害、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备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74675" y="1123950"/>
            <a:ext cx="8010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视、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冲、 政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  首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390900" y="665163"/>
            <a:ext cx="160813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dirty="0"/>
              <a:t>府        俯 </a:t>
            </a:r>
            <a:endParaRPr lang="zh-CN" altLang="en-US" sz="2400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55663" y="1123950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24138" y="1123950"/>
            <a:ext cx="54133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俯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918075" y="1123950"/>
            <a:ext cx="5413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907213" y="1123950"/>
            <a:ext cx="54133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392488" y="1743075"/>
            <a:ext cx="1887537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防       妨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587875" y="2203450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妨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24138" y="2203450"/>
            <a:ext cx="5413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妨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162050" y="2203450"/>
            <a:ext cx="5413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530975" y="2146300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125538" y="172453"/>
            <a:ext cx="1980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选字填空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403600" y="2822575"/>
            <a:ext cx="187743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协       胁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390900" y="3903663"/>
            <a:ext cx="203132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寇        冠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855663" y="3254375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6367463" y="3282950"/>
            <a:ext cx="126989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协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587875" y="3254375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2938463" y="3282950"/>
            <a:ext cx="145103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胁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918075" y="4364038"/>
            <a:ext cx="5413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冠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165475" y="4364038"/>
            <a:ext cx="18133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寇  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855663" y="4364038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6645275" y="4364038"/>
            <a:ext cx="18133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寇  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词 语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059832" y="174695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5" name="文本框 16"/>
          <p:cNvSpPr txBox="1">
            <a:spLocks noChangeArrowheads="1"/>
          </p:cNvSpPr>
          <p:nvPr/>
        </p:nvSpPr>
        <p:spPr bwMode="auto">
          <a:xfrm>
            <a:off x="179512" y="1347614"/>
            <a:ext cx="8677471" cy="18651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理所当然 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无价之宝 绝口不提 完璧归赵  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攻无不克 战无不胜 负荆请罪 同心协力  </a:t>
            </a:r>
            <a:endParaRPr lang="en-US" altLang="zh-CN" sz="36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难以置信 不计其数 无穷无尽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79512" y="987574"/>
            <a:ext cx="8731100" cy="1200329"/>
            <a:chOff x="233388" y="1131590"/>
            <a:chExt cx="8731100" cy="1200329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33388" y="1131590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理所当然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lǐ suǒ dāng rán 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按道理应当这样。当然：应当如此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900974" y="2067694"/>
              <a:ext cx="948669" cy="185874"/>
              <a:chOff x="7755661" y="2056604"/>
              <a:chExt cx="948669" cy="185874"/>
            </a:xfrm>
          </p:grpSpPr>
          <p:sp>
            <p:nvSpPr>
              <p:cNvPr id="6" name="流程图: 接点 5"/>
              <p:cNvSpPr/>
              <p:nvPr/>
            </p:nvSpPr>
            <p:spPr>
              <a:xfrm>
                <a:off x="8524310" y="20566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6"/>
              <p:cNvSpPr/>
              <p:nvPr/>
            </p:nvSpPr>
            <p:spPr>
              <a:xfrm>
                <a:off x="8149879" y="206245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7755661" y="20566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91468" y="2355726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无价之宝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wú jià zhī bǎo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无法估价的宝物。指极珍贵的东西。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77404" y="3688550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绝口不提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jué kǒu bù tí 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这件事情绝对不和别人说。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166633" y="1203506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攻无不克</a:t>
              </a:r>
              <a:r>
                <a:rPr lang="en-US" altLang="zh-CN" sz="3200" b="1" dirty="0">
                  <a:ea typeface="楷体" panose="02010609060101010101" pitchFamily="49" charset="-122"/>
                  <a:cs typeface="Arial" panose="020B0604020202020204" pitchFamily="34" charset="0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gōng wú bù kè </a:t>
              </a:r>
              <a:r>
                <a:rPr lang="en-US" altLang="zh-CN" sz="3200" b="1" dirty="0">
                  <a:ea typeface="楷体" panose="02010609060101010101" pitchFamily="49" charset="-122"/>
                  <a:cs typeface="Arial" panose="020B0604020202020204" pitchFamily="34" charset="0"/>
                  <a:sym typeface="+mn-ea"/>
                </a:rPr>
                <a:t>)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没有攻占不下来的。形容力量无比强大。克：攻下。 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54677" y="2657125"/>
            <a:ext cx="8731100" cy="1184940"/>
            <a:chOff x="245344" y="2499742"/>
            <a:chExt cx="8731100" cy="1184940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31100" cy="118494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战无不胜</a:t>
              </a:r>
              <a:r>
                <a:rPr lang="en-US" altLang="zh-CN" sz="3200" b="1" dirty="0">
                  <a:ea typeface="楷体" panose="02010609060101010101" pitchFamily="49" charset="-122"/>
                  <a:cs typeface="+mn-lt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zhàn wú bù shèng</a:t>
              </a:r>
              <a:r>
                <a:rPr lang="en-US" altLang="zh-CN" sz="3200" b="1" dirty="0">
                  <a:ea typeface="楷体" panose="02010609060101010101" pitchFamily="49" charset="-122"/>
                  <a:cs typeface="+mn-lt"/>
                  <a:sym typeface="+mn-ea"/>
                </a:rPr>
                <a:t>)</a:t>
              </a:r>
              <a:r>
                <a:rPr lang="zh-CN" altLang="en-US" sz="31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1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形容强大无比，可以战胜一切。也比喻办任何事情都能成功。</a:t>
              </a:r>
              <a:endParaRPr lang="zh-CN" altLang="en-US" sz="3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8759633" y="2604371"/>
              <a:ext cx="191976" cy="577851"/>
              <a:chOff x="8623226" y="649065"/>
              <a:chExt cx="191976" cy="577851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635182" y="1046896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8623226" y="649065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323528" y="1081208"/>
            <a:ext cx="8518178" cy="707886"/>
            <a:chOff x="326630" y="1131590"/>
            <a:chExt cx="8518178" cy="707886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326630" y="1131590"/>
              <a:ext cx="8518178" cy="70788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难以置信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b="1" dirty="0">
                  <a:ea typeface="楷体" panose="02010609060101010101" pitchFamily="49" charset="-122"/>
                  <a:cs typeface="+mj-lt"/>
                </a:rPr>
                <a:t> 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nán yǐ zhì xìn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不容易相信。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391526" y="139552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1259632" y="2211710"/>
            <a:ext cx="1832553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半信半疑</a:t>
            </a:r>
            <a:endParaRPr lang="zh-CN" altLang="en-US" sz="3200" b="1" dirty="0"/>
          </a:p>
        </p:txBody>
      </p:sp>
      <p:sp>
        <p:nvSpPr>
          <p:cNvPr id="16" name="矩形 15"/>
          <p:cNvSpPr/>
          <p:nvPr/>
        </p:nvSpPr>
        <p:spPr>
          <a:xfrm>
            <a:off x="3275524" y="3075806"/>
            <a:ext cx="1832553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将信将疑</a:t>
            </a:r>
            <a:endParaRPr lang="zh-CN" altLang="en-US" sz="3200" b="1" dirty="0"/>
          </a:p>
        </p:txBody>
      </p:sp>
      <p:sp>
        <p:nvSpPr>
          <p:cNvPr id="17" name="矩形 16"/>
          <p:cNvSpPr/>
          <p:nvPr/>
        </p:nvSpPr>
        <p:spPr>
          <a:xfrm>
            <a:off x="5436096" y="3507854"/>
            <a:ext cx="1832553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信不信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166633" y="1203506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无穷无尽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wú qióng wú jìn 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)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：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没有止境，没有限度。穷：完。</a:t>
              </a:r>
              <a:endParaRPr lang="zh-CN" altLang="en-US" sz="3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54677" y="2657125"/>
            <a:ext cx="8731100" cy="1200329"/>
            <a:chOff x="245344" y="2499742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31100" cy="1200329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同心协力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tóng xīn xié lì 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)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：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团结一致，共同努力。心：思想；协：合。 </a:t>
              </a:r>
              <a:endParaRPr lang="zh-CN" altLang="en-US" sz="3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8759633" y="2604371"/>
              <a:ext cx="191976" cy="577851"/>
              <a:chOff x="8623226" y="649065"/>
              <a:chExt cx="191976" cy="577851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635182" y="1046896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8623226" y="649065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323528" y="1081208"/>
            <a:ext cx="8518178" cy="1200329"/>
            <a:chOff x="326630" y="1131590"/>
            <a:chExt cx="8518178" cy="1200329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326630" y="1131590"/>
              <a:ext cx="8518178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不计其数</a:t>
              </a:r>
              <a:r>
                <a:rPr lang="zh-CN" altLang="en-US" sz="4000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b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ú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jì qí shù 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)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：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没法计算数目。 形容很多。</a:t>
              </a:r>
              <a:endParaRPr lang="zh-CN" altLang="en-US" sz="3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391526" y="139552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1114952" y="2783418"/>
            <a:ext cx="1832553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 smtClean="0"/>
              <a:t>数不胜数</a:t>
            </a:r>
            <a:endParaRPr lang="zh-CN" altLang="en-US" sz="3200" b="1" dirty="0"/>
          </a:p>
        </p:txBody>
      </p:sp>
      <p:sp>
        <p:nvSpPr>
          <p:cNvPr id="16" name="矩形 15"/>
          <p:cNvSpPr/>
          <p:nvPr/>
        </p:nvSpPr>
        <p:spPr>
          <a:xfrm>
            <a:off x="3275524" y="3075806"/>
            <a:ext cx="1832553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 smtClean="0"/>
              <a:t>不可枚举</a:t>
            </a:r>
            <a:endParaRPr lang="zh-CN" altLang="en-US" sz="3200" b="1" dirty="0"/>
          </a:p>
        </p:txBody>
      </p:sp>
      <p:sp>
        <p:nvSpPr>
          <p:cNvPr id="17" name="矩形 16"/>
          <p:cNvSpPr/>
          <p:nvPr/>
        </p:nvSpPr>
        <p:spPr>
          <a:xfrm>
            <a:off x="5436096" y="3507854"/>
            <a:ext cx="1832553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 smtClean="0"/>
              <a:t>不可胜数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3219025" y="1634059"/>
            <a:ext cx="290232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惰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8"/>
          <p:cNvSpPr txBox="1">
            <a:spLocks noChangeArrowheads="1"/>
          </p:cNvSpPr>
          <p:nvPr/>
        </p:nvSpPr>
        <p:spPr bwMode="auto">
          <a:xfrm>
            <a:off x="203450" y="1590135"/>
            <a:ext cx="27551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典</a:t>
            </a:r>
            <a:r>
              <a:rPr lang="en-US" altLang="zh-CN" sz="36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礼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29"/>
          <p:cNvSpPr txBox="1">
            <a:spLocks noChangeArrowheads="1"/>
          </p:cNvSpPr>
          <p:nvPr/>
        </p:nvSpPr>
        <p:spPr bwMode="auto">
          <a:xfrm>
            <a:off x="3219025" y="2364309"/>
            <a:ext cx="27551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诺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言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30"/>
          <p:cNvSpPr txBox="1">
            <a:spLocks noChangeArrowheads="1"/>
          </p:cNvSpPr>
          <p:nvPr/>
        </p:nvSpPr>
        <p:spPr bwMode="auto">
          <a:xfrm>
            <a:off x="6229812" y="2394723"/>
            <a:ext cx="27551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防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御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2"/>
          <p:cNvSpPr txBox="1">
            <a:spLocks noChangeArrowheads="1"/>
          </p:cNvSpPr>
          <p:nvPr/>
        </p:nvSpPr>
        <p:spPr bwMode="auto">
          <a:xfrm>
            <a:off x="203450" y="2317210"/>
            <a:ext cx="27551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鸵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34"/>
          <p:cNvSpPr txBox="1">
            <a:spLocks noChangeArrowheads="1"/>
          </p:cNvSpPr>
          <p:nvPr/>
        </p:nvSpPr>
        <p:spPr bwMode="auto">
          <a:xfrm>
            <a:off x="6229812" y="1600973"/>
            <a:ext cx="32845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阔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绰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7"/>
          <p:cNvSpPr txBox="1">
            <a:spLocks noChangeArrowheads="1"/>
          </p:cNvSpPr>
          <p:nvPr/>
        </p:nvSpPr>
        <p:spPr bwMode="auto">
          <a:xfrm>
            <a:off x="7385513" y="1611182"/>
            <a:ext cx="127381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chuò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文本框 35"/>
          <p:cNvSpPr txBox="1">
            <a:spLocks noChangeArrowheads="1"/>
          </p:cNvSpPr>
          <p:nvPr/>
        </p:nvSpPr>
        <p:spPr bwMode="auto">
          <a:xfrm>
            <a:off x="1001964" y="1588548"/>
            <a:ext cx="11217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diǎn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文本框 36"/>
          <p:cNvSpPr txBox="1">
            <a:spLocks noChangeArrowheads="1"/>
          </p:cNvSpPr>
          <p:nvPr/>
        </p:nvSpPr>
        <p:spPr bwMode="auto">
          <a:xfrm>
            <a:off x="3898476" y="1634059"/>
            <a:ext cx="101995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duò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4" name="文本框 37"/>
          <p:cNvSpPr txBox="1">
            <a:spLocks noChangeArrowheads="1"/>
          </p:cNvSpPr>
          <p:nvPr/>
        </p:nvSpPr>
        <p:spPr bwMode="auto">
          <a:xfrm>
            <a:off x="943226" y="2317210"/>
            <a:ext cx="95184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tuó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" name="文本框 38"/>
          <p:cNvSpPr txBox="1">
            <a:spLocks noChangeArrowheads="1"/>
          </p:cNvSpPr>
          <p:nvPr/>
        </p:nvSpPr>
        <p:spPr bwMode="auto">
          <a:xfrm>
            <a:off x="3911176" y="2362721"/>
            <a:ext cx="10282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nuò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" name="文本框 39"/>
          <p:cNvSpPr txBox="1">
            <a:spLocks noChangeArrowheads="1"/>
          </p:cNvSpPr>
          <p:nvPr/>
        </p:nvSpPr>
        <p:spPr bwMode="auto">
          <a:xfrm>
            <a:off x="7637302" y="2317209"/>
            <a:ext cx="77023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yù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2662914" y="3363838"/>
            <a:ext cx="4552950" cy="1371600"/>
          </a:xfrm>
          <a:prstGeom prst="wedgeRoundRectCallout">
            <a:avLst>
              <a:gd name="adj1" fmla="val 32008"/>
              <a:gd name="adj2" fmla="val -13879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“绰”和“掉”相似，不能读成“</a:t>
            </a:r>
            <a:r>
              <a:rPr lang="en-US" altLang="zh-CN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diào</a:t>
            </a: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”</a:t>
            </a:r>
            <a:r>
              <a:rPr lang="en-US" altLang="zh-CN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它是“纟”字旁，意思是富裕。</a:t>
            </a:r>
            <a:endParaRPr lang="zh-CN" altLang="en-US" sz="2800" dirty="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2483768" y="137782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一、易读错字</a:t>
            </a:r>
            <a:endParaRPr lang="zh-CN" altLang="en-US" dirty="0"/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 bldLvl="0" animBg="1"/>
      <p:bldP spid="18" grpId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355850" y="115219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二、词语归类</a:t>
            </a:r>
            <a:endParaRPr lang="zh-CN" altLang="en-US" dirty="0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5545" y="2118280"/>
            <a:ext cx="26962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AABB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式词语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35545" y="2732642"/>
            <a:ext cx="224313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35545" y="3358117"/>
            <a:ext cx="22210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ABC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71800" y="2118280"/>
            <a:ext cx="431947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大大方方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客客气气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71800" y="2732642"/>
            <a:ext cx="65633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羞羞答答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高高兴兴  大大咧咧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771800" y="3379767"/>
            <a:ext cx="67369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人影绰绰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威风凛凛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5545" y="4016930"/>
            <a:ext cx="224313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771800" y="3964542"/>
            <a:ext cx="65633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议论纷纷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天网恢恢  大名鼎鼎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428537" y="970976"/>
            <a:ext cx="49911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词语从形式上进行归类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5318845" y="797657"/>
            <a:ext cx="3544851" cy="1920192"/>
          </a:xfrm>
          <a:custGeom>
            <a:avLst/>
            <a:gdLst>
              <a:gd name="connsiteX0" fmla="*/ 0 w 2159000"/>
              <a:gd name="connsiteY0" fmla="*/ 12700 h 2197100"/>
              <a:gd name="connsiteX1" fmla="*/ 2133600 w 2159000"/>
              <a:gd name="connsiteY1" fmla="*/ 0 h 2197100"/>
              <a:gd name="connsiteX2" fmla="*/ 2159000 w 2159000"/>
              <a:gd name="connsiteY2" fmla="*/ 2184400 h 2197100"/>
              <a:gd name="connsiteX3" fmla="*/ 914400 w 2159000"/>
              <a:gd name="connsiteY3" fmla="*/ 2197100 h 2197100"/>
              <a:gd name="connsiteX4" fmla="*/ 927100 w 2159000"/>
              <a:gd name="connsiteY4" fmla="*/ 1562100 h 2197100"/>
              <a:gd name="connsiteX5" fmla="*/ 12700 w 2159000"/>
              <a:gd name="connsiteY5" fmla="*/ 1574800 h 2197100"/>
              <a:gd name="connsiteX6" fmla="*/ 0 w 2159000"/>
              <a:gd name="connsiteY6" fmla="*/ 12700 h 219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000" h="2197100">
                <a:moveTo>
                  <a:pt x="0" y="12700"/>
                </a:moveTo>
                <a:lnTo>
                  <a:pt x="2133600" y="0"/>
                </a:lnTo>
                <a:lnTo>
                  <a:pt x="2159000" y="2184400"/>
                </a:lnTo>
                <a:lnTo>
                  <a:pt x="914400" y="2197100"/>
                </a:lnTo>
                <a:lnTo>
                  <a:pt x="927100" y="1562100"/>
                </a:lnTo>
                <a:lnTo>
                  <a:pt x="12700" y="1574800"/>
                </a:lnTo>
                <a:lnTo>
                  <a:pt x="0" y="127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特殊格式的词语会增强语言的表达效果，使描写的内容更加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 </a:t>
            </a:r>
            <a:endParaRPr lang="en-US" altLang="zh-CN" sz="28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、逼真。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4746" y="1298326"/>
            <a:ext cx="32900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与战争有关词语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51520" y="1918498"/>
            <a:ext cx="5976664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烽火硝烟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南征北战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纸上谈兵  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出奇制胜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血流成河  勇往直前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99592" y="527903"/>
            <a:ext cx="567142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词语从内容上进行分类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95522" y="3037835"/>
            <a:ext cx="42476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有典故的古代词语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95522" y="3720326"/>
            <a:ext cx="8213415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完璧归赵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拔苗助长  掩耳盗铃  破釜沉舟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卧薪尝胆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三顾茅庐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指鹿为马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单刀赴会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300192" y="627534"/>
            <a:ext cx="2664296" cy="30439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对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这些典故词语，经常用于引用，首先我们要把这些典故的内容弄清楚，才会灵活运用。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99592" y="597474"/>
            <a:ext cx="581305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词语从感情色彩进行分类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71488" y="1263650"/>
            <a:ext cx="22219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褒义词语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71488" y="2214563"/>
            <a:ext cx="18649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71488" y="3005832"/>
            <a:ext cx="22219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贬义词语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12750" y="3964395"/>
            <a:ext cx="22219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555776" y="1246059"/>
            <a:ext cx="638175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完璧归赵   破釜沉舟  卧薪尝胆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三顾茅庐   单刀赴会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04238" y="2222213"/>
            <a:ext cx="66646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勇往直前   胸怀大志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奋发图强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529762" y="3005832"/>
            <a:ext cx="4418502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拔苗助长   掩耳盗铃  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指鹿为马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纸上谈兵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456102" y="3989506"/>
            <a:ext cx="65448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落井下石   欺上瞒下   无事生非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139175" y="87452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三、巩固练习</a:t>
            </a:r>
            <a:endParaRPr lang="en-US" altLang="zh-CN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3850" y="1011238"/>
            <a:ext cx="593969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3200" dirty="0">
                <a:latin typeface="+mn-ea"/>
                <a:ea typeface="+mn-ea"/>
                <a:sym typeface="+mn-ea"/>
              </a:rPr>
              <a:t>写出下列词语的近义词。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23850" y="1663700"/>
            <a:ext cx="9576742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理所当然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        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难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以置信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不计其数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       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23849" y="2687638"/>
            <a:ext cx="56474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写出下列词语的反义词。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555776" y="2071753"/>
            <a:ext cx="228852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不可胜数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23850" y="3340100"/>
            <a:ext cx="889387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理所当然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理直气壮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难以置信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        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不计其数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 flipH="1">
            <a:off x="6860294" y="3810893"/>
            <a:ext cx="20689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屈指可数  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55776" y="3810893"/>
            <a:ext cx="207259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千真万确            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873844" y="1663700"/>
            <a:ext cx="187696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难以相信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873844" y="3288198"/>
            <a:ext cx="18746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理屈词穷 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55777" y="1604264"/>
            <a:ext cx="242140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顺理成章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555776" y="3350518"/>
            <a:ext cx="242140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岂有此理 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95536" y="627534"/>
            <a:ext cx="67008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把下列的词语补充完整，然后选词填空。             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22536" y="1149822"/>
            <a:ext cx="8453438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口不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力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调有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勇敢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蔺相如和廉颇和好后成了好朋友，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保卫赵国。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上课不认真听讲，课后也不做作业，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无法取得好成绩。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面对对方的无理纠缠，他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地站起来说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请离开这儿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!”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84511" y="1551459"/>
            <a:ext cx="6048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      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659436" y="1551459"/>
            <a:ext cx="4381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协         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82936" y="1149822"/>
            <a:ext cx="4064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375149" y="1149822"/>
            <a:ext cx="54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壮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88049" y="1149822"/>
            <a:ext cx="54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所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318374" y="1149822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然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447086" y="1149822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绝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044111" y="718022"/>
            <a:ext cx="587375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提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059236" y="1551459"/>
            <a:ext cx="4667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协         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231061" y="1551459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188449" y="1551459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机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044111" y="1551459"/>
            <a:ext cx="5270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智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38436" y="2392834"/>
            <a:ext cx="1787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同心协力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724942" y="3293765"/>
            <a:ext cx="18145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理所当然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842100" y="3707284"/>
            <a:ext cx="16208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理直气壮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3607" y="373410"/>
            <a:ext cx="697462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按要求写词语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每种至少写四个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49262" y="1060852"/>
            <a:ext cx="44876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AABB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49263" y="2111777"/>
            <a:ext cx="298716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ABCC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49263" y="3161115"/>
            <a:ext cx="442422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81274" y="1060852"/>
            <a:ext cx="6887269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干干净净   明明白白   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马马虎虎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高高大大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581275" y="2146702"/>
            <a:ext cx="629120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小心翼翼   白发苍苍   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波光粼粼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文质彬彬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54313" y="3273827"/>
            <a:ext cx="6513872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绝口不提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攻无不克  战无不胜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充耳不闻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孜孜不倦  锲而不舍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458369" y="198669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一、比喻句</a:t>
            </a:r>
            <a:endParaRPr lang="en-US" altLang="zh-CN" dirty="0"/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530225" y="1512140"/>
            <a:ext cx="861377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⑴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嗒嗒的声音，像轻快的音乐；清波荡漾，人影绰绰，给人画一般的感觉。。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55576" y="3167633"/>
            <a:ext cx="8064896" cy="988293"/>
            <a:chOff x="1214512" y="1740871"/>
            <a:chExt cx="8064896" cy="988293"/>
          </a:xfrm>
        </p:grpSpPr>
        <p:sp>
          <p:nvSpPr>
            <p:cNvPr id="10" name="单圆角矩形 9"/>
            <p:cNvSpPr/>
            <p:nvPr/>
          </p:nvSpPr>
          <p:spPr>
            <a:xfrm>
              <a:off x="1214512" y="1740871"/>
              <a:ext cx="8064896" cy="988293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把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人们过搭石的声音比喻成轻快的音乐，增加了文章的美感。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954622" y="212479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接点 12"/>
            <p:cNvSpPr/>
            <p:nvPr/>
          </p:nvSpPr>
          <p:spPr>
            <a:xfrm>
              <a:off x="8991376" y="244113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05432" y="771550"/>
            <a:ext cx="8253413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⑵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见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了廉颇像老鼠见到猫似的，为什么要怕他呢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51718" y="2211710"/>
            <a:ext cx="7560840" cy="1716757"/>
            <a:chOff x="1187624" y="3692084"/>
            <a:chExt cx="7560840" cy="1716757"/>
          </a:xfrm>
        </p:grpSpPr>
        <p:sp>
          <p:nvSpPr>
            <p:cNvPr id="5" name="单圆角矩形 4"/>
            <p:cNvSpPr/>
            <p:nvPr/>
          </p:nvSpPr>
          <p:spPr>
            <a:xfrm flipH="1">
              <a:off x="1187624" y="3692084"/>
              <a:ext cx="7560840" cy="1716757"/>
            </a:xfrm>
            <a:prstGeom prst="round1Rect">
              <a:avLst>
                <a:gd name="adj" fmla="val 27807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借用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比喻写出蔺相如对廉颇的怕，这种怕建立在国家利益之上，突出蔺相如顾全大局。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7356873" y="512080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6982442" y="512666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6588224" y="512080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3131840" y="125044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二、设问句</a:t>
            </a:r>
            <a:endParaRPr lang="en-US" altLang="zh-CN" dirty="0"/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323528" y="1009330"/>
            <a:ext cx="8150869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看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前面呼啸而过的东西是什么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跟它的速度一比，火箭就好像是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静止的一样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。那是流星体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55576" y="2931790"/>
            <a:ext cx="8064896" cy="988293"/>
            <a:chOff x="1214512" y="1740871"/>
            <a:chExt cx="8064896" cy="988293"/>
          </a:xfrm>
        </p:grpSpPr>
        <p:sp>
          <p:nvSpPr>
            <p:cNvPr id="6" name="单圆角矩形 5"/>
            <p:cNvSpPr/>
            <p:nvPr/>
          </p:nvSpPr>
          <p:spPr>
            <a:xfrm>
              <a:off x="1214512" y="1740871"/>
              <a:ext cx="8064896" cy="988293"/>
            </a:xfrm>
            <a:prstGeom prst="round1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是一个设问句，自然地引出了要说明的对象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: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比火箭速度快很多的是流星体。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8954622" y="2124792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991376" y="2441132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627784" y="195486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三、重点句子</a:t>
            </a:r>
            <a:endParaRPr lang="en-US" altLang="zh-CN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76759" y="1343026"/>
            <a:ext cx="8532812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一排排搭石，任人走，任人踏，它联结着故乡的小路，也联结着乡亲们美好的情感。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71600" y="2859898"/>
            <a:ext cx="7560840" cy="1284709"/>
            <a:chOff x="1187624" y="4124132"/>
            <a:chExt cx="7560840" cy="1284709"/>
          </a:xfrm>
        </p:grpSpPr>
        <p:sp>
          <p:nvSpPr>
            <p:cNvPr id="6" name="单圆角矩形 5"/>
            <p:cNvSpPr/>
            <p:nvPr/>
          </p:nvSpPr>
          <p:spPr>
            <a:xfrm flipH="1">
              <a:off x="1187624" y="4124132"/>
              <a:ext cx="7560840" cy="1284709"/>
            </a:xfrm>
            <a:prstGeom prst="round1Rect">
              <a:avLst>
                <a:gd name="adj" fmla="val 2780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照应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开头这句话，是全文的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点睛之笔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，揭示作者描写搭石的目的。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7356873" y="5120809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6982442" y="5126663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6588224" y="5120809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44023" y="1130945"/>
            <a:ext cx="362792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0B5FD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侵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略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56762" y="1130945"/>
            <a:ext cx="421161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胆</a:t>
            </a:r>
            <a:r>
              <a:rPr lang="zh-CN" altLang="en-US" sz="3600" b="1" dirty="0" smtClean="0">
                <a:solidFill>
                  <a:srgbClr val="0B5FD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怯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089237" y="1140470"/>
            <a:ext cx="339021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挽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起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53549" y="1851670"/>
            <a:ext cx="339021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爱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卿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176938" y="1861195"/>
            <a:ext cx="339021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长</a:t>
            </a:r>
            <a:r>
              <a:rPr lang="zh-CN" altLang="en-US" sz="36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袍</a:t>
            </a:r>
            <a:r>
              <a:rPr lang="en-US" altLang="zh-CN" sz="36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86945" y="1030590"/>
            <a:ext cx="107476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qīn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536468" y="1096388"/>
            <a:ext cx="116817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qiè</a:t>
            </a:r>
            <a:r>
              <a:rPr lang="en-US" altLang="zh-CN" sz="3600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884683" y="1124926"/>
            <a:ext cx="139950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wǎn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81832" y="1820182"/>
            <a:ext cx="139060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qīng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460542" y="1851670"/>
            <a:ext cx="135028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páo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168612" y="1861195"/>
            <a:ext cx="298251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擅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长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871652" y="1861195"/>
            <a:ext cx="15825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shàn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214736" y="2859782"/>
            <a:ext cx="4552950" cy="1371600"/>
          </a:xfrm>
          <a:prstGeom prst="wedgeRoundRectCallout">
            <a:avLst>
              <a:gd name="adj1" fmla="val 5831"/>
              <a:gd name="adj2" fmla="val -13036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+mj-ea"/>
                <a:ea typeface="+mj-ea"/>
                <a:cs typeface="汉语拼音" panose="020B0604020202020204" pitchFamily="34" charset="0"/>
              </a:rPr>
              <a:t>   </a:t>
            </a:r>
            <a:r>
              <a:rPr lang="zh-CN" altLang="en-US" sz="2800" dirty="0">
                <a:solidFill>
                  <a:schemeClr val="tx1"/>
                </a:solidFill>
                <a:latin typeface="+mj-ea"/>
                <a:ea typeface="+mj-ea"/>
                <a:cs typeface="楷体" panose="02010609060101010101" pitchFamily="49" charset="-122"/>
              </a:rPr>
              <a:t>“侵”和“浸”相似，千万不要读错哟。</a:t>
            </a:r>
            <a:endParaRPr lang="zh-CN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4" grpId="0"/>
      <p:bldP spid="16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23528" y="699542"/>
            <a:ext cx="8675688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“在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两条腿的动物里面，鸵鸟应该算是奔跑的世界冠军。”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去掉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两条腿的动物里面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行吗</a:t>
            </a:r>
            <a:r>
              <a:rPr 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为什么</a:t>
            </a:r>
            <a:r>
              <a:rPr 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80952" y="2715766"/>
            <a:ext cx="7560840" cy="1284709"/>
            <a:chOff x="1187624" y="4124132"/>
            <a:chExt cx="7560840" cy="1284709"/>
          </a:xfrm>
        </p:grpSpPr>
        <p:sp>
          <p:nvSpPr>
            <p:cNvPr id="5" name="单圆角矩形 4"/>
            <p:cNvSpPr/>
            <p:nvPr/>
          </p:nvSpPr>
          <p:spPr>
            <a:xfrm flipH="1">
              <a:off x="1187624" y="4124132"/>
              <a:ext cx="7560840" cy="1284709"/>
            </a:xfrm>
            <a:prstGeom prst="round1Rect">
              <a:avLst>
                <a:gd name="adj" fmla="val 27807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不行。因为这是拿与两条腿奔跑的动物比较的，如果跟四条腿的动物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---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猎豹比，那就无法获得冠军的头衔。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6" name="流程图: 接点 5"/>
            <p:cNvSpPr/>
            <p:nvPr/>
          </p:nvSpPr>
          <p:spPr>
            <a:xfrm>
              <a:off x="7356873" y="5120809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6982442" y="5126663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6588224" y="5120809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9801" y="843558"/>
            <a:ext cx="8058521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无线电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有线电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为什么加上引号</a:t>
            </a:r>
            <a:r>
              <a:rPr 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66457" y="2355726"/>
            <a:ext cx="7426155" cy="1373570"/>
            <a:chOff x="966457" y="2355726"/>
            <a:chExt cx="7426155" cy="1373570"/>
          </a:xfrm>
        </p:grpSpPr>
        <p:sp>
          <p:nvSpPr>
            <p:cNvPr id="8" name="矩形 7"/>
            <p:cNvSpPr/>
            <p:nvPr/>
          </p:nvSpPr>
          <p:spPr>
            <a:xfrm>
              <a:off x="966457" y="2355726"/>
              <a:ext cx="7426155" cy="13735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因为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不是真正的无线电和有线电。引号表示特殊的含义。</a:t>
              </a:r>
              <a:endPara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157976" y="34835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831" y="1295400"/>
            <a:ext cx="8054975" cy="3536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⑴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秦王我都不怕，会怕廉将军吗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改为陈述句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⑵人民的智慧是无穷无尽的。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改为反问句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⑶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秦王真拿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十五座城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来换。我把璧交给他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用关联词语合成一句话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8783" y="812681"/>
            <a:ext cx="33496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按要求写句子。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3481" y="1689100"/>
            <a:ext cx="5187950" cy="520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秦王我都不怕，不会怕廉将军。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83481" y="3883025"/>
            <a:ext cx="75993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如果秦王真拿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十五座城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来换，我就把璧交给他。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42256" y="2609850"/>
            <a:ext cx="60619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人民的智慧难道不是无穷无尽的吗？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99381" y="143550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sym typeface="+mn-ea"/>
              </a:rPr>
              <a:t>四、课堂练习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3050" y="501650"/>
            <a:ext cx="8403406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⑷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蔺相如说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:“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您现在离我只有五步远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。如果您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不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答应，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我就跟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你您同归于尽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!”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改成转述句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84138" y="2577691"/>
            <a:ext cx="8257356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⑸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游隼向下俯冲时的速度是汽车在高速公路上飞速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行驶时速度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的两到三倍。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用句子中的说明方法写一个句子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84138" y="1495204"/>
            <a:ext cx="8067675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蔺相如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说，秦王现在离他只有五步远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。如果秦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王不答应，他就跟秦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王同归于尽</a:t>
            </a:r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!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43608" y="3957204"/>
            <a:ext cx="6169124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一百三十万个地球才抵得上一个太阳。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0824" y="1218595"/>
            <a:ext cx="8893175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defTabSz="914400"/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《搭石》一课以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为线索，依次写了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14"/>
          <p:cNvSpPr txBox="1">
            <a:spLocks noChangeArrowheads="1"/>
          </p:cNvSpPr>
          <p:nvPr/>
        </p:nvSpPr>
        <p:spPr bwMode="auto">
          <a:xfrm>
            <a:off x="3858021" y="253712"/>
            <a:ext cx="16787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搭石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247762" y="1722686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走搭石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422138" y="2245906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赞搭石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1612444" y="1694880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话搭石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047480" y="1725206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摆搭石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8"/>
          <p:cNvSpPr txBox="1">
            <a:spLocks noChangeArrowheads="1"/>
          </p:cNvSpPr>
          <p:nvPr/>
        </p:nvSpPr>
        <p:spPr bwMode="auto">
          <a:xfrm>
            <a:off x="5326037" y="1203598"/>
            <a:ext cx="10461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搭石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43608" y="228556"/>
            <a:ext cx="1512168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44693" y="2879383"/>
            <a:ext cx="7426155" cy="1373570"/>
            <a:chOff x="966457" y="2355726"/>
            <a:chExt cx="7426155" cy="1373570"/>
          </a:xfrm>
        </p:grpSpPr>
        <p:sp>
          <p:nvSpPr>
            <p:cNvPr id="15" name="矩形 14"/>
            <p:cNvSpPr/>
            <p:nvPr/>
          </p:nvSpPr>
          <p:spPr>
            <a:xfrm>
              <a:off x="966457" y="2355726"/>
              <a:ext cx="7426155" cy="13735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通过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平凡的小事，我们感受到了乡亲们无私奉献的精神和一心为他人着想的良好品质。</a:t>
              </a:r>
              <a:endPara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>
              <a:off x="8157976" y="34835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16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流程图: 接点 17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11560" y="1092775"/>
            <a:ext cx="8424936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家乡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有一句“紧走搭石慢过桥”的俗语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句话总领这一自然段，点明了走搭石的要领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267744" y="2077660"/>
            <a:ext cx="10747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慢走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7584" y="858968"/>
            <a:ext cx="77764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defTabSz="91440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139952" y="2896242"/>
            <a:ext cx="3960816" cy="167142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通俗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并广泛流传的定型的语句，也叫俗语。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30944" y="1665064"/>
            <a:ext cx="8731100" cy="892552"/>
            <a:chOff x="184820" y="1620928"/>
            <a:chExt cx="8731100" cy="892552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184820" y="1620928"/>
              <a:ext cx="8731100" cy="89255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2600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第2</a:t>
              </a:r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自然段中“无论；只要；直到</a:t>
              </a:r>
              <a:r>
                <a:rPr lang="en-US" altLang="zh-CN" sz="2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……</a:t>
              </a:r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才</a:t>
              </a:r>
              <a:r>
                <a:rPr lang="en-US" altLang="zh-CN" sz="2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……</a:t>
              </a:r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”描写了上了点儿年岁的人摆搭石,这是一道</a:t>
              </a:r>
              <a:r>
                <a:rPr lang="zh-CN" altLang="en-US" sz="2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美丽</a:t>
              </a:r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的风景。</a:t>
              </a:r>
              <a:endPara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900974" y="2067694"/>
              <a:ext cx="948669" cy="185874"/>
              <a:chOff x="7755661" y="2056604"/>
              <a:chExt cx="948669" cy="185874"/>
            </a:xfrm>
          </p:grpSpPr>
          <p:sp>
            <p:nvSpPr>
              <p:cNvPr id="6" name="流程图: 接点 5"/>
              <p:cNvSpPr/>
              <p:nvPr/>
            </p:nvSpPr>
            <p:spPr>
              <a:xfrm>
                <a:off x="8524310" y="20566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6"/>
              <p:cNvSpPr/>
              <p:nvPr/>
            </p:nvSpPr>
            <p:spPr>
              <a:xfrm>
                <a:off x="8149879" y="206245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7755661" y="20566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21196" y="2665209"/>
            <a:ext cx="8719144" cy="1292662"/>
            <a:chOff x="245344" y="2609027"/>
            <a:chExt cx="8719144" cy="1292662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609027"/>
              <a:ext cx="8719144" cy="129266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第</a:t>
              </a:r>
              <a:r>
                <a:rPr lang="en-US" altLang="zh-CN" sz="2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3</a:t>
              </a:r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自然段中一行人走搭石的动作之美、声音之美、人影映入小溪中的倒影之美，构成了一幅和谐的画面</a:t>
              </a:r>
              <a:r>
                <a:rPr lang="en-US" altLang="zh-CN" sz="2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,</a:t>
              </a:r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这是一道和谐的风景。</a:t>
              </a:r>
              <a:endPara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21196" y="4075439"/>
            <a:ext cx="8731100" cy="919124"/>
            <a:chOff x="-131749" y="5093900"/>
            <a:chExt cx="8731100" cy="919124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131749" y="5093900"/>
              <a:ext cx="8731100" cy="89255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第4自然段中两个人的互让、攀谈，是一道互相谦让的风景;年轻人伏身背老人，这是一道</a:t>
              </a:r>
              <a:r>
                <a:rPr lang="zh-CN" altLang="en-US" sz="2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尊老</a:t>
              </a:r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的风景。</a:t>
              </a:r>
              <a:endPara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594153" y="5827150"/>
              <a:ext cx="948669" cy="185874"/>
              <a:chOff x="7448840" y="5816060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17489" y="581606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43058" y="582191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48840" y="581606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121196" y="637979"/>
            <a:ext cx="8605838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三、从文中哪些地方能看出“搭石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,构成了家乡的一道风景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606799" y="241238"/>
            <a:ext cx="20685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dirty="0">
                <a:sym typeface="+mn-ea"/>
              </a:rPr>
              <a:t>6.</a:t>
            </a:r>
            <a:r>
              <a:rPr lang="zh-CN" altLang="en-US" dirty="0">
                <a:sym typeface="+mn-ea"/>
              </a:rPr>
              <a:t>将相和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29223" y="3645218"/>
            <a:ext cx="8774429" cy="9531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、本文通过“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”三个小故事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写将相由不和到和。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6426956" y="3644266"/>
            <a:ext cx="16129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渑池相会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39552" y="4073475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负荆请罪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834606" y="3630613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完璧归赵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73" y="1456982"/>
            <a:ext cx="2607109" cy="1569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s://gimg2.baidu.com/image_search/src=http%3A%2F%2Fn.sinaimg.cn%2Fsinacn10111%2F72%2Fw608h264%2F20191212%2Fad7e-ikrsesr9093247.jpg&amp;refer=http%3A%2F%2Fn.sinaimg.cn&amp;app=2002&amp;size=f9999,10000&amp;q=a80&amp;n=0&amp;g=0n&amp;fmt=jpeg?sec=1619259376&amp;t=b969100055adf250bb2bfcd1d40d54e8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56982"/>
            <a:ext cx="3637451" cy="157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s://gimg2.baidu.com/image_search/src=http%3A%2F%2Fp3.itc.cn%2Fimages01%2F20200518%2F9f6e561c0fef4220aafc452d66c768ae.jpeg&amp;refer=http%3A%2F%2Fp3.itc.cn&amp;app=2002&amp;size=f9999,10000&amp;q=a80&amp;n=0&amp;g=0n&amp;fmt=jpeg?sec=1619259461&amp;t=f0fbeac6326e9402458f5701c793f4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783" y="1372241"/>
            <a:ext cx="1718960" cy="1653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文本框 1"/>
          <p:cNvSpPr txBox="1">
            <a:spLocks noChangeArrowheads="1"/>
          </p:cNvSpPr>
          <p:nvPr/>
        </p:nvSpPr>
        <p:spPr bwMode="auto">
          <a:xfrm>
            <a:off x="341313" y="1150938"/>
            <a:ext cx="8334375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、赞扬了蔺相如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的斗争精神和以国家利益为重、顾大局、识大体的可贵品质和政治远见，也赞扬了廉颇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的精神，同时赞颂了他们的爱国思想。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4179887" y="1150938"/>
            <a:ext cx="16335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勇敢机智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372200" y="2051050"/>
            <a:ext cx="19081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勇于改过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05612" y="1150938"/>
            <a:ext cx="16335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不畏强暴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5425" y="520700"/>
            <a:ext cx="859790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三、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渑池会上，秦王是怎样侮辱赵王的?蔺相如又是如何反击的?他为什么要这样做?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87350" y="1635646"/>
            <a:ext cx="8435975" cy="25766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1)秦王让赵王为他鼓瑟，并让人记录下来。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2)蔺相如请秦王为赵王击缶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3)为了维护国家的尊严，蔺相如毅然把自己的生死置之度外，表现了他非凡的勇气和智慧。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7"/>
          <p:cNvSpPr txBox="1">
            <a:spLocks noChangeArrowheads="1"/>
          </p:cNvSpPr>
          <p:nvPr/>
        </p:nvSpPr>
        <p:spPr bwMode="auto">
          <a:xfrm>
            <a:off x="2843808" y="297920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二、易写错字</a:t>
            </a:r>
            <a:endParaRPr lang="zh-CN" altLang="en-US" dirty="0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83568" y="2483650"/>
            <a:ext cx="2497886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臣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01167" y="1399440"/>
            <a:ext cx="2137584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惰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543250" y="1414888"/>
            <a:ext cx="1922616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汛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期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450012" y="1428750"/>
            <a:ext cx="201041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陷</a:t>
            </a:r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阱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563888" y="2486451"/>
            <a:ext cx="194380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平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衡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450012" y="2500313"/>
            <a:ext cx="2101251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擅</a:t>
            </a:r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标注 10"/>
          <p:cNvSpPr/>
          <p:nvPr/>
        </p:nvSpPr>
        <p:spPr bwMode="auto">
          <a:xfrm>
            <a:off x="2507308" y="3356149"/>
            <a:ext cx="3205460" cy="1515121"/>
          </a:xfrm>
          <a:prstGeom prst="wedgeRectCallout">
            <a:avLst>
              <a:gd name="adj1" fmla="val -67475"/>
              <a:gd name="adj2" fmla="val -126354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    “惰”右下部是“月”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不要写成“有”哟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  <p:bldP spid="3" grpId="0"/>
      <p:bldP spid="6" grpId="0"/>
      <p:bldP spid="7" grpId="0"/>
      <p:bldP spid="15" grpId="0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42900" y="971659"/>
            <a:ext cx="8477572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defTabSz="914400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《什么比猎豹的速度更快》一文介绍了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种事物速度比猎豹快，它们速度由慢到快的排列如下：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defTabSz="914400"/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2549571" y="216907"/>
            <a:ext cx="471795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dirty="0">
                <a:sym typeface="+mn-ea"/>
              </a:rPr>
              <a:t>7.</a:t>
            </a:r>
            <a:r>
              <a:rPr lang="zh-CN" altLang="en-US" dirty="0">
                <a:sym typeface="+mn-ea"/>
              </a:rPr>
              <a:t>什么比猎豹的速度更快</a:t>
            </a:r>
            <a:endParaRPr lang="zh-CN" altLang="en-US" dirty="0"/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4908550" y="1839912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火箭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04825" y="1839912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游隼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028384" y="977672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112963" y="1839912"/>
            <a:ext cx="19700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喷气式飞机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6772671" y="1839913"/>
            <a:ext cx="12557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流星体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592188" y="2266841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549571" y="2763138"/>
            <a:ext cx="4666251" cy="20882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告诉我们，不管速度有多快，人是可以用智慧控制它的，激发了我们探求自然奥秘的兴趣。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2" grpId="0"/>
      <p:bldP spid="7" grpId="0"/>
      <p:bldP spid="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1520" y="684353"/>
            <a:ext cx="867410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、怎样理解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它俯冲时的速度比任何一种动物奔跑时的速度都要快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句中的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任何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一词？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55576" y="2427734"/>
            <a:ext cx="7426155" cy="1373570"/>
            <a:chOff x="966457" y="2355726"/>
            <a:chExt cx="7426155" cy="1373570"/>
          </a:xfrm>
        </p:grpSpPr>
        <p:sp>
          <p:nvSpPr>
            <p:cNvPr id="7" name="矩形 6"/>
            <p:cNvSpPr/>
            <p:nvPr/>
          </p:nvSpPr>
          <p:spPr>
            <a:xfrm>
              <a:off x="966457" y="2355726"/>
              <a:ext cx="7426155" cy="13735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从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这个词里可以看出，游隼俯冲时的速度比任何一种动物奔跑时的速度都要快的。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157976" y="34835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769938" y="987574"/>
            <a:ext cx="8050534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defTabSz="914400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《冀中的地道战》采用了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的写作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方法，先写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；再写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；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最后写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       歌颂了我国人民在抗日战争中表现出来的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的智慧。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3536765" y="293455"/>
            <a:ext cx="307007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dirty="0">
                <a:sym typeface="+mn-ea"/>
              </a:rPr>
              <a:t>8.</a:t>
            </a:r>
            <a:r>
              <a:rPr lang="zh-CN" altLang="en-US" dirty="0">
                <a:sym typeface="+mn-ea"/>
              </a:rPr>
              <a:t>冀中的地道战</a:t>
            </a:r>
            <a:endParaRPr lang="zh-CN" altLang="en-US" dirty="0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041400" y="2711828"/>
            <a:ext cx="21812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顽强斗志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308725" y="994946"/>
            <a:ext cx="13716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总分总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122191" y="1401460"/>
            <a:ext cx="38481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靠坚强堡垒，打游击战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028490" y="1853138"/>
            <a:ext cx="10842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特点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467931" y="1849814"/>
            <a:ext cx="11398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式样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5102967" y="1849814"/>
            <a:ext cx="31083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坚持生产打击敌人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22625" y="2711828"/>
            <a:ext cx="18891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无穷无尽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010082" y="3351277"/>
            <a:ext cx="5201210" cy="142771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作者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采用这样的写法，介绍地道条理分明、井然有序，使我们一目了然，身临其境。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文本框 4"/>
          <p:cNvSpPr txBox="1">
            <a:spLocks noChangeArrowheads="1"/>
          </p:cNvSpPr>
          <p:nvPr/>
        </p:nvSpPr>
        <p:spPr bwMode="auto">
          <a:xfrm>
            <a:off x="598786" y="555526"/>
            <a:ext cx="7686377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通过第四自然段的介绍，你觉得地道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奇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在哪里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99592" y="1995686"/>
            <a:ext cx="7536634" cy="1872208"/>
            <a:chOff x="966457" y="2355726"/>
            <a:chExt cx="7536634" cy="1872208"/>
          </a:xfrm>
        </p:grpSpPr>
        <p:sp>
          <p:nvSpPr>
            <p:cNvPr id="8" name="矩形 7"/>
            <p:cNvSpPr/>
            <p:nvPr/>
          </p:nvSpPr>
          <p:spPr>
            <a:xfrm>
              <a:off x="966457" y="2355726"/>
              <a:ext cx="7536634" cy="1872208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   地方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隐蔽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: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街道下面、庄稼地下面。高深适宜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: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地道四尺多高，离地面三四尺。构造齐全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: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住人、拴牲口、搁东西、做厕所、有气孔。作用极大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: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保护群众。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236261" y="3990117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239265" y="2499742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67544" y="699542"/>
            <a:ext cx="8306221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、说起地道战，简直是个奇迹。怎样理解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奇迹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一词？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99592" y="1995686"/>
            <a:ext cx="7536634" cy="1872208"/>
            <a:chOff x="966457" y="2355726"/>
            <a:chExt cx="7536634" cy="1872208"/>
          </a:xfrm>
        </p:grpSpPr>
        <p:sp>
          <p:nvSpPr>
            <p:cNvPr id="8" name="矩形 7"/>
            <p:cNvSpPr/>
            <p:nvPr/>
          </p:nvSpPr>
          <p:spPr>
            <a:xfrm>
              <a:off x="966457" y="2355726"/>
              <a:ext cx="7536634" cy="1872208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     “奇迹”一词表现作者对人民的力量和智慧的赞美、对地道战这种独特的战斗方式叹服，表现得淋漓尽致。肯定了地道战在抗日史上的地位和作用。 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236261" y="3990117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239265" y="2499742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7544" y="1347614"/>
            <a:ext cx="8676456" cy="40318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不饱食以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，不弃功于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葛洪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不重来，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难再晨。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及时当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，岁月不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陶渊明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莫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 白了少年头，空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——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岳飞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                                   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                    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04034" y="204927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sym typeface="+mn-ea"/>
              </a:rPr>
              <a:t>一、日积月累</a:t>
            </a:r>
            <a:endParaRPr lang="zh-CN" altLang="en-US" dirty="0"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64288" y="1336458"/>
            <a:ext cx="108569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日终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940152" y="1347614"/>
            <a:ext cx="10082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寸阴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068734" y="2269733"/>
            <a:ext cx="108569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盛年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995936" y="2284195"/>
            <a:ext cx="108569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一日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902126" y="2773197"/>
            <a:ext cx="108569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勉励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775672" y="2801685"/>
            <a:ext cx="108569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待人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409933" y="3791790"/>
            <a:ext cx="12115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等闲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156176" y="3780727"/>
            <a:ext cx="116200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悲切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043607" y="228556"/>
            <a:ext cx="1944217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积累背诵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52128" y="1347614"/>
            <a:ext cx="867645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莫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 白了少年头，空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——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岳飞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                                   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                    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04034" y="204927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sym typeface="+mn-ea"/>
              </a:rPr>
              <a:t>一、日积月累</a:t>
            </a:r>
            <a:endParaRPr lang="zh-CN" altLang="en-US" dirty="0"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094517" y="1363613"/>
            <a:ext cx="12115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等闲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840760" y="1352550"/>
            <a:ext cx="116200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悲切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043607" y="228556"/>
            <a:ext cx="1944217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积累背诵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3528" y="2440831"/>
            <a:ext cx="871296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4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多少事，从来急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;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转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迫。一万年太久，只争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     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毛泽东</a:t>
            </a:r>
            <a:endParaRPr lang="zh-CN" altLang="en-US" sz="3200" dirty="0"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707904" y="2921565"/>
            <a:ext cx="11255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朝夕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953379" y="2439839"/>
            <a:ext cx="112553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天地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027256" y="2440831"/>
            <a:ext cx="10414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光阴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39552" y="3560499"/>
            <a:ext cx="5803255" cy="13476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这都是有关珍惜时间、发愤学习的名言，教育我们要珍惜现在的大好时光，努力学习，励志成才。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7624" y="1059582"/>
            <a:ext cx="693896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你还知道哪些珍惜时间，发愤学习的名言。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051720" y="1736492"/>
            <a:ext cx="4752528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三更灯火五更鸡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正是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男儿读书时。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黑发不知勤学早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白首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方恨读书迟。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颜真卿</a:t>
            </a:r>
            <a:r>
              <a:rPr lang="zh-CN" altLang="en-US" sz="2400" dirty="0">
                <a:ea typeface="楷体" panose="02010609060101010101" pitchFamily="49" charset="-122"/>
                <a:sym typeface="+mn-ea"/>
              </a:rPr>
              <a:t>《劝学诗》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275856" y="195486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 smtClean="0"/>
              <a:t>二、</a:t>
            </a:r>
            <a:r>
              <a:rPr lang="zh-CN" altLang="en-US" dirty="0"/>
              <a:t>知识拓展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39552" y="1470853"/>
            <a:ext cx="844232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盛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年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不重来，一日难在晨，这个谚语说的是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时间具有重复性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时间具有有限性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时间具有平均性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毛泽东写的时间紧迫、抓紧时间的诗句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347864" y="206375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三、巩固练习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23690" y="948566"/>
            <a:ext cx="47386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按要求完成下列练习填空。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55490" y="1932816"/>
            <a:ext cx="4318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535884" y="3599532"/>
            <a:ext cx="24114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只争朝夕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94271" y="3599532"/>
            <a:ext cx="24304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一万年太久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5148064" y="1923678"/>
            <a:ext cx="35828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和氏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璧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1399977" y="1923678"/>
            <a:ext cx="194028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荆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棘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9"/>
          <p:cNvSpPr txBox="1">
            <a:spLocks noChangeArrowheads="1"/>
          </p:cNvSpPr>
          <p:nvPr/>
        </p:nvSpPr>
        <p:spPr bwMode="auto">
          <a:xfrm>
            <a:off x="3643362" y="771550"/>
            <a:ext cx="210071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字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典</a:t>
            </a:r>
            <a:endParaRPr lang="zh-CN" altLang="en-US" sz="4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1841550" y="771550"/>
            <a:ext cx="194028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诺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言</a:t>
            </a:r>
            <a:endParaRPr lang="zh-CN" altLang="en-US" sz="4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7"/>
          <p:cNvSpPr txBox="1">
            <a:spLocks noChangeArrowheads="1"/>
          </p:cNvSpPr>
          <p:nvPr/>
        </p:nvSpPr>
        <p:spPr bwMode="auto">
          <a:xfrm>
            <a:off x="5580112" y="771550"/>
            <a:ext cx="188277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搁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浅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3211314" y="1923678"/>
            <a:ext cx="210071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岔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道</a:t>
            </a:r>
            <a:endParaRPr lang="zh-CN" altLang="en-US" sz="4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622013" y="3096707"/>
            <a:ext cx="4106224" cy="1666487"/>
          </a:xfrm>
          <a:prstGeom prst="wedgeRoundRectCallout">
            <a:avLst>
              <a:gd name="adj1" fmla="val 4023"/>
              <a:gd name="adj2" fmla="val -144316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+mn-ea"/>
                <a:sym typeface="+mn-ea"/>
              </a:rPr>
              <a:t>“诺”的右面是“若”，不是“苦”，千万要注意哟！。</a:t>
            </a:r>
            <a:endParaRPr lang="zh-CN" altLang="en-US" sz="2800" b="1" dirty="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5122418" y="3147814"/>
            <a:ext cx="3338014" cy="1666487"/>
          </a:xfrm>
          <a:prstGeom prst="wedgeRoundRectCallout">
            <a:avLst>
              <a:gd name="adj1" fmla="val -973"/>
              <a:gd name="adj2" fmla="val -7985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sym typeface="+mn-ea"/>
              </a:rPr>
              <a:t>“璧”的下面是“玉 ”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sym typeface="+mn-ea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sym typeface="+mn-ea"/>
              </a:rPr>
              <a:t>不是“土”或“石”。</a:t>
            </a:r>
            <a:endParaRPr lang="zh-CN" altLang="en-US" sz="2800" b="1" dirty="0">
              <a:solidFill>
                <a:schemeClr val="tx1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9" grpId="0"/>
      <p:bldP spid="10" grpId="0" bldLvl="0" animBg="1"/>
      <p:bldP spid="1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59138" y="153780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三、形近字</a:t>
            </a:r>
            <a:endParaRPr lang="zh-CN" altLang="en-US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05854" y="3675724"/>
            <a:ext cx="388103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宫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官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吕 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61274" y="972605"/>
            <a:ext cx="990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wǎn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259632" y="1426731"/>
            <a:ext cx="386286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挽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搀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换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74303" y="2572150"/>
            <a:ext cx="384672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稳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急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隐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965192" y="1000856"/>
            <a:ext cx="125488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huàn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499246" y="989198"/>
            <a:ext cx="113665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chān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815605" y="2134617"/>
            <a:ext cx="6762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jí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0489" name="文本框 11"/>
          <p:cNvSpPr txBox="1">
            <a:spLocks noChangeArrowheads="1"/>
          </p:cNvSpPr>
          <p:nvPr/>
        </p:nvSpPr>
        <p:spPr bwMode="auto">
          <a:xfrm>
            <a:off x="4067944" y="2134617"/>
            <a:ext cx="785813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yǐn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240386" y="2176462"/>
            <a:ext cx="86594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wěn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185220" y="3278256"/>
            <a:ext cx="4587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lǚ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544057" y="3228467"/>
            <a:ext cx="101983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guān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131283" y="3200151"/>
            <a:ext cx="99578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gōng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9" name="线形标注 1 28"/>
          <p:cNvSpPr/>
          <p:nvPr/>
        </p:nvSpPr>
        <p:spPr>
          <a:xfrm>
            <a:off x="6002103" y="1396335"/>
            <a:ext cx="2266504" cy="2720627"/>
          </a:xfrm>
          <a:prstGeom prst="borderCallout1">
            <a:avLst>
              <a:gd name="adj1" fmla="val 18988"/>
              <a:gd name="adj2" fmla="val 182"/>
              <a:gd name="adj3" fmla="val 20283"/>
              <a:gd name="adj4" fmla="val -53723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 “挽”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指卷；拉。在用时要与搀、换区分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开。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0"/>
      <p:bldP spid="8" grpId="0"/>
      <p:bldP spid="9" grpId="0"/>
      <p:bldP spid="11" grpId="0"/>
      <p:bldP spid="20489" grpId="0"/>
      <p:bldP spid="13" grpId="0"/>
      <p:bldP spid="14" grpId="0"/>
      <p:bldP spid="15" grpId="0"/>
      <p:bldP spid="16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59138" y="153780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三、形近字</a:t>
            </a:r>
            <a:endParaRPr lang="zh-CN" altLang="en-US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05854" y="3675724"/>
            <a:ext cx="388103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怯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却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法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259632" y="1426731"/>
            <a:ext cx="386286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诺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惹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若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74303" y="2572150"/>
            <a:ext cx="384672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抄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秒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吵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9" name="线形标注 1 28"/>
          <p:cNvSpPr/>
          <p:nvPr/>
        </p:nvSpPr>
        <p:spPr>
          <a:xfrm>
            <a:off x="6002102" y="1396335"/>
            <a:ext cx="2458329" cy="2720627"/>
          </a:xfrm>
          <a:prstGeom prst="borderCallout1">
            <a:avLst>
              <a:gd name="adj1" fmla="val 83924"/>
              <a:gd name="adj2" fmla="val -179"/>
              <a:gd name="adj3" fmla="val 96639"/>
              <a:gd name="adj4" fmla="val -48667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  “怯”通常指胆小，没勇气。一般组词为胆怯。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259632" y="1113358"/>
            <a:ext cx="8778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nuò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111100" y="1113358"/>
            <a:ext cx="8778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ruò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766963" y="1113358"/>
            <a:ext cx="6508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rě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0" name="文本框 44"/>
          <p:cNvSpPr txBox="1">
            <a:spLocks noChangeArrowheads="1"/>
          </p:cNvSpPr>
          <p:nvPr/>
        </p:nvSpPr>
        <p:spPr bwMode="auto">
          <a:xfrm>
            <a:off x="2617584" y="2200279"/>
            <a:ext cx="1160462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miǎo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864285" y="2196172"/>
            <a:ext cx="11493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chǎo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133563" y="2196172"/>
            <a:ext cx="100700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chāo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274303" y="3279918"/>
            <a:ext cx="6572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qiè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639282" y="3278986"/>
            <a:ext cx="7762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què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070914" y="3278520"/>
            <a:ext cx="59824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fǎ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59138" y="153780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三、形近字</a:t>
            </a:r>
            <a:endParaRPr lang="zh-CN" altLang="en-US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01798" y="3668615"/>
            <a:ext cx="388103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赤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亦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55576" y="1419622"/>
            <a:ext cx="386286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喷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愤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啧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70247" y="2565041"/>
            <a:ext cx="384672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臣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巨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826581" y="1019985"/>
            <a:ext cx="990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pēn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679826" y="1019985"/>
            <a:ext cx="8778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zé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195403" y="1043891"/>
            <a:ext cx="8778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fèn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2295736" y="2157974"/>
            <a:ext cx="10540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jù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723023" y="2189063"/>
            <a:ext cx="100540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chén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205787" y="3323041"/>
            <a:ext cx="48122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yì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755576" y="3323041"/>
            <a:ext cx="67839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chì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4666341" y="3668614"/>
            <a:ext cx="388103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侵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浸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4728926" y="1388533"/>
            <a:ext cx="386286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丘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乒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乓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743597" y="2533952"/>
            <a:ext cx="384672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陷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馅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谄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4809450" y="987574"/>
            <a:ext cx="8778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qiū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7380312" y="987574"/>
            <a:ext cx="10763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pāng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5" name="文本框 43"/>
          <p:cNvSpPr txBox="1">
            <a:spLocks noChangeArrowheads="1"/>
          </p:cNvSpPr>
          <p:nvPr/>
        </p:nvSpPr>
        <p:spPr bwMode="auto">
          <a:xfrm>
            <a:off x="6047184" y="987574"/>
            <a:ext cx="99218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pīng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100237" y="2118882"/>
            <a:ext cx="1265238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xiàn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7398022" y="2098199"/>
            <a:ext cx="11493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chǎn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4711050" y="2118882"/>
            <a:ext cx="88197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xiàn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4728926" y="3279066"/>
            <a:ext cx="70083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qǐn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6119270" y="3303393"/>
            <a:ext cx="64472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jìn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26" grpId="0"/>
      <p:bldP spid="27" grpId="0"/>
      <p:bldP spid="28" grpId="0"/>
      <p:bldP spid="30" grpId="0"/>
      <p:bldP spid="31" grpId="0"/>
      <p:bldP spid="3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左大括号 29"/>
          <p:cNvSpPr/>
          <p:nvPr/>
        </p:nvSpPr>
        <p:spPr>
          <a:xfrm>
            <a:off x="1496704" y="1611483"/>
            <a:ext cx="210072" cy="205534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755576" y="2254437"/>
            <a:ext cx="748923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间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3237556" y="915566"/>
            <a:ext cx="18500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间隔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1768123" y="3216873"/>
            <a:ext cx="17291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ā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</a:t>
            </a:r>
            <a:endParaRPr lang="en-US" altLang="zh-CN" sz="3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774473" y="1406395"/>
            <a:ext cx="17350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à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</a:t>
            </a:r>
            <a:endParaRPr lang="en-US" altLang="zh-CN" sz="3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534" name="文本框 38"/>
          <p:cNvSpPr txBox="1">
            <a:spLocks noChangeArrowheads="1"/>
          </p:cNvSpPr>
          <p:nvPr/>
        </p:nvSpPr>
        <p:spPr bwMode="auto">
          <a:xfrm>
            <a:off x="3164059" y="3677813"/>
            <a:ext cx="209451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5" name="文本框 1"/>
          <p:cNvSpPr txBox="1">
            <a:spLocks noChangeArrowheads="1"/>
          </p:cNvSpPr>
          <p:nvPr/>
        </p:nvSpPr>
        <p:spPr bwMode="auto">
          <a:xfrm>
            <a:off x="2634456" y="175558"/>
            <a:ext cx="3786614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四、多音多义字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183171" y="2541671"/>
            <a:ext cx="18500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夜间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236989" y="1430565"/>
            <a:ext cx="17614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间隙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2962077" y="1145537"/>
            <a:ext cx="140219" cy="1112837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922984" y="2829028"/>
            <a:ext cx="161221" cy="131413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183171" y="3107159"/>
            <a:ext cx="18500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单间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227464" y="1931496"/>
            <a:ext cx="17614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离间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云形标注 15"/>
          <p:cNvSpPr/>
          <p:nvPr/>
        </p:nvSpPr>
        <p:spPr>
          <a:xfrm>
            <a:off x="4923631" y="915565"/>
            <a:ext cx="3863335" cy="3593927"/>
          </a:xfrm>
          <a:prstGeom prst="cloudCallout">
            <a:avLst>
              <a:gd name="adj1" fmla="val -62762"/>
              <a:gd name="adj2" fmla="val -8511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600" b="1" dirty="0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   在</a:t>
            </a:r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使用这个字时，一定要先把这个字的读音和意思弄明白，意思可以结合组词来理解，这样才能准确地应用。</a:t>
            </a:r>
            <a:endParaRPr lang="zh-CN" altLang="en-US" sz="26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ags/tag1.xml><?xml version="1.0" encoding="utf-8"?>
<p:tagLst xmlns:p="http://schemas.openxmlformats.org/presentationml/2006/main">
  <p:tag name="KSO_WPP_MARK_KEY" val="a70e0283-17b2-4581-9357-0efb5ddbcf0e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6013</Words>
  <Application>WPS 演示</Application>
  <PresentationFormat>全屏显示(16:9)</PresentationFormat>
  <Paragraphs>774</Paragraphs>
  <Slides>48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2" baseType="lpstr">
      <vt:lpstr>Arial</vt:lpstr>
      <vt:lpstr>宋体</vt:lpstr>
      <vt:lpstr>Wingdings</vt:lpstr>
      <vt:lpstr>Calibri</vt:lpstr>
      <vt:lpstr>黑体</vt:lpstr>
      <vt:lpstr>楷体</vt:lpstr>
      <vt:lpstr>汉语拼音</vt:lpstr>
      <vt:lpstr>幼圆</vt:lpstr>
      <vt:lpstr>微软雅黑</vt:lpstr>
      <vt:lpstr>Arial Unicode MS</vt:lpstr>
      <vt:lpstr>Xingkai SC</vt:lpstr>
      <vt:lpstr>Perpetua</vt:lpstr>
      <vt:lpstr>Calibri Light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484</cp:revision>
  <dcterms:created xsi:type="dcterms:W3CDTF">2017-03-17T02:28:00Z</dcterms:created>
  <dcterms:modified xsi:type="dcterms:W3CDTF">2022-12-19T16:11:27Z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99131FE911114F0A8C84A4BCDE342852</vt:lpwstr>
  </property>
</Properties>
</file>