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6"/>
  </p:notesMasterIdLst>
  <p:sldIdLst>
    <p:sldId id="1296" r:id="rId3"/>
    <p:sldId id="1069" r:id="rId4"/>
    <p:sldId id="1604" r:id="rId5"/>
    <p:sldId id="1490" r:id="rId6"/>
    <p:sldId id="1491" r:id="rId7"/>
    <p:sldId id="1607" r:id="rId8"/>
    <p:sldId id="1492" r:id="rId9"/>
    <p:sldId id="1608" r:id="rId10"/>
    <p:sldId id="1496" r:id="rId11"/>
    <p:sldId id="1573" r:id="rId12"/>
    <p:sldId id="1571" r:id="rId13"/>
    <p:sldId id="1373" r:id="rId14"/>
    <p:sldId id="1609" r:id="rId15"/>
    <p:sldId id="1611" r:id="rId16"/>
    <p:sldId id="1610" r:id="rId17"/>
    <p:sldId id="1612" r:id="rId18"/>
    <p:sldId id="1613" r:id="rId19"/>
    <p:sldId id="1576" r:id="rId20"/>
    <p:sldId id="1577" r:id="rId21"/>
    <p:sldId id="1578" r:id="rId22"/>
    <p:sldId id="1579" r:id="rId23"/>
    <p:sldId id="1510" r:id="rId24"/>
    <p:sldId id="1414" r:id="rId25"/>
    <p:sldId id="1449" r:id="rId26"/>
    <p:sldId id="1614" r:id="rId27"/>
    <p:sldId id="1415" r:id="rId28"/>
    <p:sldId id="1511" r:id="rId29"/>
    <p:sldId id="1450" r:id="rId30"/>
    <p:sldId id="1588" r:id="rId31"/>
    <p:sldId id="1589" r:id="rId32"/>
    <p:sldId id="1605" r:id="rId33"/>
    <p:sldId id="1591" r:id="rId34"/>
    <p:sldId id="1583" r:id="rId35"/>
    <p:sldId id="1590" r:id="rId36"/>
    <p:sldId id="1594" r:id="rId37"/>
    <p:sldId id="1585" r:id="rId38"/>
    <p:sldId id="1600" r:id="rId39"/>
    <p:sldId id="1602" r:id="rId40"/>
    <p:sldId id="1615" r:id="rId41"/>
    <p:sldId id="1448" r:id="rId42"/>
    <p:sldId id="1603" r:id="rId43"/>
    <p:sldId id="1401" r:id="rId44"/>
    <p:sldId id="1606" r:id="rId4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黑体" panose="02010609060101010101" pitchFamily="49" charset="-122"/>
      <p:regular r:id="rId54"/>
    </p:embeddedFont>
    <p:embeddedFont>
      <p:font typeface="楷体" panose="02010609060101010101" charset="-122"/>
      <p:regular r:id="rId55"/>
    </p:embeddedFont>
    <p:embeddedFont>
      <p:font typeface="汉语拼音" panose="020B0604020202020204" pitchFamily="34" charset="0"/>
      <p:regular r:id="rId56"/>
    </p:embeddedFont>
    <p:embeddedFont>
      <p:font typeface="幼圆" panose="02010509060101010101" charset="-122"/>
      <p:regular r:id="rId57"/>
    </p:embeddedFont>
    <p:embeddedFont>
      <p:font typeface="Calibri Light" panose="020F0302020204030204" charset="0"/>
      <p:regular r:id="rId58"/>
      <p:italic r:id="rId59"/>
    </p:embeddedFont>
  </p:embeddedFontLst>
  <p:custDataLst>
    <p:tags r:id="rId6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72" userDrawn="1">
          <p15:clr>
            <a:srgbClr val="A4A3A4"/>
          </p15:clr>
        </p15:guide>
        <p15:guide id="2" pos="32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948"/>
    <a:srgbClr val="FFFFFF"/>
    <a:srgbClr val="29A6DE"/>
    <a:srgbClr val="CBF1FF"/>
    <a:srgbClr val="D1F5B8"/>
    <a:srgbClr val="0000FF"/>
    <a:srgbClr val="0B5FD1"/>
    <a:srgbClr val="ECAAC3"/>
    <a:srgbClr val="98D267"/>
    <a:srgbClr val="D2F5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455" autoAdjust="0"/>
  </p:normalViewPr>
  <p:slideViewPr>
    <p:cSldViewPr showGuides="1">
      <p:cViewPr varScale="1">
        <p:scale>
          <a:sx n="112" d="100"/>
          <a:sy n="112" d="100"/>
        </p:scale>
        <p:origin x="138" y="102"/>
      </p:cViewPr>
      <p:guideLst>
        <p:guide orient="horz" pos="1772"/>
        <p:guide pos="32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5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font" Target="fonts/font10.fntdata"/><Relationship Id="rId58" Type="http://schemas.openxmlformats.org/officeDocument/2006/relationships/font" Target="fonts/font9.fntdata"/><Relationship Id="rId57" Type="http://schemas.openxmlformats.org/officeDocument/2006/relationships/font" Target="fonts/font8.fntdata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../media/image4.jpeg"/><Relationship Id="rId23" Type="http://schemas.openxmlformats.org/officeDocument/2006/relationships/image" Target="../media/image3.jpeg"/><Relationship Id="rId22" Type="http://schemas.openxmlformats.org/officeDocument/2006/relationships/image" Target="../media/image2.png"/><Relationship Id="rId21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alpha val="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86" y="60776"/>
            <a:ext cx="1098756" cy="467092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110768" y="4700586"/>
            <a:ext cx="9852201" cy="442914"/>
            <a:chOff x="3274110" y="4778201"/>
            <a:chExt cx="7305657" cy="442914"/>
          </a:xfrm>
        </p:grpSpPr>
        <p:pic>
          <p:nvPicPr>
            <p:cNvPr id="8" name="Picture 2"/>
            <p:cNvPicPr>
              <a:picLocks noChangeAspect="1" noChangeArrowheads="1"/>
            </p:cNvPicPr>
            <p:nvPr userDrawn="1"/>
          </p:nvPicPr>
          <p:blipFill rotWithShape="1"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68" r="-19857"/>
            <a:stretch>
              <a:fillRect/>
            </a:stretch>
          </p:blipFill>
          <p:spPr bwMode="auto">
            <a:xfrm>
              <a:off x="3274110" y="4778202"/>
              <a:ext cx="5911755" cy="442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 userDrawn="1"/>
          </p:nvPicPr>
          <p:blipFill rotWithShape="1"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68" r="-19857"/>
            <a:stretch>
              <a:fillRect/>
            </a:stretch>
          </p:blipFill>
          <p:spPr bwMode="auto">
            <a:xfrm>
              <a:off x="7623889" y="4778201"/>
              <a:ext cx="2955878" cy="442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6" name="Picture 2" descr="https://gimg2.baidu.com/image_search/src=http%3A%2F%2Fbpic.588ku.com%2Felement_origin_min_pic%2F18%2F03%2F21%2F7c8d17fcea30bc6a614b1a9c4a6392ae.jpg&amp;refer=http%3A%2F%2Fbpic.588ku.com&amp;app=2002&amp;size=f9999,10000&amp;q=a80&amp;n=0&amp;g=0n&amp;fmt=jpeg?sec=1618367279&amp;t=8bd508ca23beaea6f3515dff231c97d0"/>
          <p:cNvPicPr>
            <a:picLocks noChangeAspect="1" noChangeArrowheads="1"/>
          </p:cNvPicPr>
          <p:nvPr userDrawn="1"/>
        </p:nvPicPr>
        <p:blipFill>
          <a:blip r:embed="rId2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2621"/>
            <a:ext cx="1145650" cy="127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gimg2.baidu.com/image_search/src=http%3A%2F%2Fpic.51yuansu.com%2Fpic3%2Fcover%2F01%2F68%2F15%2F5958584196967_610.jpg&amp;refer=http%3A%2F%2Fpic.51yuansu.com&amp;app=2002&amp;size=f9999,10000&amp;q=a80&amp;n=0&amp;g=0n&amp;fmt=jpeg?sec=1618631108&amp;t=2309d30d90ab50abb25a3bf278793be8"/>
          <p:cNvPicPr>
            <a:picLocks noChangeAspect="1" noChangeArrowheads="1"/>
          </p:cNvPicPr>
          <p:nvPr userDrawn="1"/>
        </p:nvPicPr>
        <p:blipFill>
          <a:blip r:embed="rId2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7398"/>
            <a:ext cx="1050928" cy="105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29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45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61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77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4865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4725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22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8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9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microsoft.com/office/2007/relationships/hdphoto" Target="../media/image17.wdp"/><Relationship Id="rId7" Type="http://schemas.openxmlformats.org/officeDocument/2006/relationships/image" Target="../media/image16.png"/><Relationship Id="rId6" Type="http://schemas.microsoft.com/office/2007/relationships/hdphoto" Target="../media/image15.wdp"/><Relationship Id="rId5" Type="http://schemas.openxmlformats.org/officeDocument/2006/relationships/image" Target="../media/image14.pn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8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/>
          <p:nvPr/>
        </p:nvSpPr>
        <p:spPr>
          <a:xfrm>
            <a:off x="1115616" y="1332547"/>
            <a:ext cx="6793834" cy="162044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spc="45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第</a:t>
            </a:r>
            <a:r>
              <a:rPr lang="zh-CN" altLang="en-US" sz="7200" b="1" spc="450" dirty="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三</a:t>
            </a:r>
            <a:r>
              <a:rPr lang="zh-CN" altLang="en-US" sz="7200" b="1" spc="45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单元复习</a:t>
            </a:r>
            <a:endParaRPr lang="zh-CN" altLang="en-US" sz="7200" b="1" spc="450" dirty="0">
              <a:solidFill>
                <a:prstClr val="black">
                  <a:lumMod val="85000"/>
                  <a:lumOff val="15000"/>
                </a:prst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277" y="109038"/>
            <a:ext cx="320357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TextBox 2"/>
          <p:cNvSpPr txBox="1"/>
          <p:nvPr/>
        </p:nvSpPr>
        <p:spPr>
          <a:xfrm>
            <a:off x="189166" y="109163"/>
            <a:ext cx="16081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语文    </a:t>
            </a:r>
            <a:r>
              <a:rPr lang="zh-CN" altLang="en-US" sz="1200" dirty="0" smtClean="0"/>
              <a:t>五年级    </a:t>
            </a:r>
            <a:r>
              <a:rPr lang="zh-CN" altLang="en-US" sz="1200" dirty="0"/>
              <a:t>上册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5120" y="772160"/>
            <a:ext cx="2915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1.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填字组词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5616" y="1275907"/>
            <a:ext cx="756292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en-US" altLang="zh-CN" sz="32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yǒng</a:t>
            </a: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    </a:t>
            </a:r>
            <a:r>
              <a:rPr lang="en-US" altLang="zh-CN" sz="32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3200" dirty="0" err="1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āi</a:t>
            </a:r>
            <a:r>
              <a:rPr lang="en-US" altLang="zh-CN" sz="32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          </a:t>
            </a:r>
            <a:r>
              <a:rPr lang="en-US" altLang="zh-CN" sz="3200" dirty="0" err="1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zhēn</a:t>
            </a:r>
            <a:r>
              <a:rPr lang="en-US" altLang="zh-CN" sz="32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      </a:t>
            </a:r>
            <a:r>
              <a:rPr lang="en-US" altLang="zh-CN" sz="3200" dirty="0" err="1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zhǔ</a:t>
            </a:r>
            <a:endParaRPr lang="en-US" altLang="zh-CN" sz="32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    )</a:t>
            </a:r>
            <a:r>
              <a:rPr lang="zh-CN" altLang="en-US" sz="32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远    </a:t>
            </a: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    )</a:t>
            </a:r>
            <a:r>
              <a:rPr lang="zh-CN" altLang="en-US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近</a:t>
            </a: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   </a:t>
            </a:r>
            <a:r>
              <a:rPr lang="en-US" altLang="zh-CN" sz="32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 (    </a:t>
            </a: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)</a:t>
            </a:r>
            <a:r>
              <a:rPr lang="zh-CN" altLang="en-US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宝      </a:t>
            </a: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    )</a:t>
            </a:r>
            <a:r>
              <a:rPr lang="zh-CN" altLang="en-US" sz="32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人                                     </a:t>
            </a:r>
            <a:endParaRPr lang="zh-CN" altLang="en-US" sz="32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游</a:t>
            </a: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    )</a:t>
            </a:r>
            <a:r>
              <a:rPr lang="zh-CN" altLang="en-US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 尘</a:t>
            </a: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    )     </a:t>
            </a:r>
            <a:r>
              <a:rPr lang="en-US" altLang="zh-CN" sz="32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  (    </a:t>
            </a: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)</a:t>
            </a:r>
            <a:r>
              <a:rPr lang="zh-CN" altLang="en-US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探      </a:t>
            </a: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    )</a:t>
            </a:r>
            <a:r>
              <a:rPr lang="zh-CN" altLang="en-US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饭 </a:t>
            </a:r>
            <a:endParaRPr lang="en-US" altLang="zh-CN" sz="32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歌</a:t>
            </a: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    ) </a:t>
            </a:r>
            <a:r>
              <a:rPr lang="en-US" altLang="zh-CN" sz="32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(    </a:t>
            </a: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)</a:t>
            </a:r>
            <a:r>
              <a:rPr lang="zh-CN" altLang="en-US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声叹气 </a:t>
            </a:r>
            <a:r>
              <a:rPr lang="en-US" altLang="zh-CN" sz="32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    )</a:t>
            </a:r>
            <a:r>
              <a:rPr lang="zh-CN" altLang="en-US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假</a:t>
            </a:r>
            <a:r>
              <a:rPr lang="en-US" altLang="zh-CN" sz="32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    (    )</a:t>
            </a:r>
            <a:r>
              <a:rPr lang="zh-CN" altLang="en-US" sz="32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托</a:t>
            </a:r>
            <a:endParaRPr lang="en-US" altLang="zh-CN" sz="32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1721" y="1893527"/>
            <a:ext cx="728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永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2759" y="2593749"/>
            <a:ext cx="728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泳</a:t>
            </a:r>
            <a:endParaRPr lang="zh-CN" altLang="en-US" sz="3200" b="1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13394" y="3397659"/>
            <a:ext cx="728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咏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7216" y="1910967"/>
            <a:ext cx="728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挨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62212" y="2640869"/>
            <a:ext cx="728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埃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66815" y="3397660"/>
            <a:ext cx="728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唉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24358" y="3397660"/>
            <a:ext cx="728989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真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27998" y="1945397"/>
            <a:ext cx="244619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珍       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27998" y="2718647"/>
            <a:ext cx="220183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侦      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06768" y="1910967"/>
            <a:ext cx="244619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主       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65415" y="2663729"/>
            <a:ext cx="63476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煮       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06768" y="3397660"/>
            <a:ext cx="66742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嘱       </a:t>
            </a:r>
            <a:endParaRPr lang="zh-CN" altLang="en-US" sz="3200" b="1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90119" y="206127"/>
            <a:ext cx="3272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五、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8999" y="457152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二、</a:t>
            </a:r>
            <a:r>
              <a:rPr lang="zh-CN" altLang="en-US" sz="2400" dirty="0" smtClean="0"/>
              <a:t>给</a:t>
            </a:r>
            <a:r>
              <a:rPr lang="zh-CN" altLang="en-US" sz="2400" dirty="0"/>
              <a:t>红</a:t>
            </a:r>
            <a:r>
              <a:rPr lang="zh-CN" altLang="en-US" sz="2400" dirty="0" smtClean="0"/>
              <a:t>字</a:t>
            </a:r>
            <a:r>
              <a:rPr lang="zh-CN" altLang="en-US" sz="2400" dirty="0"/>
              <a:t>选择正确的读音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262002" y="1131590"/>
            <a:ext cx="877449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衰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( 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shu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ā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i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 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zhōng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)</a:t>
            </a:r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老   </a:t>
            </a:r>
            <a:r>
              <a:rPr lang="zh-CN" altLang="en-US" sz="26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结</a:t>
            </a:r>
            <a:r>
              <a:rPr lang="zh-CN" altLang="en-US" sz="2600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婚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(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hūn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 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jié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)</a:t>
            </a:r>
            <a:r>
              <a:rPr lang="zh-CN" altLang="en-US" sz="26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       执</a:t>
            </a:r>
            <a:r>
              <a:rPr lang="zh-CN" altLang="en-US" sz="2600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拗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(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yòu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  </a:t>
            </a:r>
            <a:r>
              <a:rPr lang="en-US" altLang="zh-CN" sz="26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niù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 )</a:t>
            </a:r>
            <a:endParaRPr lang="zh-CN" altLang="en-US" sz="26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  <a:p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 </a:t>
            </a:r>
            <a:endParaRPr lang="zh-CN" altLang="en-US" sz="26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  <a:p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依</a:t>
            </a:r>
            <a:r>
              <a:rPr lang="zh-CN" altLang="en-US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偎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wēi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wèi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)      </a:t>
            </a:r>
            <a:r>
              <a:rPr lang="en-US" altLang="zh-CN" sz="26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土</a:t>
            </a:r>
            <a:r>
              <a:rPr lang="zh-CN" altLang="en-US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筐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kuāng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kāng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)   </a:t>
            </a:r>
            <a:r>
              <a:rPr lang="zh-CN" altLang="en-US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珊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shān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cè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)</a:t>
            </a:r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瑚</a:t>
            </a:r>
            <a:endParaRPr lang="zh-CN" altLang="en-US" sz="26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  <a:p>
            <a:endParaRPr lang="zh-CN" altLang="en-US" sz="26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  <a:p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朝</a:t>
            </a:r>
            <a:r>
              <a:rPr lang="zh-CN" altLang="en-US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廷</a:t>
            </a:r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 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yán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tíng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)</a:t>
            </a:r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       </a:t>
            </a:r>
            <a:r>
              <a:rPr lang="zh-CN" altLang="en-US" sz="26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 </a:t>
            </a:r>
            <a:r>
              <a:rPr lang="zh-CN" altLang="en-US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延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(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yán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tíng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   )</a:t>
            </a:r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误 </a:t>
            </a:r>
            <a:r>
              <a:rPr lang="zh-CN" altLang="en-US" sz="26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zh-CN" altLang="en-US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延</a:t>
            </a:r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yán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tíng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)</a:t>
            </a:r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迟</a:t>
            </a:r>
            <a:endParaRPr lang="zh-CN" altLang="en-US" sz="26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  <a:p>
            <a:endParaRPr lang="zh-CN" altLang="en-US" sz="26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  <a:p>
            <a:r>
              <a:rPr lang="zh-CN" altLang="en-US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落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(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lu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ò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là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)</a:t>
            </a:r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井下石     </a:t>
            </a:r>
            <a:r>
              <a:rPr lang="zh-CN" altLang="en-US" sz="26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  丢</a:t>
            </a:r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三</a:t>
            </a:r>
            <a:r>
              <a:rPr lang="zh-CN" altLang="en-US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落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(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luò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là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)</a:t>
            </a:r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四    </a:t>
            </a:r>
            <a:r>
              <a:rPr lang="zh-CN" altLang="en-US" sz="2600" dirty="0" smtClean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  </a:t>
            </a:r>
            <a:r>
              <a:rPr lang="zh-CN" altLang="en-US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落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(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luò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 </a:t>
            </a:r>
            <a:r>
              <a:rPr lang="en-US" altLang="zh-CN" sz="26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là</a:t>
            </a:r>
            <a:r>
              <a:rPr lang="en-US" altLang="zh-CN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)</a:t>
            </a:r>
            <a:r>
              <a:rPr lang="zh-CN" altLang="en-US" sz="26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日</a:t>
            </a:r>
            <a:endParaRPr lang="en-US" altLang="zh-CN" sz="26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8141" y="1280180"/>
            <a:ext cx="498283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√</a:t>
            </a:r>
            <a:endParaRPr lang="en-US" altLang="zh-CN" sz="260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7842" y="1228127"/>
            <a:ext cx="498283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√</a:t>
            </a:r>
            <a:endParaRPr lang="en-US" altLang="zh-CN" sz="2600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7067" y="2026967"/>
            <a:ext cx="498283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√</a:t>
            </a:r>
            <a:endParaRPr lang="en-US" altLang="zh-CN" sz="2600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02762" y="2026966"/>
            <a:ext cx="498283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√</a:t>
            </a:r>
            <a:endParaRPr lang="en-US" altLang="zh-CN" sz="2600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19411" y="2026967"/>
            <a:ext cx="384038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√</a:t>
            </a:r>
            <a:endParaRPr lang="en-US" altLang="zh-CN" sz="2600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33850" y="1280178"/>
            <a:ext cx="498283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√</a:t>
            </a:r>
            <a:endParaRPr lang="en-US" altLang="zh-CN" sz="2600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23883" y="2773384"/>
            <a:ext cx="498283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√</a:t>
            </a:r>
            <a:endParaRPr lang="en-US" altLang="zh-CN" sz="2600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97926" y="2825807"/>
            <a:ext cx="903291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√</a:t>
            </a:r>
            <a:endParaRPr lang="en-US" altLang="zh-CN" sz="2600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8999" y="3659419"/>
            <a:ext cx="498283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√</a:t>
            </a:r>
            <a:endParaRPr lang="en-US" altLang="zh-CN" sz="2600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02562" y="3659419"/>
            <a:ext cx="498283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√</a:t>
            </a:r>
            <a:endParaRPr lang="en-US" altLang="zh-CN" sz="2600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14712" y="3552421"/>
            <a:ext cx="498283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√</a:t>
            </a:r>
            <a:endParaRPr lang="en-US" altLang="zh-CN" sz="2600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90521" y="2788988"/>
            <a:ext cx="821047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√</a:t>
            </a:r>
            <a:endParaRPr lang="en-US" altLang="zh-CN" sz="2600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9832" y="200130"/>
            <a:ext cx="3272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一、重点词语</a:t>
            </a:r>
            <a:endParaRPr lang="zh-CN" altLang="en-US" dirty="0"/>
          </a:p>
        </p:txBody>
      </p:sp>
      <p:sp>
        <p:nvSpPr>
          <p:cNvPr id="5" name="文本框 2"/>
          <p:cNvSpPr txBox="1"/>
          <p:nvPr/>
        </p:nvSpPr>
        <p:spPr>
          <a:xfrm>
            <a:off x="699413" y="1203598"/>
            <a:ext cx="7992888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indent="1143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</a:defRPr>
            </a:lvl2pPr>
            <a:lvl3pPr indent="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</a:defRPr>
            </a:lvl3pPr>
            <a:lvl4pPr indent="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</a:defRPr>
            </a:lvl4pPr>
            <a:lvl5pPr indent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</a:defRPr>
            </a:lvl5pPr>
            <a:lvl6pPr marL="2286000" defTabSz="914400">
              <a:defRPr>
                <a:solidFill>
                  <a:schemeClr val="dk1"/>
                </a:solidFill>
              </a:defRPr>
            </a:lvl6pPr>
            <a:lvl7pPr marL="2743200" defTabSz="914400">
              <a:defRPr>
                <a:solidFill>
                  <a:schemeClr val="dk1"/>
                </a:solidFill>
              </a:defRPr>
            </a:lvl7pPr>
            <a:lvl8pPr marL="3200400" defTabSz="914400">
              <a:defRPr>
                <a:solidFill>
                  <a:schemeClr val="dk1"/>
                </a:solidFill>
              </a:defRPr>
            </a:lvl8pPr>
            <a:lvl9pPr marL="3657600" defTabSz="914400"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 smtClean="0"/>
              <a:t>飞禽走兽  千真万确  狂风怒号 </a:t>
            </a:r>
            <a:endParaRPr lang="en-US" altLang="zh-CN" dirty="0" smtClean="0"/>
          </a:p>
          <a:p>
            <a:r>
              <a:rPr lang="zh-CN" altLang="en-US" dirty="0" smtClean="0"/>
              <a:t>倾盆大雨  震天动地  自由自在 </a:t>
            </a:r>
            <a:endParaRPr lang="en-US" altLang="zh-CN" dirty="0" smtClean="0"/>
          </a:p>
          <a:p>
            <a:r>
              <a:rPr lang="zh-CN" altLang="en-US" dirty="0" smtClean="0"/>
              <a:t>相依为命  勤勤恳恳  眉</a:t>
            </a:r>
            <a:r>
              <a:rPr lang="zh-CN" altLang="en-US" dirty="0"/>
              <a:t>笑眼开 </a:t>
            </a:r>
            <a:endParaRPr lang="en-US" altLang="zh-CN" dirty="0" smtClean="0"/>
          </a:p>
          <a:p>
            <a:r>
              <a:rPr lang="zh-CN" altLang="en-US" dirty="0" smtClean="0"/>
              <a:t>无拘无束  恋恋不舍  怒气冲冲</a:t>
            </a:r>
            <a:endParaRPr lang="zh-CN" altLang="en-US"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43608" y="228556"/>
            <a:ext cx="1368152" cy="6001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300" dirty="0" smtClean="0">
                <a:latin typeface="幼圆" panose="02010509060101010101" charset="-122"/>
                <a:ea typeface="幼圆" panose="02010509060101010101" charset="-122"/>
              </a:rPr>
              <a:t>词 语</a:t>
            </a:r>
            <a:endParaRPr lang="zh-CN" altLang="en-US" sz="3300" dirty="0"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91880" y="1491630"/>
            <a:ext cx="180020" cy="1834296"/>
            <a:chOff x="3491880" y="1491630"/>
            <a:chExt cx="180020" cy="1834296"/>
          </a:xfrm>
        </p:grpSpPr>
        <p:sp>
          <p:nvSpPr>
            <p:cNvPr id="7" name="流程图: 接点 6"/>
            <p:cNvSpPr/>
            <p:nvPr/>
          </p:nvSpPr>
          <p:spPr>
            <a:xfrm>
              <a:off x="3491880" y="1491630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接点 7"/>
            <p:cNvSpPr/>
            <p:nvPr/>
          </p:nvSpPr>
          <p:spPr>
            <a:xfrm>
              <a:off x="3491880" y="2046528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接点 8"/>
            <p:cNvSpPr/>
            <p:nvPr/>
          </p:nvSpPr>
          <p:spPr>
            <a:xfrm>
              <a:off x="3491880" y="2601426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流程图: 接点 9"/>
            <p:cNvSpPr/>
            <p:nvPr/>
          </p:nvSpPr>
          <p:spPr>
            <a:xfrm>
              <a:off x="3491880" y="3145906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24128" y="1491630"/>
            <a:ext cx="180020" cy="1834296"/>
            <a:chOff x="3491880" y="1491630"/>
            <a:chExt cx="180020" cy="1834296"/>
          </a:xfrm>
        </p:grpSpPr>
        <p:sp>
          <p:nvSpPr>
            <p:cNvPr id="12" name="流程图: 接点 11"/>
            <p:cNvSpPr/>
            <p:nvPr/>
          </p:nvSpPr>
          <p:spPr>
            <a:xfrm>
              <a:off x="3491880" y="1491630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流程图: 接点 12"/>
            <p:cNvSpPr/>
            <p:nvPr/>
          </p:nvSpPr>
          <p:spPr>
            <a:xfrm>
              <a:off x="3491880" y="2046528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流程图: 接点 13"/>
            <p:cNvSpPr/>
            <p:nvPr/>
          </p:nvSpPr>
          <p:spPr>
            <a:xfrm>
              <a:off x="3491880" y="2601426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流程图: 接点 14"/>
            <p:cNvSpPr/>
            <p:nvPr/>
          </p:nvSpPr>
          <p:spPr>
            <a:xfrm>
              <a:off x="3491880" y="3145906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55776" y="220783"/>
            <a:ext cx="32720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一、重点词语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79512" y="987574"/>
            <a:ext cx="8731100" cy="1323439"/>
            <a:chOff x="233388" y="1131590"/>
            <a:chExt cx="8731100" cy="1323439"/>
          </a:xfrm>
        </p:grpSpPr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233388" y="1131590"/>
              <a:ext cx="8731100" cy="1323439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4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千真万确</a:t>
              </a:r>
              <a:r>
                <a:rPr lang="en-US" altLang="zh-CN" sz="3200" dirty="0">
                  <a:ea typeface="楷体" panose="02010609060101010101" charset="-122"/>
                  <a:cs typeface="+mj-lt"/>
                </a:rPr>
                <a:t>(</a:t>
              </a:r>
              <a:r>
                <a:rPr lang="zh-CN" altLang="en-US" sz="3200" dirty="0">
                  <a:ea typeface="楷体" panose="02010609060101010101" charset="-122"/>
                  <a:cs typeface="+mj-lt"/>
                </a:rPr>
                <a:t> </a:t>
              </a:r>
              <a:r>
                <a:rPr lang="zh-CN" altLang="en-US" sz="3200" dirty="0"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</a:rPr>
                <a:t>qiān zhēn wàn què</a:t>
              </a:r>
              <a:r>
                <a:rPr lang="en-US" altLang="zh-CN" sz="3200" dirty="0">
                  <a:ea typeface="楷体" panose="02010609060101010101" charset="-122"/>
                  <a:cs typeface="+mj-lt"/>
                  <a:sym typeface="+mn-ea"/>
                </a:rPr>
                <a:t>)</a:t>
              </a:r>
              <a:r>
                <a:rPr lang="zh-CN" altLang="en-US" sz="3200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：</a:t>
              </a:r>
              <a:r>
                <a:rPr lang="zh-CN" altLang="en-US" sz="3200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形容情况属实</a:t>
              </a:r>
              <a:r>
                <a:rPr lang="zh-CN" altLang="en-US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900974" y="2067694"/>
              <a:ext cx="948669" cy="185874"/>
              <a:chOff x="7755661" y="2056604"/>
              <a:chExt cx="948669" cy="185874"/>
            </a:xfrm>
          </p:grpSpPr>
          <p:sp>
            <p:nvSpPr>
              <p:cNvPr id="6" name="流程图: 接点 5"/>
              <p:cNvSpPr/>
              <p:nvPr/>
            </p:nvSpPr>
            <p:spPr>
              <a:xfrm>
                <a:off x="8524310" y="2056604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流程图: 接点 6"/>
              <p:cNvSpPr/>
              <p:nvPr/>
            </p:nvSpPr>
            <p:spPr>
              <a:xfrm>
                <a:off x="8149879" y="2062458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流程图: 接点 7"/>
              <p:cNvSpPr/>
              <p:nvPr/>
            </p:nvSpPr>
            <p:spPr>
              <a:xfrm>
                <a:off x="7755661" y="2056604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圆角矩形 28"/>
          <p:cNvSpPr/>
          <p:nvPr/>
        </p:nvSpPr>
        <p:spPr>
          <a:xfrm>
            <a:off x="899592" y="2388968"/>
            <a:ext cx="3744415" cy="251393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 cap="rnd" cmpd="dbl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“千真万确”是一个成语，反义词是半信半疑。用来说一件事的时候比用“真的”信任度更高。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37762" y="2747414"/>
            <a:ext cx="3467616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这件事是真的。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7762" y="3939902"/>
            <a:ext cx="3877985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这件事千真万确。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55776" y="220783"/>
            <a:ext cx="32720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一、重点词语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200820" y="1203598"/>
            <a:ext cx="8719144" cy="1200329"/>
            <a:chOff x="245344" y="2499742"/>
            <a:chExt cx="8719144" cy="1200329"/>
          </a:xfrm>
        </p:grpSpPr>
        <p:sp>
          <p:nvSpPr>
            <p:cNvPr id="2" name="文本框 1"/>
            <p:cNvSpPr txBox="1">
              <a:spLocks noChangeArrowheads="1"/>
            </p:cNvSpPr>
            <p:nvPr/>
          </p:nvSpPr>
          <p:spPr bwMode="auto">
            <a:xfrm>
              <a:off x="245344" y="2499742"/>
              <a:ext cx="8719144" cy="1200329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倾盆大雨</a:t>
              </a:r>
              <a:r>
                <a:rPr lang="en-US" altLang="zh-CN" sz="3200" b="1" dirty="0">
                  <a:ea typeface="楷体" panose="02010609060101010101" charset="-122"/>
                  <a:cs typeface="+mj-lt"/>
                  <a:sym typeface="+mn-ea"/>
                </a:rPr>
                <a:t>(</a:t>
              </a:r>
              <a:r>
                <a:rPr lang="zh-CN" altLang="en-US" sz="3200" b="1" dirty="0"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</a:rPr>
                <a:t>qīng pén dà yǔ</a:t>
              </a:r>
              <a:r>
                <a:rPr lang="en-US" altLang="zh-CN" sz="3200" b="1" dirty="0">
                  <a:ea typeface="楷体" panose="02010609060101010101" charset="-122"/>
                  <a:cs typeface="+mj-lt"/>
                  <a:sym typeface="+mn-ea"/>
                </a:rPr>
                <a:t>)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：雨大得像盆里的水直往下倒。形容雨大势急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900974" y="3435846"/>
              <a:ext cx="948669" cy="185874"/>
              <a:chOff x="7764567" y="1480540"/>
              <a:chExt cx="948669" cy="185874"/>
            </a:xfrm>
          </p:grpSpPr>
          <p:sp>
            <p:nvSpPr>
              <p:cNvPr id="11" name="流程图: 接点 10"/>
              <p:cNvSpPr/>
              <p:nvPr/>
            </p:nvSpPr>
            <p:spPr>
              <a:xfrm>
                <a:off x="8533216" y="1480540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流程图: 接点 11"/>
              <p:cNvSpPr/>
              <p:nvPr/>
            </p:nvSpPr>
            <p:spPr>
              <a:xfrm>
                <a:off x="8158785" y="1486394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流程图: 接点 12"/>
              <p:cNvSpPr/>
              <p:nvPr/>
            </p:nvSpPr>
            <p:spPr>
              <a:xfrm>
                <a:off x="7764567" y="1480540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1716076" y="2787774"/>
            <a:ext cx="5688632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那天正赶上倾盆大雨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，道路泥泞，半途车子就翻了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，我们被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弄的全身污泥。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55776" y="220783"/>
            <a:ext cx="32720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一、重点词语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200820" y="1203598"/>
            <a:ext cx="8719144" cy="1200329"/>
            <a:chOff x="245344" y="2499742"/>
            <a:chExt cx="8719144" cy="1200329"/>
          </a:xfrm>
        </p:grpSpPr>
        <p:sp>
          <p:nvSpPr>
            <p:cNvPr id="2" name="文本框 1"/>
            <p:cNvSpPr txBox="1">
              <a:spLocks noChangeArrowheads="1"/>
            </p:cNvSpPr>
            <p:nvPr/>
          </p:nvSpPr>
          <p:spPr bwMode="auto">
            <a:xfrm>
              <a:off x="245344" y="2499742"/>
              <a:ext cx="8719144" cy="1200329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40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狂风怒号</a:t>
              </a:r>
              <a:r>
                <a:rPr lang="en-US" altLang="zh-CN" sz="3200" b="1" dirty="0" smtClean="0">
                  <a:ea typeface="楷体" panose="02010609060101010101" charset="-122"/>
                  <a:cs typeface="+mj-lt"/>
                  <a:sym typeface="+mn-ea"/>
                </a:rPr>
                <a:t>(</a:t>
              </a:r>
              <a:r>
                <a:rPr lang="zh-CN" altLang="en-US" sz="3200" b="1" dirty="0" smtClean="0"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</a:rPr>
                <a:t>kuáng fēng nù háo</a:t>
              </a:r>
              <a:r>
                <a:rPr lang="en-US" altLang="zh-CN" sz="3200" b="1" dirty="0" smtClean="0">
                  <a:ea typeface="楷体" panose="02010609060101010101" charset="-122"/>
                  <a:cs typeface="+mj-lt"/>
                  <a:sym typeface="+mn-ea"/>
                </a:rPr>
                <a:t>)</a:t>
              </a:r>
              <a:r>
                <a:rPr lang="zh-CN" altLang="en-US" sz="32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：大风刮得像发怒一样叫唤</a:t>
              </a:r>
              <a:r>
                <a:rPr lang="zh-CN" altLang="en-US" sz="32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900974" y="3435846"/>
              <a:ext cx="948669" cy="185874"/>
              <a:chOff x="7764567" y="1480540"/>
              <a:chExt cx="948669" cy="185874"/>
            </a:xfrm>
          </p:grpSpPr>
          <p:sp>
            <p:nvSpPr>
              <p:cNvPr id="11" name="流程图: 接点 10"/>
              <p:cNvSpPr/>
              <p:nvPr/>
            </p:nvSpPr>
            <p:spPr>
              <a:xfrm>
                <a:off x="8533216" y="1480540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流程图: 接点 11"/>
              <p:cNvSpPr/>
              <p:nvPr/>
            </p:nvSpPr>
            <p:spPr>
              <a:xfrm>
                <a:off x="8158785" y="1486394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流程图: 接点 12"/>
              <p:cNvSpPr/>
              <p:nvPr/>
            </p:nvSpPr>
            <p:spPr>
              <a:xfrm>
                <a:off x="7764567" y="1480540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88864" y="2499742"/>
            <a:ext cx="8731100" cy="1200329"/>
            <a:chOff x="-61477" y="5344734"/>
            <a:chExt cx="8731100" cy="1200329"/>
          </a:xfrm>
        </p:grpSpPr>
        <p:sp>
          <p:nvSpPr>
            <p:cNvPr id="22" name="文本框 21"/>
            <p:cNvSpPr txBox="1">
              <a:spLocks noChangeArrowheads="1"/>
            </p:cNvSpPr>
            <p:nvPr/>
          </p:nvSpPr>
          <p:spPr bwMode="auto">
            <a:xfrm>
              <a:off x="-61477" y="5344734"/>
              <a:ext cx="8731100" cy="1200329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震天动地</a:t>
              </a:r>
              <a:r>
                <a:rPr lang="en-US" altLang="zh-CN" sz="3200" b="1" dirty="0">
                  <a:solidFill>
                    <a:schemeClr val="tx1"/>
                  </a:solidFill>
                  <a:ea typeface="楷体" panose="02010609060101010101" charset="-122"/>
                  <a:cs typeface="+mj-lt"/>
                  <a:sym typeface="+mn-ea"/>
                </a:rPr>
                <a:t>(</a:t>
              </a:r>
              <a:r>
                <a:rPr lang="en-US" altLang="zh-CN" sz="3200" b="1" dirty="0" err="1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zhèn</a:t>
              </a:r>
              <a:r>
                <a:rPr lang="en-US" altLang="zh-CN" sz="3200" b="1" dirty="0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 </a:t>
              </a:r>
              <a:r>
                <a:rPr lang="en-US" altLang="zh-CN" sz="3200" b="1" dirty="0" err="1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tiān</a:t>
              </a:r>
              <a:r>
                <a:rPr lang="en-US" altLang="zh-CN" sz="3200" b="1" dirty="0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 </a:t>
              </a:r>
              <a:r>
                <a:rPr lang="en-US" altLang="zh-CN" sz="3200" b="1" dirty="0" err="1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dòng</a:t>
              </a:r>
              <a:r>
                <a:rPr lang="en-US" altLang="zh-CN" sz="3200" b="1" dirty="0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 </a:t>
              </a:r>
              <a:r>
                <a:rPr lang="en-US" altLang="zh-CN" sz="3200" b="1" dirty="0" err="1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dì</a:t>
              </a:r>
              <a:r>
                <a:rPr lang="en-US" altLang="zh-CN" sz="3200" b="1" dirty="0">
                  <a:solidFill>
                    <a:schemeClr val="tx1"/>
                  </a:solidFill>
                  <a:ea typeface="楷体" panose="02010609060101010101" charset="-122"/>
                  <a:cs typeface="+mj-lt"/>
                  <a:sym typeface="+mn-ea"/>
                </a:rPr>
                <a:t>)</a:t>
              </a:r>
              <a:r>
                <a:rPr lang="zh-CN" altLang="en-US" sz="3200" b="1" dirty="0">
                  <a:solidFill>
                    <a:schemeClr val="tx1"/>
                  </a:solidFill>
                  <a:ea typeface="楷体" panose="02010609060101010101" charset="-122"/>
                  <a:cs typeface="+mj-lt"/>
                  <a:sym typeface="+mn-ea"/>
                </a:rPr>
                <a:t>：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震动了天地。形容声音或声势极大。震：震动；动：摇动。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7608217" y="6178977"/>
              <a:ext cx="948669" cy="185874"/>
              <a:chOff x="7462904" y="6167887"/>
              <a:chExt cx="948669" cy="185874"/>
            </a:xfrm>
          </p:grpSpPr>
          <p:sp>
            <p:nvSpPr>
              <p:cNvPr id="24" name="流程图: 接点 23"/>
              <p:cNvSpPr/>
              <p:nvPr/>
            </p:nvSpPr>
            <p:spPr>
              <a:xfrm>
                <a:off x="8231553" y="6167887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流程图: 接点 24"/>
              <p:cNvSpPr/>
              <p:nvPr/>
            </p:nvSpPr>
            <p:spPr>
              <a:xfrm>
                <a:off x="7857122" y="6173741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流程图: 接点 25"/>
              <p:cNvSpPr/>
              <p:nvPr/>
            </p:nvSpPr>
            <p:spPr>
              <a:xfrm>
                <a:off x="7462904" y="6167887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55776" y="220783"/>
            <a:ext cx="32720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一、重点词语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200820" y="1203598"/>
            <a:ext cx="8719144" cy="1200329"/>
            <a:chOff x="245344" y="2499742"/>
            <a:chExt cx="8719144" cy="1200329"/>
          </a:xfrm>
        </p:grpSpPr>
        <p:sp>
          <p:nvSpPr>
            <p:cNvPr id="2" name="文本框 1"/>
            <p:cNvSpPr txBox="1">
              <a:spLocks noChangeArrowheads="1"/>
            </p:cNvSpPr>
            <p:nvPr/>
          </p:nvSpPr>
          <p:spPr bwMode="auto">
            <a:xfrm>
              <a:off x="245344" y="2499742"/>
              <a:ext cx="8719144" cy="1200329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眉笑眼开</a:t>
              </a:r>
              <a:r>
                <a:rPr lang="en-US" altLang="zh-CN" sz="3200" b="1" dirty="0">
                  <a:ea typeface="楷体" panose="02010609060101010101" charset="-122"/>
                  <a:cs typeface="+mj-lt"/>
                  <a:sym typeface="+mn-ea"/>
                </a:rPr>
                <a:t>( </a:t>
              </a:r>
              <a:r>
                <a:rPr lang="en-US" altLang="zh-CN" sz="3200" b="1" dirty="0" err="1"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méi</a:t>
              </a:r>
              <a:r>
                <a:rPr lang="en-US" altLang="zh-CN" sz="3200" b="1" dirty="0"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 </a:t>
              </a:r>
              <a:r>
                <a:rPr lang="en-US" altLang="zh-CN" sz="3200" b="1" dirty="0" err="1"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xiào</a:t>
              </a:r>
              <a:r>
                <a:rPr lang="en-US" altLang="zh-CN" sz="3200" b="1" dirty="0"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 </a:t>
              </a:r>
              <a:r>
                <a:rPr lang="en-US" altLang="zh-CN" sz="3200" b="1" dirty="0" err="1"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yǎn</a:t>
              </a:r>
              <a:r>
                <a:rPr lang="en-US" altLang="zh-CN" sz="3200" b="1" dirty="0"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 </a:t>
              </a:r>
              <a:r>
                <a:rPr lang="en-US" altLang="zh-CN" sz="3200" b="1" dirty="0" err="1"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kāi</a:t>
              </a:r>
              <a:r>
                <a:rPr lang="en-US" altLang="zh-CN" sz="3200" b="1" dirty="0">
                  <a:ea typeface="楷体" panose="02010609060101010101" charset="-122"/>
                  <a:cs typeface="+mj-lt"/>
                  <a:sym typeface="+mn-ea"/>
                </a:rPr>
                <a:t>)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：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眉头舒展，眼含笑意。形容高兴愉快的样子。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900974" y="3435846"/>
              <a:ext cx="948669" cy="185874"/>
              <a:chOff x="7764567" y="1480540"/>
              <a:chExt cx="948669" cy="185874"/>
            </a:xfrm>
          </p:grpSpPr>
          <p:sp>
            <p:nvSpPr>
              <p:cNvPr id="11" name="流程图: 接点 10"/>
              <p:cNvSpPr/>
              <p:nvPr/>
            </p:nvSpPr>
            <p:spPr>
              <a:xfrm>
                <a:off x="8533216" y="1480540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流程图: 接点 11"/>
              <p:cNvSpPr/>
              <p:nvPr/>
            </p:nvSpPr>
            <p:spPr>
              <a:xfrm>
                <a:off x="8158785" y="1486394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流程图: 接点 12"/>
              <p:cNvSpPr/>
              <p:nvPr/>
            </p:nvSpPr>
            <p:spPr>
              <a:xfrm>
                <a:off x="7764567" y="1480540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1716076" y="3075806"/>
            <a:ext cx="5688632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听说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我这次考试成绩有了很大提高，父亲顿时眉笑眼开。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55776" y="220783"/>
            <a:ext cx="32720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一、重点词语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200820" y="1203598"/>
            <a:ext cx="8719144" cy="1200329"/>
            <a:chOff x="245344" y="2499742"/>
            <a:chExt cx="8719144" cy="1200329"/>
          </a:xfrm>
        </p:grpSpPr>
        <p:sp>
          <p:nvSpPr>
            <p:cNvPr id="2" name="文本框 1"/>
            <p:cNvSpPr txBox="1">
              <a:spLocks noChangeArrowheads="1"/>
            </p:cNvSpPr>
            <p:nvPr/>
          </p:nvSpPr>
          <p:spPr bwMode="auto">
            <a:xfrm>
              <a:off x="245344" y="2499742"/>
              <a:ext cx="8719144" cy="1200329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无拘无束</a:t>
              </a:r>
              <a:r>
                <a:rPr lang="en-US" altLang="zh-CN" sz="3200" b="1" dirty="0">
                  <a:solidFill>
                    <a:schemeClr val="tx1"/>
                  </a:solidFill>
                  <a:ea typeface="楷体" panose="02010609060101010101" charset="-122"/>
                  <a:cs typeface="+mj-lt"/>
                  <a:sym typeface="+mn-ea"/>
                </a:rPr>
                <a:t>(</a:t>
              </a:r>
              <a:r>
                <a:rPr lang="en-US" altLang="zh-CN" sz="3200" b="1" dirty="0" err="1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wú</a:t>
              </a:r>
              <a:r>
                <a:rPr lang="en-US" altLang="zh-CN" sz="3200" b="1" dirty="0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 </a:t>
              </a:r>
              <a:r>
                <a:rPr lang="en-US" altLang="zh-CN" sz="3200" b="1" dirty="0" err="1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jū</a:t>
              </a:r>
              <a:r>
                <a:rPr lang="en-US" altLang="zh-CN" sz="3200" b="1" dirty="0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 </a:t>
              </a:r>
              <a:r>
                <a:rPr lang="en-US" altLang="zh-CN" sz="3200" b="1" dirty="0" err="1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wú</a:t>
              </a:r>
              <a:r>
                <a:rPr lang="en-US" altLang="zh-CN" sz="3200" b="1" dirty="0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 </a:t>
              </a:r>
              <a:r>
                <a:rPr lang="en-US" altLang="zh-CN" sz="3200" b="1" dirty="0" err="1">
                  <a:solidFill>
                    <a:schemeClr val="tx1"/>
                  </a:solidFill>
                  <a:latin typeface="汉语拼音" panose="020B0604020202020204" pitchFamily="34" charset="0"/>
                  <a:ea typeface="楷体" panose="02010609060101010101" charset="-122"/>
                  <a:cs typeface="汉语拼音" panose="020B0604020202020204" pitchFamily="34" charset="0"/>
                  <a:sym typeface="+mn-ea"/>
                </a:rPr>
                <a:t>shù</a:t>
              </a:r>
              <a:r>
                <a:rPr lang="en-US" altLang="zh-CN" sz="3200" b="1" dirty="0">
                  <a:solidFill>
                    <a:schemeClr val="tx1"/>
                  </a:solidFill>
                  <a:ea typeface="楷体" panose="02010609060101010101" charset="-122"/>
                  <a:cs typeface="+mj-lt"/>
                  <a:sym typeface="+mn-ea"/>
                </a:rPr>
                <a:t>)</a:t>
              </a:r>
              <a:r>
                <a:rPr lang="zh-CN" altLang="en-US" sz="3200" b="1" dirty="0">
                  <a:solidFill>
                    <a:schemeClr val="tx1"/>
                  </a:solidFill>
                  <a:ea typeface="楷体" panose="02010609060101010101" charset="-122"/>
                  <a:cs typeface="+mj-lt"/>
                  <a:sym typeface="+mn-ea"/>
                </a:rPr>
                <a:t>：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形容自由自在，没有牵挂。拘、束：限制、约束。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900974" y="3435846"/>
              <a:ext cx="948669" cy="185874"/>
              <a:chOff x="7764567" y="1480540"/>
              <a:chExt cx="948669" cy="185874"/>
            </a:xfrm>
          </p:grpSpPr>
          <p:sp>
            <p:nvSpPr>
              <p:cNvPr id="11" name="流程图: 接点 10"/>
              <p:cNvSpPr/>
              <p:nvPr/>
            </p:nvSpPr>
            <p:spPr>
              <a:xfrm>
                <a:off x="8533216" y="1480540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流程图: 接点 11"/>
              <p:cNvSpPr/>
              <p:nvPr/>
            </p:nvSpPr>
            <p:spPr>
              <a:xfrm>
                <a:off x="8158785" y="1486394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流程图: 接点 12"/>
              <p:cNvSpPr/>
              <p:nvPr/>
            </p:nvSpPr>
            <p:spPr>
              <a:xfrm>
                <a:off x="7764567" y="1480540"/>
                <a:ext cx="180020" cy="180020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026" name="Picture 2" descr="https://gimg2.baidu.com/image_search/src=http%3A%2F%2Fimg.improve-yourmemory.com%2Fpic%2F002622d4b5bf088fe27b92dd48c2a734-2.jpg&amp;refer=http%3A%2F%2Fimg.improve-yourmemory.com&amp;app=2002&amp;size=f9999,10000&amp;q=a80&amp;n=0&amp;g=0n&amp;fmt=jpeg?sec=1619315288&amp;t=6dc1a0a0fc06a6d4afe390b62b5d68ab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542" y="2931790"/>
            <a:ext cx="2208644" cy="13804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77092" y="123478"/>
            <a:ext cx="3272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二、词语归类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8247" y="1162999"/>
            <a:ext cx="2788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AABB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式词语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249" y="1676699"/>
            <a:ext cx="2319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类似词语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8247" y="2153946"/>
            <a:ext cx="2297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AABC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式词语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21863" y="1153474"/>
            <a:ext cx="6899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花花绿绿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晃晃荡荡  勤勤恳恳  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21863" y="1667174"/>
            <a:ext cx="67854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日日夜夜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家家户户 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红红火火  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21863" y="2145056"/>
            <a:ext cx="6966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恋恋不舍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翩翩起舞 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津津有味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8249" y="2706331"/>
            <a:ext cx="2319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类似词语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1863" y="2652991"/>
            <a:ext cx="67854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亭亭玉立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源源不断  窃窃私语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0907" y="699542"/>
            <a:ext cx="4992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词语从形式上进行归类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: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7773" y="3264185"/>
            <a:ext cx="3020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ABCC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式词语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772" y="3789649"/>
            <a:ext cx="2206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类似词语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21863" y="3789649"/>
            <a:ext cx="7352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人心惶惶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气喘吁吁 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忠心耿耿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21863" y="3264185"/>
            <a:ext cx="61766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怒气冲冲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长夜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漫漫   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67627" y="1114027"/>
            <a:ext cx="3871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表示天气的词语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1520" y="1740995"/>
            <a:ext cx="84408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乌云密布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狂风怒号  风和日丽  电闪雷鸣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万里无云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斜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风细雨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倾盆大雨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7584" y="586038"/>
            <a:ext cx="4272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词语从内容上进行分类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: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339752" y="3075806"/>
            <a:ext cx="6192688" cy="173559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 cap="rnd" cmpd="dbl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这些表示天气的词语，在用时只有先弄明白词语的意思，才能准确应用。如我们要登山，肯定选“风和日丽、万里无云”的天气。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6"/>
          <p:cNvSpPr txBox="1"/>
          <p:nvPr/>
        </p:nvSpPr>
        <p:spPr>
          <a:xfrm>
            <a:off x="3109717" y="1203079"/>
            <a:ext cx="295051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谎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    </a:t>
            </a:r>
            <a:r>
              <a:rPr lang="en-US" altLang="zh-CN" sz="36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)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言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28"/>
          <p:cNvSpPr txBox="1"/>
          <p:nvPr/>
        </p:nvSpPr>
        <p:spPr>
          <a:xfrm>
            <a:off x="323528" y="1222410"/>
            <a:ext cx="29781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誓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)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言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29"/>
          <p:cNvSpPr txBox="1"/>
          <p:nvPr/>
        </p:nvSpPr>
        <p:spPr>
          <a:xfrm>
            <a:off x="3101246" y="1951390"/>
            <a:ext cx="353686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衰</a:t>
            </a:r>
            <a:r>
              <a:rPr lang="en-US" altLang="zh-CN" sz="36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 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落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30"/>
          <p:cNvSpPr txBox="1"/>
          <p:nvPr/>
        </p:nvSpPr>
        <p:spPr>
          <a:xfrm>
            <a:off x="6086292" y="2014890"/>
            <a:ext cx="353686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监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狱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)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32"/>
          <p:cNvSpPr txBox="1"/>
          <p:nvPr/>
        </p:nvSpPr>
        <p:spPr>
          <a:xfrm>
            <a:off x="323529" y="1949485"/>
            <a:ext cx="3238236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罕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)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见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34"/>
          <p:cNvSpPr txBox="1"/>
          <p:nvPr/>
        </p:nvSpPr>
        <p:spPr>
          <a:xfrm>
            <a:off x="6086292" y="1220505"/>
            <a:ext cx="3310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诚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恳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)</a:t>
            </a:r>
            <a:endParaRPr lang="en-US" altLang="zh-CN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27"/>
          <p:cNvSpPr txBox="1"/>
          <p:nvPr/>
        </p:nvSpPr>
        <p:spPr>
          <a:xfrm>
            <a:off x="7455193" y="1220504"/>
            <a:ext cx="120905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kěn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3" name="文本框 35"/>
          <p:cNvSpPr txBox="1"/>
          <p:nvPr/>
        </p:nvSpPr>
        <p:spPr>
          <a:xfrm>
            <a:off x="1237771" y="1220503"/>
            <a:ext cx="929837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shì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4" name="文本框 36"/>
          <p:cNvSpPr txBox="1"/>
          <p:nvPr/>
        </p:nvSpPr>
        <p:spPr>
          <a:xfrm>
            <a:off x="3864450" y="1211792"/>
            <a:ext cx="1612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  <a:sym typeface="+mn-ea"/>
              </a:rPr>
              <a:t>huǎng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5" name="文本框 37"/>
          <p:cNvSpPr txBox="1"/>
          <p:nvPr/>
        </p:nvSpPr>
        <p:spPr>
          <a:xfrm>
            <a:off x="1115158" y="1951637"/>
            <a:ext cx="122505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hǎn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6" name="文本框 38"/>
          <p:cNvSpPr txBox="1"/>
          <p:nvPr/>
        </p:nvSpPr>
        <p:spPr>
          <a:xfrm>
            <a:off x="3964851" y="1942677"/>
            <a:ext cx="1722877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shuāi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7" name="文本框 39"/>
          <p:cNvSpPr txBox="1"/>
          <p:nvPr/>
        </p:nvSpPr>
        <p:spPr>
          <a:xfrm>
            <a:off x="7455193" y="2014889"/>
            <a:ext cx="949017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yù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043608" y="228556"/>
            <a:ext cx="1368152" cy="6001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300" dirty="0">
                <a:latin typeface="幼圆" panose="02010509060101010101" charset="-122"/>
                <a:ea typeface="幼圆" panose="02010509060101010101" charset="-122"/>
              </a:rPr>
              <a:t>生字</a:t>
            </a:r>
            <a:endParaRPr lang="zh-CN" altLang="en-US" sz="3300" dirty="0"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0" name="文本框 2"/>
          <p:cNvSpPr txBox="1">
            <a:spLocks noChangeArrowheads="1"/>
          </p:cNvSpPr>
          <p:nvPr/>
        </p:nvSpPr>
        <p:spPr bwMode="auto">
          <a:xfrm>
            <a:off x="2517525" y="225365"/>
            <a:ext cx="32720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b="1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一、易读错字</a:t>
            </a:r>
            <a:endParaRPr lang="zh-CN" altLang="en-US" dirty="0"/>
          </a:p>
        </p:txBody>
      </p:sp>
      <p:sp>
        <p:nvSpPr>
          <p:cNvPr id="21" name="圆角矩形标注 20"/>
          <p:cNvSpPr/>
          <p:nvPr/>
        </p:nvSpPr>
        <p:spPr>
          <a:xfrm>
            <a:off x="2896748" y="3003798"/>
            <a:ext cx="4552950" cy="1371600"/>
          </a:xfrm>
          <a:prstGeom prst="wedgeRoundRectCallout">
            <a:avLst>
              <a:gd name="adj1" fmla="val -16150"/>
              <a:gd name="adj2" fmla="val -68544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“衰”和“哀”相似，不能读成“</a:t>
            </a:r>
            <a:r>
              <a:rPr lang="en-US" altLang="zh-CN" sz="2800" dirty="0" err="1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āi</a:t>
            </a:r>
            <a:r>
              <a:rPr lang="en-US" altLang="zh-CN" sz="2800" dirty="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”,</a:t>
            </a:r>
            <a:r>
              <a:rPr lang="zh-CN" altLang="en-US" sz="2800" dirty="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它的意思是虚弱，与“盛”相对。</a:t>
            </a:r>
            <a:endParaRPr lang="zh-CN" altLang="en-US" sz="2800" dirty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9" grpId="0" animBg="1"/>
      <p:bldP spid="20" grpId="0"/>
      <p:bldP spid="2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5384" y="171589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三、巩固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练习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105" y="1010920"/>
            <a:ext cx="49039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写出下列词语的近义词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: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2105" y="1664335"/>
            <a:ext cx="82378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勤勤恳恳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        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怒气冲冲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富丽堂皇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        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2105" y="2687320"/>
            <a:ext cx="4815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写出下列词语的反义词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: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55776" y="2098570"/>
            <a:ext cx="1967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金碧辉煌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2105" y="3340735"/>
            <a:ext cx="76511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美中不足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眉开眼笑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怒气冲冲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                             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55776" y="3852591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眉笑眼开             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41820" y="1654221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怒发冲冠              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41820" y="3330621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愁眉苦脸             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55776" y="1667405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任劳任怨            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55776" y="3330621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锦上添花             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382270"/>
            <a:ext cx="64636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按要求写词语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每种至少写四个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)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8945" y="1019810"/>
            <a:ext cx="4206939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AABB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式词语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8944" y="2069465"/>
            <a:ext cx="279991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ABCC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式词语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8945" y="3109595"/>
            <a:ext cx="4147858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AABC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式词语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71800" y="992247"/>
            <a:ext cx="6455221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多多少少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  蹦蹦跳跳 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密密麻麻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星星点点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1801" y="2092702"/>
            <a:ext cx="5896522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可怜巴巴   白雪皑皑   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议论纷纷   人才济济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71801" y="3091557"/>
            <a:ext cx="6106516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代代相传   斤斤计较   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步步高升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亭亭玉立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31840" y="174059"/>
            <a:ext cx="2757486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、排比句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5536" y="1059582"/>
            <a:ext cx="861441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⑴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跟牛郎一块干活，她喜欢；逗着兄妹俩玩，她喜欢；看门前小溪的水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活泼地流过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去，她喜欢；听晓风晚风轻轻地吹过树林，她喜欢。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43608" y="228556"/>
            <a:ext cx="1368152" cy="6001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300" dirty="0">
                <a:latin typeface="幼圆" panose="02010509060101010101" charset="-122"/>
                <a:ea typeface="幼圆" panose="02010509060101010101" charset="-122"/>
              </a:rPr>
              <a:t>句子</a:t>
            </a:r>
            <a:endParaRPr lang="zh-CN" altLang="en-US" sz="3300" dirty="0"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9552" y="3075806"/>
            <a:ext cx="8064896" cy="988293"/>
            <a:chOff x="1214512" y="1740871"/>
            <a:chExt cx="8064896" cy="988293"/>
          </a:xfrm>
        </p:grpSpPr>
        <p:sp>
          <p:nvSpPr>
            <p:cNvPr id="9" name="单圆角矩形 8"/>
            <p:cNvSpPr/>
            <p:nvPr/>
          </p:nvSpPr>
          <p:spPr>
            <a:xfrm>
              <a:off x="1214512" y="1740871"/>
              <a:ext cx="8064896" cy="988293"/>
            </a:xfrm>
            <a:prstGeom prst="round1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利用一组排比句，写出了织女生活的甜蜜、幸福。这与在天宫缺乏自由的生活形成了强烈的对比。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1" name="流程图: 接点 10"/>
            <p:cNvSpPr/>
            <p:nvPr/>
          </p:nvSpPr>
          <p:spPr>
            <a:xfrm>
              <a:off x="8954622" y="2124792"/>
              <a:ext cx="180020" cy="180020"/>
            </a:xfrm>
            <a:prstGeom prst="flowChartConnecto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接点 11"/>
            <p:cNvSpPr/>
            <p:nvPr/>
          </p:nvSpPr>
          <p:spPr>
            <a:xfrm>
              <a:off x="8811356" y="1862857"/>
              <a:ext cx="180020" cy="180020"/>
            </a:xfrm>
            <a:prstGeom prst="flowChartConnecto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流程图: 接点 12"/>
            <p:cNvSpPr/>
            <p:nvPr/>
          </p:nvSpPr>
          <p:spPr>
            <a:xfrm>
              <a:off x="8991376" y="2441132"/>
              <a:ext cx="180020" cy="180020"/>
            </a:xfrm>
            <a:prstGeom prst="flowChartConnecto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3419872" y="226146"/>
            <a:ext cx="2749471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、设问句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539552" y="1125382"/>
            <a:ext cx="8078544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谁在叫他呢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回头一看，微弱的星光下，老牛嘴一张一合的，正在说话。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2159" y="2715766"/>
            <a:ext cx="8064896" cy="988293"/>
            <a:chOff x="1214512" y="1740871"/>
            <a:chExt cx="8064896" cy="988293"/>
          </a:xfrm>
        </p:grpSpPr>
        <p:sp>
          <p:nvSpPr>
            <p:cNvPr id="6" name="单圆角矩形 5"/>
            <p:cNvSpPr/>
            <p:nvPr/>
          </p:nvSpPr>
          <p:spPr>
            <a:xfrm>
              <a:off x="1214512" y="1740871"/>
              <a:ext cx="8064896" cy="988293"/>
            </a:xfrm>
            <a:prstGeom prst="round1Rect">
              <a:avLst>
                <a:gd name="adj" fmla="val 50000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 这是一个设问句，这样写主要强调老牛会说话。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7" name="流程图: 接点 6"/>
            <p:cNvSpPr/>
            <p:nvPr/>
          </p:nvSpPr>
          <p:spPr>
            <a:xfrm>
              <a:off x="8954622" y="2124792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接点 7"/>
            <p:cNvSpPr/>
            <p:nvPr/>
          </p:nvSpPr>
          <p:spPr>
            <a:xfrm>
              <a:off x="8811356" y="1862857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接点 8"/>
            <p:cNvSpPr/>
            <p:nvPr/>
          </p:nvSpPr>
          <p:spPr>
            <a:xfrm>
              <a:off x="8991376" y="2441132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2915816" y="218660"/>
            <a:ext cx="3262432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三、重点句子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561" y="987574"/>
            <a:ext cx="8532495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但是动物说什么话，您只能自己知道。如果对别人说了，您就会变成一块石头。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77150" y="2355726"/>
            <a:ext cx="7593316" cy="1512168"/>
            <a:chOff x="933981" y="2214562"/>
            <a:chExt cx="7593316" cy="1512168"/>
          </a:xfrm>
        </p:grpSpPr>
        <p:sp>
          <p:nvSpPr>
            <p:cNvPr id="14" name="矩形 13"/>
            <p:cNvSpPr/>
            <p:nvPr/>
          </p:nvSpPr>
          <p:spPr>
            <a:xfrm>
              <a:off x="933981" y="2214562"/>
              <a:ext cx="7593316" cy="151216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030A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    这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句话告诉我们，海力布如果将听来的话告诉别人，自己就会变成石头。这里为后面海力布变成石头埋下伏笔。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5" name="流程图: 接点 14"/>
            <p:cNvSpPr/>
            <p:nvPr/>
          </p:nvSpPr>
          <p:spPr>
            <a:xfrm>
              <a:off x="8171856" y="3147814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接点 15"/>
            <p:cNvSpPr/>
            <p:nvPr/>
          </p:nvSpPr>
          <p:spPr>
            <a:xfrm>
              <a:off x="8146251" y="2499742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流程图: 接点 16"/>
            <p:cNvSpPr/>
            <p:nvPr/>
          </p:nvSpPr>
          <p:spPr>
            <a:xfrm>
              <a:off x="1043608" y="2499742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1008" y="843558"/>
            <a:ext cx="867537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牛郎照看那头牛挺周到。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3568" y="2067694"/>
            <a:ext cx="7426155" cy="1012490"/>
            <a:chOff x="966457" y="2355726"/>
            <a:chExt cx="7426155" cy="1012490"/>
          </a:xfrm>
        </p:grpSpPr>
        <p:sp>
          <p:nvSpPr>
            <p:cNvPr id="8" name="矩形 7"/>
            <p:cNvSpPr/>
            <p:nvPr/>
          </p:nvSpPr>
          <p:spPr>
            <a:xfrm>
              <a:off x="966457" y="2355726"/>
              <a:ext cx="7426155" cy="101249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030A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 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  这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是本段的一个中心句，下面内容都是围绕这句话来写的。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0" name="流程图: 接点 9"/>
            <p:cNvSpPr/>
            <p:nvPr/>
          </p:nvSpPr>
          <p:spPr>
            <a:xfrm>
              <a:off x="8171856" y="3147814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接点 10"/>
            <p:cNvSpPr/>
            <p:nvPr/>
          </p:nvSpPr>
          <p:spPr>
            <a:xfrm>
              <a:off x="8146251" y="2499742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接点 11"/>
            <p:cNvSpPr/>
            <p:nvPr/>
          </p:nvSpPr>
          <p:spPr>
            <a:xfrm>
              <a:off x="1043608" y="2499742"/>
              <a:ext cx="180020" cy="18002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467544" y="555526"/>
            <a:ext cx="8188146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3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织女的男孩见那老太婆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怒气冲冲地拉着织女走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，就跑过来拉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住织女的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衣裳。王母娘娘狠狠一推，孩子倒在地上，她就带着织女一起飞。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555526"/>
            <a:ext cx="8188146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3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织女的男孩见那老太婆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怒气冲冲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地拉着织女走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，就跑过来拉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住织女的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衣裳。王母娘娘狠狠一推，孩子倒在地上，她就带着织女一起飞。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555526"/>
            <a:ext cx="8188146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3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织女的男孩见那老太婆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怒气冲冲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地拉着织女走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，就跑过来拉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住织女的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衣裳。王母娘娘狠狠一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，孩子倒在地上，她就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带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着织女一起飞。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剪去对角的矩形 7"/>
          <p:cNvSpPr/>
          <p:nvPr/>
        </p:nvSpPr>
        <p:spPr>
          <a:xfrm>
            <a:off x="479128" y="2617629"/>
            <a:ext cx="5328592" cy="1569809"/>
          </a:xfrm>
          <a:prstGeom prst="snip2DiagRect">
            <a:avLst>
              <a:gd name="adj1" fmla="val 19783"/>
              <a:gd name="adj2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“怒气冲冲”是神态描写，写出王母娘娘怒不可遏的神态。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剪去对角的矩形 8"/>
          <p:cNvSpPr/>
          <p:nvPr/>
        </p:nvSpPr>
        <p:spPr>
          <a:xfrm>
            <a:off x="3331786" y="3795886"/>
            <a:ext cx="5328592" cy="991210"/>
          </a:xfrm>
          <a:prstGeom prst="snip2DiagRect">
            <a:avLst>
              <a:gd name="adj1" fmla="val 19783"/>
              <a:gd name="adj2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“推”“带”是动作描写，写出了王母娘娘的凶狠。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6540" y="1398905"/>
            <a:ext cx="8054975" cy="31085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⑴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织女藏在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泰山下的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石缝里，大海中心的珊瑚礁上。一定要抓回来。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用关联词语合成一句话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en-US" altLang="zh-CN" sz="28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⑵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这不正是紧急事吗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?(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改为陈述句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endParaRPr lang="en-US" altLang="zh-CN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576" y="714157"/>
            <a:ext cx="33502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按要求写句子。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670" y="2395220"/>
            <a:ext cx="83292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哪怕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织女藏在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泰山下的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石缝里，大海中心的珊瑚礁上，也一定要抓回来。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568" y="4083060"/>
            <a:ext cx="316243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   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正是紧急事。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7824" y="165955"/>
            <a:ext cx="345638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四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课堂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练习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18210" y="411510"/>
            <a:ext cx="39738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Wingdings" panose="05000000000000000000" charset="0"/>
              </a:rPr>
              <a:t>2.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Wingdings" panose="05000000000000000000" charset="0"/>
              </a:rPr>
              <a:t>用所给词语写句子。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1516905"/>
            <a:ext cx="7842522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charset="0"/>
              </a:rPr>
              <a:t>牛郎照看那头老牛挺周到。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charset="0"/>
            </a:endParaRPr>
          </a:p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charset="0"/>
              </a:rPr>
              <a:t>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小明做事认真细致，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一点儿也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不马虎。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2525" y="954930"/>
            <a:ext cx="3031023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周到    细致</a:t>
            </a:r>
            <a:endParaRPr lang="zh-CN" altLang="en-US" sz="3200" dirty="0" smtClean="0">
              <a:ln>
                <a:noFill/>
              </a:ln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52525" y="2510045"/>
            <a:ext cx="3063496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珍惜    爱惜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60" y="3072020"/>
            <a:ext cx="7842522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charset="0"/>
              </a:rPr>
              <a:t>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姑娘听得入了神，又同情他，又爱惜他。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charset="0"/>
              </a:rPr>
              <a:t>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一寸光阴一寸金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，我们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要珍惜时间。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182" y="1059582"/>
            <a:ext cx="3475188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文本框 14"/>
          <p:cNvSpPr txBox="1"/>
          <p:nvPr/>
        </p:nvSpPr>
        <p:spPr>
          <a:xfrm>
            <a:off x="3563888" y="226852"/>
            <a:ext cx="276923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9.</a:t>
            </a:r>
            <a:r>
              <a:rPr lang="zh-CN" altLang="en-US" sz="3200" b="1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猎人海力布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48505" y="1707654"/>
            <a:ext cx="3444438" cy="3108543"/>
          </a:xfrm>
          <a:prstGeom prst="rect">
            <a:avLst/>
          </a:prstGeom>
          <a:noFill/>
          <a:ln w="34925">
            <a:solidFill>
              <a:srgbClr val="53B948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   一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、本文讲的是猎人海力布为了救乡亲们的性命，不惜牺牲自己，变成了一块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石头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的故事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这种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热心助人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舍己为人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的品质值得学习。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43608" y="228556"/>
            <a:ext cx="1512168" cy="6001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300" dirty="0" smtClean="0">
                <a:latin typeface="幼圆" panose="02010509060101010101" charset="-122"/>
                <a:ea typeface="幼圆" panose="02010509060101010101" charset="-122"/>
              </a:rPr>
              <a:t>知识点</a:t>
            </a:r>
            <a:endParaRPr lang="zh-CN" altLang="en-US" sz="3300" dirty="0"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5"/>
          <p:cNvSpPr txBox="1"/>
          <p:nvPr/>
        </p:nvSpPr>
        <p:spPr>
          <a:xfrm>
            <a:off x="471981" y="987574"/>
            <a:ext cx="257698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好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歹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)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3203848" y="987574"/>
            <a:ext cx="274593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酝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酿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)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8623" y="987574"/>
            <a:ext cx="353708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瞌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)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睡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505" y="1708934"/>
            <a:ext cx="353708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执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拗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)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03848" y="1718459"/>
            <a:ext cx="353708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依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偎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</a:t>
            </a:r>
            <a:r>
              <a:rPr lang="en-US" altLang="zh-CN" sz="36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91042" y="987574"/>
            <a:ext cx="1096782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dǎi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75891" y="987574"/>
            <a:ext cx="1808277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niàng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38563" y="987574"/>
            <a:ext cx="853377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kē</a:t>
            </a:r>
            <a:endParaRPr lang="en-US" altLang="zh-CN" sz="360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91042" y="1708934"/>
            <a:ext cx="108846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niù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03052" y="1708934"/>
            <a:ext cx="126253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wēi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5848624" y="1708934"/>
            <a:ext cx="278960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结</a:t>
            </a:r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婚</a:t>
            </a:r>
            <a:r>
              <a:rPr lang="en-US" altLang="zh-CN" sz="36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)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3"/>
          <p:cNvSpPr txBox="1"/>
          <p:nvPr/>
        </p:nvSpPr>
        <p:spPr>
          <a:xfrm>
            <a:off x="7173948" y="1699409"/>
            <a:ext cx="101118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hūn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927373" y="2859782"/>
            <a:ext cx="4552950" cy="1371600"/>
          </a:xfrm>
          <a:prstGeom prst="wedgeRoundRectCallout">
            <a:avLst>
              <a:gd name="adj1" fmla="val -21765"/>
              <a:gd name="adj2" fmla="val -8933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“拗”的读音是</a:t>
            </a:r>
            <a:r>
              <a:rPr lang="en-US" altLang="zh-CN" sz="2800" dirty="0" err="1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niù</a:t>
            </a:r>
            <a:r>
              <a:rPr lang="zh-CN" altLang="en-US" sz="2800" dirty="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，不要读这个字的右半边哟。</a:t>
            </a:r>
            <a:endParaRPr lang="zh-CN" altLang="en-US" sz="2800" dirty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  <p:bldP spid="1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043608" y="426578"/>
            <a:ext cx="6799674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二、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下面两句话分别用了什么描写方法。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090" y="1118195"/>
            <a:ext cx="863473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1.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海力布听到这个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消息，大吃一惊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。他急忙跑回家对大家说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:“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咱们赶快搬到别处去吧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!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这个地方不能住了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!”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6817" y="2931790"/>
            <a:ext cx="7625276" cy="954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语言描写。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海力布不直接告诉鸟儿说的话，是因为他心里知道，说出来自己会变成石头。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11560" y="691322"/>
            <a:ext cx="4398052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2.</a:t>
            </a:r>
            <a:r>
              <a:rPr lang="zh-CN" altLang="en-US" sz="3200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海力布知道着急也没有用，不把为什么要搬家说清楚，大家是不会相信的。</a:t>
            </a:r>
            <a:endParaRPr lang="zh-CN" altLang="en-US" sz="3200" dirty="0" smtClean="0">
              <a:ln>
                <a:noFill/>
              </a:ln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7348" name="Picture 4" descr="https://timgsa.baidu.com/timg?image&amp;quality=80&amp;size=b9999_10000&amp;sec=1582048355225&amp;di=e0279b6716930554e6b87417c5b36553&amp;imgtype=0&amp;src=http%3A%2F%2Fn1.itc.cn%2Fimg8%2Fwb%2Frecom%2F2016%2F07%2F03%2F146752685157148760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68144" y="899127"/>
            <a:ext cx="2705820" cy="16464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文本框 4"/>
          <p:cNvSpPr txBox="1"/>
          <p:nvPr/>
        </p:nvSpPr>
        <p:spPr>
          <a:xfrm>
            <a:off x="827584" y="3075806"/>
            <a:ext cx="7625276" cy="954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心理描写。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海力布心想如果不把原因告诉大家，大家是不会相信的，为接下来变为石头作铺垫。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7" y="1123909"/>
            <a:ext cx="2601881" cy="1951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文本框 20"/>
          <p:cNvSpPr txBox="1"/>
          <p:nvPr/>
        </p:nvSpPr>
        <p:spPr>
          <a:xfrm>
            <a:off x="3275856" y="195486"/>
            <a:ext cx="331606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10.</a:t>
            </a:r>
            <a:r>
              <a:rPr lang="zh-CN" altLang="en-US" sz="3200" b="1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牛郎织女</a:t>
            </a:r>
            <a:r>
              <a:rPr lang="en-US" altLang="zh-CN" sz="3200" b="1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3200" b="1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</a:t>
            </a:r>
            <a:r>
              <a:rPr lang="en-US" altLang="zh-CN" sz="3200" b="1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endParaRPr lang="en-US" altLang="zh-CN" sz="3200" b="1" dirty="0" smtClean="0">
              <a:ln>
                <a:noFill/>
              </a:ln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0" name="TextBox 3"/>
          <p:cNvSpPr txBox="1"/>
          <p:nvPr/>
        </p:nvSpPr>
        <p:spPr>
          <a:xfrm>
            <a:off x="4283968" y="1851670"/>
            <a:ext cx="4123055" cy="2676525"/>
          </a:xfrm>
          <a:prstGeom prst="rect">
            <a:avLst/>
          </a:prstGeom>
          <a:noFill/>
          <a:ln w="34925">
            <a:solidFill>
              <a:srgbClr val="53B948"/>
            </a:solidFill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    一、本文讲述了牛郎关心老牛、与老牛亲密无间以及与织女相识并结为夫妻的故事。表达了</a:t>
            </a:r>
            <a:r>
              <a:rPr lang="zh-CN" altLang="en-US" dirty="0">
                <a:solidFill>
                  <a:srgbClr val="FF0000"/>
                </a:solidFill>
              </a:rPr>
              <a:t>勤劳善良</a:t>
            </a:r>
            <a:r>
              <a:rPr lang="zh-CN" altLang="en-US" dirty="0"/>
              <a:t>的劳动人民对美好生活的</a:t>
            </a:r>
            <a:r>
              <a:rPr lang="zh-CN" altLang="en-US" dirty="0">
                <a:solidFill>
                  <a:srgbClr val="FF0000"/>
                </a:solidFill>
              </a:rPr>
              <a:t>向往</a:t>
            </a:r>
            <a:r>
              <a:rPr lang="zh-CN" altLang="en-US" dirty="0"/>
              <a:t>和</a:t>
            </a:r>
            <a:r>
              <a:rPr lang="zh-CN" altLang="en-US" dirty="0">
                <a:solidFill>
                  <a:srgbClr val="FF0000"/>
                </a:solidFill>
              </a:rPr>
              <a:t>追求</a:t>
            </a:r>
            <a:r>
              <a:rPr lang="zh-CN" altLang="en-US" dirty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0510" y="675640"/>
            <a:ext cx="8477954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二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、怎样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理解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自然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，有时候他还觉得美中不足，要是牛能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说话，把了解的和想说的都一五一十地说出来，那该多好呢。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句话中的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美中不足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词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849" y="2715766"/>
            <a:ext cx="7625276" cy="1384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美中不足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指的是虽然很好，但还有缺陷。从这一词可以看出牛郎的心声，为后文老牛开口说媒作铺垫。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275856" y="339502"/>
            <a:ext cx="327846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200" b="1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11.</a:t>
            </a:r>
            <a:r>
              <a:rPr lang="zh-CN" altLang="en-US" sz="3200" b="1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牛郎织女</a:t>
            </a:r>
            <a:r>
              <a:rPr lang="en-US" altLang="zh-CN" sz="3200" b="1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altLang="zh-CN" sz="3200" b="1" dirty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6066" y="1635646"/>
            <a:ext cx="4536504" cy="3107690"/>
          </a:xfrm>
          <a:prstGeom prst="rect">
            <a:avLst/>
          </a:prstGeom>
          <a:ln w="34925">
            <a:solidFill>
              <a:srgbClr val="53B948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    一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、本文用了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设置悬念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的写作手法，吸引我们把故事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有兴趣地读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下去。比如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老牛临死时说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:“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碰上什么紧急事，你就披上我的皮</a:t>
            </a: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会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遇上什么紧急事呢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牛皮有什么作用呢？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50" name="Picture 2" descr="https://gimg2.baidu.com/image_search/src=http%3A%2F%2Fzgshige.com.cn%2Fupload%2Fresources%2Fimage%2F2016%2F08%2F08%2F97714.jpg&amp;refer=http%3A%2F%2Fzgshige.com.cn&amp;app=2002&amp;size=f9999,10000&amp;q=a80&amp;n=0&amp;g=0n&amp;fmt=jpeg?sec=1619319430&amp;t=5d5a714fda6e3f9d089e1dc6131451c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955780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4049" r="8440"/>
          <a:stretch>
            <a:fillRect/>
          </a:stretch>
        </p:blipFill>
        <p:spPr>
          <a:xfrm>
            <a:off x="342569" y="2067694"/>
            <a:ext cx="1350630" cy="1688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0209" r="26493"/>
          <a:stretch>
            <a:fillRect/>
          </a:stretch>
        </p:blipFill>
        <p:spPr>
          <a:xfrm>
            <a:off x="2400204" y="1934511"/>
            <a:ext cx="1411322" cy="1821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4423" b="16727"/>
          <a:stretch>
            <a:fillRect/>
          </a:stretch>
        </p:blipFill>
        <p:spPr>
          <a:xfrm>
            <a:off x="4518531" y="1856681"/>
            <a:ext cx="1653806" cy="15913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0232" y="2355726"/>
            <a:ext cx="1806203" cy="1400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4"/>
          <p:cNvSpPr txBox="1"/>
          <p:nvPr/>
        </p:nvSpPr>
        <p:spPr>
          <a:xfrm>
            <a:off x="2382127" y="3993266"/>
            <a:ext cx="1422184" cy="461665"/>
          </a:xfrm>
          <a:prstGeom prst="rect">
            <a:avLst/>
          </a:prstGeom>
          <a:solidFill>
            <a:srgbClr val="98D267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indent="1143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indent="3429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indent="4572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老牛留皮</a:t>
            </a:r>
            <a:endParaRPr lang="zh-CN" altLang="en-US" dirty="0"/>
          </a:p>
        </p:txBody>
      </p:sp>
      <p:sp>
        <p:nvSpPr>
          <p:cNvPr id="17" name="TextBox 4"/>
          <p:cNvSpPr txBox="1"/>
          <p:nvPr/>
        </p:nvSpPr>
        <p:spPr>
          <a:xfrm>
            <a:off x="4604910" y="3724060"/>
            <a:ext cx="1422184" cy="461665"/>
          </a:xfrm>
          <a:prstGeom prst="rect">
            <a:avLst/>
          </a:prstGeom>
          <a:solidFill>
            <a:srgbClr val="98D267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indent="1143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indent="3429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indent="4572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抓上天庭</a:t>
            </a:r>
            <a:endParaRPr lang="zh-CN" altLang="en-US" dirty="0"/>
          </a:p>
        </p:txBody>
      </p:sp>
      <p:sp>
        <p:nvSpPr>
          <p:cNvPr id="18" name="TextBox 4"/>
          <p:cNvSpPr txBox="1"/>
          <p:nvPr/>
        </p:nvSpPr>
        <p:spPr>
          <a:xfrm>
            <a:off x="6852241" y="3942805"/>
            <a:ext cx="1422184" cy="461665"/>
          </a:xfrm>
          <a:prstGeom prst="rect">
            <a:avLst/>
          </a:prstGeom>
          <a:solidFill>
            <a:srgbClr val="98D267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indent="1143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indent="3429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indent="4572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七夕相会</a:t>
            </a:r>
            <a:endParaRPr lang="zh-CN" altLang="en-US" dirty="0"/>
          </a:p>
        </p:txBody>
      </p:sp>
      <p:sp>
        <p:nvSpPr>
          <p:cNvPr id="19" name="TextBox 4"/>
          <p:cNvSpPr txBox="1"/>
          <p:nvPr/>
        </p:nvSpPr>
        <p:spPr>
          <a:xfrm>
            <a:off x="351418" y="4017710"/>
            <a:ext cx="1422184" cy="461665"/>
          </a:xfrm>
          <a:prstGeom prst="rect">
            <a:avLst/>
          </a:prstGeom>
          <a:solidFill>
            <a:srgbClr val="98D267"/>
          </a:solidFill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indent="1143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indent="3429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indent="4572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defTabSz="9144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幸福生活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339065" y="552028"/>
            <a:ext cx="8358932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二、这篇故事表现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了织女追求自由幸福生活的反抗精神,表达了勤劳善良的劳动人民对美好生活的向往和追求。</a:t>
            </a:r>
            <a:endParaRPr lang="zh-CN" altLang="en-US" sz="2800" dirty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18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80005" y="196285"/>
            <a:ext cx="3707115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三、巩固练习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623" y="981075"/>
            <a:ext cx="8486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1.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按课文内容填空。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380" y="2886710"/>
            <a:ext cx="8732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2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用关联词分别将两个句子合为一句话。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380" y="1503045"/>
            <a:ext cx="83445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海力布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救了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  )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，得到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)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，他把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                  )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的消息告诉了乡亲们，乡亲们得救了，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而他自己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却变成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)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7584" y="3408680"/>
            <a:ext cx="82213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王母娘娘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十分愤怒。织女私自下天庭和牛郎成亲。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87824" y="1503045"/>
            <a:ext cx="15855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小白蛇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52120" y="1503045"/>
            <a:ext cx="9753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宝石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4894" y="3930650"/>
            <a:ext cx="7997006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之所以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王母娘娘十分愤怒，是因为织女私自下天庭和牛郎成亲。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9450" y="1933575"/>
            <a:ext cx="38011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山要崩塌、地要被淹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70830" y="2364740"/>
            <a:ext cx="9880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石头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47864" y="174695"/>
            <a:ext cx="3272050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一、日积月累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60032" y="1131590"/>
            <a:ext cx="372300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乞巧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(唐)林杰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七夕今宵看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牵牛织女渡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家家乞巧望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穿尽红丝几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28862" y="237492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河桥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8862" y="194820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碧霄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8862" y="280164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秋月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8862" y="32283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万条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043607" y="228556"/>
            <a:ext cx="1944217" cy="6001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300" dirty="0" smtClean="0">
                <a:latin typeface="幼圆" panose="02010509060101010101" charset="-122"/>
                <a:ea typeface="幼圆" panose="02010509060101010101" charset="-122"/>
              </a:rPr>
              <a:t>积累背诵</a:t>
            </a:r>
            <a:endParaRPr lang="zh-CN" altLang="en-US" sz="3300" dirty="0"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02142"/>
            <a:ext cx="3261877" cy="2145555"/>
          </a:xfrm>
          <a:prstGeom prst="ellipse">
            <a:avLst/>
          </a:prstGeom>
          <a:ln w="63500" cap="rnd">
            <a:solidFill>
              <a:schemeClr val="accent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67944" y="1203598"/>
            <a:ext cx="4968552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dirty="0" smtClean="0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dirty="0" smtClean="0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七夕晚上，望着碧蓝的天空，就好像看见隔着“天河”的牛郎织女在鹊桥上相会。</a:t>
            </a:r>
            <a:endParaRPr lang="zh-CN" altLang="en-US" sz="2800" dirty="0" smtClean="0"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2800" dirty="0" smtClean="0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  家家户户都在一边观赏秋月，一边乞巧(对月穿针)，</a:t>
            </a:r>
            <a:endParaRPr lang="zh-CN" altLang="en-US" sz="2800" dirty="0" smtClean="0"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2800" dirty="0" smtClean="0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穿过的红线都有几万条了。    </a:t>
            </a:r>
            <a:endParaRPr lang="zh-CN" altLang="en-US" sz="2800" dirty="0"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303338" y="348456"/>
            <a:ext cx="1655762" cy="520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诗文意思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02142"/>
            <a:ext cx="3261877" cy="2145555"/>
          </a:xfrm>
          <a:prstGeom prst="ellipse">
            <a:avLst/>
          </a:prstGeom>
          <a:ln w="63500" cap="rnd">
            <a:solidFill>
              <a:schemeClr val="accent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83968" y="1086505"/>
            <a:ext cx="4464496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sym typeface="+mn-ea"/>
              </a:rPr>
              <a:t>这是一首描写七夕乞巧盛况的一首诗，诗人没有写各种不同的心愿，而是留下想象的空间，表达了人们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    )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     )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sym typeface="+mn-ea"/>
              </a:rPr>
              <a:t>的心愿。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9307" y="3394829"/>
            <a:ext cx="1936909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追求幸福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84168" y="2931790"/>
            <a:ext cx="1797050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乞取智巧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303338" y="348456"/>
            <a:ext cx="1655762" cy="520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主题思想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02142"/>
            <a:ext cx="3261877" cy="2145555"/>
          </a:xfrm>
          <a:prstGeom prst="ellipse">
            <a:avLst/>
          </a:prstGeom>
          <a:ln w="63500" cap="rnd">
            <a:solidFill>
              <a:schemeClr val="accent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37376" y="2829322"/>
            <a:ext cx="23242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叮嘱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88337" y="2829322"/>
            <a:ext cx="1663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牛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郎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5776" y="36829"/>
            <a:ext cx="3272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二、易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错字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99992" y="2124472"/>
            <a:ext cx="180054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紧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挨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37377" y="1423432"/>
            <a:ext cx="2140939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兄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嫂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98496" y="2124472"/>
            <a:ext cx="1662523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延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误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3972" y="1419622"/>
            <a:ext cx="1831681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应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酬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98497" y="1420892"/>
            <a:ext cx="1646956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谎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言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9992" y="1422162"/>
            <a:ext cx="172271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塌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陷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3972" y="2124472"/>
            <a:ext cx="166771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妻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子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37377" y="2124472"/>
            <a:ext cx="161374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晚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辈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99992" y="2829322"/>
            <a:ext cx="180054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婚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纱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3972" y="2829322"/>
            <a:ext cx="180054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车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辆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标注 18"/>
          <p:cNvSpPr/>
          <p:nvPr/>
        </p:nvSpPr>
        <p:spPr bwMode="auto">
          <a:xfrm>
            <a:off x="4259792" y="845103"/>
            <a:ext cx="4081493" cy="999534"/>
          </a:xfrm>
          <a:prstGeom prst="wedgeRectCallout">
            <a:avLst>
              <a:gd name="adj1" fmla="val -66020"/>
              <a:gd name="adj2" fmla="val 57467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“谎”的右部是“荒”，不要丢掉一点哟！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0" name="矩形标注 19"/>
          <p:cNvSpPr/>
          <p:nvPr/>
        </p:nvSpPr>
        <p:spPr bwMode="auto">
          <a:xfrm>
            <a:off x="263960" y="3609806"/>
            <a:ext cx="4081493" cy="1204617"/>
          </a:xfrm>
          <a:prstGeom prst="wedgeRectCallout">
            <a:avLst>
              <a:gd name="adj1" fmla="val -19346"/>
              <a:gd name="adj2" fmla="val -17763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“酬”左边是“酉”不是“西”，里面这一横不要丢掉哟！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1" name="矩形标注 20"/>
          <p:cNvSpPr/>
          <p:nvPr/>
        </p:nvSpPr>
        <p:spPr bwMode="auto">
          <a:xfrm>
            <a:off x="4835501" y="3835060"/>
            <a:ext cx="4081493" cy="1204617"/>
          </a:xfrm>
          <a:prstGeom prst="wedgeRectCallout">
            <a:avLst>
              <a:gd name="adj1" fmla="val -87179"/>
              <a:gd name="adj2" fmla="val -144954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“延”与“廷”相似，但它又与“廷”有别，书写时要注意哟！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544" y="987574"/>
            <a:ext cx="80054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1.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本诗的故事与乞巧相关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。你还知道下面的节日和习俗吗</a:t>
            </a:r>
            <a:r>
              <a:rPr 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03649" y="2139702"/>
            <a:ext cx="4248472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重阳节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端午节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中秋节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元宵节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9100" y="2111578"/>
            <a:ext cx="4248472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登高、插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茱萸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吃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粽子、赛龙舟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赏月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、吃月饼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看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花灯、吃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汤圆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131840" y="149295"/>
            <a:ext cx="38703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知识拓展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03338" y="1026795"/>
            <a:ext cx="544980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+mn-ea"/>
              </a:rPr>
              <a:t>2.</a:t>
            </a:r>
            <a:r>
              <a:rPr lang="zh-CN" altLang="en-US" sz="2800" dirty="0">
                <a:latin typeface="+mn-ea"/>
              </a:rPr>
              <a:t>有关织女牛郎的诗</a:t>
            </a:r>
            <a:endParaRPr lang="zh-CN" altLang="en-US" sz="2800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7664" y="1698475"/>
            <a:ext cx="597666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秋夕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（唐代）杜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牧 </a:t>
            </a:r>
            <a:endParaRPr lang="en-US" altLang="zh-CN" sz="24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银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烛秋光冷画屏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，轻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罗小扇扑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流萤。天阶夜色凉如水，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坐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看牵牛织女星。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131840" y="149295"/>
            <a:ext cx="38703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知识拓展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12041" y="240825"/>
            <a:ext cx="3870325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latin typeface="+mn-ea"/>
              </a:rPr>
              <a:t>三、巩固练习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3568" y="1203598"/>
            <a:ext cx="8028384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《乞巧》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中表达人们对幸福追求的诗句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家家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乞巧望秋月，穿尽红丝几万条条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1132" y="2307166"/>
            <a:ext cx="631980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把意思相同话和词语的连接起来。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5655" y="2979569"/>
            <a:ext cx="6471861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鼻子都气歪了    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 望眼欲穿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前怕狼后怕虎       气急败坏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盼星星盼月亮       畏首畏尾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067944" y="3344631"/>
            <a:ext cx="1216025" cy="4921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60722" y="3836756"/>
            <a:ext cx="1226858" cy="50073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211960" y="3359592"/>
            <a:ext cx="1079231" cy="84222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" y="0"/>
            <a:ext cx="9139428" cy="5143500"/>
          </a:xfrm>
          <a:prstGeom prst="rect">
            <a:avLst/>
          </a:prstGeom>
        </p:spPr>
      </p:pic>
      <p:sp>
        <p:nvSpPr>
          <p:cNvPr id="3" name="文本框 3"/>
          <p:cNvSpPr txBox="1"/>
          <p:nvPr/>
        </p:nvSpPr>
        <p:spPr>
          <a:xfrm>
            <a:off x="651128" y="1419622"/>
            <a:ext cx="7834196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914400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6968256" y="2"/>
            <a:ext cx="1927372" cy="771551"/>
            <a:chOff x="6968256" y="-1"/>
            <a:chExt cx="1927372" cy="7715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7" name="文本框 35"/>
            <p:cNvSpPr txBox="1"/>
            <p:nvPr/>
          </p:nvSpPr>
          <p:spPr>
            <a:xfrm>
              <a:off x="7079329" y="509940"/>
              <a:ext cx="94609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 defTabSz="914400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31840" y="202069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三、形</a:t>
            </a:r>
            <a:r>
              <a:rPr lang="zh-CN" altLang="en-US" sz="4000" b="1" dirty="0">
                <a:latin typeface="+mn-ea"/>
              </a:rPr>
              <a:t>近字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2017" y="3703871"/>
            <a:ext cx="4441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塌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榻</a:t>
            </a:r>
            <a:r>
              <a:rPr lang="en-US" altLang="zh-CN" sz="4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r>
              <a:rPr lang="zh-CN" altLang="en-US" sz="4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遢 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7902" y="1131590"/>
            <a:ext cx="1116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zhēn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6100" y="1563638"/>
            <a:ext cx="4421212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珍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诊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趁 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97359" y="2683183"/>
            <a:ext cx="394619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叮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盯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订 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1238" y="1141325"/>
            <a:ext cx="115394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chèn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7344" y="1131590"/>
            <a:ext cx="1116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zhěn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4567" y="2233422"/>
            <a:ext cx="1063032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dīng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54139" y="2250342"/>
            <a:ext cx="1028671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  <a:sym typeface="+mn-ea"/>
              </a:rPr>
              <a:t>dìng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27737" y="2251135"/>
            <a:ext cx="101414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>
                <a:latin typeface="汉语拼音" panose="020B0604020202020204" pitchFamily="34" charset="0"/>
                <a:cs typeface="汉语拼音" panose="020B0604020202020204" pitchFamily="34" charset="0"/>
                <a:sym typeface="+mn-ea"/>
              </a:rPr>
              <a:t>dīng</a:t>
            </a:r>
            <a:endParaRPr lang="en-US" altLang="zh-CN" sz="2800">
              <a:latin typeface="汉语拼音" panose="020B0604020202020204" pitchFamily="34" charset="0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36115" y="3262595"/>
            <a:ext cx="62561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tà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90824" y="3316638"/>
            <a:ext cx="62742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tā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56224" y="3271823"/>
            <a:ext cx="62742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>
                <a:latin typeface="汉语拼音" panose="020B0604020202020204" pitchFamily="34" charset="0"/>
                <a:cs typeface="汉语拼音" panose="020B0604020202020204" pitchFamily="34" charset="0"/>
              </a:rPr>
              <a:t>tā</a:t>
            </a:r>
            <a:endParaRPr lang="en-US" altLang="zh-CN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0" name="线形标注 1 29"/>
          <p:cNvSpPr/>
          <p:nvPr/>
        </p:nvSpPr>
        <p:spPr>
          <a:xfrm>
            <a:off x="6002103" y="1396335"/>
            <a:ext cx="2266504" cy="2720627"/>
          </a:xfrm>
          <a:prstGeom prst="borderCallout1">
            <a:avLst>
              <a:gd name="adj1" fmla="val 52598"/>
              <a:gd name="adj2" fmla="val -939"/>
              <a:gd name="adj3" fmla="val 63229"/>
              <a:gd name="adj4" fmla="val -45318"/>
            </a:avLst>
          </a:prstGeom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 “叮”通常与“嘱” 放在一起使用，意为嘱咐。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284084" y="912476"/>
            <a:ext cx="98929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汉语拼音" panose="020B0604020202020204" pitchFamily="34" charset="0"/>
                <a:cs typeface="汉语拼音" panose="020B0604020202020204" pitchFamily="34" charset="0"/>
              </a:rPr>
              <a:t>jiāo</a:t>
            </a:r>
            <a:endParaRPr lang="en-US" altLang="zh-CN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60668" y="1250925"/>
            <a:ext cx="4608512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焦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蕉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瞧 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94121" y="2299945"/>
            <a:ext cx="3942569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郎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朗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94102" y="865833"/>
            <a:ext cx="989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qiáo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691097" y="884312"/>
            <a:ext cx="936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jiāo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682524" y="1934919"/>
            <a:ext cx="1153228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lǎng</a:t>
            </a:r>
            <a:endParaRPr lang="en-US" altLang="zh-CN" sz="28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302014" y="1934919"/>
            <a:ext cx="751638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汉语拼音" panose="020B0604020202020204" pitchFamily="34" charset="0"/>
                <a:cs typeface="汉语拼音" panose="020B0604020202020204" pitchFamily="34" charset="0"/>
              </a:rPr>
              <a:t>jí</a:t>
            </a:r>
            <a:endParaRPr lang="en-US" altLang="zh-CN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284817" y="1939438"/>
            <a:ext cx="100872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  <a:sym typeface="+mn-ea"/>
              </a:rPr>
              <a:t>láng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77353" y="3414967"/>
            <a:ext cx="3810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嫂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搜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瘦  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310806" y="3072312"/>
            <a:ext cx="862344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sǎo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733883" y="3073562"/>
            <a:ext cx="851857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sōu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010787" y="3087980"/>
            <a:ext cx="10744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>
                <a:latin typeface="汉语拼音" panose="020B0604020202020204" pitchFamily="34" charset="0"/>
                <a:cs typeface="汉语拼音" panose="020B0604020202020204" pitchFamily="34" charset="0"/>
              </a:rPr>
              <a:t>shòu</a:t>
            </a:r>
            <a:endParaRPr lang="en-US" altLang="zh-CN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3259138" y="153780"/>
            <a:ext cx="275748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b="1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三、形近字</a:t>
            </a:r>
            <a:endParaRPr lang="zh-CN" altLang="en-US" dirty="0"/>
          </a:p>
        </p:txBody>
      </p:sp>
      <p:sp>
        <p:nvSpPr>
          <p:cNvPr id="30" name="线形标注 1 29"/>
          <p:cNvSpPr/>
          <p:nvPr/>
        </p:nvSpPr>
        <p:spPr>
          <a:xfrm>
            <a:off x="5885865" y="1079060"/>
            <a:ext cx="2266504" cy="2720627"/>
          </a:xfrm>
          <a:prstGeom prst="borderCallout1">
            <a:avLst>
              <a:gd name="adj1" fmla="val 52598"/>
              <a:gd name="adj2" fmla="val -939"/>
              <a:gd name="adj3" fmla="val 63229"/>
              <a:gd name="adj4" fmla="val -45318"/>
            </a:avLst>
          </a:prstGeom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“郎”对某种人的称呼。例如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: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新郎，郎中。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3" grpId="0"/>
      <p:bldP spid="44" grpId="0"/>
      <p:bldP spid="45" grpId="0"/>
      <p:bldP spid="46" grpId="0"/>
      <p:bldP spid="47" grpId="0"/>
      <p:bldP spid="49" grpId="0"/>
      <p:bldP spid="50" grpId="0"/>
      <p:bldP spid="51" grpId="0"/>
      <p:bldP spid="29" grpId="0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12372" y="3533554"/>
            <a:ext cx="24786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罕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空  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3787" y="1050549"/>
            <a:ext cx="990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liàng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16817" y="1415039"/>
            <a:ext cx="4495036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辆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俩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 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6817" y="2458091"/>
            <a:ext cx="3991412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纱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妙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沙 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55245" y="1059582"/>
            <a:ext cx="977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汉语拼音" panose="020B0604020202020204" pitchFamily="34" charset="0"/>
                <a:cs typeface="汉语拼音" panose="020B0604020202020204" pitchFamily="34" charset="0"/>
              </a:rPr>
              <a:t>liǎng</a:t>
            </a:r>
            <a:endParaRPr lang="en-US" altLang="zh-CN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30506" y="1059582"/>
            <a:ext cx="877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liǎ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3713" y="2052715"/>
            <a:ext cx="116205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miào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78427" y="2093601"/>
            <a:ext cx="9982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  <a:sym typeface="+mn-ea"/>
              </a:rPr>
              <a:t>shā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65382" y="2093601"/>
            <a:ext cx="76655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>
                <a:latin typeface="汉语拼音" panose="020B0604020202020204" pitchFamily="34" charset="0"/>
                <a:cs typeface="汉语拼音" panose="020B0604020202020204" pitchFamily="34" charset="0"/>
                <a:sym typeface="+mn-ea"/>
              </a:rPr>
              <a:t>shā</a:t>
            </a:r>
            <a:endParaRPr lang="en-US" altLang="zh-CN" sz="2800">
              <a:latin typeface="汉语拼音" panose="020B0604020202020204" pitchFamily="34" charset="0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23713" y="3197332"/>
            <a:ext cx="97013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kōng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12372" y="3228837"/>
            <a:ext cx="81464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>
                <a:latin typeface="汉语拼音" panose="020B0604020202020204" pitchFamily="34" charset="0"/>
                <a:cs typeface="汉语拼音" panose="020B0604020202020204" pitchFamily="34" charset="0"/>
              </a:rPr>
              <a:t>hǎn</a:t>
            </a:r>
            <a:endParaRPr lang="en-US" altLang="zh-CN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3259138" y="153780"/>
            <a:ext cx="275748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 b="1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三、形近字</a:t>
            </a:r>
            <a:endParaRPr lang="zh-CN" altLang="en-US" dirty="0"/>
          </a:p>
        </p:txBody>
      </p:sp>
      <p:sp>
        <p:nvSpPr>
          <p:cNvPr id="28" name="线形标注 1 27"/>
          <p:cNvSpPr/>
          <p:nvPr/>
        </p:nvSpPr>
        <p:spPr>
          <a:xfrm>
            <a:off x="5570375" y="1707654"/>
            <a:ext cx="2266504" cy="2720627"/>
          </a:xfrm>
          <a:prstGeom prst="borderCallout1">
            <a:avLst>
              <a:gd name="adj1" fmla="val 52598"/>
              <a:gd name="adj2" fmla="val -939"/>
              <a:gd name="adj3" fmla="val 80034"/>
              <a:gd name="adj4" fmla="val -77817"/>
            </a:avLst>
          </a:prstGeom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“罕”，下面是“干”，上横短下横长。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/>
      <p:bldP spid="12" grpId="0"/>
      <p:bldP spid="13" grpId="0"/>
      <p:bldP spid="15" grpId="0"/>
      <p:bldP spid="16" grpId="0"/>
      <p:bldP spid="25" grpId="0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356648" y="601345"/>
            <a:ext cx="877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汉语拼音" panose="020B0604020202020204" pitchFamily="34" charset="0"/>
                <a:cs typeface="汉语拼音" panose="020B0604020202020204" pitchFamily="34" charset="0"/>
              </a:rPr>
              <a:t>bèi</a:t>
            </a:r>
            <a:endParaRPr lang="en-US" altLang="zh-CN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56648" y="1073785"/>
            <a:ext cx="4583504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辈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悲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翡 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56648" y="2134447"/>
            <a:ext cx="3921175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酬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州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洲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211960" y="601345"/>
            <a:ext cx="688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fěi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863860" y="601345"/>
            <a:ext cx="877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bēi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637170" y="1804697"/>
            <a:ext cx="12649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zhōu</a:t>
            </a:r>
            <a:endParaRPr lang="en-US" altLang="zh-CN" sz="28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981772" y="1783401"/>
            <a:ext cx="11493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zhōu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175395" y="1808936"/>
            <a:ext cx="98937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  <a:sym typeface="+mn-ea"/>
              </a:rPr>
              <a:t>chóu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59632" y="3148728"/>
            <a:ext cx="37896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歹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夕  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351547" y="2805697"/>
            <a:ext cx="69121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dǎi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892626" y="2805697"/>
            <a:ext cx="48603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xī</a:t>
            </a:r>
            <a:endParaRPr lang="en-US" altLang="zh-CN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5" name="线形标注 1 24"/>
          <p:cNvSpPr/>
          <p:nvPr/>
        </p:nvSpPr>
        <p:spPr>
          <a:xfrm>
            <a:off x="5733019" y="1158853"/>
            <a:ext cx="2266504" cy="2720627"/>
          </a:xfrm>
          <a:prstGeom prst="borderCallout1">
            <a:avLst>
              <a:gd name="adj1" fmla="val 83407"/>
              <a:gd name="adj2" fmla="val -2060"/>
              <a:gd name="adj3" fmla="val 86569"/>
              <a:gd name="adj4" fmla="val -101351"/>
            </a:avLst>
          </a:prstGeom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 “歹”指坏、恶。如歹毒，歹念。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3" grpId="0"/>
      <p:bldP spid="44" grpId="0"/>
      <p:bldP spid="45" grpId="0"/>
      <p:bldP spid="46" grpId="0"/>
      <p:bldP spid="47" grpId="0"/>
      <p:bldP spid="49" grpId="0"/>
      <p:bldP spid="51" grpId="0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左大括号 29"/>
          <p:cNvSpPr/>
          <p:nvPr/>
        </p:nvSpPr>
        <p:spPr>
          <a:xfrm>
            <a:off x="1430798" y="1868852"/>
            <a:ext cx="293573" cy="192468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2092" y="2445795"/>
            <a:ext cx="1136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落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734105" y="3490294"/>
            <a:ext cx="1038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latin typeface="汉语拼音" panose="020B0604020202020204" pitchFamily="34" charset="0"/>
                <a:cs typeface="汉语拼音" panose="020B0604020202020204" pitchFamily="34" charset="0"/>
              </a:rPr>
              <a:t>là</a:t>
            </a:r>
            <a:endParaRPr lang="en-US" altLang="zh-CN" sz="3200" b="1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684766" y="1634597"/>
            <a:ext cx="1418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luò</a:t>
            </a:r>
            <a:endParaRPr lang="en-US" altLang="zh-CN" sz="32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732661" y="3177934"/>
            <a:ext cx="3197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丢三落四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51269" y="100711"/>
            <a:ext cx="3786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四、多音多义字</a:t>
            </a:r>
            <a:endParaRPr lang="zh-CN" altLang="en-US" sz="4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5285" y="771550"/>
            <a:ext cx="1920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落泪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95285" y="1190650"/>
            <a:ext cx="1771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落幕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505715" y="1022350"/>
            <a:ext cx="206332" cy="1810663"/>
          </a:xfrm>
          <a:prstGeom prst="leftBrace">
            <a:avLst>
              <a:gd name="adj1" fmla="val 6098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463308" y="3363642"/>
            <a:ext cx="145573" cy="86741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96504" y="3745071"/>
            <a:ext cx="1920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落下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95285" y="1609750"/>
            <a:ext cx="182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落水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95285" y="2028850"/>
            <a:ext cx="182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沦落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95285" y="2447950"/>
            <a:ext cx="182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落后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云形标注 16"/>
          <p:cNvSpPr/>
          <p:nvPr/>
        </p:nvSpPr>
        <p:spPr>
          <a:xfrm>
            <a:off x="4923631" y="915565"/>
            <a:ext cx="3863335" cy="3593927"/>
          </a:xfrm>
          <a:prstGeom prst="cloudCallout">
            <a:avLst>
              <a:gd name="adj1" fmla="val -62762"/>
              <a:gd name="adj2" fmla="val -8511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6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     “落”这个字除了在表示“遗漏、丢下”时，读“</a:t>
            </a:r>
            <a:r>
              <a:rPr lang="en-US" altLang="zh-CN" sz="2600" b="1" dirty="0" err="1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là</a:t>
            </a:r>
            <a:r>
              <a:rPr lang="en-US" altLang="zh-CN" sz="26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”</a:t>
            </a:r>
            <a:r>
              <a:rPr lang="zh-CN" altLang="en-US" sz="26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。其他时候均读“</a:t>
            </a:r>
            <a:r>
              <a:rPr lang="en-US" altLang="zh-CN" sz="2600" b="1" dirty="0" err="1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luò</a:t>
            </a:r>
            <a:r>
              <a:rPr lang="en-US" altLang="zh-CN" sz="26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”</a:t>
            </a:r>
            <a:r>
              <a:rPr lang="zh-CN" altLang="en-US" sz="26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。</a:t>
            </a:r>
            <a:endParaRPr lang="zh-CN" altLang="en-US" sz="26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ags/tag1.xml><?xml version="1.0" encoding="utf-8"?>
<p:tagLst xmlns:p="http://schemas.openxmlformats.org/presentationml/2006/main">
  <p:tag name="KSO_WPP_MARK_KEY" val="a4e23f7d-309e-4e66-9a15-157182c99f4f"/>
</p:tagLst>
</file>

<file path=ppt/theme/theme1.xml><?xml version="1.0" encoding="utf-8"?>
<a:theme xmlns:a="http://schemas.openxmlformats.org/drawingml/2006/main" name="1_回顾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4483</Words>
  <Application>WPS 演示</Application>
  <PresentationFormat>全屏显示(16:9)</PresentationFormat>
  <Paragraphs>598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黑体</vt:lpstr>
      <vt:lpstr>楷体</vt:lpstr>
      <vt:lpstr>汉语拼音</vt:lpstr>
      <vt:lpstr>幼圆</vt:lpstr>
      <vt:lpstr>微软雅黑</vt:lpstr>
      <vt:lpstr>Arial Unicode MS</vt:lpstr>
      <vt:lpstr>Wingdings</vt:lpstr>
      <vt:lpstr>Xingkai SC</vt:lpstr>
      <vt:lpstr>Calibri Light</vt:lpstr>
      <vt:lpstr>1_回顾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488</cp:revision>
  <dcterms:created xsi:type="dcterms:W3CDTF">2017-03-17T02:28:00Z</dcterms:created>
  <dcterms:modified xsi:type="dcterms:W3CDTF">2022-12-19T16:13:22Z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380D9AB6DA2C48C6A868ED7E6CC9AFD7</vt:lpwstr>
  </property>
</Properties>
</file>