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32"/>
  </p:notesMasterIdLst>
  <p:sldIdLst>
    <p:sldId id="1296" r:id="rId3"/>
    <p:sldId id="1489" r:id="rId4"/>
    <p:sldId id="1490" r:id="rId5"/>
    <p:sldId id="1491" r:id="rId6"/>
    <p:sldId id="1690" r:id="rId7"/>
    <p:sldId id="1492" r:id="rId8"/>
    <p:sldId id="1691" r:id="rId9"/>
    <p:sldId id="1608" r:id="rId10"/>
    <p:sldId id="1619" r:id="rId11"/>
    <p:sldId id="1617" r:id="rId12"/>
    <p:sldId id="1609" r:id="rId13"/>
    <p:sldId id="1692" r:id="rId14"/>
    <p:sldId id="1693" r:id="rId15"/>
    <p:sldId id="1694" r:id="rId16"/>
    <p:sldId id="1695" r:id="rId17"/>
    <p:sldId id="1696" r:id="rId18"/>
    <p:sldId id="1697" r:id="rId19"/>
    <p:sldId id="1698" r:id="rId20"/>
    <p:sldId id="1612" r:id="rId21"/>
    <p:sldId id="1613" r:id="rId22"/>
    <p:sldId id="1614" r:id="rId23"/>
    <p:sldId id="1615" r:id="rId24"/>
    <p:sldId id="1510" r:id="rId25"/>
    <p:sldId id="1414" r:id="rId26"/>
    <p:sldId id="1449" r:id="rId27"/>
    <p:sldId id="1699" r:id="rId28"/>
    <p:sldId id="1415" r:id="rId29"/>
    <p:sldId id="1640" r:id="rId30"/>
    <p:sldId id="1638" r:id="rId31"/>
    <p:sldId id="1683" r:id="rId33"/>
    <p:sldId id="1684" r:id="rId34"/>
    <p:sldId id="1700" r:id="rId35"/>
    <p:sldId id="1685" r:id="rId36"/>
    <p:sldId id="1686" r:id="rId37"/>
    <p:sldId id="1687" r:id="rId38"/>
    <p:sldId id="1701" r:id="rId39"/>
    <p:sldId id="1688" r:id="rId40"/>
    <p:sldId id="1689" r:id="rId41"/>
    <p:sldId id="1702" r:id="rId42"/>
    <p:sldId id="1704" r:id="rId43"/>
    <p:sldId id="1642" r:id="rId44"/>
    <p:sldId id="1643" r:id="rId45"/>
    <p:sldId id="1645" r:id="rId46"/>
    <p:sldId id="1648" r:id="rId47"/>
    <p:sldId id="1646" r:id="rId48"/>
    <p:sldId id="1649" r:id="rId49"/>
    <p:sldId id="1703" r:id="rId50"/>
    <p:sldId id="1650" r:id="rId51"/>
    <p:sldId id="1651" r:id="rId52"/>
    <p:sldId id="1623" r:id="rId53"/>
    <p:sldId id="1624" r:id="rId54"/>
    <p:sldId id="1633" r:id="rId55"/>
    <p:sldId id="1628" r:id="rId56"/>
    <p:sldId id="1621" r:id="rId57"/>
    <p:sldId id="1622" r:id="rId58"/>
    <p:sldId id="1636" r:id="rId59"/>
    <p:sldId id="1652" r:id="rId60"/>
    <p:sldId id="1637" r:id="rId61"/>
    <p:sldId id="1267" r:id="rId62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66"/>
    </p:embeddedFont>
    <p:embeddedFont>
      <p:font typeface="Calibri" panose="020F0502020204030204" pitchFamily="34" charset="0"/>
      <p:regular r:id="rId67"/>
      <p:bold r:id="rId68"/>
      <p:italic r:id="rId69"/>
      <p:boldItalic r:id="rId70"/>
    </p:embeddedFont>
    <p:embeddedFont>
      <p:font typeface="黑体" panose="02010609060101010101" pitchFamily="49" charset="-122"/>
      <p:regular r:id="rId71"/>
    </p:embeddedFont>
    <p:embeddedFont>
      <p:font typeface="汉语拼音" panose="020B0604020202020204" pitchFamily="34" charset="0"/>
      <p:regular r:id="rId72"/>
    </p:embeddedFont>
    <p:embeddedFont>
      <p:font typeface="幼圆" panose="02010509060101010101" charset="-122"/>
      <p:regular r:id="rId73"/>
    </p:embeddedFont>
    <p:embeddedFont>
      <p:font typeface="Calibri Light" panose="020F0302020204030204" charset="0"/>
      <p:regular r:id="rId74"/>
      <p:italic r:id="rId75"/>
    </p:embeddedFont>
  </p:embeddedFontLst>
  <p:custDataLst>
    <p:tags r:id="rId76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2" userDrawn="1">
          <p15:clr>
            <a:srgbClr val="A4A3A4"/>
          </p15:clr>
        </p15:guide>
        <p15:guide id="2" pos="33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D267"/>
    <a:srgbClr val="29A6DE"/>
    <a:srgbClr val="CBF1FF"/>
    <a:srgbClr val="FFFFFF"/>
    <a:srgbClr val="D1F5B8"/>
    <a:srgbClr val="0000FF"/>
    <a:srgbClr val="0B5FD1"/>
    <a:srgbClr val="ECA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2" autoAdjust="0"/>
    <p:restoredTop sz="94455" autoAdjust="0"/>
  </p:normalViewPr>
  <p:slideViewPr>
    <p:cSldViewPr showGuides="1">
      <p:cViewPr varScale="1">
        <p:scale>
          <a:sx n="110" d="100"/>
          <a:sy n="110" d="100"/>
        </p:scale>
        <p:origin x="-372" y="-78"/>
      </p:cViewPr>
      <p:guideLst>
        <p:guide orient="horz" pos="1662"/>
        <p:guide pos="33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6" Type="http://schemas.openxmlformats.org/officeDocument/2006/relationships/tags" Target="tags/tag1.xml"/><Relationship Id="rId75" Type="http://schemas.openxmlformats.org/officeDocument/2006/relationships/font" Target="fonts/font10.fntdata"/><Relationship Id="rId74" Type="http://schemas.openxmlformats.org/officeDocument/2006/relationships/font" Target="fonts/font9.fntdata"/><Relationship Id="rId73" Type="http://schemas.openxmlformats.org/officeDocument/2006/relationships/font" Target="fonts/font8.fntdata"/><Relationship Id="rId72" Type="http://schemas.openxmlformats.org/officeDocument/2006/relationships/font" Target="fonts/font7.fntdata"/><Relationship Id="rId71" Type="http://schemas.openxmlformats.org/officeDocument/2006/relationships/font" Target="fonts/font6.fntdata"/><Relationship Id="rId70" Type="http://schemas.openxmlformats.org/officeDocument/2006/relationships/font" Target="fonts/font5.fntdata"/><Relationship Id="rId7" Type="http://schemas.openxmlformats.org/officeDocument/2006/relationships/slide" Target="slides/slide5.xml"/><Relationship Id="rId69" Type="http://schemas.openxmlformats.org/officeDocument/2006/relationships/font" Target="fonts/font4.fntdata"/><Relationship Id="rId68" Type="http://schemas.openxmlformats.org/officeDocument/2006/relationships/font" Target="fonts/font3.fntdata"/><Relationship Id="rId67" Type="http://schemas.openxmlformats.org/officeDocument/2006/relationships/font" Target="fonts/font2.fntdata"/><Relationship Id="rId66" Type="http://schemas.openxmlformats.org/officeDocument/2006/relationships/font" Target="fonts/font1.fntdata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4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0EB6730-154C-4E4F-8018-0ED650167B08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75D7B8F-CB99-4BBF-8858-E234749C5C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993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4.jpeg"/><Relationship Id="rId24" Type="http://schemas.openxmlformats.org/officeDocument/2006/relationships/image" Target="../media/image3.jpeg"/><Relationship Id="rId23" Type="http://schemas.openxmlformats.org/officeDocument/2006/relationships/image" Target="../media/image2.png"/><Relationship Id="rId22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2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microsoft.com/office/2007/relationships/hdphoto" Target="../media/image13.wdp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2"/>
          <p:cNvSpPr txBox="1"/>
          <p:nvPr/>
        </p:nvSpPr>
        <p:spPr>
          <a:xfrm>
            <a:off x="189166" y="109163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</a:t>
            </a:r>
            <a:r>
              <a:rPr lang="zh-CN" altLang="en-US" sz="1200" dirty="0" smtClean="0"/>
              <a:t>五年级    </a:t>
            </a:r>
            <a:r>
              <a:rPr lang="zh-CN" altLang="en-US" sz="1200" dirty="0"/>
              <a:t>上册</a:t>
            </a:r>
            <a:endParaRPr lang="zh-CN" altLang="en-US" sz="1200" dirty="0"/>
          </a:p>
        </p:txBody>
      </p:sp>
      <p:sp>
        <p:nvSpPr>
          <p:cNvPr id="5" name="文本框 5"/>
          <p:cNvSpPr txBox="1"/>
          <p:nvPr/>
        </p:nvSpPr>
        <p:spPr>
          <a:xfrm>
            <a:off x="1475656" y="1341441"/>
            <a:ext cx="6721826" cy="162044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第</a:t>
            </a:r>
            <a:r>
              <a:rPr lang="zh-CN" altLang="en-US" sz="7200" b="1" spc="450" dirty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四</a:t>
            </a: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单元复习</a:t>
            </a:r>
            <a:endParaRPr lang="zh-CN" altLang="en-US" sz="7200" b="1" spc="450" dirty="0">
              <a:solidFill>
                <a:prstClr val="black">
                  <a:lumMod val="85000"/>
                  <a:lumOff val="1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2"/>
          <p:cNvSpPr txBox="1">
            <a:spLocks noChangeArrowheads="1"/>
          </p:cNvSpPr>
          <p:nvPr/>
        </p:nvSpPr>
        <p:spPr bwMode="auto">
          <a:xfrm>
            <a:off x="215899" y="1059582"/>
            <a:ext cx="8964613" cy="308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估</a:t>
            </a:r>
            <a:r>
              <a:rPr lang="en-US" altLang="zh-CN" sz="2800" smtClean="0">
                <a:ea typeface="楷体" panose="02010609060101010101" pitchFamily="49" charset="-122"/>
                <a:cs typeface="Arial" panose="020B0604020202020204" pitchFamily="34" charset="0"/>
              </a:rPr>
              <a:t>( </a:t>
            </a:r>
            <a:r>
              <a:rPr lang="en-US" altLang="zh-CN" sz="280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gū    gǔ</a:t>
            </a:r>
            <a:r>
              <a:rPr lang="en-US" altLang="zh-CN" sz="2800" smtClean="0">
                <a:ea typeface="楷体" panose="02010609060101010101" pitchFamily="49" charset="-122"/>
                <a:cs typeface="Arial" panose="020B0604020202020204" pitchFamily="34" charset="0"/>
              </a:rPr>
              <a:t>)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量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波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澜</a:t>
            </a:r>
            <a:r>
              <a:rPr lang="en-US" altLang="zh-CN" sz="2800" dirty="0">
                <a:ea typeface="楷体" panose="02010609060101010101" pitchFamily="49" charset="-122"/>
              </a:rPr>
              <a:t>(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á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á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en-US" altLang="zh-CN" sz="2800" dirty="0">
                <a:ea typeface="楷体" panose="02010609060101010101" pitchFamily="49" charset="-122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剔</a:t>
            </a:r>
            <a:r>
              <a:rPr lang="en-US" altLang="zh-CN" sz="2800" dirty="0">
                <a:ea typeface="楷体" panose="02010609060101010101" pitchFamily="49" charset="-122"/>
              </a:rPr>
              <a:t>(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tì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tī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dirty="0">
                <a:ea typeface="楷体" panose="02010609060101010101" pitchFamily="49" charset="-122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透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玲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珑</a:t>
            </a:r>
            <a:r>
              <a:rPr lang="en-US" altLang="zh-CN" sz="2800" dirty="0"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lóng</a:t>
            </a:r>
            <a:r>
              <a:rPr lang="en-US" altLang="zh-CN" sz="280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lǒng</a:t>
            </a:r>
            <a:r>
              <a:rPr lang="en-US" altLang="zh-CN" sz="2800" smtClean="0">
                <a:ea typeface="楷体" panose="02010609060101010101" pitchFamily="49" charset="-122"/>
                <a:sym typeface="+mn-ea"/>
              </a:rPr>
              <a:t>)   </a:t>
            </a: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奉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fèng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féng</a:t>
            </a:r>
            <a:r>
              <a:rPr lang="en-US" altLang="zh-CN" sz="2800" dirty="0" smtClean="0"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命 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销</a:t>
            </a:r>
            <a:r>
              <a:rPr lang="en-US" altLang="zh-CN" sz="2800" dirty="0"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xiāo</a:t>
            </a:r>
            <a:r>
              <a:rPr lang="en-US" altLang="zh-CN" sz="280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280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xuē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毁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悲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āi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shuāi</a:t>
            </a:r>
            <a:r>
              <a:rPr lang="en-US" altLang="zh-CN" sz="2800"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>
                <a:ea typeface="楷体" panose="02010609060101010101" pitchFamily="49" charset="-122"/>
              </a:rPr>
              <a:t>   </a:t>
            </a:r>
            <a:r>
              <a:rPr lang="zh-CN" altLang="en-US" sz="2800" smtClean="0">
                <a:ea typeface="楷体" panose="02010609060101010101" pitchFamily="49" charset="-122"/>
              </a:rPr>
              <a:t>  </a:t>
            </a: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拘</a:t>
            </a:r>
            <a:r>
              <a:rPr lang="en-US" altLang="zh-CN" sz="2800" smtClean="0">
                <a:ea typeface="楷体" panose="02010609060101010101" pitchFamily="49" charset="-122"/>
              </a:rPr>
              <a:t>(</a:t>
            </a:r>
            <a:r>
              <a:rPr lang="en-US" altLang="zh-CN" sz="280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jù</a:t>
            </a:r>
            <a:r>
              <a:rPr lang="en-US" altLang="zh-CN" sz="280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jū</a:t>
            </a:r>
            <a:r>
              <a:rPr lang="en-US" altLang="zh-CN" sz="2800" smtClean="0">
                <a:ea typeface="楷体" panose="02010609060101010101" pitchFamily="49" charset="-122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束</a:t>
            </a:r>
            <a:r>
              <a:rPr lang="zh-CN" altLang="en-US" sz="2800" dirty="0">
                <a:ea typeface="楷体" panose="02010609060101010101" pitchFamily="49" charset="-122"/>
                <a:sym typeface="+mn-ea"/>
              </a:rPr>
              <a:t>    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亥</a:t>
            </a:r>
            <a:r>
              <a:rPr lang="en-US" altLang="zh-CN" sz="2800" dirty="0">
                <a:ea typeface="楷体" panose="02010609060101010101" pitchFamily="49" charset="-122"/>
                <a:sym typeface="+mn-ea"/>
              </a:rPr>
              <a:t>(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hài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gāi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2800" dirty="0"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侍</a:t>
            </a:r>
            <a:r>
              <a:rPr lang="en-US" altLang="zh-CN" sz="2800" dirty="0">
                <a:ea typeface="楷体" panose="02010609060101010101" pitchFamily="49" charset="-122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shì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</a:t>
            </a:r>
            <a:r>
              <a:rPr lang="en-US" altLang="zh-CN" sz="280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sì</a:t>
            </a:r>
            <a:r>
              <a:rPr lang="en-US" altLang="zh-CN" sz="280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2800" smtClean="0">
                <a:ea typeface="楷体" panose="02010609060101010101" pitchFamily="49" charset="-122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奉</a:t>
            </a:r>
            <a:r>
              <a:rPr lang="zh-CN" altLang="en-US" sz="2800" dirty="0">
                <a:ea typeface="楷体" panose="02010609060101010101" pitchFamily="49" charset="-122"/>
              </a:rPr>
              <a:t>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侵</a:t>
            </a:r>
            <a:r>
              <a:rPr lang="en-US" altLang="zh-CN" sz="2800" dirty="0"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jīng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qīn</a:t>
            </a:r>
            <a:r>
              <a:rPr lang="en-US" altLang="zh-CN" sz="2800" dirty="0"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略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灰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烬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ea typeface="楷体" panose="02010609060101010101" pitchFamily="49" charset="-122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jìng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jìn</a:t>
            </a:r>
            <a:r>
              <a:rPr lang="en-US" altLang="zh-CN" sz="2800" dirty="0">
                <a:ea typeface="楷体" panose="02010609060101010101" pitchFamily="49" charset="-122"/>
              </a:rPr>
              <a:t>)</a:t>
            </a:r>
            <a:endParaRPr lang="en-US" altLang="zh-CN" sz="2800" dirty="0"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27459" y="1162769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51920" y="1203598"/>
            <a:ext cx="54133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73118" y="2134319"/>
            <a:ext cx="5413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893524" y="2057788"/>
            <a:ext cx="5413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491230" y="2134319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766966" y="1188541"/>
            <a:ext cx="54133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76337" y="2925116"/>
            <a:ext cx="4429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37049" y="2961370"/>
            <a:ext cx="517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557905" y="2899494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827087" y="3817069"/>
            <a:ext cx="3492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283074" y="3864952"/>
            <a:ext cx="5413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740593" y="3820244"/>
            <a:ext cx="5413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85813" y="425229"/>
            <a:ext cx="51625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二、给画线的字选择正确的读音</a:t>
            </a:r>
            <a:endParaRPr lang="zh-CN" altLang="en-US" sz="28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15816" y="174695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一、重点词语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3528" y="1203598"/>
            <a:ext cx="8640960" cy="256224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algn="ctr">
              <a:defRPr sz="360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dirty="0"/>
              <a:t>万马齐喑  不拘一格  一泻汪洋  鹰隼试翼   潜龙腾渊  奇花初胎  矞矞皇皇  与国无疆   地履其黄  众星拱月  不可估量  奇珍异宝   举世闻名  金碧辉煌  玲珑剔透  </a:t>
            </a:r>
            <a:endParaRPr lang="zh-CN" altLang="en-US" sz="3200" dirty="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词 语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79512" y="987574"/>
            <a:ext cx="8731100" cy="1815882"/>
            <a:chOff x="233388" y="1131590"/>
            <a:chExt cx="8731100" cy="1815882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33388" y="1131590"/>
              <a:ext cx="8731100" cy="181588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万马齐喑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wàn mǎ qí yīn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所有的马都沉寂无声。旧时形容人民不敢讲话。现也比喻沉闷的政治局面。喑：哑。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760050" y="2476509"/>
              <a:ext cx="948669" cy="185874"/>
              <a:chOff x="7614737" y="2465419"/>
              <a:chExt cx="948669" cy="185874"/>
            </a:xfrm>
          </p:grpSpPr>
          <p:sp>
            <p:nvSpPr>
              <p:cNvPr id="6" name="流程图: 接点 5"/>
              <p:cNvSpPr/>
              <p:nvPr/>
            </p:nvSpPr>
            <p:spPr>
              <a:xfrm>
                <a:off x="8383386" y="2465419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6"/>
              <p:cNvSpPr/>
              <p:nvPr/>
            </p:nvSpPr>
            <p:spPr>
              <a:xfrm>
                <a:off x="8008955" y="2471273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7614737" y="2465419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圆角矩形 28"/>
          <p:cNvSpPr/>
          <p:nvPr/>
        </p:nvSpPr>
        <p:spPr>
          <a:xfrm>
            <a:off x="801645" y="3032503"/>
            <a:ext cx="3744415" cy="16110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这个词经常用它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的比喻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意，形容人被压抑不敢讲话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22627" y="2870310"/>
            <a:ext cx="4172850" cy="20621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3200" dirty="0" err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万马齐喑的时代已经过去</a:t>
            </a:r>
            <a:r>
              <a:rPr lang="en-US" altLang="zh-CN" sz="3200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,我们要努力去创造百花齐放的文艺春天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1520" y="1059582"/>
            <a:ext cx="8719144" cy="1323439"/>
            <a:chOff x="245344" y="2499742"/>
            <a:chExt cx="8719144" cy="132343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32343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不拘一格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bù jū yī gé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不局限于一种规格或一个格局。拘：限制；格：规格，方式</a:t>
              </a:r>
              <a:r>
                <a:rPr lang="zh-CN" altLang="en-US" sz="40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</a:t>
              </a:r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39564" y="2355726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奇花初胎</a:t>
              </a:r>
              <a:r>
                <a:rPr lang="en-US" altLang="zh-CN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( </a:t>
              </a:r>
              <a:r>
                <a:rPr lang="en-US" altLang="zh-CN" sz="3200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qí</a:t>
              </a:r>
              <a:r>
                <a:rPr lang="en-US" altLang="zh-CN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huā</a:t>
              </a:r>
              <a:r>
                <a:rPr lang="en-US" altLang="zh-CN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chū</a:t>
              </a:r>
              <a:r>
                <a:rPr lang="en-US" altLang="zh-CN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tāi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：花刚开始孕起蓓蕾。形容光明盛大的样子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51520" y="3556055"/>
            <a:ext cx="8719144" cy="1200329"/>
            <a:chOff x="245344" y="2499742"/>
            <a:chExt cx="8719144" cy="1200329"/>
          </a:xfrm>
        </p:grpSpPr>
        <p:sp>
          <p:nvSpPr>
            <p:cNvPr id="16" name="文本框 15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矞矞皇皇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yù yù huáng huáng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：华美瑰丽，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富丽堂皇。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8" name="流程图: 接点 17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流程图: 接点 18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流程图: 接点 19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86752" y="1052997"/>
            <a:ext cx="8731100" cy="1261884"/>
            <a:chOff x="233388" y="1131590"/>
            <a:chExt cx="8731100" cy="1261884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33388" y="1131590"/>
              <a:ext cx="8731100" cy="126188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不可估量</a:t>
              </a:r>
              <a:r>
                <a:rPr lang="zh-CN" altLang="en-US" sz="3200" dirty="0">
                  <a:ea typeface="楷体" panose="02010609060101010101" pitchFamily="49" charset="-122"/>
                  <a:cs typeface="+mj-lt"/>
                </a:rPr>
                <a:t>(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bù kě gū liáng</a:t>
              </a:r>
              <a:r>
                <a:rPr lang="zh-CN" altLang="en-US" sz="3200" dirty="0">
                  <a:ea typeface="楷体" panose="02010609060101010101" pitchFamily="49" charset="-122"/>
                  <a:cs typeface="+mj-lt"/>
                </a:rPr>
                <a:t>)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: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不可以估计。形容数量大或程度重。估量:估计,推算、计算。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331977" y="1723120"/>
              <a:ext cx="574238" cy="537033"/>
              <a:chOff x="8186664" y="1712030"/>
              <a:chExt cx="574238" cy="537033"/>
            </a:xfrm>
          </p:grpSpPr>
          <p:sp>
            <p:nvSpPr>
              <p:cNvPr id="6" name="流程图: 接点 5"/>
              <p:cNvSpPr/>
              <p:nvPr/>
            </p:nvSpPr>
            <p:spPr>
              <a:xfrm>
                <a:off x="8580882" y="171203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6"/>
              <p:cNvSpPr/>
              <p:nvPr/>
            </p:nvSpPr>
            <p:spPr>
              <a:xfrm>
                <a:off x="8580882" y="2069043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8186664" y="2063189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圆角矩形 28"/>
          <p:cNvSpPr/>
          <p:nvPr/>
        </p:nvSpPr>
        <p:spPr>
          <a:xfrm>
            <a:off x="683568" y="2828055"/>
            <a:ext cx="3744415" cy="16110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这个词经常表示贬义，指的是损失严重，无法计算。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22627" y="2870310"/>
            <a:ext cx="417285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地震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、海啸等自然灾害给人类带来的损失是不可估量的。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1520" y="1059582"/>
            <a:ext cx="8719144" cy="1696352"/>
            <a:chOff x="245344" y="2499742"/>
            <a:chExt cx="8719144" cy="1696352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69277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潜龙腾渊</a:t>
              </a:r>
              <a:r>
                <a:rPr lang="en-US" altLang="zh-CN" sz="3200" b="1" dirty="0" smtClean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b="1" dirty="0" smtClean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qiánl óng téng yuān</a:t>
              </a:r>
              <a:r>
                <a:rPr lang="en-US" altLang="zh-CN" sz="3200" b="1" dirty="0" smtClean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：象征被压</a:t>
              </a:r>
              <a:endPara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抑已久的巨人将要雄起，隐忍已久的巨力将要释放。</a:t>
              </a:r>
              <a:endPara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274440" y="3651906"/>
              <a:ext cx="577311" cy="544188"/>
              <a:chOff x="8138033" y="1696600"/>
              <a:chExt cx="577311" cy="544188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5324" y="169660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38033" y="206076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39564" y="2958481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奇珍异宝</a:t>
              </a:r>
              <a:r>
                <a:rPr lang="zh-CN" altLang="en-US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b="1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qí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b="1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zhēn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b="1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yì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b="1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bǎo</a:t>
              </a:r>
              <a:r>
                <a:rPr lang="zh-CN" altLang="en-US" sz="3200" b="1" dirty="0">
                  <a:ea typeface="楷体" panose="02010609060101010101" pitchFamily="49" charset="-122"/>
                  <a:cs typeface="+mj-lt"/>
                  <a:sym typeface="+mn-ea"/>
                </a:rPr>
                <a:t> )</a:t>
              </a:r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: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形容稀有的难得的宝物 。异，特别的。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64377" y="928669"/>
            <a:ext cx="8731100" cy="1754326"/>
            <a:chOff x="233388" y="1131590"/>
            <a:chExt cx="8731100" cy="1754326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33388" y="1131590"/>
              <a:ext cx="8731100" cy="175432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众星拱月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zhòng xīng gǒng yuè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：意思是许多星星聚集、环绕着月亮。比喻众人拥戴一人或众物围绕一物。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716817" y="2466382"/>
              <a:ext cx="2543016" cy="360040"/>
              <a:chOff x="5571504" y="2455292"/>
              <a:chExt cx="2543016" cy="360040"/>
            </a:xfrm>
          </p:grpSpPr>
          <p:sp>
            <p:nvSpPr>
              <p:cNvPr id="6" name="流程图: 接点 5"/>
              <p:cNvSpPr/>
              <p:nvPr/>
            </p:nvSpPr>
            <p:spPr>
              <a:xfrm>
                <a:off x="7934500" y="2635312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6"/>
              <p:cNvSpPr/>
              <p:nvPr/>
            </p:nvSpPr>
            <p:spPr>
              <a:xfrm>
                <a:off x="6749182" y="2455292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5571504" y="254755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圆角矩形 28"/>
          <p:cNvSpPr/>
          <p:nvPr/>
        </p:nvSpPr>
        <p:spPr>
          <a:xfrm>
            <a:off x="467544" y="2896542"/>
            <a:ext cx="3888432" cy="17569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这是一个褒义词，往往用于人们喜爱的人或物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691913" y="2990199"/>
            <a:ext cx="417285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教师节时，老师被他的学生众星拱月般的围了起来。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1520" y="1059582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玲珑剔透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( líng lóng tī tòu </a:t>
              </a:r>
              <a:r>
                <a:rPr lang="zh-CN" altLang="en-US" sz="3200" dirty="0">
                  <a:ea typeface="楷体" panose="02010609060101010101" pitchFamily="49" charset="-122"/>
                  <a:cs typeface="+mn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: 形容器物精致通明,结构细巧。也比喻人精明灵活。      </a:t>
              </a:r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523659" y="3219822"/>
              <a:ext cx="391624" cy="389588"/>
              <a:chOff x="8387252" y="1264516"/>
              <a:chExt cx="391624" cy="389588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98856" y="1264516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387252" y="147408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39564" y="2943765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金碧辉煌</a:t>
              </a:r>
              <a:r>
                <a:rPr lang="zh-CN" altLang="en-US" sz="3200" dirty="0">
                  <a:ea typeface="楷体" panose="02010609060101010101" pitchFamily="49" charset="-122"/>
                  <a:cs typeface="+mn-lt"/>
                  <a:sym typeface="+mn-ea"/>
                </a:rPr>
                <a:t>(</a:t>
              </a:r>
              <a:r>
                <a:rPr lang="zh-CN" altLang="en-US" sz="3200" dirty="0">
                  <a:ea typeface="楷体" panose="02010609060101010101" pitchFamily="49" charset="-122"/>
                  <a:cs typeface="+mn-lt"/>
                </a:rPr>
                <a:t> 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jīn bì huī huáng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zh-CN" altLang="en-US" sz="3200" dirty="0">
                  <a:ea typeface="楷体" panose="02010609060101010101" pitchFamily="49" charset="-122"/>
                  <a:cs typeface="+mn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: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形容建筑物装饰陈设等异常绚丽精彩;光辉灿烂的样子。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4377" y="928669"/>
            <a:ext cx="8731100" cy="12618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举世闻名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dirty="0">
                <a:ea typeface="楷体" panose="02010609060101010101" pitchFamily="49" charset="-122"/>
                <a:cs typeface="+mj-lt"/>
                <a:sym typeface="+mn-ea"/>
              </a:rPr>
              <a:t>(</a:t>
            </a:r>
            <a:r>
              <a:rPr lang="zh-CN" altLang="en-US" sz="32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jǔ shì wén míng</a:t>
            </a:r>
            <a:r>
              <a:rPr lang="zh-CN" altLang="en-US" sz="3200" dirty="0">
                <a:ea typeface="楷体" panose="02010609060101010101" pitchFamily="49" charset="-122"/>
                <a:cs typeface="+mj-lt"/>
              </a:rPr>
              <a:t> </a:t>
            </a:r>
            <a:r>
              <a:rPr lang="zh-CN" altLang="en-US" sz="3200" dirty="0">
                <a:ea typeface="楷体" panose="02010609060101010101" pitchFamily="49" charset="-122"/>
                <a:cs typeface="+mj-lt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 全世界都知道。形容非常著名。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303369" y="2437751"/>
            <a:ext cx="3888432" cy="100164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这也是一个褒义词，形容人或物名声很大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148064" y="2437751"/>
            <a:ext cx="2009613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四海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闻名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29727" y="3251945"/>
            <a:ext cx="1944216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闻名遐迩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94734" y="4083918"/>
            <a:ext cx="2009613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大名鼎鼎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78113" y="108020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二、词语归类</a:t>
            </a:r>
            <a:endParaRPr lang="zh-CN" altLang="en-US" dirty="0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47675" y="1679575"/>
            <a:ext cx="303382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AABB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47675" y="2270125"/>
            <a:ext cx="252393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47674" y="2860675"/>
            <a:ext cx="594309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>
                <a:latin typeface="+mn-ea"/>
                <a:ea typeface="+mn-ea"/>
                <a:sym typeface="+mn-ea"/>
              </a:rPr>
              <a:t>词语从内容上进行分类</a:t>
            </a:r>
            <a:r>
              <a:rPr lang="en-US" altLang="zh-CN" sz="2800">
                <a:latin typeface="+mn-ea"/>
                <a:ea typeface="+mn-ea"/>
                <a:sym typeface="+mn-ea"/>
              </a:rPr>
              <a:t>:</a:t>
            </a:r>
            <a:endParaRPr lang="en-US" altLang="zh-CN" sz="2800">
              <a:latin typeface="+mn-ea"/>
              <a:ea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78113" y="1679575"/>
            <a:ext cx="317372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矞矞皇皇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87624" y="2270125"/>
            <a:ext cx="73849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安安静静    开开心心    清清楚楚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079875" y="3441700"/>
            <a:ext cx="48542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天南海北   左顾右盼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47675" y="3451225"/>
            <a:ext cx="456348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含有反义词的词语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87624" y="4033838"/>
            <a:ext cx="73849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有口无心   大材小用   天经地义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447674" y="1087438"/>
            <a:ext cx="620148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词语从形式上进行归类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:</a:t>
            </a:r>
            <a:endParaRPr lang="en-US" altLang="zh-CN" sz="2800" dirty="0">
              <a:latin typeface="+mn-ea"/>
              <a:ea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47675" y="4043363"/>
            <a:ext cx="252393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644008" y="798335"/>
            <a:ext cx="4367049" cy="143733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类词语写起来对称，读起来朗朗上口，表达的意思更加准确、形象。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249404" y="1275606"/>
            <a:ext cx="295642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仗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恃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395536" y="1275606"/>
            <a:ext cx="306052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乃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翁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3249405" y="2038400"/>
            <a:ext cx="35743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惶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恐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6110204" y="2038400"/>
            <a:ext cx="35743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鱼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鳞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95536" y="2038400"/>
            <a:ext cx="35743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抖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擞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6110204" y="1275606"/>
            <a:ext cx="334575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熏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鱼</a:t>
            </a:r>
            <a:endParaRPr lang="en-US" altLang="zh-CN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95536" y="2727484"/>
            <a:ext cx="260456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美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哉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49404" y="2727484"/>
            <a:ext cx="295642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履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历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110204" y="2727484"/>
            <a:ext cx="35743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波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澜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05061" y="3460006"/>
            <a:ext cx="35743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灰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烬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249405" y="3460006"/>
            <a:ext cx="35743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军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艇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046223" y="1275606"/>
            <a:ext cx="125760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xūn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1264755" y="1275606"/>
            <a:ext cx="113147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nǎi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4613181" y="1275606"/>
            <a:ext cx="102635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shì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611350" y="2038400"/>
            <a:ext cx="119664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sǒu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3941386" y="2069178"/>
            <a:ext cx="20417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huáng</a:t>
            </a:r>
            <a:endParaRPr lang="en-US" altLang="zh-CN" sz="32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7395831" y="2038400"/>
            <a:ext cx="77449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lín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662340" y="2727484"/>
            <a:ext cx="111254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zāi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6343" y="2727484"/>
            <a:ext cx="71521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lǚ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352992" y="2727484"/>
            <a:ext cx="112095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lán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662340" y="3460006"/>
            <a:ext cx="98851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jìn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526721" y="3460006"/>
            <a:ext cx="127625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tǐng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110204" y="3460006"/>
            <a:ext cx="281901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喉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咙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944294" y="3460006"/>
            <a:ext cx="13595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hóu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2" name="文本框 2"/>
          <p:cNvSpPr txBox="1">
            <a:spLocks noChangeArrowheads="1"/>
          </p:cNvSpPr>
          <p:nvPr/>
        </p:nvSpPr>
        <p:spPr bwMode="auto">
          <a:xfrm>
            <a:off x="2483768" y="137782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一、易读错字</a:t>
            </a:r>
            <a:endParaRPr lang="zh-CN" altLang="en-US" dirty="0"/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42" name="矩形标注 41"/>
          <p:cNvSpPr/>
          <p:nvPr/>
        </p:nvSpPr>
        <p:spPr>
          <a:xfrm>
            <a:off x="5707701" y="2069178"/>
            <a:ext cx="2677043" cy="2336508"/>
          </a:xfrm>
          <a:prstGeom prst="wedgeRectCallout">
            <a:avLst>
              <a:gd name="adj1" fmla="val -88404"/>
              <a:gd name="adj2" fmla="val -64145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zh-CN" altLang="en-US" sz="2800" b="1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“恃”和“寺”相似，不能读成“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sì</a:t>
            </a:r>
            <a:r>
              <a:rPr lang="en-US" altLang="zh-CN" sz="2800" b="1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”,</a:t>
            </a:r>
            <a:r>
              <a:rPr lang="zh-CN" altLang="en-US" sz="2800" b="1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它的意思</a:t>
            </a:r>
            <a:r>
              <a:rPr lang="zh-CN" altLang="en-US" sz="2800" b="1" dirty="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是依赖，仗着。</a:t>
            </a:r>
            <a:endParaRPr lang="zh-CN" altLang="en-US" sz="2800" b="1" dirty="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6" grpId="0"/>
      <p:bldP spid="37" grpId="0"/>
      <p:bldP spid="38" grpId="0"/>
      <p:bldP spid="39" grpId="0"/>
      <p:bldP spid="40" grpId="0"/>
      <p:bldP spid="7" grpId="0"/>
      <p:bldP spid="8" grpId="0"/>
      <p:bldP spid="9" grpId="0"/>
      <p:bldP spid="10" grpId="0"/>
      <p:bldP spid="11" grpId="0"/>
      <p:bldP spid="14" grpId="0"/>
      <p:bldP spid="32" grpId="0"/>
      <p:bldP spid="41" grpId="0" animBg="1"/>
      <p:bldP spid="4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99592" y="497297"/>
            <a:ext cx="467307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3.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词语从感情色彩进行分类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:</a:t>
            </a:r>
            <a:endParaRPr lang="en-US" altLang="zh-CN" sz="2800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71487" y="1250950"/>
            <a:ext cx="216656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褒义词语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71487" y="1851670"/>
            <a:ext cx="19014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71487" y="2424881"/>
            <a:ext cx="216656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贬义词语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71487" y="3000945"/>
            <a:ext cx="216656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638055" y="1259661"/>
            <a:ext cx="72000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众星拱月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举世闻名   玲珑剔透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38055" y="3009656"/>
            <a:ext cx="64070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臭名远扬   得意忘形   处心积虑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38055" y="1860381"/>
            <a:ext cx="655193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矞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矞皇皇   金碧辉煌   博学多才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38055" y="2433592"/>
            <a:ext cx="645307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万马齐喑   哀鸿遍野   阴险狡诈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83768" y="125342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三、巩固练习</a:t>
            </a:r>
            <a:endParaRPr lang="en-US" altLang="zh-CN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4488" y="871538"/>
            <a:ext cx="48069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把画线字选择正确的解释。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67544" y="1412324"/>
            <a:ext cx="776922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举世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闻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名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听说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闻见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看见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流传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奇花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初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胎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最初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开始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第一次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③奇珍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异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宝（   ） 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特别的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分开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不相同的   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76525" y="1412324"/>
            <a:ext cx="3635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630488" y="2279099"/>
            <a:ext cx="4095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89238" y="3145706"/>
            <a:ext cx="3635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89793" y="397467"/>
            <a:ext cx="67008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</a:rPr>
              <a:t>把下列的词语补充完整，然后选词填空。             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2588" y="1104900"/>
            <a:ext cx="8453437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诗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画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居乐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秋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离失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玲珑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在旧社会，许多老百姓过着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的生活。而在新社会，人们则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这间教室布置得非常好，充满了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圆明园中，有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的殿堂，也有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的亭台楼阁。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23925" y="1522413"/>
            <a:ext cx="6064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      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616075" y="1522413"/>
            <a:ext cx="4889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之         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23925" y="1104900"/>
            <a:ext cx="4064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碧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992313" y="1104900"/>
            <a:ext cx="5413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煌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56050" y="1104900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973638" y="1104900"/>
            <a:ext cx="5413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597650" y="1104900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013700" y="1104900"/>
            <a:ext cx="5873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业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567113" y="1522413"/>
            <a:ext cx="4619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流          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973638" y="1522413"/>
            <a:ext cx="54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319963" y="1522413"/>
            <a:ext cx="54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剔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043863" y="1522413"/>
            <a:ext cx="5286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237288" y="2355850"/>
            <a:ext cx="185578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流离失所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973638" y="2811463"/>
            <a:ext cx="17129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安居乐业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788943" y="3269715"/>
            <a:ext cx="2144713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诗情画意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907631" y="3630078"/>
            <a:ext cx="239077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金碧辉煌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68350" y="4121150"/>
            <a:ext cx="23002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玲珑剔透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47208" y="149046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一、比喻句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5536" y="1131590"/>
            <a:ext cx="861377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此外，还有许多小园，分布在圆明园东、西、南三面，众星拱月般环绕在圆明园周围。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39552" y="2458307"/>
            <a:ext cx="8064896" cy="1584176"/>
            <a:chOff x="1218740" y="1041522"/>
            <a:chExt cx="8064896" cy="1584176"/>
          </a:xfrm>
        </p:grpSpPr>
        <p:sp>
          <p:nvSpPr>
            <p:cNvPr id="9" name="单圆角矩形 8"/>
            <p:cNvSpPr/>
            <p:nvPr/>
          </p:nvSpPr>
          <p:spPr>
            <a:xfrm>
              <a:off x="1218740" y="1041522"/>
              <a:ext cx="8064896" cy="1584176"/>
            </a:xfrm>
            <a:prstGeom prst="round1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利用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比喻，把圆明园周围的小园和圆明园比作众星拱月，形象地写出圆明园的中心位置，让我们一看就明白其中的布局，仿佛身临其境一样。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954622" y="2124792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9011722" y="1743600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接点 12"/>
            <p:cNvSpPr/>
            <p:nvPr/>
          </p:nvSpPr>
          <p:spPr>
            <a:xfrm>
              <a:off x="8991376" y="2441132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915816" y="176967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二、感叹句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309563" y="1171575"/>
            <a:ext cx="8523287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圆明园的毁灭是中国文化史上不可估量的损失，也是世界文化史上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不可估量的损失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8758" y="2412385"/>
            <a:ext cx="8137698" cy="1599525"/>
            <a:chOff x="1214512" y="1740871"/>
            <a:chExt cx="8137698" cy="1599525"/>
          </a:xfrm>
        </p:grpSpPr>
        <p:sp>
          <p:nvSpPr>
            <p:cNvPr id="6" name="单圆角矩形 5"/>
            <p:cNvSpPr/>
            <p:nvPr/>
          </p:nvSpPr>
          <p:spPr>
            <a:xfrm>
              <a:off x="1214512" y="1740871"/>
              <a:ext cx="8137698" cy="1599525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是一个感叹句，表达了作者无比愤怒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  <a:p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和痛惜的感情。而且用了两个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“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不可估量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”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，写出了圆明园的损失巨大。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9081386" y="219245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9081572" y="262698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6094" y="915566"/>
            <a:ext cx="853122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他向着太阳，向着那片绿色，也向着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岛，行了一个标准的军礼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65048" y="2643758"/>
            <a:ext cx="7593316" cy="1224136"/>
            <a:chOff x="933981" y="2214562"/>
            <a:chExt cx="7593316" cy="1224136"/>
          </a:xfrm>
        </p:grpSpPr>
        <p:sp>
          <p:nvSpPr>
            <p:cNvPr id="8" name="矩形 7"/>
            <p:cNvSpPr/>
            <p:nvPr/>
          </p:nvSpPr>
          <p:spPr>
            <a:xfrm>
              <a:off x="933981" y="2214562"/>
              <a:ext cx="7593316" cy="122413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   将军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被守岛战士们感动了，他用军礼表达自己情感。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71856" y="3147814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611559" y="987574"/>
            <a:ext cx="867410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圆明园不但建筑宏伟，还收藏着最珍贵的历史文物。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99592" y="2355726"/>
            <a:ext cx="7593316" cy="2016224"/>
            <a:chOff x="933981" y="2214562"/>
            <a:chExt cx="7593316" cy="2016224"/>
          </a:xfrm>
        </p:grpSpPr>
        <p:sp>
          <p:nvSpPr>
            <p:cNvPr id="8" name="矩形 7"/>
            <p:cNvSpPr/>
            <p:nvPr/>
          </p:nvSpPr>
          <p:spPr>
            <a:xfrm>
              <a:off x="933981" y="2214562"/>
              <a:ext cx="7593316" cy="201622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承上启下。前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半句是对上文的总结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——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建筑的特点，后半句是引出下文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——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文物的介绍。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46251" y="379873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323528" y="483518"/>
            <a:ext cx="8613775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故今日之责任，不在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他人，而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全在我少年。少年智则国智，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少年富则国富，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少年强则国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强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……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剪去对角的矩形 3"/>
          <p:cNvSpPr/>
          <p:nvPr/>
        </p:nvSpPr>
        <p:spPr>
          <a:xfrm>
            <a:off x="755576" y="2283718"/>
            <a:ext cx="7585521" cy="1872208"/>
          </a:xfrm>
          <a:prstGeom prst="snip2DiagRect">
            <a:avLst>
              <a:gd name="adj1" fmla="val 19783"/>
              <a:gd name="adj2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从句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中可以看出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少年的良好品质直接影响到祖国的未来，说出了作者的观点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今天承担建设祖国重任的，不是别人，而是我们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少年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8600" y="1081849"/>
            <a:ext cx="664797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</a:rPr>
              <a:t>缩写下列句子，使句子意思保持不变。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95536" y="1629055"/>
            <a:ext cx="76104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圆明园的毁灭是中国文化史不可估量的损失。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3836" y="2287868"/>
            <a:ext cx="233910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毁灭是损失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95536" y="2946680"/>
            <a:ext cx="81549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圆明园是世界上当时最大的博物馆、艺术馆。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3836" y="3565433"/>
            <a:ext cx="449353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圆明园是博物馆、艺术馆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。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21781" y="195486"/>
            <a:ext cx="326243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+mn-ea"/>
                <a:ea typeface="+mn-ea"/>
                <a:cs typeface="+mn-ea"/>
              </a:rPr>
              <a:t>五、巩固练习</a:t>
            </a:r>
            <a:endParaRPr lang="zh-CN" altLang="en-US" sz="4000" b="1" dirty="0"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83568" y="372671"/>
            <a:ext cx="7498527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下列选项中，没有在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少年中国说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（节选）中出现的事物有（     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796136" y="911280"/>
            <a:ext cx="93610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CEF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79164" y="1923679"/>
            <a:ext cx="1369093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3200" b="1" dirty="0" smtClean="0"/>
              <a:t>A.</a:t>
            </a:r>
            <a:r>
              <a:rPr lang="zh-CN" altLang="en-US" sz="3200" b="1" dirty="0" smtClean="0"/>
              <a:t>红日</a:t>
            </a:r>
            <a:endParaRPr lang="zh-CN" altLang="en-US" sz="3200" b="1" dirty="0"/>
          </a:p>
        </p:txBody>
      </p:sp>
      <p:sp>
        <p:nvSpPr>
          <p:cNvPr id="13" name="矩形 12"/>
          <p:cNvSpPr/>
          <p:nvPr/>
        </p:nvSpPr>
        <p:spPr>
          <a:xfrm>
            <a:off x="3940459" y="1911525"/>
            <a:ext cx="1348446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3200" b="1" dirty="0" smtClean="0"/>
              <a:t>B.</a:t>
            </a:r>
            <a:r>
              <a:rPr lang="zh-CN" altLang="en-US" sz="3200" b="1" dirty="0" smtClean="0"/>
              <a:t>潜龙</a:t>
            </a:r>
            <a:endParaRPr lang="zh-CN" altLang="en-US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2092094" y="2862407"/>
            <a:ext cx="1366656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3200" b="1" dirty="0" smtClean="0"/>
              <a:t>D.</a:t>
            </a:r>
            <a:r>
              <a:rPr lang="zh-CN" altLang="en-US" sz="3200" b="1" dirty="0" smtClean="0"/>
              <a:t>鹰隼</a:t>
            </a:r>
            <a:endParaRPr lang="zh-CN" altLang="en-US" sz="3200" b="1" dirty="0"/>
          </a:p>
        </p:txBody>
      </p:sp>
      <p:sp>
        <p:nvSpPr>
          <p:cNvPr id="16" name="矩形 15"/>
          <p:cNvSpPr/>
          <p:nvPr/>
        </p:nvSpPr>
        <p:spPr>
          <a:xfrm>
            <a:off x="3940459" y="2862406"/>
            <a:ext cx="1317990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3200" b="1" dirty="0" smtClean="0"/>
              <a:t>E.</a:t>
            </a:r>
            <a:r>
              <a:rPr lang="zh-CN" altLang="en-US" sz="3200" b="1" dirty="0" smtClean="0"/>
              <a:t>鲲鹏</a:t>
            </a:r>
            <a:endParaRPr lang="zh-CN" altLang="en-US" sz="3200" b="1" dirty="0"/>
          </a:p>
        </p:txBody>
      </p:sp>
      <p:sp>
        <p:nvSpPr>
          <p:cNvPr id="17" name="矩形 16"/>
          <p:cNvSpPr/>
          <p:nvPr/>
        </p:nvSpPr>
        <p:spPr>
          <a:xfrm>
            <a:off x="5796136" y="1923678"/>
            <a:ext cx="1335622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3200" b="1" dirty="0" smtClean="0"/>
              <a:t>C.</a:t>
            </a:r>
            <a:r>
              <a:rPr lang="zh-CN" altLang="en-US" sz="3200" b="1" dirty="0" smtClean="0"/>
              <a:t>腾蛟</a:t>
            </a:r>
            <a:endParaRPr lang="zh-CN" altLang="en-US" sz="3200" b="1" dirty="0"/>
          </a:p>
        </p:txBody>
      </p:sp>
      <p:sp>
        <p:nvSpPr>
          <p:cNvPr id="18" name="矩形 17"/>
          <p:cNvSpPr/>
          <p:nvPr/>
        </p:nvSpPr>
        <p:spPr>
          <a:xfrm>
            <a:off x="5796136" y="2862405"/>
            <a:ext cx="1274516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3200" b="1" dirty="0" smtClean="0"/>
              <a:t>F.</a:t>
            </a:r>
            <a:r>
              <a:rPr lang="zh-CN" altLang="en-US" sz="3200" b="1" dirty="0" smtClean="0"/>
              <a:t>莫邪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34150" y="2690813"/>
            <a:ext cx="18760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浏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览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84475" y="2690813"/>
            <a:ext cx="17231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销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毁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97400" y="1985963"/>
            <a:ext cx="186270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皇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宫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534149" y="1285875"/>
            <a:ext cx="22143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拘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束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795588" y="1985963"/>
            <a:ext cx="172045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履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历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81063" y="1281113"/>
            <a:ext cx="189491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祭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拜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95587" y="1282700"/>
            <a:ext cx="170434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熏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597400" y="1284288"/>
            <a:ext cx="178218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毁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掉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81062" y="1985963"/>
            <a:ext cx="172582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疆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域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534150" y="1985963"/>
            <a:ext cx="166945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边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境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597400" y="2690813"/>
            <a:ext cx="186270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统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81063" y="2690813"/>
            <a:ext cx="186270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闯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祸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2843808" y="297920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二、易写错字</a:t>
            </a:r>
            <a:endParaRPr lang="zh-CN" altLang="en-US" dirty="0"/>
          </a:p>
        </p:txBody>
      </p:sp>
      <p:sp>
        <p:nvSpPr>
          <p:cNvPr id="20" name="矩形标注 19"/>
          <p:cNvSpPr/>
          <p:nvPr/>
        </p:nvSpPr>
        <p:spPr bwMode="auto">
          <a:xfrm>
            <a:off x="4300504" y="1069072"/>
            <a:ext cx="4444065" cy="1286561"/>
          </a:xfrm>
          <a:prstGeom prst="wedgeRectCallout">
            <a:avLst>
              <a:gd name="adj1" fmla="val -72937"/>
              <a:gd name="adj2" fmla="val -1988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“熏”的中间部分，下面是“黑”，大家要注意哟！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21" name="矩形标注 20"/>
          <p:cNvSpPr/>
          <p:nvPr/>
        </p:nvSpPr>
        <p:spPr bwMode="auto">
          <a:xfrm>
            <a:off x="263961" y="3609806"/>
            <a:ext cx="3948000" cy="1204617"/>
          </a:xfrm>
          <a:prstGeom prst="wedgeRectCallout">
            <a:avLst>
              <a:gd name="adj1" fmla="val -19346"/>
              <a:gd name="adj2" fmla="val -17763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“祭”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上面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不是“癶”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，书写时要弄清哟！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22" name="矩形标注 21"/>
          <p:cNvSpPr/>
          <p:nvPr/>
        </p:nvSpPr>
        <p:spPr bwMode="auto">
          <a:xfrm>
            <a:off x="4666969" y="3610754"/>
            <a:ext cx="4081493" cy="1204617"/>
          </a:xfrm>
          <a:prstGeom prst="wedgeRectCallout">
            <a:avLst>
              <a:gd name="adj1" fmla="val -87179"/>
              <a:gd name="adj2" fmla="val -144954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 “履”里面是双人旁，千万不要写成单人旁哟！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3" grpId="0"/>
      <p:bldP spid="2" grpId="0"/>
      <p:bldP spid="3" grpId="0"/>
      <p:bldP spid="6" grpId="0"/>
      <p:bldP spid="7" grpId="0"/>
      <p:bldP spid="18" grpId="0"/>
      <p:bldP spid="14" grpId="0"/>
      <p:bldP spid="15" grpId="0"/>
      <p:bldP spid="20" grpId="0" animBg="1"/>
      <p:bldP spid="21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707904" y="228556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12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古诗三首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874035" y="1077913"/>
            <a:ext cx="3467617" cy="2985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示儿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[宋] </a:t>
            </a:r>
            <a:r>
              <a:rPr lang="en-US" altLang="zh-CN" sz="28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陆游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死去元知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万事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但悲不见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九州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王师北定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中原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家祭无忘告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乃翁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圆角矩形标注 52"/>
          <p:cNvSpPr/>
          <p:nvPr/>
        </p:nvSpPr>
        <p:spPr>
          <a:xfrm>
            <a:off x="6076248" y="514559"/>
            <a:ext cx="2698031" cy="597544"/>
          </a:xfrm>
          <a:prstGeom prst="wedgeRoundRectCallout">
            <a:avLst>
              <a:gd name="adj1" fmla="val -47881"/>
              <a:gd name="adj2" fmla="val 8898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写给儿子们看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43608" y="228556"/>
            <a:ext cx="1512168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7105071" y="1622832"/>
            <a:ext cx="1427370" cy="1004997"/>
          </a:xfrm>
          <a:prstGeom prst="wedgeRoundRectCallout">
            <a:avLst>
              <a:gd name="adj1" fmla="val -103125"/>
              <a:gd name="adj2" fmla="val 6623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这里代指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全国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7425263" y="2695228"/>
            <a:ext cx="1349016" cy="2180778"/>
          </a:xfrm>
          <a:prstGeom prst="wedgeRoundRectCallout">
            <a:avLst>
              <a:gd name="adj1" fmla="val -112173"/>
              <a:gd name="adj2" fmla="val 261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的父亲，指陆游自己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75606"/>
            <a:ext cx="2139316" cy="237879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3" grpId="0" animBg="1"/>
      <p:bldP spid="15" grpId="0" bldLvl="0" animBg="1"/>
      <p:bldP spid="16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03338" y="1707654"/>
            <a:ext cx="3700710" cy="2554545"/>
          </a:xfrm>
          <a:prstGeom prst="rect">
            <a:avLst/>
          </a:prstGeom>
          <a:noFill/>
          <a:ln w="34925">
            <a:solidFill>
              <a:srgbClr val="53B948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eaLnBrk="1" latinLnBrk="0" hangingPunct="1">
              <a:defRPr sz="28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latin typeface="+mn-lt"/>
                <a:ea typeface="+mn-ea"/>
              </a:defRPr>
            </a:lvl2pPr>
            <a:lvl3pPr eaLnBrk="1" latinLnBrk="0" hangingPunct="1">
              <a:defRPr>
                <a:latin typeface="+mn-lt"/>
                <a:ea typeface="+mn-ea"/>
              </a:defRPr>
            </a:lvl3pPr>
            <a:lvl4pPr eaLnBrk="1" latinLnBrk="0" hangingPunct="1">
              <a:defRPr>
                <a:latin typeface="+mn-lt"/>
                <a:ea typeface="+mn-ea"/>
              </a:defRPr>
            </a:lvl4pPr>
            <a:lvl5pPr eaLnBrk="1" latinLnBrk="0" hangingPunct="1">
              <a:defRPr>
                <a:latin typeface="+mn-lt"/>
                <a:ea typeface="+mn-ea"/>
              </a:defRPr>
            </a:lvl5pPr>
            <a:lvl6pPr marL="1714500" defTabSz="685800">
              <a:defRPr>
                <a:latin typeface="+mn-lt"/>
                <a:ea typeface="+mn-ea"/>
              </a:defRPr>
            </a:lvl6pPr>
            <a:lvl7pPr marL="2057400" defTabSz="685800">
              <a:defRPr>
                <a:latin typeface="+mn-lt"/>
                <a:ea typeface="+mn-ea"/>
              </a:defRPr>
            </a:lvl7pPr>
            <a:lvl8pPr marL="2400300" defTabSz="685800">
              <a:defRPr>
                <a:latin typeface="+mn-lt"/>
                <a:ea typeface="+mn-ea"/>
              </a:defRPr>
            </a:lvl8pPr>
            <a:lvl9pPr marL="2743200" defTabSz="685800">
              <a:defRPr>
                <a:latin typeface="+mn-lt"/>
                <a:ea typeface="+mn-ea"/>
              </a:defRPr>
            </a:lvl9pPr>
          </a:lstStyle>
          <a:p>
            <a:r>
              <a:rPr lang="en-US" altLang="zh-CN" sz="3200" dirty="0"/>
              <a:t>    </a:t>
            </a:r>
            <a:r>
              <a:rPr lang="zh-CN" altLang="en-US" sz="3200" dirty="0"/>
              <a:t>陆游（1125年—1210年），字务观，号放翁，南宋文学家、史学家、爱国诗人。</a:t>
            </a:r>
            <a:endParaRPr lang="zh-CN" altLang="en-US" sz="3200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3338" y="348456"/>
            <a:ext cx="165576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作者介绍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4" name="Picture 2" descr="https://gimg2.baidu.com/image_search/src=http%3A%2F%2Fwww.xpsli.com%2Fuploads%2Far%2F2018%2F1212%2F38b2a381eb1b8d1e3706543d755dc6d8.jpg&amp;refer=http%3A%2F%2Fwww.xpsli.com&amp;app=2002&amp;size=f9999,10000&amp;q=a80&amp;n=0&amp;g=0n&amp;fmt=jpeg?sec=1619335373&amp;t=5ffe176ece31e84ac7416a42319a307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71550"/>
            <a:ext cx="2602260" cy="2591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347864" y="869156"/>
            <a:ext cx="5429324" cy="3539430"/>
          </a:xfrm>
          <a:prstGeom prst="rect">
            <a:avLst/>
          </a:prstGeom>
          <a:noFill/>
          <a:ln w="34925" cmpd="sng">
            <a:solidFill>
              <a:schemeClr val="accent3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本来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就</a:t>
            </a:r>
            <a:r>
              <a:rPr lang="en-US" altLang="zh-CN" sz="28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知道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，当我死后，人间的一切就都和我无关了；唯一使我痛心的，</a:t>
            </a:r>
            <a:r>
              <a:rPr lang="en-US" altLang="zh-CN" sz="28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就是没能亲眼看到祖国的统一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　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当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朝廷军队收复中原失地的那一天到来之时，你们举行家祭，千万别忘把这好消息告诉你们的父亲！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诗文意思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75606"/>
            <a:ext cx="2139316" cy="237879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851920" y="869156"/>
            <a:ext cx="4896544" cy="3539430"/>
          </a:xfrm>
          <a:prstGeom prst="rect">
            <a:avLst/>
          </a:prstGeom>
          <a:noFill/>
          <a:ln w="34925">
            <a:solidFill>
              <a:schemeClr val="accent3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《示儿》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一诗为陆游的绝笔，在临终前，给儿子们写下了这首诗。这既是诗人的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遗嘱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，也是诗人发出的最后的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抗战号召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写出了诗人毕生的心事和无限的希望，表达了他渴望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收复失地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统一祖国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的强烈爱国情怀。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 smtClean="0">
                <a:latin typeface="+mn-ea"/>
              </a:rPr>
              <a:t>主题思想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75606"/>
            <a:ext cx="2139316" cy="237879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47770" y="1160028"/>
            <a:ext cx="1790642" cy="2220194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593122" y="977900"/>
            <a:ext cx="4108818" cy="32932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题临安邸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[宋]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山外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青山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楼外楼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西湖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歌舞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几时休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暖风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熏得游人醉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直把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杭州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作汴州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2723261" y="415244"/>
            <a:ext cx="1057675" cy="3998800"/>
          </a:xfrm>
          <a:prstGeom prst="wedgeRoundRectCallout">
            <a:avLst>
              <a:gd name="adj1" fmla="val 143714"/>
              <a:gd name="adj2" fmla="val -2728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这是一首写在临安城一家旅店墙壁上的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诗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7103269" y="693617"/>
            <a:ext cx="1408307" cy="923986"/>
          </a:xfrm>
          <a:prstGeom prst="wedgeRoundRectCallout">
            <a:avLst>
              <a:gd name="adj1" fmla="val -99770"/>
              <a:gd name="adj2" fmla="val 183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sym typeface="+mn-ea"/>
              </a:rPr>
              <a:t>客栈、</a:t>
            </a:r>
            <a:r>
              <a:rPr lang="zh-CN" altLang="en-US" sz="2800" dirty="0" smtClean="0">
                <a:solidFill>
                  <a:schemeClr val="tx1"/>
                </a:solidFill>
                <a:sym typeface="+mn-ea"/>
              </a:rPr>
              <a:t>旅店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7524328" y="3302264"/>
            <a:ext cx="1408307" cy="1531501"/>
          </a:xfrm>
          <a:prstGeom prst="wedgeRoundRectCallout">
            <a:avLst>
              <a:gd name="adj1" fmla="val -95400"/>
              <a:gd name="adj2" fmla="val -801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即汴梁，北宋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京城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283968" y="1131590"/>
            <a:ext cx="3923035" cy="3046988"/>
          </a:xfrm>
          <a:prstGeom prst="rect">
            <a:avLst/>
          </a:prstGeom>
          <a:noFill/>
          <a:ln w="34925">
            <a:solidFill>
              <a:srgbClr val="53B948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eaLnBrk="1" latinLnBrk="0" hangingPunct="1">
              <a:defRPr sz="32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latin typeface="+mn-lt"/>
                <a:ea typeface="+mn-ea"/>
              </a:defRPr>
            </a:lvl2pPr>
            <a:lvl3pPr eaLnBrk="1" latinLnBrk="0" hangingPunct="1">
              <a:defRPr>
                <a:latin typeface="+mn-lt"/>
                <a:ea typeface="+mn-ea"/>
              </a:defRPr>
            </a:lvl3pPr>
            <a:lvl4pPr eaLnBrk="1" latinLnBrk="0" hangingPunct="1">
              <a:defRPr>
                <a:latin typeface="+mn-lt"/>
                <a:ea typeface="+mn-ea"/>
              </a:defRPr>
            </a:lvl4pPr>
            <a:lvl5pPr eaLnBrk="1" latinLnBrk="0" hangingPunct="1">
              <a:defRPr>
                <a:latin typeface="+mn-lt"/>
                <a:ea typeface="+mn-ea"/>
              </a:defRPr>
            </a:lvl5pPr>
            <a:lvl6pPr marL="1714500" defTabSz="685800">
              <a:defRPr>
                <a:latin typeface="+mn-lt"/>
                <a:ea typeface="+mn-ea"/>
              </a:defRPr>
            </a:lvl6pPr>
            <a:lvl7pPr marL="2057400" defTabSz="685800">
              <a:defRPr>
                <a:latin typeface="+mn-lt"/>
                <a:ea typeface="+mn-ea"/>
              </a:defRPr>
            </a:lvl7pPr>
            <a:lvl8pPr marL="2400300" defTabSz="685800">
              <a:defRPr>
                <a:latin typeface="+mn-lt"/>
                <a:ea typeface="+mn-ea"/>
              </a:defRPr>
            </a:lvl8pPr>
            <a:lvl9pPr marL="2743200" defTabSz="685800">
              <a:defRPr>
                <a:latin typeface="+mn-lt"/>
                <a:ea typeface="+mn-ea"/>
              </a:defRPr>
            </a:lvl9pPr>
          </a:lstStyle>
          <a:p>
            <a:r>
              <a:rPr lang="en-US" altLang="zh-CN" dirty="0">
                <a:sym typeface="+mn-ea"/>
              </a:rPr>
              <a:t>    </a:t>
            </a:r>
            <a:r>
              <a:rPr lang="zh-CN" altLang="en-US" dirty="0">
                <a:sym typeface="+mn-ea"/>
              </a:rPr>
              <a:t>山外有青山，楼外有高楼，西湖边轻歌曼舞何时才罢休？</a:t>
            </a:r>
            <a:endParaRPr lang="zh-CN" altLang="en-US" dirty="0"/>
          </a:p>
          <a:p>
            <a:r>
              <a:rPr lang="zh-CN" altLang="en-US" dirty="0">
                <a:sym typeface="+mn-ea"/>
              </a:rPr>
              <a:t>    暖风熏得游人如痴如醉，简直把杭州当成了故都汴州！</a:t>
            </a:r>
            <a:endParaRPr lang="zh-CN" altLang="en-US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诗文意思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03338" y="1131590"/>
            <a:ext cx="2300114" cy="285188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923928" y="1419622"/>
            <a:ext cx="4824536" cy="3323987"/>
          </a:xfrm>
          <a:prstGeom prst="rect">
            <a:avLst/>
          </a:prstGeom>
          <a:noFill/>
          <a:ln w="34925">
            <a:solidFill>
              <a:srgbClr val="53B948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eaLnBrk="1" latinLnBrk="0" hangingPunct="1">
              <a:defRPr sz="32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latin typeface="+mn-lt"/>
                <a:ea typeface="+mn-ea"/>
              </a:defRPr>
            </a:lvl2pPr>
            <a:lvl3pPr eaLnBrk="1" latinLnBrk="0" hangingPunct="1">
              <a:defRPr>
                <a:latin typeface="+mn-lt"/>
                <a:ea typeface="+mn-ea"/>
              </a:defRPr>
            </a:lvl3pPr>
            <a:lvl4pPr eaLnBrk="1" latinLnBrk="0" hangingPunct="1">
              <a:defRPr>
                <a:latin typeface="+mn-lt"/>
                <a:ea typeface="+mn-ea"/>
              </a:defRPr>
            </a:lvl4pPr>
            <a:lvl5pPr eaLnBrk="1" latinLnBrk="0" hangingPunct="1">
              <a:defRPr>
                <a:latin typeface="+mn-lt"/>
                <a:ea typeface="+mn-ea"/>
              </a:defRPr>
            </a:lvl5pPr>
            <a:lvl6pPr marL="1714500" defTabSz="685800">
              <a:defRPr>
                <a:latin typeface="+mn-lt"/>
                <a:ea typeface="+mn-ea"/>
              </a:defRPr>
            </a:lvl6pPr>
            <a:lvl7pPr marL="2057400" defTabSz="685800">
              <a:defRPr>
                <a:latin typeface="+mn-lt"/>
                <a:ea typeface="+mn-ea"/>
              </a:defRPr>
            </a:lvl7pPr>
            <a:lvl8pPr marL="2400300" defTabSz="685800">
              <a:defRPr>
                <a:latin typeface="+mn-lt"/>
                <a:ea typeface="+mn-ea"/>
              </a:defRPr>
            </a:lvl8pPr>
            <a:lvl9pPr marL="2743200" defTabSz="685800">
              <a:defRPr>
                <a:latin typeface="+mn-lt"/>
                <a:ea typeface="+mn-ea"/>
              </a:defRPr>
            </a:lvl9pPr>
          </a:lstStyle>
          <a:p>
            <a:r>
              <a:rPr lang="en-US" altLang="zh-CN" sz="3000" dirty="0">
                <a:sym typeface="+mn-ea"/>
              </a:rPr>
              <a:t>    </a:t>
            </a:r>
            <a:r>
              <a:rPr lang="zh-CN" altLang="en-US" sz="3000" dirty="0">
                <a:sym typeface="+mn-ea"/>
              </a:rPr>
              <a:t>作者以讽刺的语言写了当政者纵情声色，通过杭州与汴州的对照，不露声色地揭露了当权者的腐朽本质。表现作者对当政者不思收复失地的愤怒，以及对国家命运的担心。</a:t>
            </a:r>
            <a:endParaRPr lang="zh-CN" altLang="en-US" sz="3000" dirty="0"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 smtClean="0">
                <a:latin typeface="+mn-ea"/>
              </a:rPr>
              <a:t>主题思想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3608" y="1131590"/>
            <a:ext cx="2300114" cy="285188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560" y="961840"/>
            <a:ext cx="3041553" cy="2120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466707" y="787811"/>
            <a:ext cx="3877985" cy="32932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己亥杂诗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[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]</a:t>
            </a:r>
            <a:r>
              <a:rPr lang="en-US" altLang="zh-CN" sz="28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龚自珍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九州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气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恃风雷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万马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齐喑究可哀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我劝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天公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重抖擞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不拘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一格降人才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3779912" y="54898"/>
            <a:ext cx="1062903" cy="1813884"/>
          </a:xfrm>
          <a:prstGeom prst="wedgeRoundRectCallout">
            <a:avLst>
              <a:gd name="adj1" fmla="val 116129"/>
              <a:gd name="adj2" fmla="val 4650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sym typeface="+mn-ea"/>
              </a:rPr>
              <a:t>朝气蓬勃的局面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7668344" y="699542"/>
            <a:ext cx="1062903" cy="662292"/>
          </a:xfrm>
          <a:prstGeom prst="wedgeRoundRectCallout">
            <a:avLst>
              <a:gd name="adj1" fmla="val -127067"/>
              <a:gd name="adj2" fmla="val 17394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sym typeface="+mn-ea"/>
              </a:rPr>
              <a:t>依靠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6943615" y="3579862"/>
            <a:ext cx="1062903" cy="662292"/>
          </a:xfrm>
          <a:prstGeom prst="wedgeRoundRectCallout">
            <a:avLst>
              <a:gd name="adj1" fmla="val -108869"/>
              <a:gd name="adj2" fmla="val -16192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ym typeface="+mn-ea"/>
              </a:rPr>
              <a:t>沉默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6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87624" y="1203598"/>
            <a:ext cx="4176464" cy="3323987"/>
          </a:xfrm>
          <a:prstGeom prst="rect">
            <a:avLst/>
          </a:prstGeom>
          <a:noFill/>
          <a:ln w="34925">
            <a:solidFill>
              <a:srgbClr val="53B948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eaLnBrk="1" latinLnBrk="0" hangingPunct="1">
              <a:defRPr sz="30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latin typeface="+mn-lt"/>
                <a:ea typeface="+mn-ea"/>
              </a:defRPr>
            </a:lvl2pPr>
            <a:lvl3pPr eaLnBrk="1" latinLnBrk="0" hangingPunct="1">
              <a:defRPr>
                <a:latin typeface="+mn-lt"/>
                <a:ea typeface="+mn-ea"/>
              </a:defRPr>
            </a:lvl3pPr>
            <a:lvl4pPr eaLnBrk="1" latinLnBrk="0" hangingPunct="1">
              <a:defRPr>
                <a:latin typeface="+mn-lt"/>
                <a:ea typeface="+mn-ea"/>
              </a:defRPr>
            </a:lvl4pPr>
            <a:lvl5pPr eaLnBrk="1" latinLnBrk="0" hangingPunct="1">
              <a:defRPr>
                <a:latin typeface="+mn-lt"/>
                <a:ea typeface="+mn-ea"/>
              </a:defRPr>
            </a:lvl5pPr>
            <a:lvl6pPr marL="1714500" defTabSz="685800">
              <a:defRPr>
                <a:latin typeface="+mn-lt"/>
                <a:ea typeface="+mn-ea"/>
              </a:defRPr>
            </a:lvl6pPr>
            <a:lvl7pPr marL="2057400" defTabSz="685800">
              <a:defRPr>
                <a:latin typeface="+mn-lt"/>
                <a:ea typeface="+mn-ea"/>
              </a:defRPr>
            </a:lvl7pPr>
            <a:lvl8pPr marL="2400300" defTabSz="685800">
              <a:defRPr>
                <a:latin typeface="+mn-lt"/>
                <a:ea typeface="+mn-ea"/>
              </a:defRPr>
            </a:lvl8pPr>
            <a:lvl9pPr marL="2743200" defTabSz="685800">
              <a:defRPr>
                <a:latin typeface="+mn-lt"/>
                <a:ea typeface="+mn-ea"/>
              </a:defRPr>
            </a:lvl9pPr>
          </a:lstStyle>
          <a:p>
            <a:r>
              <a:rPr lang="en-US" altLang="zh-CN" dirty="0"/>
              <a:t>    </a:t>
            </a:r>
            <a:r>
              <a:rPr lang="zh-CN" altLang="en-US" dirty="0"/>
              <a:t>龚自珍，清代思想家、文学家及改良主义的先驱者。他的诗文主张“更法” “改图”，揭露清统治者的腐朽，洋溢着爱国热情。著名诗作《己亥杂诗》。</a:t>
            </a:r>
            <a:endParaRPr lang="zh-CN" altLang="en-US" dirty="0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303338" y="348456"/>
            <a:ext cx="165576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作者介绍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555526"/>
            <a:ext cx="2160240" cy="2829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283968" y="880784"/>
            <a:ext cx="4248472" cy="3785652"/>
          </a:xfrm>
          <a:prstGeom prst="rect">
            <a:avLst/>
          </a:prstGeom>
          <a:noFill/>
          <a:ln w="34925">
            <a:solidFill>
              <a:srgbClr val="53B948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eaLnBrk="1" latinLnBrk="0" hangingPunct="1">
              <a:defRPr sz="30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latin typeface="+mn-lt"/>
                <a:ea typeface="+mn-ea"/>
              </a:defRPr>
            </a:lvl2pPr>
            <a:lvl3pPr eaLnBrk="1" latinLnBrk="0" hangingPunct="1">
              <a:defRPr>
                <a:latin typeface="+mn-lt"/>
                <a:ea typeface="+mn-ea"/>
              </a:defRPr>
            </a:lvl3pPr>
            <a:lvl4pPr eaLnBrk="1" latinLnBrk="0" hangingPunct="1">
              <a:defRPr>
                <a:latin typeface="+mn-lt"/>
                <a:ea typeface="+mn-ea"/>
              </a:defRPr>
            </a:lvl4pPr>
            <a:lvl5pPr eaLnBrk="1" latinLnBrk="0" hangingPunct="1">
              <a:defRPr>
                <a:latin typeface="+mn-lt"/>
                <a:ea typeface="+mn-ea"/>
              </a:defRPr>
            </a:lvl5pPr>
            <a:lvl6pPr marL="1714500" defTabSz="685800">
              <a:defRPr>
                <a:latin typeface="+mn-lt"/>
                <a:ea typeface="+mn-ea"/>
              </a:defRPr>
            </a:lvl6pPr>
            <a:lvl7pPr marL="2057400" defTabSz="685800">
              <a:defRPr>
                <a:latin typeface="+mn-lt"/>
                <a:ea typeface="+mn-ea"/>
              </a:defRPr>
            </a:lvl7pPr>
            <a:lvl8pPr marL="2400300" defTabSz="685800">
              <a:defRPr>
                <a:latin typeface="+mn-lt"/>
                <a:ea typeface="+mn-ea"/>
              </a:defRPr>
            </a:lvl8pPr>
            <a:lvl9pPr marL="2743200" defTabSz="685800">
              <a:defRPr>
                <a:latin typeface="+mn-lt"/>
                <a:ea typeface="+mn-ea"/>
              </a:defRPr>
            </a:lvl9pPr>
          </a:lstStyle>
          <a:p>
            <a:r>
              <a:rPr lang="en-US" altLang="zh-CN" dirty="0">
                <a:sym typeface="+mn-ea"/>
              </a:rPr>
              <a:t>    </a:t>
            </a:r>
            <a:r>
              <a:rPr lang="zh-CN" altLang="en-US" dirty="0">
                <a:sym typeface="+mn-ea"/>
              </a:rPr>
              <a:t>只有狂雷炸响般的巨大力量才能使中国大地发出勃勃生机，然而朝野臣民噤口不言终究是一种悲哀。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    我奉劝天帝能重新振作精神，不要拘守一定规格降下更多的人才。</a:t>
            </a:r>
            <a:endParaRPr lang="zh-CN" altLang="en-US" dirty="0"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诗文意思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560" y="961840"/>
            <a:ext cx="3041553" cy="2120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46557" y="3796808"/>
            <a:ext cx="428302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恃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侍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待 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49114" y="982799"/>
            <a:ext cx="5461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jì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31640" y="1433389"/>
            <a:ext cx="4262983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祭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察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蔡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331639" y="2619822"/>
            <a:ext cx="3804167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乃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及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仍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50872" y="1025844"/>
            <a:ext cx="7874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cài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02718" y="1016397"/>
            <a:ext cx="8588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chá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877466" y="2276612"/>
            <a:ext cx="6461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jí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089643" y="2183929"/>
            <a:ext cx="10461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réng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331639" y="2250225"/>
            <a:ext cx="69762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nǎi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150872" y="3417916"/>
            <a:ext cx="69121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dài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830968" y="3398040"/>
            <a:ext cx="6572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392293" y="3417916"/>
            <a:ext cx="6572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259138" y="153780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三、形近字</a:t>
            </a:r>
            <a:endParaRPr lang="zh-CN" altLang="en-US" dirty="0"/>
          </a:p>
        </p:txBody>
      </p:sp>
      <p:sp>
        <p:nvSpPr>
          <p:cNvPr id="29" name="线形标注 1 28"/>
          <p:cNvSpPr/>
          <p:nvPr/>
        </p:nvSpPr>
        <p:spPr>
          <a:xfrm>
            <a:off x="5504441" y="1413131"/>
            <a:ext cx="3244468" cy="2720627"/>
          </a:xfrm>
          <a:prstGeom prst="borderCallout1">
            <a:avLst>
              <a:gd name="adj1" fmla="val 12841"/>
              <a:gd name="adj2" fmla="val -813"/>
              <a:gd name="adj3" fmla="val 13214"/>
              <a:gd name="adj4" fmla="val -20256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“祭”表示举行某种礼仪对死者追念；或以一定的仪式向神灵、祖先奉献供品。用时要与察、蔡分清哟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27" grpId="0"/>
      <p:bldP spid="2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95936" y="1275606"/>
            <a:ext cx="4032448" cy="2246769"/>
          </a:xfrm>
          <a:prstGeom prst="rect">
            <a:avLst/>
          </a:prstGeom>
          <a:noFill/>
          <a:ln w="34925">
            <a:solidFill>
              <a:schemeClr val="accent3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已亥杂诗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通过描写当时社会政治死气沉沉的状态，表达了诗人希望社会变革和期待人才辈出的强烈愿望。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 smtClean="0">
                <a:latin typeface="+mn-ea"/>
              </a:rPr>
              <a:t>主题思想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0442" y="1393402"/>
            <a:ext cx="3041553" cy="2120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t="5989"/>
          <a:stretch>
            <a:fillRect/>
          </a:stretch>
        </p:blipFill>
        <p:spPr bwMode="auto">
          <a:xfrm>
            <a:off x="827584" y="1299338"/>
            <a:ext cx="3494221" cy="1862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2699792" y="339502"/>
            <a:ext cx="40831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少年中国说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节选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72950" y="1203598"/>
            <a:ext cx="3620021" cy="2862322"/>
          </a:xfrm>
          <a:prstGeom prst="rect">
            <a:avLst/>
          </a:prstGeom>
          <a:noFill/>
          <a:ln w="34925">
            <a:solidFill>
              <a:srgbClr val="53B948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eaLnBrk="1" latinLnBrk="0" hangingPunct="1">
              <a:defRPr sz="30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latin typeface="+mn-lt"/>
                <a:ea typeface="+mn-ea"/>
              </a:defRPr>
            </a:lvl2pPr>
            <a:lvl3pPr eaLnBrk="1" latinLnBrk="0" hangingPunct="1">
              <a:defRPr>
                <a:latin typeface="+mn-lt"/>
                <a:ea typeface="+mn-ea"/>
              </a:defRPr>
            </a:lvl3pPr>
            <a:lvl4pPr eaLnBrk="1" latinLnBrk="0" hangingPunct="1">
              <a:defRPr>
                <a:latin typeface="+mn-lt"/>
                <a:ea typeface="+mn-ea"/>
              </a:defRPr>
            </a:lvl4pPr>
            <a:lvl5pPr eaLnBrk="1" latinLnBrk="0" hangingPunct="1">
              <a:defRPr>
                <a:latin typeface="+mn-lt"/>
                <a:ea typeface="+mn-ea"/>
              </a:defRPr>
            </a:lvl5pPr>
            <a:lvl6pPr marL="1714500" defTabSz="685800">
              <a:defRPr>
                <a:latin typeface="+mn-lt"/>
                <a:ea typeface="+mn-ea"/>
              </a:defRPr>
            </a:lvl6pPr>
            <a:lvl7pPr marL="2057400" defTabSz="685800">
              <a:defRPr>
                <a:latin typeface="+mn-lt"/>
                <a:ea typeface="+mn-ea"/>
              </a:defRPr>
            </a:lvl7pPr>
            <a:lvl8pPr marL="2400300" defTabSz="685800">
              <a:defRPr>
                <a:latin typeface="+mn-lt"/>
                <a:ea typeface="+mn-ea"/>
              </a:defRPr>
            </a:lvl8pPr>
            <a:lvl9pPr marL="2743200" defTabSz="685800">
              <a:defRPr>
                <a:latin typeface="+mn-lt"/>
                <a:ea typeface="+mn-ea"/>
              </a:defRPr>
            </a:lvl9pPr>
          </a:lstStyle>
          <a:p>
            <a:r>
              <a:rPr lang="en-US" altLang="zh-CN" dirty="0">
                <a:sym typeface="+mn-ea"/>
              </a:rPr>
              <a:t>    </a:t>
            </a:r>
            <a:r>
              <a:rPr lang="zh-CN" altLang="en-US" dirty="0">
                <a:sym typeface="+mn-ea"/>
              </a:rPr>
              <a:t>一、本文通过写少年中国的各种美好前景，表达了作者对少年中国的</a:t>
            </a:r>
            <a:r>
              <a:rPr lang="zh-CN" altLang="en-US" dirty="0" smtClean="0">
                <a:solidFill>
                  <a:srgbClr val="FF0000"/>
                </a:solidFill>
                <a:sym typeface="+mn-ea"/>
              </a:rPr>
              <a:t>热爱</a:t>
            </a:r>
            <a:r>
              <a:rPr lang="zh-CN" altLang="en-US" dirty="0" smtClean="0">
                <a:sym typeface="+mn-ea"/>
              </a:rPr>
              <a:t>和</a:t>
            </a:r>
            <a:r>
              <a:rPr lang="zh-CN" altLang="en-US" dirty="0">
                <a:sym typeface="+mn-ea"/>
              </a:rPr>
              <a:t>对中国少年的</a:t>
            </a:r>
            <a:r>
              <a:rPr lang="zh-CN" altLang="en-US" dirty="0">
                <a:solidFill>
                  <a:srgbClr val="FF0000"/>
                </a:solidFill>
                <a:sym typeface="+mn-ea"/>
              </a:rPr>
              <a:t>期望</a:t>
            </a:r>
            <a:r>
              <a:rPr lang="zh-CN" altLang="en-US" dirty="0">
                <a:sym typeface="+mn-ea"/>
              </a:rPr>
              <a:t>。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8125" y="1508125"/>
            <a:ext cx="8667750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A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.少年中国的建成与否,取决于有没有中国少年。只有有了中国少年，才会建设成少年中国，如果没有中国少年,就不会有少年中国。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B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.少年决定祖国的未来，祖国决定少年的未来。没有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祖国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就没没少年，没有少年就没有祖国未来。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971600" y="483518"/>
            <a:ext cx="86661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二、少年中国和中国少年之间有什么联系?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699792" y="115546"/>
            <a:ext cx="369743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圆明园的毁灭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026" name="Picture 2" descr="https://gimg2.baidu.com/image_search/src=http%3A%2F%2Fgallery.youxiake.com%2FPublic%2FData%2Fupload%2F201902%2F25%2F37631551086010.jpg%3FimageMogr2%2Fthumbnail%2F%21730x411r%2Fgravity%2FCenter%2Fcrop%2F%21730x411%2Fquality%2F100&amp;refer=http%3A%2F%2Fgallery.youxiake.com&amp;app=2002&amp;size=f9999,10000&amp;q=a80&amp;n=0&amp;g=0n&amp;fmt=jpeg?sec=1619333316&amp;t=7cb106d3181a7527fc5c01aac0c1c32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676" y="2038350"/>
            <a:ext cx="3720623" cy="2094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s://gimg2.baidu.com/image_search/src=http%3A%2F%2F5b0988e595225.cdn.sohucs.com%2Fq_70%2Cc_zoom%2Cw_640%2Fimages%2F20180204%2F0bda7e6ecb344fa9aba33e9b725064fc.jpeg&amp;refer=http%3A%2F%2F5b0988e595225.cdn.sohucs.com&amp;app=2002&amp;size=f9999,10000&amp;q=a80&amp;n=0&amp;g=0n&amp;fmt=jpeg?sec=1619333417&amp;t=520f2c01f9c713b56a27bebe250e8d3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17590"/>
            <a:ext cx="4032448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4"/>
          <p:cNvSpPr txBox="1"/>
          <p:nvPr/>
        </p:nvSpPr>
        <p:spPr>
          <a:xfrm>
            <a:off x="755576" y="4268331"/>
            <a:ext cx="2969083" cy="461665"/>
          </a:xfrm>
          <a:prstGeom prst="rect">
            <a:avLst/>
          </a:prstGeom>
          <a:solidFill>
            <a:srgbClr val="98D267"/>
          </a:solidFill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indent="1143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indent="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indent="3429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indent="4572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860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432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2004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576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 smtClean="0"/>
              <a:t>圆明园大水法复原图</a:t>
            </a:r>
            <a:endParaRPr lang="zh-CN" altLang="en-US" dirty="0"/>
          </a:p>
        </p:txBody>
      </p:sp>
      <p:sp>
        <p:nvSpPr>
          <p:cNvPr id="14" name="TextBox 4"/>
          <p:cNvSpPr txBox="1"/>
          <p:nvPr/>
        </p:nvSpPr>
        <p:spPr>
          <a:xfrm>
            <a:off x="5796136" y="4268331"/>
            <a:ext cx="2659702" cy="461665"/>
          </a:xfrm>
          <a:prstGeom prst="rect">
            <a:avLst/>
          </a:prstGeom>
          <a:solidFill>
            <a:srgbClr val="98D267"/>
          </a:solidFill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indent="1143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indent="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indent="3429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indent="4572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860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432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2004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576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 smtClean="0"/>
              <a:t>圆明园大水法遗址</a:t>
            </a:r>
            <a:endParaRPr lang="zh-CN" altLang="en-US" dirty="0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55576" y="861790"/>
            <a:ext cx="7915828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一、《圆明园的毁灭》一文讲了圆明园的辉煌过去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布局          建筑         文物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2096865" y="1293610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众星拱月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4565253" y="1293610"/>
            <a:ext cx="18319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风格各异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6815352" y="1293610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异常珍贵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5250" y="573088"/>
            <a:ext cx="8256588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、文中哪些语句体现了圆明园的历史地位和文化价值?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60363" y="1965325"/>
            <a:ext cx="8596312" cy="2227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A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.圆明园的毁灭是中国文化史上不可估量的损失，也是世界文化史上不可估量的损失!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B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.它又是当时世界上最大的博物馆、艺术馆。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C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.我国这一园林艺术的瑰宝、建筑艺术的精华，就这样化为一片灰烬。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923928" y="915566"/>
            <a:ext cx="4752528" cy="3539430"/>
          </a:xfrm>
          <a:prstGeom prst="rect">
            <a:avLst/>
          </a:prstGeom>
          <a:noFill/>
          <a:ln w="34925">
            <a:solidFill>
              <a:srgbClr val="53B948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eaLnBrk="1" latinLnBrk="0" hangingPunct="1">
              <a:defRPr sz="30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latin typeface="+mn-lt"/>
                <a:ea typeface="+mn-ea"/>
              </a:defRPr>
            </a:lvl2pPr>
            <a:lvl3pPr eaLnBrk="1" latinLnBrk="0" hangingPunct="1">
              <a:defRPr>
                <a:latin typeface="+mn-lt"/>
                <a:ea typeface="+mn-ea"/>
              </a:defRPr>
            </a:lvl3pPr>
            <a:lvl4pPr eaLnBrk="1" latinLnBrk="0" hangingPunct="1">
              <a:defRPr>
                <a:latin typeface="+mn-lt"/>
                <a:ea typeface="+mn-ea"/>
              </a:defRPr>
            </a:lvl4pPr>
            <a:lvl5pPr eaLnBrk="1" latinLnBrk="0" hangingPunct="1">
              <a:defRPr>
                <a:latin typeface="+mn-lt"/>
                <a:ea typeface="+mn-ea"/>
              </a:defRPr>
            </a:lvl5pPr>
            <a:lvl6pPr marL="1714500" defTabSz="685800">
              <a:defRPr>
                <a:latin typeface="+mn-lt"/>
                <a:ea typeface="+mn-ea"/>
              </a:defRPr>
            </a:lvl6pPr>
            <a:lvl7pPr marL="2057400" defTabSz="685800">
              <a:defRPr>
                <a:latin typeface="+mn-lt"/>
                <a:ea typeface="+mn-ea"/>
              </a:defRPr>
            </a:lvl7pPr>
            <a:lvl8pPr marL="2400300" defTabSz="685800">
              <a:defRPr>
                <a:latin typeface="+mn-lt"/>
                <a:ea typeface="+mn-ea"/>
              </a:defRPr>
            </a:lvl8pPr>
            <a:lvl9pPr marL="2743200" defTabSz="685800">
              <a:defRPr>
                <a:latin typeface="+mn-lt"/>
                <a:ea typeface="+mn-ea"/>
              </a:defRPr>
            </a:lvl9pPr>
          </a:lstStyle>
          <a:p>
            <a:r>
              <a:rPr lang="en-US" altLang="zh-CN" sz="2800" dirty="0">
                <a:sym typeface="+mn-ea"/>
              </a:rPr>
              <a:t>    </a:t>
            </a:r>
            <a:r>
              <a:rPr lang="zh-CN" altLang="en-US" sz="2800" dirty="0">
                <a:sym typeface="+mn-ea"/>
              </a:rPr>
              <a:t>一、本文讲述了将军来无名岛视察看战土种的菜地，晚饭时拒绝单独吃蔬菜，而与战士们分享蔬菜的故事 ,赞美了守岛战士们</a:t>
            </a:r>
            <a:r>
              <a:rPr lang="zh-CN" altLang="en-US" sz="2800" dirty="0">
                <a:solidFill>
                  <a:srgbClr val="FF0000"/>
                </a:solidFill>
                <a:sym typeface="+mn-ea"/>
              </a:rPr>
              <a:t>不畏艰难，爱岛如家</a:t>
            </a:r>
            <a:r>
              <a:rPr lang="zh-CN" altLang="en-US" sz="2800" dirty="0">
                <a:sym typeface="+mn-ea"/>
              </a:rPr>
              <a:t>的美好品质 ，也歌颂了将军与战士们</a:t>
            </a:r>
            <a:r>
              <a:rPr lang="zh-CN" altLang="en-US" sz="2800" dirty="0">
                <a:solidFill>
                  <a:srgbClr val="FF0000"/>
                </a:solidFill>
                <a:sym typeface="+mn-ea"/>
              </a:rPr>
              <a:t>相互关爱</a:t>
            </a:r>
            <a:r>
              <a:rPr lang="zh-CN" altLang="en-US" sz="2800" dirty="0">
                <a:sym typeface="+mn-ea"/>
              </a:rPr>
              <a:t>的深厚情谊。</a:t>
            </a:r>
            <a:endParaRPr lang="zh-CN" altLang="en-US" sz="2800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99792" y="115546"/>
            <a:ext cx="369743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15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03598"/>
            <a:ext cx="3204262" cy="1800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71600" y="433238"/>
            <a:ext cx="86915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二、说一说从下列语句中你体会到了什么。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7544" y="1431180"/>
            <a:ext cx="8028953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将军重重地放下筷子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起身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我说和战士们一起吃，你劝我说我去了他们会拘束，我就听了你的。现在倒好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我问你，战士们有蔬菜吃吗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?”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803400" y="4373563"/>
            <a:ext cx="70262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1049490" y="3291830"/>
            <a:ext cx="7056784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将军不搞特殊化，与战士们吃一样的饭菜。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576" y="1406028"/>
            <a:ext cx="7430819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.终于,他眼睛一亮，看到了饭桌边上的一桶汤。他走过去，把手中的菜倒进汤里，而后拿起汤勺，在桶里搅了几下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87624" y="433238"/>
            <a:ext cx="721479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二、说一说从下列语句中你体会到了什么。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5576" y="3241526"/>
            <a:ext cx="7056784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将军心中装着战士们，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想让大家都吃上青菜。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7813" y="1326391"/>
            <a:ext cx="8540055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圆明园是当时世界上最大的博物馆、艺术馆。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换种说法，使句意不变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壮哉，我中国少年，与国无疆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用现代汉语把它的意思写下来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203848" y="125552"/>
            <a:ext cx="224292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+mn-ea"/>
                <a:ea typeface="+mn-ea"/>
              </a:rPr>
              <a:t>巩固</a:t>
            </a:r>
            <a:r>
              <a:rPr lang="zh-CN" altLang="en-US" sz="4000" b="1" dirty="0">
                <a:latin typeface="+mn-ea"/>
                <a:ea typeface="+mn-ea"/>
              </a:rPr>
              <a:t>练习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7544" y="804104"/>
            <a:ext cx="35210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 按要求写句子。</a:t>
            </a:r>
            <a:r>
              <a:rPr lang="zh-CN" altLang="en-US" sz="2800" u="sng" dirty="0">
                <a:latin typeface="+mn-ea"/>
                <a:ea typeface="+mn-ea"/>
                <a:sym typeface="+mn-ea"/>
              </a:rPr>
              <a:t>                 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 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05805" y="2359576"/>
            <a:ext cx="83899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圆明园难道不是当时世界上最大的博物馆、艺术馆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77813" y="4108450"/>
            <a:ext cx="808426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雄壮啊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，我们中国的少年，同祖国一样万寿无疆。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899592" y="394493"/>
            <a:ext cx="50321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</a:rPr>
              <a:t>品读句子，体会人物心情。</a:t>
            </a:r>
            <a:r>
              <a:rPr lang="en-US" altLang="zh-CN" sz="2800" dirty="0">
                <a:latin typeface="+mn-ea"/>
                <a:ea typeface="+mn-ea"/>
              </a:rPr>
              <a:t> </a:t>
            </a:r>
            <a:endParaRPr lang="en-US" altLang="zh-CN" sz="2800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79638" y="1177925"/>
            <a:ext cx="39354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感动     好奇    生气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82087" y="1700213"/>
            <a:ext cx="8710393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岛那边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是什么东西，搞得那么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神秘？是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暗堡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?”                            ( 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我问你战士们有蔬菜吃吗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?”      ( 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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将军觉得鼻子有些酸，就别过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脸去。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397997" y="2115250"/>
            <a:ext cx="1077912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好奇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90967" y="2679226"/>
            <a:ext cx="8985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569892" y="320602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718307" y="691880"/>
            <a:ext cx="6223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āi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518940" y="1066255"/>
            <a:ext cx="485326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哀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衰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衷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1518940" y="2309807"/>
            <a:ext cx="415187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胎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抬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治</a:t>
            </a:r>
            <a:r>
              <a:rPr lang="zh-CN" altLang="en-US" sz="4400" b="1" dirty="0">
                <a:sym typeface="+mn-ea"/>
              </a:rPr>
              <a:t> </a:t>
            </a:r>
            <a:endParaRPr lang="zh-CN" altLang="en-US" sz="4400" b="1" dirty="0"/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4139952" y="718965"/>
            <a:ext cx="13049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zhōng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2781317" y="691880"/>
            <a:ext cx="12065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shuāi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020130" y="1908718"/>
            <a:ext cx="7288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tái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4315418" y="1885098"/>
            <a:ext cx="78898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zhì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1569518" y="1921842"/>
            <a:ext cx="63991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tāi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1574132" y="3651870"/>
            <a:ext cx="4012094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履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覆 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1738195" y="3219822"/>
            <a:ext cx="4587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lǚ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3043948" y="3228827"/>
            <a:ext cx="58862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fù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3" grpId="0"/>
      <p:bldP spid="44" grpId="0"/>
      <p:bldP spid="45" grpId="0"/>
      <p:bldP spid="46" grpId="0"/>
      <p:bldP spid="47" grpId="0"/>
      <p:bldP spid="49" grpId="0"/>
      <p:bldP spid="5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00016" y="123670"/>
            <a:ext cx="352345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一、背诵课文 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39552" y="899024"/>
            <a:ext cx="28987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  <a:sym typeface="+mn-ea"/>
              </a:rPr>
              <a:t>按课文内容填空。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3528" y="1553611"/>
            <a:ext cx="8258175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红日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，其道大光。河出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，一泻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。潜龙腾渊，鳞爪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啸谷，百兽震惶。鹰隼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，风尘吸张。奇花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，矞矞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。干将发硎，有作其芒。天戴其苍，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其黄。纵有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，横有八荒。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似海，来日方长。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901503" y="1553611"/>
            <a:ext cx="12652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初升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91803" y="1990173"/>
            <a:ext cx="13033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汪洋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782940" y="1553611"/>
            <a:ext cx="13033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伏流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366890" y="1990173"/>
            <a:ext cx="13033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飞扬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871840" y="1990173"/>
            <a:ext cx="13033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乳虎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598415" y="2401336"/>
            <a:ext cx="1301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试翼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541765" y="2401336"/>
            <a:ext cx="13033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初胎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837878" y="2847423"/>
            <a:ext cx="13033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皇皇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315840" y="3249061"/>
            <a:ext cx="1301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千古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579990" y="2847423"/>
            <a:ext cx="1301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地履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660703" y="3249061"/>
            <a:ext cx="1301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前途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43607" y="228556"/>
            <a:ext cx="1944217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积累背诵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8796"/>
          <a:stretch>
            <a:fillRect/>
          </a:stretch>
        </p:blipFill>
        <p:spPr bwMode="auto">
          <a:xfrm>
            <a:off x="755576" y="1232077"/>
            <a:ext cx="2808312" cy="2798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472359" y="1059582"/>
            <a:ext cx="4083170" cy="2985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示儿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[宋] </a:t>
            </a:r>
            <a:r>
              <a:rPr lang="en-US" altLang="zh-CN" sz="28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陆游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死去元知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空，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但悲不见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同。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王师北定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日，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家祭无忘告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417198" y="2030011"/>
            <a:ext cx="11398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417198" y="2520791"/>
            <a:ext cx="11398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九州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417198" y="2999793"/>
            <a:ext cx="11398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中原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823472" y="3489757"/>
            <a:ext cx="11398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乃翁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300016" y="123670"/>
            <a:ext cx="352345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latin typeface="+mn-ea"/>
                <a:ea typeface="+mn-ea"/>
                <a:sym typeface="+mn-ea"/>
              </a:rPr>
              <a:t>二、古诗</a:t>
            </a:r>
            <a:endParaRPr lang="zh-CN" altLang="en-US" sz="40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3568" y="613643"/>
            <a:ext cx="2965190" cy="3676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851920" y="1016014"/>
            <a:ext cx="4493538" cy="2985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题临安邸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[宋]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山外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楼外楼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西湖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几时休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熏得游人醉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直把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作汴州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364087" y="2451894"/>
            <a:ext cx="11398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歌舞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519004" y="2919489"/>
            <a:ext cx="11398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暖风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364088" y="1929606"/>
            <a:ext cx="11398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青山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360670" y="3441776"/>
            <a:ext cx="11398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杭州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3568" y="965360"/>
            <a:ext cx="3590999" cy="2503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427984" y="843558"/>
            <a:ext cx="4083170" cy="29238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己亥杂诗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[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]</a:t>
            </a:r>
            <a:r>
              <a:rPr lang="en-US" altLang="zh-CN" sz="24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龚自珍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九州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恃风雷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齐喑究可哀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我劝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重抖擞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一格降人才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649878" y="1694764"/>
            <a:ext cx="11398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生气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838413" y="2219766"/>
            <a:ext cx="11398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万马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649877" y="2624592"/>
            <a:ext cx="11398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天公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834965" y="3196014"/>
            <a:ext cx="11398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不拘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576" y="1275606"/>
            <a:ext cx="7416824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太平盛世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国泰民安 丰衣足食 安居乐业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政通人和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人寿年丰 路不拾遗 夜不闭户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370" name="文本框 4"/>
          <p:cNvSpPr txBox="1">
            <a:spLocks noChangeArrowheads="1"/>
          </p:cNvSpPr>
          <p:nvPr/>
        </p:nvSpPr>
        <p:spPr bwMode="auto">
          <a:xfrm>
            <a:off x="2832772" y="195486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三、日积月累</a:t>
            </a:r>
            <a:endParaRPr lang="zh-CN" altLang="en-US" sz="4000" b="1" dirty="0">
              <a:latin typeface="+mn-ea"/>
              <a:ea typeface="+mn-ea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27584" y="2680539"/>
            <a:ext cx="7426155" cy="1373570"/>
            <a:chOff x="966457" y="2355726"/>
            <a:chExt cx="7426155" cy="1373570"/>
          </a:xfrm>
        </p:grpSpPr>
        <p:sp>
          <p:nvSpPr>
            <p:cNvPr id="8" name="矩形 7"/>
            <p:cNvSpPr/>
            <p:nvPr/>
          </p:nvSpPr>
          <p:spPr>
            <a:xfrm>
              <a:off x="966457" y="2355726"/>
              <a:ext cx="7426155" cy="13735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从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这些词语我们可以看出，它们描写的都是大家希望看到的一种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社会现象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——</a:t>
              </a:r>
              <a:endPara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157976" y="34835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594250" y="3287706"/>
            <a:ext cx="16287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社会安定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02565" y="843558"/>
            <a:ext cx="812800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多事之秋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兵荒马乱  流离失所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生灵涂炭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家破人亡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民不聊生  内忧外患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哀鸿遍野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27584" y="2211710"/>
            <a:ext cx="7426155" cy="1373570"/>
            <a:chOff x="966457" y="2355726"/>
            <a:chExt cx="7426155" cy="1373570"/>
          </a:xfrm>
        </p:grpSpPr>
        <p:sp>
          <p:nvSpPr>
            <p:cNvPr id="6" name="矩形 5"/>
            <p:cNvSpPr/>
            <p:nvPr/>
          </p:nvSpPr>
          <p:spPr>
            <a:xfrm>
              <a:off x="966457" y="2355726"/>
              <a:ext cx="7426155" cy="13735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从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这些词语我们可以看出，它描写的都是大家不希望看到的一种社会现象</a:t>
              </a:r>
              <a:r>
                <a:rPr lang="en-US" altLang="zh-CN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——</a:t>
              </a:r>
              <a:endPara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8157976" y="34835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594250" y="2818877"/>
            <a:ext cx="16287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世道破坏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04080" y="1162377"/>
            <a:ext cx="69516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一、说说下列字词在</a:t>
            </a:r>
            <a:r>
              <a:rPr lang="zh-CN" altLang="en-US" sz="2800" dirty="0" smtClean="0">
                <a:latin typeface="+mn-ea"/>
                <a:ea typeface="+mn-ea"/>
              </a:rPr>
              <a:t>本</a:t>
            </a:r>
            <a:r>
              <a:rPr lang="zh-CN" altLang="en-US" sz="2800" dirty="0">
                <a:latin typeface="+mn-ea"/>
                <a:ea typeface="+mn-ea"/>
              </a:rPr>
              <a:t>单元</a:t>
            </a:r>
            <a:r>
              <a:rPr lang="zh-CN" altLang="en-US" sz="2800" dirty="0" smtClean="0">
                <a:latin typeface="+mn-ea"/>
                <a:ea typeface="+mn-ea"/>
              </a:rPr>
              <a:t>古诗</a:t>
            </a:r>
            <a:r>
              <a:rPr lang="zh-CN" altLang="en-US" sz="2800" dirty="0">
                <a:latin typeface="+mn-ea"/>
                <a:ea typeface="+mn-ea"/>
              </a:rPr>
              <a:t>中的意思。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059832" y="222250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四、巩固练习</a:t>
            </a:r>
            <a:endParaRPr lang="zh-CN" altLang="en-US" sz="4000" b="1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28625" y="1944688"/>
            <a:ext cx="6688138" cy="2244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元:                    乃翁:                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休:                     究: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邸:                     恃:                  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25550" y="1944688"/>
            <a:ext cx="325281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同“原”,本来。 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567363" y="1944688"/>
            <a:ext cx="252986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你们的父亲。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225550" y="2806700"/>
            <a:ext cx="144783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停止。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225550" y="3667125"/>
            <a:ext cx="12557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旅店。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448300" y="3708400"/>
            <a:ext cx="990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依靠。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448300" y="2806700"/>
            <a:ext cx="1255713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毕竟。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09235" y="245255"/>
            <a:ext cx="37401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  <a:sym typeface="+mn-ea"/>
              </a:rPr>
              <a:t>二、根据课文内容填空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7504" y="922128"/>
            <a:ext cx="8875713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1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.《示儿》诗中,临终前，诗人的遗憾是(用原句回答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)“(                 )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，诗人的遗愿是(用原句回答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)“(                 )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2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.《题临安邸》中的游人指(               )，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《已亥杂诗》中的“天公”喻指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3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.《已亥杂诗》中的两个成语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)、(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682877" y="1311152"/>
            <a:ext cx="31670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但悲不见九州同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052274" y="1743200"/>
            <a:ext cx="26860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王师北定中原日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652120" y="2127306"/>
            <a:ext cx="26241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当朝的权贵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292080" y="2608886"/>
            <a:ext cx="23272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当时的统治者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881936" y="3078988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万马齐喑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39374" y="3449473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不拘一格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55625" y="430213"/>
            <a:ext cx="449353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  <a:sym typeface="+mn-ea"/>
              </a:rPr>
              <a:t>三、解释下列诗句的</a:t>
            </a:r>
            <a:r>
              <a:rPr lang="zh-CN" altLang="en-US" sz="2800" dirty="0" smtClean="0">
                <a:latin typeface="+mn-ea"/>
                <a:ea typeface="+mn-ea"/>
                <a:sym typeface="+mn-ea"/>
              </a:rPr>
              <a:t>意思。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57630" y="953433"/>
            <a:ext cx="6227763" cy="2246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1.王师北定中原日,家祭无忘告乃翁。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2.暖风熏得游人醉，直把杭州作汴州。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55625" y="1508125"/>
            <a:ext cx="805180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当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朝廷军队收复中原失地的那一天到来时，你们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举行家祭，千万别忘把这好消息告诉你们的父亲!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468" name="文本框 7"/>
          <p:cNvSpPr txBox="1">
            <a:spLocks noChangeArrowheads="1"/>
          </p:cNvSpPr>
          <p:nvPr/>
        </p:nvSpPr>
        <p:spPr bwMode="auto">
          <a:xfrm>
            <a:off x="555625" y="3281362"/>
            <a:ext cx="8193088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暖洋洋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的香风吹得贵人如醉，简直是把杭州当成了那汴州。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文本框 3"/>
          <p:cNvSpPr txBox="1">
            <a:spLocks noChangeArrowheads="1"/>
          </p:cNvSpPr>
          <p:nvPr/>
        </p:nvSpPr>
        <p:spPr bwMode="auto">
          <a:xfrm>
            <a:off x="688975" y="1419225"/>
            <a:ext cx="7758113" cy="1106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2" tIns="45712" rIns="91422" bIns="45712">
            <a:spAutoFit/>
          </a:bodyPr>
          <a:lstStyle/>
          <a:p>
            <a:pPr algn="ctr" defTabSz="684530"/>
            <a:r>
              <a:rPr kumimoji="1" lang="zh-CN" altLang="en-US" sz="6600" b="1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七彩课堂  伴你成长</a:t>
            </a:r>
            <a:endParaRPr kumimoji="1" lang="zh-CN" altLang="en-US" sz="6600" b="1">
              <a:solidFill>
                <a:srgbClr val="FF6600"/>
              </a:solidFill>
              <a:latin typeface="Xingkai SC"/>
              <a:ea typeface="Xingkai SC"/>
              <a:cs typeface="Xingkai SC"/>
            </a:endParaRPr>
          </a:p>
        </p:txBody>
      </p:sp>
      <p:grpSp>
        <p:nvGrpSpPr>
          <p:cNvPr id="63491" name="组合 32"/>
          <p:cNvGrpSpPr/>
          <p:nvPr/>
        </p:nvGrpSpPr>
        <p:grpSpPr bwMode="auto">
          <a:xfrm>
            <a:off x="6967538" y="0"/>
            <a:ext cx="1927225" cy="771525"/>
            <a:chOff x="6968256" y="-1"/>
            <a:chExt cx="1927372" cy="771551"/>
          </a:xfrm>
        </p:grpSpPr>
        <p:pic>
          <p:nvPicPr>
            <p:cNvPr id="63492" name="图片 33"/>
            <p:cNvPicPr>
              <a:picLocks noChangeAspect="1"/>
            </p:cNvPicPr>
            <p:nvPr/>
          </p:nvPicPr>
          <p:blipFill>
            <a:blip r:embed="rId2"/>
            <a:srcRect r="5469"/>
            <a:stretch>
              <a:fillRect/>
            </a:stretch>
          </p:blipFill>
          <p:spPr bwMode="auto">
            <a:xfrm>
              <a:off x="6968256" y="-1"/>
              <a:ext cx="961585" cy="771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3" name="图片 3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49408" y="124932"/>
              <a:ext cx="1346220" cy="553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494" name="文本框 35"/>
            <p:cNvSpPr txBox="1">
              <a:spLocks noChangeArrowheads="1"/>
            </p:cNvSpPr>
            <p:nvPr/>
          </p:nvSpPr>
          <p:spPr bwMode="auto">
            <a:xfrm>
              <a:off x="7080056" y="509940"/>
              <a:ext cx="1149824" cy="2616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dist" defTabSz="684530"/>
              <a:r>
                <a:rPr kumimoji="1" lang="en-US" altLang="zh-CN" sz="1100">
                  <a:solidFill>
                    <a:srgbClr val="BFBFBF"/>
                  </a:solidFill>
                </a:rPr>
                <a:t>QICAIKETANG</a:t>
              </a:r>
              <a:endParaRPr kumimoji="1" lang="zh-CN" altLang="en-US" sz="1100">
                <a:solidFill>
                  <a:srgbClr val="BFBFB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620860" y="3712817"/>
            <a:ext cx="4257284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奉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奏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俸  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568269" y="771550"/>
            <a:ext cx="1106369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gǒng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680983" y="1136675"/>
            <a:ext cx="3824754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拱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供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洪 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604219" y="2415427"/>
            <a:ext cx="4615907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辉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挥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浑 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374632" y="771550"/>
            <a:ext cx="109218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hóng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939536" y="771550"/>
            <a:ext cx="117019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gōng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097403" y="1973021"/>
            <a:ext cx="106913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huī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390503" y="1991516"/>
            <a:ext cx="1115234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hún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630183" y="1978294"/>
            <a:ext cx="78810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huī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955679" y="3258792"/>
            <a:ext cx="87762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zòu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620860" y="3258792"/>
            <a:ext cx="10853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fèng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280997" y="3258792"/>
            <a:ext cx="10853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fèng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8" name="线形标注 1 27"/>
          <p:cNvSpPr/>
          <p:nvPr/>
        </p:nvSpPr>
        <p:spPr>
          <a:xfrm>
            <a:off x="5536569" y="1518241"/>
            <a:ext cx="3244468" cy="2720627"/>
          </a:xfrm>
          <a:prstGeom prst="borderCallout1">
            <a:avLst>
              <a:gd name="adj1" fmla="val 93958"/>
              <a:gd name="adj2" fmla="val 542"/>
              <a:gd name="adj3" fmla="val 94977"/>
              <a:gd name="adj4" fmla="val -14565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“俸”旧时指官员的薪金，如俸禄。而“奉”的用法比较广，如奉献、奉命、信奉等。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/>
      <p:bldP spid="12" grpId="0"/>
      <p:bldP spid="13" grpId="0"/>
      <p:bldP spid="15" grpId="0"/>
      <p:bldP spid="16" grpId="0"/>
      <p:bldP spid="3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809385" y="403264"/>
            <a:ext cx="98048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tǒng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766254" y="818273"/>
            <a:ext cx="446192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统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流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吮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1766254" y="2211710"/>
            <a:ext cx="381710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销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消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稍</a:t>
            </a:r>
            <a:r>
              <a:rPr lang="zh-CN" altLang="en-US" sz="4400" b="1">
                <a:sym typeface="+mn-ea"/>
              </a:rPr>
              <a:t> </a:t>
            </a:r>
            <a:endParaRPr lang="zh-CN" altLang="en-US" sz="4400" b="1"/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4459257" y="410139"/>
            <a:ext cx="1124099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shǔn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3327123" y="415001"/>
            <a:ext cx="980484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liú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141861" y="1753874"/>
            <a:ext cx="1413103" cy="522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xiāo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4554964" y="1753874"/>
            <a:ext cx="1283671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shāo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1617029" y="1744985"/>
            <a:ext cx="9850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xiāo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1733243" y="3633157"/>
            <a:ext cx="368858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塘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康 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1623707" y="3182307"/>
            <a:ext cx="10691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táng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2988314" y="3186266"/>
            <a:ext cx="10691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táng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408663" y="3186266"/>
            <a:ext cx="110679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kāng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3" grpId="0"/>
      <p:bldP spid="44" grpId="0"/>
      <p:bldP spid="45" grpId="0"/>
      <p:bldP spid="46" grpId="0"/>
      <p:bldP spid="47" grpId="0"/>
      <p:bldP spid="49" grpId="0"/>
      <p:bldP spid="51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99007" y="2342660"/>
            <a:ext cx="111761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hēng</a:t>
            </a:r>
            <a:endParaRPr lang="en-US" altLang="zh-CN" sz="320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343432" y="1734647"/>
            <a:ext cx="155575" cy="9144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508532" y="1501285"/>
            <a:ext cx="89479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hng</a:t>
            </a:r>
            <a:endParaRPr lang="en-US" altLang="zh-CN" sz="32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73694" y="1839579"/>
            <a:ext cx="957313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哼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051901" y="1525421"/>
            <a:ext cx="5950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846716" y="2079105"/>
            <a:ext cx="100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哼唱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811145" y="279540"/>
            <a:ext cx="3775393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四、多音多义字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2606579" y="2271986"/>
            <a:ext cx="153988" cy="9144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46716" y="2766492"/>
            <a:ext cx="100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哼声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云形标注 11"/>
          <p:cNvSpPr/>
          <p:nvPr/>
        </p:nvSpPr>
        <p:spPr>
          <a:xfrm>
            <a:off x="4468659" y="987426"/>
            <a:ext cx="3863335" cy="3593927"/>
          </a:xfrm>
          <a:prstGeom prst="cloudCallout">
            <a:avLst>
              <a:gd name="adj1" fmla="val -62762"/>
              <a:gd name="adj2" fmla="val -8511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   “哼”这个字在读“</a:t>
            </a:r>
            <a:r>
              <a:rPr lang="en-US" altLang="zh-CN" sz="26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hng</a:t>
            </a:r>
            <a:r>
              <a:rPr lang="en-US" altLang="zh-CN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”</a:t>
            </a:r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时是叹词，表示不满、鄙视、怀疑等。如</a:t>
            </a:r>
            <a:r>
              <a:rPr lang="en-US" altLang="zh-CN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:</a:t>
            </a:r>
            <a:r>
              <a:rPr lang="zh-CN" altLang="en-US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哼，他的话能算数吗</a:t>
            </a:r>
            <a:r>
              <a:rPr lang="en-US" altLang="zh-CN" sz="26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?</a:t>
            </a:r>
            <a:endParaRPr lang="en-US" altLang="zh-CN" sz="26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560" y="1406364"/>
            <a:ext cx="8311009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礁  焦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石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溃  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烂    菜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秧  殃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矛  茅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盾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搅  扰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拌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炊  吹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灰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烬  尽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   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伶  玲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珑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剔  替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透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皇  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   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消  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毁    震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慌  惶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53383" y="1608851"/>
            <a:ext cx="5413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590438" y="1730583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838397" y="1735248"/>
            <a:ext cx="5413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65969" y="2482779"/>
            <a:ext cx="5413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511063" y="2444853"/>
            <a:ext cx="3492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366290" y="2444853"/>
            <a:ext cx="3603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221638" y="3229476"/>
            <a:ext cx="4445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349750" y="3198241"/>
            <a:ext cx="3492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452547" y="3189546"/>
            <a:ext cx="3492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114819" y="3956050"/>
            <a:ext cx="3492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417814" y="3956050"/>
            <a:ext cx="3492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596336" y="3931064"/>
            <a:ext cx="3492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255963" y="213719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五、巩固练习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85603" y="883144"/>
            <a:ext cx="377539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找出括号内正确的字</a:t>
            </a:r>
            <a:endParaRPr lang="zh-CN" altLang="en-US" sz="28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ags/tag1.xml><?xml version="1.0" encoding="utf-8"?>
<p:tagLst xmlns:p="http://schemas.openxmlformats.org/presentationml/2006/main">
  <p:tag name="KSO_WPP_MARK_KEY" val="6259bec4-92f6-4715-b4be-656e9b188b3b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 bwMode="auto">
        <a:noFill/>
        <a:ln w="9525">
          <a:noFill/>
          <a:miter lim="800000"/>
        </a:ln>
      </a:spPr>
      <a:bodyPr wrap="square">
        <a:spAutoFit/>
      </a:bodyPr>
      <a:lstStyle>
        <a:defPPr>
          <a:defRPr sz="2800" dirty="0" smtClean="0">
            <a:latin typeface="楷体" panose="02010609060101010101" pitchFamily="49" charset="-122"/>
            <a:ea typeface="楷体" panose="02010609060101010101" pitchFamily="49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6230</Words>
  <Application>WPS 演示</Application>
  <PresentationFormat>全屏显示(16:9)</PresentationFormat>
  <Paragraphs>798</Paragraphs>
  <Slides>59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3" baseType="lpstr">
      <vt:lpstr>Arial</vt:lpstr>
      <vt:lpstr>宋体</vt:lpstr>
      <vt:lpstr>Wingdings</vt:lpstr>
      <vt:lpstr>楷体</vt:lpstr>
      <vt:lpstr>Calibri</vt:lpstr>
      <vt:lpstr>黑体</vt:lpstr>
      <vt:lpstr>汉语拼音</vt:lpstr>
      <vt:lpstr>幼圆</vt:lpstr>
      <vt:lpstr>微软雅黑</vt:lpstr>
      <vt:lpstr>Arial Unicode MS</vt:lpstr>
      <vt:lpstr>Xingkai SC</vt:lpstr>
      <vt:lpstr>Segoe Print</vt:lpstr>
      <vt:lpstr>Calibri Light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505</cp:revision>
  <dcterms:created xsi:type="dcterms:W3CDTF">2017-03-17T02:28:00Z</dcterms:created>
  <dcterms:modified xsi:type="dcterms:W3CDTF">2022-12-19T16:16:05Z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E4EDB383145647589AE714FF08F4FEE7</vt:lpwstr>
  </property>
</Properties>
</file>