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31"/>
  </p:notesMasterIdLst>
  <p:sldIdLst>
    <p:sldId id="1296" r:id="rId3"/>
    <p:sldId id="1489" r:id="rId4"/>
    <p:sldId id="1490" r:id="rId5"/>
    <p:sldId id="1491" r:id="rId6"/>
    <p:sldId id="1720" r:id="rId7"/>
    <p:sldId id="1617" r:id="rId8"/>
    <p:sldId id="1609" r:id="rId9"/>
    <p:sldId id="1738" r:id="rId10"/>
    <p:sldId id="1722" r:id="rId11"/>
    <p:sldId id="1723" r:id="rId12"/>
    <p:sldId id="1724" r:id="rId13"/>
    <p:sldId id="1725" r:id="rId14"/>
    <p:sldId id="1510" r:id="rId15"/>
    <p:sldId id="1414" r:id="rId16"/>
    <p:sldId id="1729" r:id="rId17"/>
    <p:sldId id="1733" r:id="rId18"/>
    <p:sldId id="1730" r:id="rId19"/>
    <p:sldId id="1640" r:id="rId20"/>
    <p:sldId id="1642" r:id="rId21"/>
    <p:sldId id="1739" r:id="rId22"/>
    <p:sldId id="1648" r:id="rId23"/>
    <p:sldId id="1735" r:id="rId24"/>
    <p:sldId id="1736" r:id="rId25"/>
    <p:sldId id="1737" r:id="rId26"/>
    <p:sldId id="1727" r:id="rId27"/>
    <p:sldId id="1728" r:id="rId28"/>
    <p:sldId id="1734" r:id="rId29"/>
    <p:sldId id="1267" r:id="rId3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黑体" panose="02010609060101010101" pitchFamily="49" charset="-122"/>
      <p:regular r:id="rId39"/>
    </p:embeddedFont>
    <p:embeddedFont>
      <p:font typeface="楷体" panose="02010609060101010101" pitchFamily="49" charset="-122"/>
      <p:regular r:id="rId40"/>
    </p:embeddedFont>
    <p:embeddedFont>
      <p:font typeface="汉语拼音" panose="020B0604020202020204" pitchFamily="34" charset="0"/>
      <p:regular r:id="rId41"/>
    </p:embeddedFont>
    <p:embeddedFont>
      <p:font typeface="幼圆" panose="02010509060101010101" charset="-122"/>
      <p:regular r:id="rId42"/>
    </p:embeddedFont>
    <p:embeddedFont>
      <p:font typeface="Calibri Light" panose="020F0302020204030204" charset="0"/>
      <p:regular r:id="rId43"/>
      <p:italic r:id="rId44"/>
    </p:embeddedFont>
  </p:embeddedFontLst>
  <p:custDataLst>
    <p:tags r:id="rId45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9" userDrawn="1">
          <p15:clr>
            <a:srgbClr val="A4A3A4"/>
          </p15:clr>
        </p15:guide>
        <p15:guide id="2" pos="3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6DE"/>
    <a:srgbClr val="CBF1FF"/>
    <a:srgbClr val="FFFFFF"/>
    <a:srgbClr val="D1F5B8"/>
    <a:srgbClr val="0000FF"/>
    <a:srgbClr val="0B5FD1"/>
    <a:srgbClr val="ECAAC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455" autoAdjust="0"/>
  </p:normalViewPr>
  <p:slideViewPr>
    <p:cSldViewPr showGuides="1">
      <p:cViewPr>
        <p:scale>
          <a:sx n="75" d="100"/>
          <a:sy n="75" d="100"/>
        </p:scale>
        <p:origin x="840" y="648"/>
      </p:cViewPr>
      <p:guideLst>
        <p:guide orient="horz" pos="1669"/>
        <p:guide pos="3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gs" Target="tags/tag1.xml"/><Relationship Id="rId44" Type="http://schemas.openxmlformats.org/officeDocument/2006/relationships/font" Target="fonts/font10.fntdata"/><Relationship Id="rId43" Type="http://schemas.openxmlformats.org/officeDocument/2006/relationships/font" Target="fonts/font9.fntdata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slide" Target="slides/slide2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80CF742-18A8-4BA2-B7E5-D07666EF2C3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50B4BDB-C7AB-47D5-9314-EC076854CB9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4.jpeg"/><Relationship Id="rId24" Type="http://schemas.openxmlformats.org/officeDocument/2006/relationships/image" Target="../media/image3.jpeg"/><Relationship Id="rId23" Type="http://schemas.openxmlformats.org/officeDocument/2006/relationships/image" Target="../media/image2.png"/><Relationship Id="rId22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/>
          <p:nvPr/>
        </p:nvSpPr>
        <p:spPr>
          <a:xfrm>
            <a:off x="1738606" y="1341441"/>
            <a:ext cx="6649818" cy="16204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第五单元复习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06424" y="1373188"/>
            <a:ext cx="31734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连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带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707905" y="1417707"/>
            <a:ext cx="417646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连蹦带跳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连哄带骗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971600" y="586969"/>
            <a:ext cx="43140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>
                <a:latin typeface="+mn-ea"/>
                <a:ea typeface="+mn-ea"/>
                <a:sym typeface="+mn-ea"/>
              </a:rPr>
              <a:t>词语从内容上进行分类</a:t>
            </a:r>
            <a:r>
              <a:rPr lang="en-US" altLang="zh-CN" sz="2800">
                <a:latin typeface="+mn-ea"/>
                <a:ea typeface="+mn-ea"/>
                <a:sym typeface="+mn-ea"/>
              </a:rPr>
              <a:t>:</a:t>
            </a:r>
            <a:endParaRPr lang="en-US" altLang="zh-CN" sz="2800">
              <a:latin typeface="+mn-ea"/>
              <a:ea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06424" y="2331498"/>
            <a:ext cx="20313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608157" y="2334276"/>
            <a:ext cx="61258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连说带笑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连吃带喝  连打带骂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63009" y="196989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三、巩固练习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8325" y="1103312"/>
            <a:ext cx="62293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照样子，在括号里填上合适的词语。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52438" y="1771650"/>
            <a:ext cx="8872090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:(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玲珑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的面孔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(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的尾巴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的眼睛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晴朗的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夏夜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强烈的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 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响亮的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踏得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平平的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梳得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塞得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    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541549" y="3108326"/>
            <a:ext cx="10156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叫声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46735" y="3204637"/>
            <a:ext cx="14010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938506" y="4186861"/>
            <a:ext cx="17183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满满的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191019" y="2197100"/>
            <a:ext cx="20688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闪闪发光 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296988" y="2190750"/>
            <a:ext cx="10976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          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171886" y="4186862"/>
            <a:ext cx="18995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光溜溜的            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63417" y="379412"/>
            <a:ext cx="838058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用适当的量词填空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49262" y="1000125"/>
            <a:ext cx="10963498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尾巴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树皮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高树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叫声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松鼠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疾病    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26198" y="1029494"/>
            <a:ext cx="67711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876256" y="1017587"/>
            <a:ext cx="59479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26198" y="1399382"/>
            <a:ext cx="60919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种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923928" y="1342231"/>
            <a:ext cx="584501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76256" y="1387475"/>
            <a:ext cx="53510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种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23928" y="972343"/>
            <a:ext cx="70700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01767" y="2061369"/>
            <a:ext cx="4992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用适当的词填空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23850" y="2752725"/>
            <a:ext cx="7848550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小水滴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热量        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疾病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的毛      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的盖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的世界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85800" y="2752725"/>
            <a:ext cx="2062216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凝成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414837" y="2752725"/>
            <a:ext cx="152093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吸收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85799" y="3182938"/>
            <a:ext cx="1185466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治疗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330699" y="3182938"/>
            <a:ext cx="1907859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灰褐色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65150" y="3614738"/>
            <a:ext cx="1842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圆锥形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330699" y="3614738"/>
            <a:ext cx="223715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美丽可爱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31840" y="174695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一、反问句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22473" y="1371683"/>
            <a:ext cx="86137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这么远，箭哪能射得到呢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55576" y="2370591"/>
            <a:ext cx="8064896" cy="2953648"/>
            <a:chOff x="1495961" y="-332496"/>
            <a:chExt cx="8064896" cy="2953648"/>
          </a:xfrm>
        </p:grpSpPr>
        <p:sp>
          <p:nvSpPr>
            <p:cNvPr id="9" name="单圆角矩形 8"/>
            <p:cNvSpPr/>
            <p:nvPr/>
          </p:nvSpPr>
          <p:spPr>
            <a:xfrm>
              <a:off x="1495961" y="-332496"/>
              <a:ext cx="8064896" cy="1629022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利用反问句，加强语气。让我们感觉到太阳离我们很远，箭是射不到的。比直接用陈述句表达效果要好很多。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954622" y="212479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8991376" y="244113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87824" y="267494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二、重点句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1187624" y="1203598"/>
            <a:ext cx="85232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离我们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约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有一亿五千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千米远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99592" y="2355726"/>
            <a:ext cx="8064896" cy="1629022"/>
            <a:chOff x="899592" y="2355726"/>
            <a:chExt cx="8064896" cy="1629022"/>
          </a:xfrm>
        </p:grpSpPr>
        <p:sp>
          <p:nvSpPr>
            <p:cNvPr id="6" name="单圆角矩形 5"/>
            <p:cNvSpPr/>
            <p:nvPr/>
          </p:nvSpPr>
          <p:spPr>
            <a:xfrm>
              <a:off x="899592" y="2355726"/>
              <a:ext cx="8064896" cy="1629022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这句话用了列数字的说明方法，用具体数字说明太阳离我们很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，增加了可信度，约，表示估测，展现了文章语言的严谨性。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 rot="16497042">
              <a:off x="8313640" y="3370786"/>
              <a:ext cx="360040" cy="758295"/>
              <a:chOff x="7488324" y="3226453"/>
              <a:chExt cx="360040" cy="758295"/>
            </a:xfrm>
            <a:solidFill>
              <a:schemeClr val="bg1"/>
            </a:solidFill>
          </p:grpSpPr>
          <p:sp>
            <p:nvSpPr>
              <p:cNvPr id="7" name="流程图: 接点 6"/>
              <p:cNvSpPr/>
              <p:nvPr/>
            </p:nvSpPr>
            <p:spPr>
              <a:xfrm>
                <a:off x="7631590" y="3488388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488324" y="3226453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流程图: 接点 8"/>
              <p:cNvSpPr/>
              <p:nvPr/>
            </p:nvSpPr>
            <p:spPr>
              <a:xfrm>
                <a:off x="7668344" y="3804728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28650" y="843558"/>
            <a:ext cx="79756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约一百三十万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个地球的体积才抵得上一个太阳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7584" y="2283718"/>
            <a:ext cx="8064896" cy="1629022"/>
            <a:chOff x="899592" y="2355726"/>
            <a:chExt cx="8064896" cy="1629022"/>
          </a:xfrm>
        </p:grpSpPr>
        <p:sp>
          <p:nvSpPr>
            <p:cNvPr id="5" name="单圆角矩形 4"/>
            <p:cNvSpPr/>
            <p:nvPr/>
          </p:nvSpPr>
          <p:spPr>
            <a:xfrm>
              <a:off x="899592" y="2355726"/>
              <a:ext cx="8064896" cy="1629022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这句话除了用列数字，还用了作比较的说明方法，通过用太阳与我们熟悉的地球对比，告诉我们太阳很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大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，让我们切身感受。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 rot="16497042">
              <a:off x="8313640" y="3370786"/>
              <a:ext cx="360040" cy="758295"/>
              <a:chOff x="7488324" y="3226453"/>
              <a:chExt cx="360040" cy="758295"/>
            </a:xfrm>
            <a:solidFill>
              <a:schemeClr val="bg1"/>
            </a:solidFill>
          </p:grpSpPr>
          <p:sp>
            <p:nvSpPr>
              <p:cNvPr id="7" name="流程图: 接点 6"/>
              <p:cNvSpPr/>
              <p:nvPr/>
            </p:nvSpPr>
            <p:spPr>
              <a:xfrm>
                <a:off x="7631590" y="3488388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488324" y="3226453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流程图: 接点 8"/>
              <p:cNvSpPr/>
              <p:nvPr/>
            </p:nvSpPr>
            <p:spPr>
              <a:xfrm>
                <a:off x="7668344" y="3804728"/>
                <a:ext cx="180020" cy="180020"/>
              </a:xfrm>
              <a:prstGeom prst="flowChartConnector">
                <a:avLst/>
              </a:prstGeom>
              <a:grpFill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7584" y="699542"/>
            <a:ext cx="8183563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松鼠体形细长，体长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17</a:t>
            </a:r>
            <a:r>
              <a:rPr lang="zh-CN" altLang="en-US" sz="3200" dirty="0">
                <a:latin typeface="+mj-lt"/>
                <a:ea typeface="宋体" panose="02010600030101010101" pitchFamily="2" charset="-122"/>
                <a:cs typeface="+mj-lt"/>
                <a:sym typeface="+mn-ea"/>
              </a:rPr>
              <a:t>~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26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厘米,尾长15</a:t>
            </a:r>
            <a:r>
              <a:rPr lang="zh-CN" altLang="en-US" sz="3200" dirty="0">
                <a:latin typeface="+mj-lt"/>
                <a:ea typeface="楷体" panose="02010609060101010101" pitchFamily="49" charset="-122"/>
                <a:cs typeface="+mj-lt"/>
                <a:sym typeface="+mn-ea"/>
              </a:rPr>
              <a:t>~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21厘米，体重300</a:t>
            </a:r>
            <a:r>
              <a:rPr lang="zh-CN" altLang="en-US" sz="3200" dirty="0">
                <a:latin typeface="+mj-lt"/>
                <a:ea typeface="楷体" panose="02010609060101010101" pitchFamily="49" charset="-122"/>
                <a:cs typeface="+mj-lt"/>
                <a:sym typeface="+mn-ea"/>
              </a:rPr>
              <a:t>~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400克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4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松鼠每年春、秋季换毛。 年产仔2</a:t>
            </a:r>
            <a:r>
              <a:rPr lang="zh-CN" altLang="en-US" sz="3200" dirty="0">
                <a:latin typeface="+mj-lt"/>
                <a:ea typeface="楷体" panose="02010609060101010101" pitchFamily="49" charset="-122"/>
                <a:cs typeface="+mj-lt"/>
                <a:sym typeface="+mn-ea"/>
              </a:rPr>
              <a:t>~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3次，一般在4、6月产仔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较多。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7584" y="2931790"/>
            <a:ext cx="7593316" cy="1512168"/>
            <a:chOff x="933981" y="2214562"/>
            <a:chExt cx="7593316" cy="1512168"/>
          </a:xfrm>
        </p:grpSpPr>
        <p:sp>
          <p:nvSpPr>
            <p:cNvPr id="6" name="矩形 5"/>
            <p:cNvSpPr/>
            <p:nvPr/>
          </p:nvSpPr>
          <p:spPr>
            <a:xfrm>
              <a:off x="933981" y="2214562"/>
              <a:ext cx="7593316" cy="151216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两句话都用了列数字的说明方法，而且都是用的大约的数字范围。这是说明文中常用的手法，让我们对这些数据更加信服。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171856" y="3147814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483768" y="113249"/>
            <a:ext cx="32624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+mn-ea"/>
                <a:ea typeface="+mn-ea"/>
                <a:cs typeface="+mn-ea"/>
              </a:rPr>
              <a:t>三、巩固练习</a:t>
            </a:r>
            <a:endParaRPr lang="zh-CN" altLang="en-US" sz="4000" b="1" dirty="0">
              <a:latin typeface="+mn-ea"/>
              <a:ea typeface="+mn-ea"/>
              <a:cs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4638" y="821135"/>
            <a:ext cx="80232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根据课文内容判断正误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在正确的后面画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√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4638" y="1523539"/>
            <a:ext cx="8745537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太阳虽然离我们很远很远，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但是它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我们的关系非常密切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。这句话是过渡句，起承上启下的作用。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《太阳》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一课说明了太阳的特点和它与人类的密切关系。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松鼠是哺乳动物，一般情况下一胎生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三四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个。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460432" y="1923678"/>
            <a:ext cx="3778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3568" y="3678908"/>
            <a:ext cx="377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3568" y="1203598"/>
            <a:ext cx="8656638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没有太阳，就没有我们这个美丽可爱的世界。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改为反问句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松鼠是一种漂亮的小动物，乖巧，驯良。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乖巧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驯良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放在句子中间，意思不变。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6537" y="476236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n-ea"/>
                <a:ea typeface="+mn-ea"/>
                <a:cs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  <a:cs typeface="+mn-ea"/>
              </a:rPr>
              <a:t>按要求写句子</a:t>
            </a:r>
            <a:endParaRPr lang="zh-CN" altLang="en-US" sz="2800" dirty="0">
              <a:latin typeface="+mn-ea"/>
              <a:ea typeface="+mn-ea"/>
              <a:cs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3568" y="2221979"/>
            <a:ext cx="82565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没有太阳，难道有我们这个美丽可爱的世界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35968" y="3953942"/>
            <a:ext cx="66182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松鼠是一种漂亮、乖巧、驯良的小动物。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898046" y="160556"/>
            <a:ext cx="16209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16.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太阳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15118" y="950913"/>
            <a:ext cx="5759866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、本文写了太阳的特点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同时还写了太阳与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的密切关系，使我们懂得了太阳的重要性，激发了我们探索大自然奥秘的兴趣。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343399" y="1381125"/>
            <a:ext cx="8260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7183437" y="1381125"/>
            <a:ext cx="63751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753100" y="1381125"/>
            <a:ext cx="6895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/>
          <a:srcRect b="7112"/>
          <a:stretch>
            <a:fillRect/>
          </a:stretch>
        </p:blipFill>
        <p:spPr bwMode="auto">
          <a:xfrm>
            <a:off x="506389" y="1343025"/>
            <a:ext cx="2408729" cy="209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344795" y="1889632"/>
            <a:ext cx="16772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128943" y="2307938"/>
            <a:ext cx="218370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人类生活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24" grpId="0"/>
      <p:bldP spid="8" grpId="0"/>
      <p:bldP spid="9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364344" y="1577456"/>
            <a:ext cx="288820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繁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殖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87337" y="1584325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摄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入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364344" y="2298181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驯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服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6384390" y="2298181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树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杈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87337" y="2311400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医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疗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384391" y="1577456"/>
            <a:ext cx="326854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炭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火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87338" y="3043238"/>
            <a:ext cx="288413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歇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息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64344" y="3039544"/>
            <a:ext cx="288820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狭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义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384390" y="3039544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苔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藓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6862" y="3765550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勉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64344" y="3761856"/>
            <a:ext cx="34918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矫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)正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205730" y="1556818"/>
            <a:ext cx="121626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tàn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146569" y="1584325"/>
            <a:ext cx="115875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shè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4617368" y="1584325"/>
            <a:ext cx="108482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zhí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578300" y="2335431"/>
            <a:ext cx="121831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liáo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4056495" y="2298181"/>
            <a:ext cx="124501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xùn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7571694" y="2269605"/>
            <a:ext cx="139935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chà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28700" y="3043238"/>
            <a:ext cx="99650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xiē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21583" y="3030019"/>
            <a:ext cx="106633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xiá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561725" y="3018906"/>
            <a:ext cx="140932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xiǎn</a:t>
            </a:r>
            <a:endParaRPr lang="en-US" altLang="zh-CN" sz="36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90588" y="3765550"/>
            <a:ext cx="16475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miǎn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093008" y="3752331"/>
            <a:ext cx="124680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jiǎo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384391" y="3761856"/>
            <a:ext cx="275396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锥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子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062254" y="3752331"/>
            <a:ext cx="132816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zhuī</a:t>
            </a:r>
            <a:endParaRPr lang="en-US" altLang="zh-CN" sz="360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1" name="文本框 2"/>
          <p:cNvSpPr txBox="1">
            <a:spLocks noChangeArrowheads="1"/>
          </p:cNvSpPr>
          <p:nvPr/>
        </p:nvSpPr>
        <p:spPr bwMode="auto">
          <a:xfrm>
            <a:off x="2517525" y="22536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一、易读错字</a:t>
            </a:r>
            <a:endParaRPr lang="zh-CN" altLang="en-US" dirty="0"/>
          </a:p>
        </p:txBody>
      </p:sp>
      <p:sp>
        <p:nvSpPr>
          <p:cNvPr id="42" name="圆角矩形标注 41"/>
          <p:cNvSpPr/>
          <p:nvPr/>
        </p:nvSpPr>
        <p:spPr>
          <a:xfrm>
            <a:off x="3202542" y="3399221"/>
            <a:ext cx="4552950" cy="1371600"/>
          </a:xfrm>
          <a:prstGeom prst="wedgeRoundRectCallout">
            <a:avLst>
              <a:gd name="adj1" fmla="val -16150"/>
              <a:gd name="adj2" fmla="val -9076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“驯”和“川”相似，不能只看半边读成“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chuān</a:t>
            </a:r>
            <a:r>
              <a:rPr lang="en-US" altLang="zh-CN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它的意思是顺从；使顺从。</a:t>
            </a:r>
            <a:endParaRPr lang="zh-CN" altLang="en-US" sz="2800" dirty="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9" grpId="0"/>
      <p:bldP spid="10" grpId="0"/>
      <p:bldP spid="11" grpId="0"/>
      <p:bldP spid="14" grpId="0"/>
      <p:bldP spid="32" grpId="0" animBg="1"/>
      <p:bldP spid="41" grpId="0"/>
      <p:bldP spid="4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71600" y="423069"/>
            <a:ext cx="504056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latin typeface="+mn-ea"/>
                <a:ea typeface="+mn-ea"/>
              </a:rPr>
              <a:t>二、怎样理解下面这句话</a:t>
            </a:r>
            <a:r>
              <a:rPr lang="zh-CN" altLang="en-US" sz="2800">
                <a:solidFill>
                  <a:srgbClr val="FF0000"/>
                </a:solidFill>
                <a:latin typeface="+mn-ea"/>
                <a:ea typeface="+mn-ea"/>
              </a:rPr>
              <a:t>？</a:t>
            </a:r>
            <a:endParaRPr lang="zh-CN" altLang="en-US" sz="280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42875" y="1127125"/>
            <a:ext cx="86645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太阳虽然离我们很远，但是它和我们的关系非常密切。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3568" y="2643758"/>
            <a:ext cx="7593316" cy="792088"/>
            <a:chOff x="933981" y="2214562"/>
            <a:chExt cx="7593316" cy="792088"/>
          </a:xfrm>
        </p:grpSpPr>
        <p:sp>
          <p:nvSpPr>
            <p:cNvPr id="8" name="矩形 7"/>
            <p:cNvSpPr/>
            <p:nvPr/>
          </p:nvSpPr>
          <p:spPr>
            <a:xfrm>
              <a:off x="933981" y="2214562"/>
              <a:ext cx="7593316" cy="79208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是一个过渡句，起承上启下的作用。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71600" y="423069"/>
            <a:ext cx="504056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latin typeface="+mn-ea"/>
                <a:ea typeface="+mn-ea"/>
              </a:rPr>
              <a:t>二、怎样理解下面这句话</a:t>
            </a:r>
            <a:r>
              <a:rPr lang="zh-CN" altLang="en-US" sz="2800">
                <a:solidFill>
                  <a:srgbClr val="FF0000"/>
                </a:solidFill>
                <a:latin typeface="+mn-ea"/>
                <a:ea typeface="+mn-ea"/>
              </a:rPr>
              <a:t>？</a:t>
            </a:r>
            <a:endParaRPr lang="zh-CN" altLang="en-US" sz="280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24768" y="1352302"/>
            <a:ext cx="86645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没有太阳就没有我们这个美丽可爱的世界。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55576" y="2347197"/>
            <a:ext cx="7593316" cy="1059582"/>
            <a:chOff x="933981" y="2214562"/>
            <a:chExt cx="7593316" cy="1059582"/>
          </a:xfrm>
        </p:grpSpPr>
        <p:sp>
          <p:nvSpPr>
            <p:cNvPr id="8" name="矩形 7"/>
            <p:cNvSpPr/>
            <p:nvPr/>
          </p:nvSpPr>
          <p:spPr>
            <a:xfrm>
              <a:off x="933981" y="2214562"/>
              <a:ext cx="7593316" cy="105958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句话是对前两句的总结，也是对全文的总结，再一次强调了太阳的重要性。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文本框 4"/>
          <p:cNvSpPr txBox="1">
            <a:spLocks noChangeArrowheads="1"/>
          </p:cNvSpPr>
          <p:nvPr/>
        </p:nvSpPr>
        <p:spPr bwMode="auto">
          <a:xfrm>
            <a:off x="3998913" y="1130408"/>
            <a:ext cx="4731196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、本文介绍了松鼠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表达了作者对松鼠的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之情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998913" y="159488"/>
            <a:ext cx="144943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17.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松鼠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89431" y="1130408"/>
            <a:ext cx="3015137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042040" y="1580438"/>
            <a:ext cx="11775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352256" y="2068169"/>
            <a:ext cx="11899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行为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5976268" y="2068169"/>
            <a:ext cx="20647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生活习性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7020272" y="1580438"/>
            <a:ext cx="11775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364592" y="2980189"/>
            <a:ext cx="11775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喜爱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8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99592" y="465930"/>
            <a:ext cx="858678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二、怎样理解下面这句话？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9425" y="1292969"/>
            <a:ext cx="86645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它用爪子和牙齿梳理全身的毛，身上总是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光光溜溜、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干干净净的。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87140" y="2428776"/>
            <a:ext cx="7593316" cy="1584176"/>
            <a:chOff x="933981" y="2214562"/>
            <a:chExt cx="7593316" cy="1584176"/>
          </a:xfrm>
        </p:grpSpPr>
        <p:sp>
          <p:nvSpPr>
            <p:cNvPr id="7" name="矩形 6"/>
            <p:cNvSpPr/>
            <p:nvPr/>
          </p:nvSpPr>
          <p:spPr>
            <a:xfrm>
              <a:off x="933981" y="2214562"/>
              <a:ext cx="7593316" cy="158417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连续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运用两个叠词，形象地表现出松鼠爱干净的特点。而且从叠词中我们也可以感觉到松鼠的可爱哟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!</a:t>
              </a:r>
              <a:endPara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9713" y="896938"/>
            <a:ext cx="866616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它们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常常直竖着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身子坐着，像人们用手一样，用前爪往嘴里送东西吃。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76136" y="2283718"/>
            <a:ext cx="7593316" cy="1584176"/>
            <a:chOff x="933981" y="2214562"/>
            <a:chExt cx="7593316" cy="1584176"/>
          </a:xfrm>
        </p:grpSpPr>
        <p:sp>
          <p:nvSpPr>
            <p:cNvPr id="6" name="矩形 5"/>
            <p:cNvSpPr/>
            <p:nvPr/>
          </p:nvSpPr>
          <p:spPr>
            <a:xfrm>
              <a:off x="933981" y="2214562"/>
              <a:ext cx="7593316" cy="158417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介绍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了松鼠吃食的状态，写像人们用手一样，让我们感受到松鼠是多么可爱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!</a:t>
              </a:r>
              <a:endPara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2342" y="1348438"/>
            <a:ext cx="8558212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只有树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被风刮得太厉害了，松鼠才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。只要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，松鼠就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168824" y="22281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2342" y="1245661"/>
            <a:ext cx="87185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3200" dirty="0">
                <a:latin typeface="+mn-ea"/>
                <a:ea typeface="+mn-ea"/>
                <a:sym typeface="+mn-ea"/>
              </a:rPr>
              <a:t> 把下列句子补充完整，使上下两句意思相同。 </a:t>
            </a:r>
            <a:r>
              <a:rPr lang="zh-CN" altLang="en-US" sz="3200" u="sng" dirty="0">
                <a:latin typeface="+mn-ea"/>
                <a:ea typeface="+mn-ea"/>
                <a:sym typeface="+mn-ea"/>
              </a:rPr>
              <a:t>                </a:t>
            </a:r>
            <a:r>
              <a:rPr lang="zh-CN" altLang="en-US" sz="3200" dirty="0">
                <a:latin typeface="+mn-ea"/>
                <a:ea typeface="+mn-ea"/>
                <a:sym typeface="+mn-ea"/>
              </a:rPr>
              <a:t> </a:t>
            </a:r>
            <a:endParaRPr lang="zh-CN" altLang="en-US" sz="3200" dirty="0">
              <a:latin typeface="+mn-ea"/>
              <a:ea typeface="+mn-ea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902427" y="2340195"/>
            <a:ext cx="18415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到地上来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 flipH="1">
            <a:off x="4936232" y="2346173"/>
            <a:ext cx="39257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树不被风刮得太厉害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823177" y="2924970"/>
            <a:ext cx="277366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不到地上来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161083" y="511077"/>
            <a:ext cx="48847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</a:rPr>
              <a:t>根据课文内容填空。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100" y="1338263"/>
            <a:ext cx="8883650" cy="2246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地球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上的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都是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太阳送来的。如果没有太阳，地球上将到处是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到处是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自然也不会有人。 一句话，没有太阳，就没有我们这个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的世界。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27006" y="133826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020856" y="133826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温暖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917794" y="1747838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黑暗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554631" y="1747838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寒冷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161083" y="2200275"/>
            <a:ext cx="26860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风、雪、雨、露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652120" y="2200275"/>
            <a:ext cx="26844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草、木、鸟、兽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39788" y="3062288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99592" y="440393"/>
            <a:ext cx="557075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3.</a:t>
            </a:r>
            <a:r>
              <a:rPr lang="zh-CN" altLang="en-US" sz="2800" dirty="0">
                <a:latin typeface="+mn-ea"/>
                <a:ea typeface="+mn-ea"/>
              </a:rPr>
              <a:t>指出下列句子所用的说明方法。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55575" y="1136650"/>
            <a:ext cx="9785350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约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一百三十万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个地球的体积才能抵得上一个太阳。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就是坐飞机,也要飞二十几年。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太阳离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我们约有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一亿五千万千米远。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④太阳会发光，会发热，是个大火球。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12763" y="1581150"/>
            <a:ext cx="26844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作比较、列数字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365875" y="3282951"/>
            <a:ext cx="12557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列数字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365875" y="4152900"/>
            <a:ext cx="12666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打比方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07063" y="2422525"/>
            <a:ext cx="26844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举例子、列数字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文本框 3"/>
          <p:cNvSpPr txBox="1">
            <a:spLocks noChangeArrowheads="1"/>
          </p:cNvSpPr>
          <p:nvPr/>
        </p:nvSpPr>
        <p:spPr bwMode="auto">
          <a:xfrm>
            <a:off x="688975" y="1419225"/>
            <a:ext cx="7758113" cy="1106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2" tIns="45712" rIns="91422" bIns="45712">
            <a:spAutoFit/>
          </a:bodyPr>
          <a:lstStyle/>
          <a:p>
            <a:pPr algn="ctr" defTabSz="684530"/>
            <a:r>
              <a:rPr kumimoji="1" lang="zh-CN" altLang="en-US" sz="6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/>
              <a:ea typeface="Xingkai SC"/>
              <a:cs typeface="Xingkai SC"/>
            </a:endParaRPr>
          </a:p>
        </p:txBody>
      </p:sp>
      <p:grpSp>
        <p:nvGrpSpPr>
          <p:cNvPr id="40963" name="组合 32"/>
          <p:cNvGrpSpPr/>
          <p:nvPr/>
        </p:nvGrpSpPr>
        <p:grpSpPr bwMode="auto">
          <a:xfrm>
            <a:off x="6967538" y="0"/>
            <a:ext cx="1927225" cy="771525"/>
            <a:chOff x="6968256" y="-1"/>
            <a:chExt cx="1927372" cy="771551"/>
          </a:xfrm>
        </p:grpSpPr>
        <p:pic>
          <p:nvPicPr>
            <p:cNvPr id="40964" name="图片 33"/>
            <p:cNvPicPr>
              <a:picLocks noChangeAspect="1"/>
            </p:cNvPicPr>
            <p:nvPr/>
          </p:nvPicPr>
          <p:blipFill>
            <a:blip r:embed="rId2"/>
            <a:srcRect r="5469"/>
            <a:stretch>
              <a:fillRect/>
            </a:stretch>
          </p:blipFill>
          <p:spPr bwMode="auto">
            <a:xfrm>
              <a:off x="6968256" y="-1"/>
              <a:ext cx="961585" cy="771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5" name="图片 3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49408" y="124932"/>
              <a:ext cx="1346220" cy="55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6" name="文本框 35"/>
            <p:cNvSpPr txBox="1">
              <a:spLocks noChangeArrowheads="1"/>
            </p:cNvSpPr>
            <p:nvPr/>
          </p:nvSpPr>
          <p:spPr bwMode="auto">
            <a:xfrm>
              <a:off x="7080056" y="509940"/>
              <a:ext cx="1149824" cy="261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dist" defTabSz="684530"/>
              <a:r>
                <a:rPr kumimoji="1" lang="en-US" altLang="zh-CN" sz="1100">
                  <a:solidFill>
                    <a:srgbClr val="BFBFBF"/>
                  </a:solidFill>
                </a:rPr>
                <a:t>QICAIKETANG</a:t>
              </a:r>
              <a:endParaRPr kumimoji="1" lang="zh-CN" altLang="en-US" sz="1100">
                <a:solidFill>
                  <a:srgbClr val="BFBFB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84475" y="2690813"/>
            <a:ext cx="1835209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老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鼠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99792" y="188089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二、易写错字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97400" y="1985963"/>
            <a:ext cx="198385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玲珑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34150" y="1285875"/>
            <a:ext cx="23583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杀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795588" y="1985963"/>
            <a:ext cx="1832349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秀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丽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81063" y="1281113"/>
            <a:ext cx="201815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氏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族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95588" y="1282700"/>
            <a:ext cx="181519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粮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食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97400" y="1284288"/>
            <a:ext cx="189809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区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别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81062" y="1985963"/>
            <a:ext cx="183806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菌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类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534150" y="1985963"/>
            <a:ext cx="177803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窝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597400" y="2690813"/>
            <a:ext cx="198385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拾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起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81063" y="2690813"/>
            <a:ext cx="198385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梳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251520" y="3528045"/>
            <a:ext cx="4552950" cy="1371600"/>
          </a:xfrm>
          <a:prstGeom prst="wedgeRoundRectCallout">
            <a:avLst>
              <a:gd name="adj1" fmla="val -25076"/>
              <a:gd name="adj2" fmla="val -13243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“菌”的“口”里面是“禾”，不要写成“木”哟！</a:t>
            </a:r>
            <a:endParaRPr lang="zh-CN" altLang="en-US" sz="2800" dirty="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932040" y="3528045"/>
            <a:ext cx="3960440" cy="1371600"/>
          </a:xfrm>
          <a:prstGeom prst="wedgeRoundRectCallout">
            <a:avLst>
              <a:gd name="adj1" fmla="val -76705"/>
              <a:gd name="adj2" fmla="val -7039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“鼠”上面是“臼”，千万不要写错哟！</a:t>
            </a:r>
            <a:endParaRPr lang="zh-CN" altLang="en-US" sz="2800" dirty="0">
              <a:solidFill>
                <a:schemeClr val="tx1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59138" y="182702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三、形近字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210300" y="1457325"/>
            <a:ext cx="351231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区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巨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叵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1775" y="1092200"/>
            <a:ext cx="929641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0663" y="1457325"/>
            <a:ext cx="349587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氏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民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纸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10644" y="1457325"/>
            <a:ext cx="311962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粮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良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酿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08589" y="1091406"/>
            <a:ext cx="10798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zhǐ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302072" y="1064062"/>
            <a:ext cx="117783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mín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143699" y="1091406"/>
            <a:ext cx="1369424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liáng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20072" y="1091406"/>
            <a:ext cx="16393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niàng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059832" y="1092200"/>
            <a:ext cx="134146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liáng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521670" y="1092200"/>
            <a:ext cx="80285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pǒ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432521" y="1092200"/>
            <a:ext cx="7676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jù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224588" y="1092200"/>
            <a:ext cx="80285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qū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58763" y="2057400"/>
            <a:ext cx="1190896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xiù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20663" y="2500313"/>
            <a:ext cx="36146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秀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秃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季 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54000" y="3538538"/>
            <a:ext cx="309222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拾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洽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恰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621060" y="2069445"/>
            <a:ext cx="997131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jì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370924" y="2057400"/>
            <a:ext cx="653001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tū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451" name="文本框 44"/>
          <p:cNvSpPr txBox="1">
            <a:spLocks noChangeArrowheads="1"/>
          </p:cNvSpPr>
          <p:nvPr/>
        </p:nvSpPr>
        <p:spPr bwMode="auto">
          <a:xfrm>
            <a:off x="4427984" y="2057400"/>
            <a:ext cx="649154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kě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5556035" y="2069445"/>
            <a:ext cx="914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jié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3267794" y="2057400"/>
            <a:ext cx="88859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xiē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3190007" y="3548063"/>
            <a:ext cx="298811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菌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茵  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3210645" y="3181350"/>
            <a:ext cx="103149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</a:rPr>
              <a:t>jūn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273089" y="3181350"/>
            <a:ext cx="95894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yīn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12232" y="2500313"/>
            <a:ext cx="309222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歇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渴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竭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48678" y="3094038"/>
            <a:ext cx="779940" cy="522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qià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88322" y="3104908"/>
            <a:ext cx="914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qià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8763" y="3094038"/>
            <a:ext cx="90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shí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210300" y="2500313"/>
            <a:ext cx="309405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梳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流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疏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03708" y="2057400"/>
            <a:ext cx="844731" cy="520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liú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8367501" y="2041635"/>
            <a:ext cx="105591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shū</a:t>
            </a:r>
            <a:endParaRPr lang="en-US" altLang="zh-CN" sz="2800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6091238" y="2057400"/>
            <a:ext cx="103632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shū</a:t>
            </a:r>
            <a:endParaRPr lang="en-US" altLang="zh-CN" sz="280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5" name="线形标注 1 34"/>
          <p:cNvSpPr/>
          <p:nvPr/>
        </p:nvSpPr>
        <p:spPr>
          <a:xfrm>
            <a:off x="5310654" y="3213546"/>
            <a:ext cx="3633807" cy="1571352"/>
          </a:xfrm>
          <a:prstGeom prst="borderCallout1">
            <a:avLst>
              <a:gd name="adj1" fmla="val 52598"/>
              <a:gd name="adj2" fmla="val -939"/>
              <a:gd name="adj3" fmla="val 32517"/>
              <a:gd name="adj4" fmla="val -8970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“菌”生物的一大类。用时要与“茵”区分开哟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0" grpId="0"/>
      <p:bldP spid="43" grpId="0"/>
      <p:bldP spid="44" grpId="0"/>
      <p:bldP spid="18451" grpId="0"/>
      <p:bldP spid="46" grpId="0"/>
      <p:bldP spid="47" grpId="0"/>
      <p:bldP spid="49" grpId="0"/>
      <p:bldP spid="50" grpId="0"/>
      <p:bldP spid="17" grpId="0"/>
      <p:bldP spid="18" grpId="0"/>
      <p:bldP spid="19" grpId="0"/>
      <p:bldP spid="21" grpId="0"/>
      <p:bldP spid="22" grpId="0"/>
      <p:bldP spid="23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51498" y="141427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四、巩固练习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3863" y="901701"/>
            <a:ext cx="44513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>
                <a:latin typeface="+mn-ea"/>
                <a:ea typeface="+mn-ea"/>
                <a:sym typeface="+mn-ea"/>
              </a:rPr>
              <a:t>在括号内写出正确的字。</a:t>
            </a:r>
            <a:endParaRPr lang="zh-CN" altLang="en-US" sz="280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5475" y="1501775"/>
            <a:ext cx="7893050" cy="3106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+mj-lt"/>
                <a:ea typeface="楷体" panose="02010609060101010101" pitchFamily="49" charset="-122"/>
                <a:cs typeface="+mj-lt"/>
                <a:sym typeface="+mn-ea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zhí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    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líng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         </a:t>
            </a:r>
            <a:r>
              <a:rPr lang="en-US" altLang="zh-CN" sz="2800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tàn</a:t>
            </a:r>
            <a:r>
              <a:rPr lang="en-US" altLang="zh-CN" sz="2800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         </a:t>
            </a:r>
            <a:r>
              <a:rPr lang="en-US" altLang="zh-CN" sz="2800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huá</a:t>
            </a:r>
            <a:endParaRPr lang="en-US" altLang="zh-CN" sz="2800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dirty="0">
              <a:latin typeface="+mj-lt"/>
              <a:ea typeface="楷体" panose="02010609060101010101" pitchFamily="49" charset="-122"/>
              <a:cs typeface="+mj-lt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树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俐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亲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船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珑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火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冰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   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铛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素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狡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23925" y="2311400"/>
            <a:ext cx="4714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58838" y="3216275"/>
            <a:ext cx="4714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值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17613" y="4086225"/>
            <a:ext cx="4048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殖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76525" y="2311400"/>
            <a:ext cx="4048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76525" y="3216275"/>
            <a:ext cx="4048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玲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76525" y="4086225"/>
            <a:ext cx="4048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铃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25975" y="2311400"/>
            <a:ext cx="406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625975" y="3216275"/>
            <a:ext cx="406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炭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625975" y="4086225"/>
            <a:ext cx="4619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562725" y="2311400"/>
            <a:ext cx="406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划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632575" y="3216275"/>
            <a:ext cx="406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911975" y="4086225"/>
            <a:ext cx="4048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猾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65509" y="1010394"/>
            <a:ext cx="920717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敏捷    敏锐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小猴子动作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   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，几下就爬到了树顶。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再狡猾的小鱼也逃不过翠鸟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的眼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睛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勉强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勉励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.校长(   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获奖的同学继续努力，争取取得更好的成绩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.经过一番折腾，我终于(   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地完成了作业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82826" y="1483491"/>
            <a:ext cx="101071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敏捷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53162" y="1970162"/>
            <a:ext cx="101071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敏锐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35091" y="3692476"/>
            <a:ext cx="1010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lt"/>
                <a:sym typeface="+mn-ea"/>
              </a:rPr>
              <a:t>勉强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j-l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67744" y="2787774"/>
            <a:ext cx="1002359" cy="522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lt"/>
                <a:sym typeface="+mn-ea"/>
              </a:rPr>
              <a:t>勉励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j-lt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36364" y="461541"/>
            <a:ext cx="4095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二、选择正确的词语填空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3808" y="228556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一、重点词语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38796" y="1779662"/>
            <a:ext cx="7303789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L="0" algn="ctr" eaLnBrk="1" latinLnBrk="0" hangingPunct="1">
              <a:defRPr sz="36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/>
              <a:t>寸草不生   </a:t>
            </a:r>
            <a:r>
              <a:rPr lang="zh-CN" altLang="en-US" dirty="0"/>
              <a:t>日夜</a:t>
            </a:r>
            <a:r>
              <a:rPr lang="zh-CN" altLang="en-US" dirty="0"/>
              <a:t>不停 </a:t>
            </a:r>
            <a:r>
              <a:rPr lang="zh-CN" altLang="en-US" dirty="0"/>
              <a:t>  </a:t>
            </a:r>
            <a:r>
              <a:rPr lang="zh-CN" altLang="en-US" dirty="0"/>
              <a:t>端端正正   </a:t>
            </a:r>
            <a:endParaRPr lang="zh-CN" altLang="en-US" dirty="0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79512" y="987574"/>
            <a:ext cx="8731100" cy="1692771"/>
            <a:chOff x="233388" y="1131590"/>
            <a:chExt cx="8731100" cy="1692771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69277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寸草不生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(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cùn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cǎo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bù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</a:t>
              </a:r>
              <a:r>
                <a:rPr lang="en-US" altLang="zh-CN" sz="3200" b="1" dirty="0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shēng</a:t>
              </a:r>
              <a:r>
                <a:rPr lang="en-US" altLang="zh-CN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)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：形容土地贫瘠，连一点儿草都不长。亦形容灾情严重。寸草：一点儿草。</a:t>
              </a:r>
              <a:endParaRPr lang="zh-CN" altLang="en-US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900974" y="2523997"/>
              <a:ext cx="948669" cy="185874"/>
              <a:chOff x="7755661" y="2512907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524310" y="251290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149879" y="251876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755661" y="251290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65820" y="3015831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端端正正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duān duān zhèng zhèng 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形式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上、结构上或安排上协调相称，正规。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836258" y="5757829"/>
            <a:ext cx="948669" cy="185874"/>
            <a:chOff x="7462904" y="6167887"/>
            <a:chExt cx="948669" cy="185874"/>
          </a:xfrm>
        </p:grpSpPr>
        <p:sp>
          <p:nvSpPr>
            <p:cNvPr id="24" name="流程图: 接点 23"/>
            <p:cNvSpPr/>
            <p:nvPr/>
          </p:nvSpPr>
          <p:spPr>
            <a:xfrm>
              <a:off x="8231553" y="616788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流程图: 接点 24"/>
            <p:cNvSpPr/>
            <p:nvPr/>
          </p:nvSpPr>
          <p:spPr>
            <a:xfrm>
              <a:off x="7857122" y="617374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接点 25"/>
            <p:cNvSpPr/>
            <p:nvPr/>
          </p:nvSpPr>
          <p:spPr>
            <a:xfrm>
              <a:off x="7462904" y="616788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99581" y="149364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二、词语归类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73336" y="1737940"/>
            <a:ext cx="29268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73336" y="2352302"/>
            <a:ext cx="243494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73336" y="2977777"/>
            <a:ext cx="24110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BC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16473" y="1737940"/>
            <a:ext cx="46888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光光溜溜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端端正正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16473" y="2352302"/>
            <a:ext cx="60599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风风火火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纷纷扬扬  冷冷清清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16473" y="2968252"/>
            <a:ext cx="73129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闪闪发光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历历在目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73336" y="3636590"/>
            <a:ext cx="243494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616473" y="3636590"/>
            <a:ext cx="712457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栩栩如生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欣欣向荣  头头是道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76908" y="1052512"/>
            <a:ext cx="49911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词语从形式上进行归类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:</a:t>
            </a:r>
            <a:endParaRPr lang="en-US" altLang="zh-CN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KSO_WPP_MARK_KEY" val="ec959dd6-35a5-4e47-b20a-f0ec9db4e339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3293</Words>
  <Application>WPS 演示</Application>
  <PresentationFormat>全屏显示(16:9)</PresentationFormat>
  <Paragraphs>461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幼圆</vt:lpstr>
      <vt:lpstr>微软雅黑</vt:lpstr>
      <vt:lpstr>Calibri Light</vt:lpstr>
      <vt:lpstr>Arial Unicode MS</vt:lpstr>
      <vt:lpstr>Xingkai SC</vt:lpstr>
      <vt:lpstr>Segoe Print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518</cp:revision>
  <dcterms:created xsi:type="dcterms:W3CDTF">2017-03-17T02:28:00Z</dcterms:created>
  <dcterms:modified xsi:type="dcterms:W3CDTF">2022-12-19T16:17:27Z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D04778F888FA4EFDA178394824108012</vt:lpwstr>
  </property>
</Properties>
</file>