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7"/>
  </p:notesMasterIdLst>
  <p:sldIdLst>
    <p:sldId id="1296" r:id="rId3"/>
    <p:sldId id="1489" r:id="rId4"/>
    <p:sldId id="1719" r:id="rId5"/>
    <p:sldId id="1490" r:id="rId6"/>
    <p:sldId id="1872" r:id="rId7"/>
    <p:sldId id="1491" r:id="rId8"/>
    <p:sldId id="1492" r:id="rId9"/>
    <p:sldId id="1873" r:id="rId10"/>
    <p:sldId id="1764" r:id="rId11"/>
    <p:sldId id="1617" r:id="rId12"/>
    <p:sldId id="1609" r:id="rId13"/>
    <p:sldId id="1874" r:id="rId14"/>
    <p:sldId id="1875" r:id="rId15"/>
    <p:sldId id="1876" r:id="rId16"/>
    <p:sldId id="1877" r:id="rId17"/>
    <p:sldId id="1806" r:id="rId18"/>
    <p:sldId id="1871" r:id="rId19"/>
    <p:sldId id="1808" r:id="rId20"/>
    <p:sldId id="1510" r:id="rId21"/>
    <p:sldId id="1414" r:id="rId22"/>
    <p:sldId id="1844" r:id="rId23"/>
    <p:sldId id="1653" r:id="rId24"/>
    <p:sldId id="1845" r:id="rId25"/>
    <p:sldId id="1846" r:id="rId26"/>
    <p:sldId id="1810" r:id="rId27"/>
    <p:sldId id="1847" r:id="rId28"/>
    <p:sldId id="1811" r:id="rId29"/>
    <p:sldId id="1848" r:id="rId30"/>
    <p:sldId id="1849" r:id="rId31"/>
    <p:sldId id="1812" r:id="rId32"/>
    <p:sldId id="1850" r:id="rId33"/>
    <p:sldId id="1857" r:id="rId34"/>
    <p:sldId id="1813" r:id="rId35"/>
    <p:sldId id="1852" r:id="rId36"/>
    <p:sldId id="1853" r:id="rId37"/>
    <p:sldId id="1851" r:id="rId38"/>
    <p:sldId id="1854" r:id="rId39"/>
    <p:sldId id="1856" r:id="rId40"/>
    <p:sldId id="1855" r:id="rId41"/>
    <p:sldId id="1858" r:id="rId42"/>
    <p:sldId id="1859" r:id="rId43"/>
    <p:sldId id="1860" r:id="rId44"/>
    <p:sldId id="1636" r:id="rId45"/>
    <p:sldId id="1861" r:id="rId4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51"/>
      <p:bold r:id="rId52"/>
      <p:italic r:id="rId53"/>
      <p:boldItalic r:id="rId54"/>
    </p:embeddedFont>
    <p:embeddedFont>
      <p:font typeface="黑体" panose="02010609060101010101" pitchFamily="49" charset="-122"/>
      <p:regular r:id="rId55"/>
    </p:embeddedFont>
    <p:embeddedFont>
      <p:font typeface="楷体" panose="02010609060101010101" pitchFamily="49" charset="-122"/>
      <p:regular r:id="rId56"/>
    </p:embeddedFont>
    <p:embeddedFont>
      <p:font typeface="汉语拼音" panose="000B0604020202020204" pitchFamily="34" charset="0"/>
      <p:regular r:id="rId57"/>
    </p:embeddedFont>
    <p:embeddedFont>
      <p:font typeface="幼圆" panose="02010509060101010101" charset="-122"/>
      <p:regular r:id="rId58"/>
    </p:embeddedFont>
    <p:embeddedFont>
      <p:font typeface="Calibri Light" panose="020F0302020204030204" charset="0"/>
      <p:regular r:id="rId59"/>
      <p:italic r:id="rId60"/>
    </p:embeddedFont>
  </p:embeddedFontLst>
  <p:custDataLst>
    <p:tags r:id="rId61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09" userDrawn="1">
          <p15:clr>
            <a:srgbClr val="A4A3A4"/>
          </p15:clr>
        </p15:guide>
        <p15:guide id="2" pos="33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A6DE"/>
    <a:srgbClr val="CBF1FF"/>
    <a:srgbClr val="FFFFFF"/>
    <a:srgbClr val="D1F5B8"/>
    <a:srgbClr val="0000FF"/>
    <a:srgbClr val="0B5FD1"/>
    <a:srgbClr val="ECAAC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2" autoAdjust="0"/>
    <p:restoredTop sz="94455" autoAdjust="0"/>
  </p:normalViewPr>
  <p:slideViewPr>
    <p:cSldViewPr showGuides="1">
      <p:cViewPr varScale="1">
        <p:scale>
          <a:sx n="110" d="100"/>
          <a:sy n="110" d="100"/>
        </p:scale>
        <p:origin x="-360" y="-78"/>
      </p:cViewPr>
      <p:guideLst>
        <p:guide orient="horz" pos="1509"/>
        <p:guide pos="33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5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1" Type="http://schemas.openxmlformats.org/officeDocument/2006/relationships/tags" Target="tags/tag1.xml"/><Relationship Id="rId60" Type="http://schemas.openxmlformats.org/officeDocument/2006/relationships/font" Target="fonts/font10.fntdata"/><Relationship Id="rId6" Type="http://schemas.openxmlformats.org/officeDocument/2006/relationships/slide" Target="slides/slide4.xml"/><Relationship Id="rId59" Type="http://schemas.openxmlformats.org/officeDocument/2006/relationships/font" Target="fonts/font9.fntdata"/><Relationship Id="rId58" Type="http://schemas.openxmlformats.org/officeDocument/2006/relationships/font" Target="fonts/font8.fntdata"/><Relationship Id="rId57" Type="http://schemas.openxmlformats.org/officeDocument/2006/relationships/font" Target="fonts/font7.fntdata"/><Relationship Id="rId56" Type="http://schemas.openxmlformats.org/officeDocument/2006/relationships/font" Target="fonts/font6.fntdata"/><Relationship Id="rId55" Type="http://schemas.openxmlformats.org/officeDocument/2006/relationships/font" Target="fonts/font5.fntdata"/><Relationship Id="rId54" Type="http://schemas.openxmlformats.org/officeDocument/2006/relationships/font" Target="fonts/font4.fntdata"/><Relationship Id="rId53" Type="http://schemas.openxmlformats.org/officeDocument/2006/relationships/font" Target="fonts/font3.fntdata"/><Relationship Id="rId52" Type="http://schemas.openxmlformats.org/officeDocument/2006/relationships/font" Target="fonts/font2.fntdata"/><Relationship Id="rId51" Type="http://schemas.openxmlformats.org/officeDocument/2006/relationships/font" Target="fonts/font1.fntdata"/><Relationship Id="rId50" Type="http://schemas.openxmlformats.org/officeDocument/2006/relationships/tableStyles" Target="tableStyles.xml"/><Relationship Id="rId5" Type="http://schemas.openxmlformats.org/officeDocument/2006/relationships/slide" Target="slides/slide3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notesMaster" Target="notesMasters/notesMaster1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E0B08AA9-93FD-4EA5-83CB-5C593E2CDB4E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5F56077-1A2C-4264-9129-69D7960F226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image" Target="../media/image4.jpeg"/><Relationship Id="rId25" Type="http://schemas.openxmlformats.org/officeDocument/2006/relationships/image" Target="../media/image3.jpeg"/><Relationship Id="rId24" Type="http://schemas.openxmlformats.org/officeDocument/2006/relationships/image" Target="../media/image2.png"/><Relationship Id="rId23" Type="http://schemas.openxmlformats.org/officeDocument/2006/relationships/image" Target="../media/image1.png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686" y="60776"/>
            <a:ext cx="1098756" cy="467092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110768" y="4700586"/>
            <a:ext cx="9852201" cy="442914"/>
            <a:chOff x="3274110" y="4778201"/>
            <a:chExt cx="7305657" cy="442914"/>
          </a:xfrm>
        </p:grpSpPr>
        <p:pic>
          <p:nvPicPr>
            <p:cNvPr id="8" name="Picture 2"/>
            <p:cNvPicPr>
              <a:picLocks noChangeAspect="1" noChangeArrowheads="1"/>
            </p:cNvPicPr>
            <p:nvPr userDrawn="1"/>
          </p:nvPicPr>
          <p:blipFill rotWithShape="1"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3274110" y="4778202"/>
              <a:ext cx="5911755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 rotWithShape="1"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7623889" y="4778201"/>
              <a:ext cx="2955878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6" name="Picture 2" descr="https://gimg2.baidu.com/image_search/src=http%3A%2F%2Fbpic.588ku.com%2Felement_origin_min_pic%2F18%2F03%2F21%2F7c8d17fcea30bc6a614b1a9c4a6392ae.jpg&amp;refer=http%3A%2F%2Fbpic.588ku.com&amp;app=2002&amp;size=f9999,10000&amp;q=a80&amp;n=0&amp;g=0n&amp;fmt=jpeg?sec=1618367279&amp;t=8bd508ca23beaea6f3515dff231c97d0"/>
          <p:cNvPicPr>
            <a:picLocks noChangeAspect="1" noChangeArrowheads="1"/>
          </p:cNvPicPr>
          <p:nvPr userDrawn="1"/>
        </p:nvPicPr>
        <p:blipFill>
          <a:blip r:embed="rId2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2621"/>
            <a:ext cx="1145650" cy="127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gimg2.baidu.com/image_search/src=http%3A%2F%2Fpic.51yuansu.com%2Fpic3%2Fcover%2F01%2F68%2F15%2F5958584196967_610.jpg&amp;refer=http%3A%2F%2Fpic.51yuansu.com&amp;app=2002&amp;size=f9999,10000&amp;q=a80&amp;n=0&amp;g=0n&amp;fmt=jpeg?sec=1618631108&amp;t=2309d30d90ab50abb25a3bf278793be8"/>
          <p:cNvPicPr>
            <a:picLocks noChangeAspect="1" noChangeArrowheads="1"/>
          </p:cNvPicPr>
          <p:nvPr userDrawn="1"/>
        </p:nvPicPr>
        <p:blipFill>
          <a:blip r:embed="rId2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7398"/>
            <a:ext cx="1050928" cy="105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29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45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61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77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486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472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22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8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/>
          <p:nvPr/>
        </p:nvSpPr>
        <p:spPr>
          <a:xfrm>
            <a:off x="1162542" y="1419622"/>
            <a:ext cx="7153874" cy="162044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b="1" spc="4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第</a:t>
            </a:r>
            <a:r>
              <a:rPr lang="zh-CN" altLang="en-US" sz="7200" b="1" spc="450" dirty="0">
                <a:solidFill>
                  <a:prstClr val="black">
                    <a:lumMod val="85000"/>
                    <a:lumOff val="1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六</a:t>
            </a:r>
            <a:r>
              <a:rPr lang="zh-CN" altLang="en-US" sz="7200" b="1" spc="45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单元复习</a:t>
            </a:r>
            <a:endParaRPr lang="zh-CN" altLang="en-US" sz="7200" b="1" spc="450" dirty="0">
              <a:solidFill>
                <a:prstClr val="black">
                  <a:lumMod val="85000"/>
                  <a:lumOff val="15000"/>
                </a:prstClr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277" y="10903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TextBox 2"/>
          <p:cNvSpPr txBox="1"/>
          <p:nvPr/>
        </p:nvSpPr>
        <p:spPr>
          <a:xfrm>
            <a:off x="189166" y="109163"/>
            <a:ext cx="1608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语文    </a:t>
            </a:r>
            <a:r>
              <a:rPr lang="zh-CN" altLang="en-US" sz="1200" dirty="0" smtClean="0"/>
              <a:t>五年级    </a:t>
            </a:r>
            <a:r>
              <a:rPr lang="zh-CN" altLang="en-US" sz="1200" dirty="0"/>
              <a:t>上册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2"/>
          <p:cNvSpPr txBox="1">
            <a:spLocks noChangeArrowheads="1"/>
          </p:cNvSpPr>
          <p:nvPr/>
        </p:nvSpPr>
        <p:spPr bwMode="auto">
          <a:xfrm>
            <a:off x="333375" y="1109663"/>
            <a:ext cx="9207177" cy="31085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u="sng" dirty="0">
                <a:ea typeface="楷体" panose="02010609060101010101" pitchFamily="49" charset="-122"/>
                <a:cs typeface="Arial" panose="020B0604020202020204" pitchFamily="34" charset="0"/>
              </a:rPr>
              <a:t>挣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</a:rPr>
              <a:t>(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zhèng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zhēng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</a:rPr>
              <a:t>)</a:t>
            </a:r>
            <a:r>
              <a:rPr lang="zh-CN" altLang="en-US" sz="2800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钱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耽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</a:rPr>
              <a:t>( 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d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ā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n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  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d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āng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误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褐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</a:rPr>
              <a:t>( 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hè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  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yè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 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色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r>
              <a:rPr lang="zh-CN" altLang="en-US" sz="2800" u="sng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塞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(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sāi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sài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)</a:t>
            </a:r>
            <a:r>
              <a:rPr lang="zh-CN" altLang="en-US" sz="280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进</a:t>
            </a:r>
            <a:r>
              <a:rPr lang="en-US" altLang="zh-CN" sz="280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         </a:t>
            </a:r>
            <a:r>
              <a:rPr lang="zh-CN" altLang="en-US" sz="2800" u="sng" smtClean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委</a:t>
            </a:r>
            <a:r>
              <a:rPr lang="en-US" altLang="zh-CN" sz="2800" smtClean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(</a:t>
            </a:r>
            <a:r>
              <a:rPr lang="en-US" altLang="zh-CN" sz="280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wěi</a:t>
            </a:r>
            <a:r>
              <a:rPr lang="en-US" altLang="zh-CN" sz="280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</a:t>
            </a:r>
            <a:r>
              <a:rPr lang="en-US" altLang="zh-CN" sz="280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wèi</a:t>
            </a:r>
            <a:r>
              <a:rPr lang="en-US" altLang="zh-CN" sz="2800" smtClean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)</a:t>
            </a:r>
            <a:r>
              <a:rPr lang="zh-CN" altLang="en-US" sz="2800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屈</a:t>
            </a:r>
            <a:r>
              <a:rPr lang="en-US" altLang="zh-CN" sz="280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    </a:t>
            </a:r>
            <a:r>
              <a:rPr lang="zh-CN" altLang="en-US" sz="2800" u="sng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颓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(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tuí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  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tū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败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r>
              <a:rPr lang="zh-CN" altLang="en-US" sz="2800" u="sng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蚕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(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cǎn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chǎn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茧</a:t>
            </a:r>
            <a:r>
              <a:rPr lang="zh-CN" altLang="en-US" sz="2800" dirty="0">
                <a:ea typeface="楷体" panose="02010609060101010101" pitchFamily="49" charset="-122"/>
                <a:cs typeface="Arial" panose="020B0604020202020204" pitchFamily="34" charset="0"/>
              </a:rPr>
              <a:t>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腼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腆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(  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diǎn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tiǎn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  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</a:rPr>
              <a:t>)</a:t>
            </a:r>
            <a:r>
              <a:rPr lang="zh-CN" altLang="en-US" sz="2800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    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谨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( 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jǐn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qín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慎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r>
              <a:rPr lang="zh-CN" altLang="en-US" sz="2800" u="sng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歧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</a:rPr>
              <a:t>(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qí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 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zhī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途</a:t>
            </a:r>
            <a:r>
              <a:rPr lang="zh-CN" altLang="en-US" sz="2800" dirty="0"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  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誊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(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téng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 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yù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写   高</a:t>
            </a:r>
            <a:r>
              <a:rPr lang="zh-CN" altLang="en-US" sz="2800" u="sng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跷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</a:rPr>
              <a:t>(</a:t>
            </a: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qiāo</a:t>
            </a:r>
            <a:r>
              <a:rPr lang="en-US" altLang="zh-CN" sz="28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  </a:t>
            </a:r>
            <a:r>
              <a:rPr lang="en-US" altLang="zh-CN" sz="2800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qāo</a:t>
            </a:r>
            <a:r>
              <a:rPr lang="en-US" altLang="zh-CN" sz="2800" dirty="0">
                <a:ea typeface="楷体" panose="02010609060101010101" pitchFamily="49" charset="-122"/>
                <a:cs typeface="Arial" panose="020B0604020202020204" pitchFamily="34" charset="0"/>
              </a:rPr>
              <a:t>)</a:t>
            </a:r>
            <a:endParaRPr lang="en-US" altLang="zh-CN" sz="2800" dirty="0"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76325" y="1317625"/>
            <a:ext cx="5397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313238" y="1317625"/>
            <a:ext cx="5397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14400" y="2127250"/>
            <a:ext cx="5397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997325" y="2184400"/>
            <a:ext cx="5397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843712" y="2127250"/>
            <a:ext cx="5397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7092950" y="1243013"/>
            <a:ext cx="5397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963613" y="2949575"/>
            <a:ext cx="4413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208588" y="2949575"/>
            <a:ext cx="517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240588" y="2892425"/>
            <a:ext cx="5397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801688" y="3870325"/>
            <a:ext cx="3492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025900" y="3808413"/>
            <a:ext cx="5413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504113" y="3808413"/>
            <a:ext cx="5413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  <a:sym typeface="+mn-ea"/>
              </a:rPr>
              <a:t>√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28600" y="455613"/>
            <a:ext cx="516255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+mn-ea"/>
                <a:ea typeface="+mn-ea"/>
              </a:rPr>
              <a:t>二、给画线的字选择正确的读音</a:t>
            </a:r>
            <a:endParaRPr lang="zh-CN" altLang="en-US" sz="2800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93385" y="1347614"/>
            <a:ext cx="7404943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 marL="0" algn="ctr" eaLnBrk="1" latinLnBrk="0" hangingPunct="1">
              <a:defRPr sz="3600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eaLnBrk="1" latinLnBrk="0" hangingPunct="1"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 eaLnBrk="1" latinLnBrk="0" hangingPunct="1"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 eaLnBrk="1" latinLnBrk="0" hangingPunct="1"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 eaLnBrk="1" latinLnBrk="0" hangingPunct="1"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dirty="0"/>
              <a:t>失魂落魄   震耳欲聋   手脚并用   </a:t>
            </a:r>
            <a:endParaRPr lang="en-US" altLang="zh-CN" dirty="0" smtClean="0"/>
          </a:p>
          <a:p>
            <a:r>
              <a:rPr lang="zh-CN" altLang="en-US" dirty="0" smtClean="0"/>
              <a:t>恍恍惚惚   </a:t>
            </a:r>
            <a:r>
              <a:rPr lang="zh-CN" altLang="en-US" dirty="0"/>
              <a:t>人山人海   一如既往   </a:t>
            </a:r>
            <a:endParaRPr lang="en-US" altLang="zh-CN" dirty="0" smtClean="0"/>
          </a:p>
          <a:p>
            <a:r>
              <a:rPr lang="zh-CN" altLang="en-US" dirty="0" smtClean="0"/>
              <a:t>得意扬扬   </a:t>
            </a:r>
            <a:r>
              <a:rPr lang="zh-CN" altLang="en-US" dirty="0"/>
              <a:t>迫不及待   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059832" y="200130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词 语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00820" y="1203598"/>
            <a:ext cx="8719144" cy="1200329"/>
            <a:chOff x="245344" y="2499742"/>
            <a:chExt cx="8719144" cy="1200329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2003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震耳欲聋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zh-CN" altLang="en-US" sz="3200" b="1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zhèn ěr yù lóng</a:t>
              </a:r>
              <a:r>
                <a:rPr lang="zh-CN" altLang="en-US" sz="3200" b="1" dirty="0">
                  <a:ea typeface="楷体" panose="02010609060101010101" pitchFamily="49" charset="-122"/>
                  <a:cs typeface="+mj-lt"/>
                  <a:sym typeface="+mn-ea"/>
                </a:rPr>
                <a:t> 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形容声音很大，耳朵都快震聋了。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900974" y="3435846"/>
              <a:ext cx="948669" cy="185874"/>
              <a:chOff x="7764567" y="1480540"/>
              <a:chExt cx="948669" cy="185874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33216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158785" y="148639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764567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188864" y="2499742"/>
            <a:ext cx="8731100" cy="1200329"/>
            <a:chOff x="-61477" y="5344734"/>
            <a:chExt cx="8731100" cy="1200329"/>
          </a:xfrm>
        </p:grpSpPr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-61477" y="5344734"/>
              <a:ext cx="8731100" cy="120032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恍恍惚惚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zh-CN" altLang="en-US" sz="3200" b="1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huǎng huǎng hū hū</a:t>
              </a:r>
              <a:r>
                <a:rPr lang="zh-CN" altLang="en-US" sz="3200" b="1" dirty="0">
                  <a:ea typeface="楷体" panose="02010609060101010101" pitchFamily="49" charset="-122"/>
                  <a:cs typeface="+mj-lt"/>
                  <a:sym typeface="+mn-ea"/>
                </a:rPr>
                <a:t> 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</a:t>
              </a:r>
              <a:r>
                <a:rPr lang="en-US" altLang="zh-CN" sz="3200" b="1" dirty="0" err="1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神志不清、迷惘的状态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7608217" y="6178977"/>
              <a:ext cx="948669" cy="185874"/>
              <a:chOff x="7462904" y="6167887"/>
              <a:chExt cx="948669" cy="185874"/>
            </a:xfrm>
          </p:grpSpPr>
          <p:sp>
            <p:nvSpPr>
              <p:cNvPr id="24" name="流程图: 接点 23"/>
              <p:cNvSpPr/>
              <p:nvPr/>
            </p:nvSpPr>
            <p:spPr>
              <a:xfrm>
                <a:off x="8231553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流程图: 接点 24"/>
              <p:cNvSpPr/>
              <p:nvPr/>
            </p:nvSpPr>
            <p:spPr>
              <a:xfrm>
                <a:off x="7857122" y="6173741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流程图: 接点 25"/>
              <p:cNvSpPr/>
              <p:nvPr/>
            </p:nvSpPr>
            <p:spPr>
              <a:xfrm>
                <a:off x="7462904" y="6167887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00820" y="1203598"/>
            <a:ext cx="8719144" cy="1200329"/>
            <a:chOff x="245344" y="2499742"/>
            <a:chExt cx="8719144" cy="1200329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2003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失魂落魄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</a:rPr>
                <a:t>shī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</a:rPr>
                <a:t>hún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</a:rPr>
                <a:t>luò</a:t>
              </a:r>
              <a:r>
                <a:rPr lang="en-US" altLang="zh-CN" sz="32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</a:rPr>
                <a:t> </a:t>
              </a:r>
              <a:r>
                <a:rPr lang="en-US" altLang="zh-CN" sz="32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</a:rPr>
                <a:t>pò</a:t>
              </a:r>
              <a:r>
                <a:rPr lang="en-US" altLang="zh-CN" sz="3200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</a:t>
              </a:r>
              <a:r>
                <a:rPr lang="en-US" altLang="zh-CN" sz="3200" dirty="0" err="1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形容惊慌忧虑、心神不定、行动失常的样子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900974" y="3435846"/>
              <a:ext cx="948669" cy="185874"/>
              <a:chOff x="7764567" y="1480540"/>
              <a:chExt cx="948669" cy="185874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33216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158785" y="148639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764567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6" name="矩形 15"/>
          <p:cNvSpPr/>
          <p:nvPr/>
        </p:nvSpPr>
        <p:spPr>
          <a:xfrm>
            <a:off x="6077564" y="2687589"/>
            <a:ext cx="1944216" cy="15696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心惊胆战担惊受怕惊慌失措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5576" y="2931790"/>
            <a:ext cx="4172850" cy="10772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看他失魂落魄的样子，我不知如何是好。</a:t>
            </a:r>
            <a:endParaRPr lang="zh-CN" altLang="en-US" sz="3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00820" y="1203598"/>
            <a:ext cx="8719144" cy="1200329"/>
            <a:chOff x="245344" y="2499742"/>
            <a:chExt cx="8719144" cy="1200329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2003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人山人海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zh-CN" altLang="en-US" sz="3200" b="1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rén shān rén hǎi</a:t>
              </a:r>
              <a:r>
                <a:rPr lang="en-US" altLang="zh-CN" sz="3200" b="1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：人群如山似海。形容人聚集得非常多。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900974" y="3435846"/>
              <a:ext cx="948669" cy="185874"/>
              <a:chOff x="7764567" y="1480540"/>
              <a:chExt cx="948669" cy="185874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33216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158785" y="148639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764567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188864" y="2499742"/>
            <a:ext cx="8731100" cy="1692771"/>
            <a:chOff x="-61477" y="5344734"/>
            <a:chExt cx="8731100" cy="1692771"/>
          </a:xfrm>
        </p:grpSpPr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-61477" y="5344734"/>
              <a:ext cx="8731100" cy="1692771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altLang="zh-CN" sz="40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一如既往</a:t>
              </a:r>
              <a:r>
                <a:rPr lang="en-US" altLang="zh-CN" sz="3200" b="1" dirty="0">
                  <a:solidFill>
                    <a:schemeClr val="tx1"/>
                  </a:solidFill>
                  <a:ea typeface="楷体" panose="02010609060101010101" pitchFamily="49" charset="-122"/>
                  <a:cs typeface="Arial" panose="020B0604020202020204" pitchFamily="34" charset="0"/>
                  <a:sym typeface="+mn-ea"/>
                </a:rPr>
                <a:t>(</a:t>
              </a:r>
              <a:r>
                <a:rPr lang="zh-CN" altLang="en-US" sz="3200" b="1" dirty="0">
                  <a:solidFill>
                    <a:schemeClr val="tx1"/>
                  </a:solidFill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</a:rPr>
                <a:t>y</a:t>
              </a:r>
              <a:r>
                <a:rPr lang="en-US" altLang="zh-CN" sz="3200" b="1" dirty="0">
                  <a:solidFill>
                    <a:schemeClr val="tx1"/>
                  </a:solidFill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</a:rPr>
                <a:t>ì</a:t>
              </a:r>
              <a:r>
                <a:rPr lang="zh-CN" altLang="en-US" sz="3200" b="1" dirty="0">
                  <a:solidFill>
                    <a:schemeClr val="tx1"/>
                  </a:solidFill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</a:rPr>
                <a:t> rú jì wǎng</a:t>
              </a:r>
              <a:r>
                <a:rPr lang="zh-CN" altLang="en-US" sz="3200" b="1" dirty="0">
                  <a:solidFill>
                    <a:schemeClr val="tx1"/>
                  </a:solidFill>
                  <a:ea typeface="楷体" panose="02010609060101010101" pitchFamily="49" charset="-122"/>
                  <a:sym typeface="+mn-ea"/>
                </a:rPr>
                <a:t>)</a:t>
              </a:r>
              <a:r>
                <a:rPr lang="zh-CN" altLang="en-US" sz="32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：指态度没有变化，完全像从前一样。一：完全；既往：从前，已往。 </a:t>
              </a:r>
              <a:endPara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7606109" y="6784894"/>
              <a:ext cx="948669" cy="185874"/>
              <a:chOff x="7460796" y="6773804"/>
              <a:chExt cx="948669" cy="185874"/>
            </a:xfrm>
          </p:grpSpPr>
          <p:sp>
            <p:nvSpPr>
              <p:cNvPr id="24" name="流程图: 接点 23"/>
              <p:cNvSpPr/>
              <p:nvPr/>
            </p:nvSpPr>
            <p:spPr>
              <a:xfrm>
                <a:off x="8229445" y="677380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流程图: 接点 24"/>
              <p:cNvSpPr/>
              <p:nvPr/>
            </p:nvSpPr>
            <p:spPr>
              <a:xfrm>
                <a:off x="7855014" y="6779658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流程图: 接点 25"/>
              <p:cNvSpPr/>
              <p:nvPr/>
            </p:nvSpPr>
            <p:spPr>
              <a:xfrm>
                <a:off x="7460796" y="677380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220783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一、重点词语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200820" y="1203598"/>
            <a:ext cx="8719144" cy="1200329"/>
            <a:chOff x="245344" y="2499742"/>
            <a:chExt cx="8719144" cy="1200329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5344" y="2499742"/>
              <a:ext cx="8719144" cy="120032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0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迫不及待</a:t>
              </a:r>
              <a:r>
                <a:rPr lang="en-US" altLang="zh-CN" sz="4000" dirty="0">
                  <a:ea typeface="楷体" panose="02010609060101010101" pitchFamily="49" charset="-122"/>
                  <a:cs typeface="+mj-lt"/>
                  <a:sym typeface="+mn-ea"/>
                </a:rPr>
                <a:t>(</a:t>
              </a:r>
              <a:r>
                <a:rPr lang="en-US" altLang="zh-CN" sz="40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pò</a:t>
              </a:r>
              <a:r>
                <a:rPr lang="en-US" altLang="zh-CN" sz="40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40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bù</a:t>
              </a:r>
              <a:r>
                <a:rPr lang="en-US" altLang="zh-CN" sz="40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40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jí</a:t>
              </a:r>
              <a:r>
                <a:rPr lang="en-US" altLang="zh-CN" sz="4000" dirty="0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 </a:t>
              </a:r>
              <a:r>
                <a:rPr lang="en-US" altLang="zh-CN" sz="4000" dirty="0" err="1"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  <a:sym typeface="+mn-ea"/>
                </a:rPr>
                <a:t>dài</a:t>
              </a:r>
              <a:r>
                <a:rPr lang="en-US" altLang="zh-CN" sz="4000" dirty="0">
                  <a:ea typeface="楷体" panose="02010609060101010101" pitchFamily="49" charset="-122"/>
                  <a:cs typeface="+mj-lt"/>
                  <a:sym typeface="+mn-ea"/>
                </a:rPr>
                <a:t>)</a:t>
              </a:r>
              <a:r>
                <a:rPr lang="en-US" altLang="zh-CN" sz="40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：</a:t>
              </a:r>
              <a:r>
                <a:rPr lang="en-US" altLang="zh-CN" sz="3200" b="1" dirty="0" err="1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急迫得不能等待。形容心情急切。迫：紧急</a:t>
              </a:r>
              <a:r>
                <a:rPr lang="en-US" altLang="zh-CN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。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900974" y="3435846"/>
              <a:ext cx="948669" cy="185874"/>
              <a:chOff x="7764567" y="1480540"/>
              <a:chExt cx="948669" cy="185874"/>
            </a:xfrm>
          </p:grpSpPr>
          <p:sp>
            <p:nvSpPr>
              <p:cNvPr id="11" name="流程图: 接点 10"/>
              <p:cNvSpPr/>
              <p:nvPr/>
            </p:nvSpPr>
            <p:spPr>
              <a:xfrm>
                <a:off x="8533216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8158785" y="1486394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7764567" y="148054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7" name="矩形 16"/>
          <p:cNvSpPr/>
          <p:nvPr/>
        </p:nvSpPr>
        <p:spPr>
          <a:xfrm>
            <a:off x="1331640" y="2787774"/>
            <a:ext cx="6120680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文中通过这一词形象地写出了作者渴望早点儿听到父亲表扬的心理。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128352" y="188119"/>
            <a:ext cx="4784725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  <a:sym typeface="+mn-ea"/>
              </a:rPr>
              <a:t>二、词语归类</a:t>
            </a:r>
            <a:r>
              <a:rPr lang="en-US" altLang="zh-CN" sz="4000" b="1" dirty="0">
                <a:latin typeface="+mn-ea"/>
                <a:ea typeface="+mn-ea"/>
                <a:sym typeface="+mn-ea"/>
              </a:rPr>
              <a:t>:</a:t>
            </a:r>
            <a:endParaRPr lang="en-US" altLang="zh-CN" sz="4000" b="1" dirty="0">
              <a:latin typeface="+mn-ea"/>
              <a:ea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47314" y="867743"/>
            <a:ext cx="176849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ABCC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式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47314" y="1483693"/>
            <a:ext cx="23674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47314" y="2099643"/>
            <a:ext cx="325357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AABC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式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123728" y="2136155"/>
            <a:ext cx="217344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恋恋不舍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123728" y="3423618"/>
            <a:ext cx="217344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恍恍惚惚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47314" y="3331543"/>
            <a:ext cx="192923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ABB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式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47314" y="3947493"/>
            <a:ext cx="569470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123728" y="848693"/>
            <a:ext cx="217344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得意扬扬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47314" y="2715593"/>
            <a:ext cx="236744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类似词语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123728" y="1491630"/>
            <a:ext cx="669798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行色匆匆   白发苍苍   温情脉脉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123728" y="3945905"/>
            <a:ext cx="686236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密密层层   结结实实   匆匆忙忙</a:t>
            </a:r>
            <a:r>
              <a:rPr lang="zh-CN" altLang="en-US" sz="3200" dirty="0"/>
              <a:t>   </a:t>
            </a:r>
            <a:endParaRPr lang="zh-CN" altLang="en-US" sz="3200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2123728" y="2780680"/>
            <a:ext cx="708342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碌碌不为   愤愤不平   生生不息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66700" y="1009650"/>
            <a:ext cx="29511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看拼音写词语</a:t>
            </a:r>
            <a:endParaRPr lang="zh-CN" altLang="en-US" sz="2800" dirty="0">
              <a:latin typeface="+mn-ea"/>
              <a:ea typeface="+mn-ea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66700" y="1730375"/>
            <a:ext cx="9057828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</a:rPr>
              <a:t> </a:t>
            </a:r>
            <a:r>
              <a:rPr lang="zh-CN" altLang="en-US" sz="2800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b</a:t>
            </a:r>
            <a:r>
              <a:rPr lang="zh-CN" altLang="en-US" sz="2800" dirty="0">
                <a:latin typeface="汉语拼音" panose="000B0604020202020204" pitchFamily="34" charset="0"/>
                <a:cs typeface="汉语拼音" panose="000B0604020202020204" pitchFamily="34" charset="0"/>
              </a:rPr>
              <a:t>ù jū yī gé       </a:t>
            </a:r>
            <a:r>
              <a:rPr lang="zh-CN" altLang="en-US" sz="2800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h</a:t>
            </a:r>
            <a:r>
              <a:rPr lang="zh-CN" altLang="en-US" sz="2800" dirty="0">
                <a:latin typeface="汉语拼音" panose="000B0604020202020204" pitchFamily="34" charset="0"/>
                <a:cs typeface="汉语拼音" panose="000B0604020202020204" pitchFamily="34" charset="0"/>
              </a:rPr>
              <a:t>óngwěi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jiànzhù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</a:rPr>
              <a:t>     </a:t>
            </a:r>
            <a:r>
              <a:rPr lang="en-US" altLang="zh-CN" sz="2800" dirty="0" err="1" smtClean="0">
                <a:latin typeface="汉语拼音" panose="000B0604020202020204" pitchFamily="34" charset="0"/>
                <a:cs typeface="汉语拼音" panose="000B0604020202020204" pitchFamily="34" charset="0"/>
              </a:rPr>
              <a:t>shēn</a:t>
            </a:r>
            <a:r>
              <a:rPr lang="en-US" altLang="zh-CN" sz="2800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tǐ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jiǎojiàn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</a:rPr>
              <a:t> 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  <a:p>
            <a:r>
              <a:rPr lang="en-US" altLang="zh-CN" sz="2800" dirty="0"/>
              <a:t>(                  )       </a:t>
            </a:r>
            <a:r>
              <a:rPr lang="en-US" altLang="zh-CN" sz="2800" dirty="0">
                <a:sym typeface="+mn-ea"/>
              </a:rPr>
              <a:t>(                        )       (                    )</a:t>
            </a:r>
            <a:endParaRPr lang="en-US" altLang="zh-CN" sz="2800" dirty="0"/>
          </a:p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miǎn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qiǎngjìn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chū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 </a:t>
            </a:r>
            <a:r>
              <a:rPr lang="en-US" altLang="zh-CN" sz="2800" dirty="0" err="1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shū</a:t>
            </a:r>
            <a:r>
              <a:rPr lang="en-US" altLang="zh-CN" sz="2800" dirty="0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lǐ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tóu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fa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  </a:t>
            </a:r>
            <a:r>
              <a:rPr lang="en-US" altLang="zh-CN" sz="2800" dirty="0" err="1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xiǎo</a:t>
            </a:r>
            <a:r>
              <a:rPr lang="en-US" altLang="zh-CN" sz="2800" dirty="0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qiǎo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líng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lóng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  <a:p>
            <a:r>
              <a:rPr lang="en-US" altLang="zh-CN" sz="2800" dirty="0">
                <a:sym typeface="+mn-ea"/>
              </a:rPr>
              <a:t>(                          )    (                  )    (                         )</a:t>
            </a:r>
            <a:endParaRPr lang="en-US" altLang="zh-CN" sz="2800" dirty="0"/>
          </a:p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máng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lùshēn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yǐng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   </a:t>
            </a:r>
            <a:r>
              <a:rPr lang="en-US" altLang="zh-CN" sz="2800" dirty="0" err="1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yì</a:t>
            </a:r>
            <a:r>
              <a:rPr lang="en-US" altLang="zh-CN" sz="2800" dirty="0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zhìgǎn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qíng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      </a:t>
            </a:r>
            <a:r>
              <a:rPr lang="en-US" altLang="zh-CN" sz="2800" dirty="0" err="1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téng</a:t>
            </a:r>
            <a:r>
              <a:rPr lang="en-US" altLang="zh-CN" sz="2800" dirty="0" smtClean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xiěbǐ</a:t>
            </a:r>
            <a:r>
              <a:rPr lang="en-US" altLang="zh-CN" sz="2800" dirty="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 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jì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  <a:p>
            <a:r>
              <a:rPr lang="en-US" altLang="zh-CN" sz="2800" dirty="0">
                <a:sym typeface="+mn-ea"/>
              </a:rPr>
              <a:t>(                         )       (                    )        (                  )</a:t>
            </a:r>
            <a:endParaRPr lang="en-US" altLang="zh-CN" sz="2800" dirty="0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176977" y="237322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三、巩固</a:t>
            </a:r>
            <a:r>
              <a:rPr lang="zh-CN" altLang="en-US" sz="4000" b="1" dirty="0" smtClean="0">
                <a:latin typeface="+mn-ea"/>
                <a:ea typeface="+mn-ea"/>
              </a:rPr>
              <a:t>练习</a:t>
            </a:r>
            <a:endParaRPr lang="en-US" altLang="zh-CN" sz="4000" b="1" dirty="0">
              <a:latin typeface="+mn-ea"/>
              <a:ea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74675" y="2192338"/>
            <a:ext cx="219868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不拘一格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484563" y="2192338"/>
            <a:ext cx="20447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宏伟建筑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696075" y="2192338"/>
            <a:ext cx="194786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身体矫健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33438" y="3032125"/>
            <a:ext cx="22225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勉强进出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778250" y="3032125"/>
            <a:ext cx="20002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梳理头发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505575" y="3041650"/>
            <a:ext cx="16748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小巧玲珑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833438" y="3884613"/>
            <a:ext cx="210978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忙碌身影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156075" y="3884613"/>
            <a:ext cx="203358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抑制感情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983413" y="3884613"/>
            <a:ext cx="18827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誊写笔记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27882" y="434181"/>
            <a:ext cx="646271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2.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按要求写词语</a:t>
            </a:r>
            <a:r>
              <a:rPr lang="en-US" altLang="zh-CN" sz="2800" dirty="0">
                <a:latin typeface="+mn-ea"/>
                <a:ea typeface="+mn-ea"/>
                <a:sym typeface="+mn-ea"/>
              </a:rPr>
              <a:t>(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每种至少写四个</a:t>
            </a:r>
            <a:r>
              <a:rPr lang="en-US" altLang="zh-CN" sz="2800" dirty="0">
                <a:latin typeface="+mn-ea"/>
                <a:ea typeface="+mn-ea"/>
                <a:sym typeface="+mn-ea"/>
              </a:rPr>
              <a:t>)</a:t>
            </a:r>
            <a:endParaRPr lang="en-US" altLang="zh-CN" sz="2800" dirty="0">
              <a:latin typeface="+mn-ea"/>
              <a:ea typeface="+mn-ea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55576" y="1073845"/>
            <a:ext cx="459581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形容急迫不能再等待的词语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55576" y="2859782"/>
            <a:ext cx="4414837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形容十分惊慌的词语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55576" y="3537645"/>
            <a:ext cx="3638550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失魂落魄   心惊胆战    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担惊受怕   胆战心惊  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55576" y="1751707"/>
            <a:ext cx="3827462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急不可耐    刻不容缓   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迫在眉睫    迫不及待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499992" y="2009516"/>
            <a:ext cx="4367049" cy="22845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 cap="rnd" cmpd="dbl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这两类词语都是用来描写人的神态的词语，使用起来，让人物变得更加生动形象。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843808" y="174695"/>
            <a:ext cx="2749471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一、排比句</a:t>
            </a:r>
            <a:endParaRPr lang="en-US" altLang="zh-CN" sz="4000" b="1" dirty="0">
              <a:latin typeface="+mn-ea"/>
              <a:ea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95536" y="1059582"/>
            <a:ext cx="8613775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母亲说完，</a:t>
            </a:r>
            <a:r>
              <a:rPr lang="zh-CN" altLang="en-US" sz="32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立刻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又坐了下去，</a:t>
            </a:r>
            <a:r>
              <a:rPr lang="zh-CN" altLang="en-US" sz="32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立刻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又弯曲了背，</a:t>
            </a:r>
            <a:r>
              <a:rPr lang="zh-CN" altLang="en-US" sz="32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立刻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又将头俯在缝纫机板上了，</a:t>
            </a:r>
            <a:r>
              <a:rPr lang="zh-CN" altLang="en-US" sz="32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立刻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又陷入手脚并用的机械忙碌状态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>
                <a:latin typeface="幼圆" panose="02010509060101010101" charset="-122"/>
                <a:ea typeface="幼圆" panose="02010509060101010101" charset="-122"/>
              </a:rPr>
              <a:t>句子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67544" y="2860104"/>
            <a:ext cx="8064896" cy="1584176"/>
            <a:chOff x="1218740" y="1041522"/>
            <a:chExt cx="8064896" cy="1584176"/>
          </a:xfrm>
        </p:grpSpPr>
        <p:sp>
          <p:nvSpPr>
            <p:cNvPr id="9" name="单圆角矩形 8"/>
            <p:cNvSpPr/>
            <p:nvPr/>
          </p:nvSpPr>
          <p:spPr>
            <a:xfrm>
              <a:off x="1218740" y="1041522"/>
              <a:ext cx="8064896" cy="1584176"/>
            </a:xfrm>
            <a:prstGeom prst="round1Rect">
              <a:avLst>
                <a:gd name="adj" fmla="val 5000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四个“立刻”组成了一组排比句，这一组排比句，突出了母亲的辛苦。反复出现“立刻”，突出了母亲工作的忙碌，一点儿时间都不舍耽误，为的是多挣点钱。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8954622" y="2124792"/>
              <a:ext cx="180020" cy="180020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流程图: 接点 11"/>
            <p:cNvSpPr/>
            <p:nvPr/>
          </p:nvSpPr>
          <p:spPr>
            <a:xfrm>
              <a:off x="9011722" y="1743600"/>
              <a:ext cx="180020" cy="180020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流程图: 接点 12"/>
            <p:cNvSpPr/>
            <p:nvPr/>
          </p:nvSpPr>
          <p:spPr>
            <a:xfrm>
              <a:off x="8991376" y="2441132"/>
              <a:ext cx="180020" cy="180020"/>
            </a:xfrm>
            <a:prstGeom prst="flowChartConnector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2949575" y="2181225"/>
            <a:ext cx="289244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褐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色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311404" y="2859782"/>
            <a:ext cx="289244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老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茧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47774" y="2181225"/>
            <a:ext cx="289244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布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兜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2933675" y="1449388"/>
            <a:ext cx="3020051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颓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败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323528" y="1441450"/>
            <a:ext cx="365129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魄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力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5889259" y="2244725"/>
            <a:ext cx="365129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耽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误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5889260" y="1449388"/>
            <a:ext cx="341776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缝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纫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en-US" altLang="zh-CN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901949" y="2911475"/>
            <a:ext cx="336033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冤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枉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5889259" y="2911475"/>
            <a:ext cx="365129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高</a:t>
            </a:r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跷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7148207" y="1404544"/>
            <a:ext cx="120521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rèn</a:t>
            </a:r>
            <a:endParaRPr lang="en-US" altLang="zh-CN" sz="36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1266355" y="1408113"/>
            <a:ext cx="93676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pò</a:t>
            </a:r>
            <a:endParaRPr lang="en-US" altLang="zh-CN" sz="36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3714726" y="1441450"/>
            <a:ext cx="103770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tuí</a:t>
            </a:r>
            <a:endParaRPr lang="en-US" altLang="zh-CN" sz="36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1380657" y="2168525"/>
            <a:ext cx="130185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dōu</a:t>
            </a:r>
            <a:endParaRPr lang="en-US" altLang="zh-CN" sz="36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3885456" y="2181225"/>
            <a:ext cx="95394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hè</a:t>
            </a:r>
            <a:endParaRPr lang="en-US" altLang="zh-CN" sz="36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6691122" y="2254250"/>
            <a:ext cx="113358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dān</a:t>
            </a:r>
            <a:endParaRPr lang="en-US" altLang="zh-CN" sz="36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510490" y="2827074"/>
            <a:ext cx="137916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jiǎn</a:t>
            </a:r>
            <a:endParaRPr lang="en-US" altLang="zh-CN" sz="36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495674" y="2901950"/>
            <a:ext cx="173351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yuān</a:t>
            </a:r>
            <a:endParaRPr lang="en-US" altLang="zh-CN" sz="36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7218791" y="2901950"/>
            <a:ext cx="147795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qiāo</a:t>
            </a:r>
            <a:endParaRPr lang="en-US" altLang="zh-CN" sz="36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4" name="文本框 17"/>
          <p:cNvSpPr txBox="1">
            <a:spLocks noChangeArrowheads="1"/>
          </p:cNvSpPr>
          <p:nvPr/>
        </p:nvSpPr>
        <p:spPr bwMode="auto">
          <a:xfrm>
            <a:off x="331912" y="3434695"/>
            <a:ext cx="289244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机</a:t>
            </a:r>
            <a:r>
              <a:rPr lang="zh-CN" altLang="en-US" sz="36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械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83447" y="3434695"/>
            <a:ext cx="122454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xiè</a:t>
            </a:r>
            <a:r>
              <a:rPr lang="en-US" altLang="zh-CN" sz="3600" dirty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</a:t>
            </a:r>
            <a:endParaRPr lang="zh-CN" altLang="en-US" sz="36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1043608" y="228556"/>
            <a:ext cx="1368152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>
                <a:latin typeface="幼圆" panose="02010509060101010101" charset="-122"/>
                <a:ea typeface="幼圆" panose="02010509060101010101" charset="-122"/>
              </a:rPr>
              <a:t>生字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33" name="文本框 2"/>
          <p:cNvSpPr txBox="1">
            <a:spLocks noChangeArrowheads="1"/>
          </p:cNvSpPr>
          <p:nvPr/>
        </p:nvSpPr>
        <p:spPr bwMode="auto">
          <a:xfrm>
            <a:off x="2517525" y="225365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000" b="1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一、易读错字</a:t>
            </a:r>
            <a:endParaRPr lang="zh-CN" altLang="en-US" dirty="0"/>
          </a:p>
        </p:txBody>
      </p:sp>
      <p:sp>
        <p:nvSpPr>
          <p:cNvPr id="41" name="矩形标注 40"/>
          <p:cNvSpPr/>
          <p:nvPr/>
        </p:nvSpPr>
        <p:spPr>
          <a:xfrm>
            <a:off x="5599625" y="927444"/>
            <a:ext cx="2677043" cy="2336508"/>
          </a:xfrm>
          <a:prstGeom prst="wedgeRectCallout">
            <a:avLst>
              <a:gd name="adj1" fmla="val -131429"/>
              <a:gd name="adj2" fmla="val -10334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“颓”和“秃”相似，不能读成“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tū</a:t>
            </a:r>
            <a:r>
              <a:rPr lang="en-US" altLang="zh-CN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”,</a:t>
            </a:r>
            <a:r>
              <a:rPr lang="zh-CN" altLang="en-US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它的意思是衰败、倒塌、意志消沉等。</a:t>
            </a:r>
            <a:endParaRPr lang="zh-CN" altLang="en-US" sz="2800" dirty="0">
              <a:solidFill>
                <a:schemeClr val="tx1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2" name="矩形标注 41"/>
          <p:cNvSpPr/>
          <p:nvPr/>
        </p:nvSpPr>
        <p:spPr>
          <a:xfrm>
            <a:off x="3762256" y="3506113"/>
            <a:ext cx="4212989" cy="1405102"/>
          </a:xfrm>
          <a:prstGeom prst="wedgeRectCallout">
            <a:avLst>
              <a:gd name="adj1" fmla="val -60264"/>
              <a:gd name="adj2" fmla="val -6227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“冤”和“兔”相似，不能读成“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tù</a:t>
            </a:r>
            <a:r>
              <a:rPr lang="en-US" altLang="zh-CN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”,</a:t>
            </a:r>
            <a:r>
              <a:rPr lang="zh-CN" altLang="en-US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它的意思是受屈、欺骗、仇恨等。</a:t>
            </a:r>
            <a:endParaRPr lang="zh-CN" altLang="en-US" sz="2800" dirty="0">
              <a:solidFill>
                <a:schemeClr val="tx1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6" grpId="0"/>
      <p:bldP spid="37" grpId="0"/>
      <p:bldP spid="38" grpId="0"/>
      <p:bldP spid="39" grpId="0"/>
      <p:bldP spid="40" grpId="0"/>
      <p:bldP spid="7" grpId="0"/>
      <p:bldP spid="8" grpId="0"/>
      <p:bldP spid="9" grpId="0"/>
      <p:bldP spid="5" grpId="0"/>
      <p:bldP spid="32" grpId="0" animBg="1"/>
      <p:bldP spid="33" grpId="0"/>
      <p:bldP spid="41" grpId="0" animBg="1"/>
      <p:bldP spid="4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2987824" y="267494"/>
            <a:ext cx="2749471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二、感叹句</a:t>
            </a:r>
            <a:endParaRPr lang="en-US" altLang="zh-CN" sz="4000" b="1" dirty="0">
              <a:latin typeface="+mn-ea"/>
              <a:ea typeface="+mn-ea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827584" y="1069856"/>
            <a:ext cx="7430789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那一天我第一次发现，母亲原来是那么瘦小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07214" y="2355726"/>
            <a:ext cx="7705650" cy="1527517"/>
            <a:chOff x="1646560" y="1668938"/>
            <a:chExt cx="7705650" cy="1527517"/>
          </a:xfrm>
        </p:grpSpPr>
        <p:sp>
          <p:nvSpPr>
            <p:cNvPr id="6" name="单圆角矩形 5"/>
            <p:cNvSpPr/>
            <p:nvPr/>
          </p:nvSpPr>
          <p:spPr>
            <a:xfrm>
              <a:off x="1646560" y="1668938"/>
              <a:ext cx="7705650" cy="1527517"/>
            </a:xfrm>
            <a:prstGeom prst="round1Rect">
              <a:avLst>
                <a:gd name="adj" fmla="val 50000"/>
              </a:avLst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这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是一个感叹句，表达了作者对母亲的体谅和感激，对母亲辛劳的同情。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9081386" y="2192458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8811356" y="1862857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9081572" y="2626985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611560" y="843558"/>
            <a:ext cx="7636718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latin typeface="+mn-ea"/>
                <a:ea typeface="+mn-ea"/>
              </a:rPr>
              <a:t>    2</a:t>
            </a:r>
            <a:r>
              <a:rPr lang="en-US" altLang="zh-CN" sz="3200" b="1" dirty="0">
                <a:latin typeface="+mn-ea"/>
                <a:ea typeface="+mn-ea"/>
              </a:rPr>
              <a:t>.</a:t>
            </a:r>
            <a:r>
              <a:rPr lang="zh-CN" altLang="en-US" sz="3200" b="1" dirty="0">
                <a:latin typeface="+mn-ea"/>
                <a:ea typeface="+mn-ea"/>
              </a:rPr>
              <a:t>万花筒里那千变万化的图案花样，是我</a:t>
            </a:r>
            <a:r>
              <a:rPr lang="zh-CN" altLang="en-US" sz="3200" b="1" dirty="0" smtClean="0">
                <a:latin typeface="+mn-ea"/>
                <a:ea typeface="+mn-ea"/>
              </a:rPr>
              <a:t>最早的抽象</a:t>
            </a:r>
            <a:r>
              <a:rPr lang="zh-CN" altLang="en-US" sz="3200" b="1" dirty="0">
                <a:latin typeface="+mn-ea"/>
                <a:ea typeface="+mn-ea"/>
              </a:rPr>
              <a:t>美的启迪者吧</a:t>
            </a:r>
            <a:r>
              <a:rPr lang="en-US" altLang="zh-CN" sz="3200" b="1" dirty="0">
                <a:latin typeface="+mn-ea"/>
                <a:ea typeface="+mn-ea"/>
                <a:sym typeface="+mn-ea"/>
              </a:rPr>
              <a:t>!</a:t>
            </a:r>
            <a:endParaRPr lang="zh-CN" altLang="en-US" sz="3200" b="1" dirty="0">
              <a:latin typeface="+mn-ea"/>
              <a:ea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47283" y="2355726"/>
            <a:ext cx="7705650" cy="1527517"/>
            <a:chOff x="1646560" y="1668938"/>
            <a:chExt cx="7705650" cy="1527517"/>
          </a:xfrm>
        </p:grpSpPr>
        <p:sp>
          <p:nvSpPr>
            <p:cNvPr id="5" name="单圆角矩形 4"/>
            <p:cNvSpPr/>
            <p:nvPr/>
          </p:nvSpPr>
          <p:spPr>
            <a:xfrm>
              <a:off x="1646560" y="1668938"/>
              <a:ext cx="7705650" cy="1527517"/>
            </a:xfrm>
            <a:prstGeom prst="round1Rect">
              <a:avLst>
                <a:gd name="adj" fmla="val 50000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写出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父亲做的万花筒，对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“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我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”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有着无穷的吸引力，这句话既是对万花筒的赞美，又是对父亲的感激。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6" name="流程图: 接点 5"/>
            <p:cNvSpPr/>
            <p:nvPr/>
          </p:nvSpPr>
          <p:spPr>
            <a:xfrm>
              <a:off x="9081386" y="2192458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8811356" y="1862857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9081572" y="2626985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2987824" y="200164"/>
            <a:ext cx="223651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三、夸张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323528" y="1143982"/>
            <a:ext cx="8480425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正是酷暑炎夏，窗不能开，七八十个女人的身体和七八十只灯泡所散发的热量，使我感到犹如身在蒸笼。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10915" y="2902655"/>
            <a:ext cx="7705650" cy="1527517"/>
            <a:chOff x="1646560" y="1668938"/>
            <a:chExt cx="7705650" cy="1527517"/>
          </a:xfrm>
        </p:grpSpPr>
        <p:sp>
          <p:nvSpPr>
            <p:cNvPr id="6" name="单圆角矩形 5"/>
            <p:cNvSpPr/>
            <p:nvPr/>
          </p:nvSpPr>
          <p:spPr>
            <a:xfrm>
              <a:off x="1646560" y="1668938"/>
              <a:ext cx="7705650" cy="1527517"/>
            </a:xfrm>
            <a:prstGeom prst="round1Rect">
              <a:avLst>
                <a:gd name="adj" fmla="val 50000"/>
              </a:avLst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 这里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运用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楷体" panose="02010609060101010101" pitchFamily="49" charset="-122"/>
                  <a:sym typeface="+mn-ea"/>
                </a:rPr>
                <a:t>夸张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的修辞手法，写出了母亲的工作环境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“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热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”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，就犹如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“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身在蒸笼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”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9081386" y="2192458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8811356" y="1862857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9081572" y="2626985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78298" y="987574"/>
            <a:ext cx="8645525" cy="20621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这是我第一次真正心酸的哭，与在家里撒娇的哭，发脾气的哭、打架的哭都大不一样，是人生道路中品尝到的新滋味了。(“新滋味”指的是什么?)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2555776" y="199464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四、重点句子</a:t>
            </a:r>
            <a:endParaRPr lang="zh-CN" altLang="en-US" sz="4000" b="1" dirty="0">
              <a:latin typeface="+mn-ea"/>
              <a:ea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83568" y="3210125"/>
            <a:ext cx="7705650" cy="1527517"/>
            <a:chOff x="1646560" y="1668938"/>
            <a:chExt cx="7705650" cy="1527517"/>
          </a:xfrm>
        </p:grpSpPr>
        <p:sp>
          <p:nvSpPr>
            <p:cNvPr id="6" name="单圆角矩形 5"/>
            <p:cNvSpPr/>
            <p:nvPr/>
          </p:nvSpPr>
          <p:spPr>
            <a:xfrm>
              <a:off x="1646560" y="1668938"/>
              <a:ext cx="7705650" cy="1527517"/>
            </a:xfrm>
            <a:prstGeom prst="round1Rect">
              <a:avLst>
                <a:gd name="adj" fmla="val 50000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    “新滋味”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指的是父亲为供自己上学凑钱的艰难;对父亲的依恋;自己肩上责任的沉重。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9081386" y="2192458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8811356" y="1862857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9081572" y="2626985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84150" y="673100"/>
            <a:ext cx="8505825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 dirty="0" smtClean="0">
                <a:latin typeface="+mn-ea"/>
                <a:ea typeface="+mn-ea"/>
                <a:sym typeface="+mn-ea"/>
              </a:rPr>
              <a:t>    2</a:t>
            </a:r>
            <a:r>
              <a:rPr lang="en-US" altLang="zh-CN" sz="32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我什么时候能够用自己手中的笔，把那只载着父爱的小船画出来就好了! </a:t>
            </a:r>
            <a:r>
              <a:rPr lang="zh-CN" altLang="en-US" sz="3200" b="1" dirty="0" smtClean="0">
                <a:latin typeface="+mn-ea"/>
                <a:ea typeface="+mn-ea"/>
                <a:sym typeface="+mn-ea"/>
              </a:rPr>
              <a:t>(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从这句话，你体会到了作者对父亲怎样的情感?)</a:t>
            </a:r>
            <a:endParaRPr lang="zh-CN" altLang="en-US" sz="3200" b="1" dirty="0">
              <a:latin typeface="+mn-ea"/>
              <a:ea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83636" y="2555124"/>
            <a:ext cx="7714964" cy="1877860"/>
            <a:chOff x="1546628" y="1013937"/>
            <a:chExt cx="7714964" cy="1877860"/>
          </a:xfrm>
        </p:grpSpPr>
        <p:sp>
          <p:nvSpPr>
            <p:cNvPr id="5" name="单圆角矩形 4"/>
            <p:cNvSpPr/>
            <p:nvPr/>
          </p:nvSpPr>
          <p:spPr>
            <a:xfrm>
              <a:off x="1546628" y="1013937"/>
              <a:ext cx="7705650" cy="1877860"/>
            </a:xfrm>
            <a:prstGeom prst="round1Rect">
              <a:avLst>
                <a:gd name="adj" fmla="val 50000"/>
              </a:avLst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作者认为自己的词句不够形容深沉的父爱，只好借助笔来画，更真切地表现出对父亲的怀念和感激之情。句子中“载着”一词把父爱具体化了，能更生动、形象地描绘出父爱的深沉。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6" name="流程图: 接点 5"/>
            <p:cNvSpPr/>
            <p:nvPr/>
          </p:nvSpPr>
          <p:spPr>
            <a:xfrm>
              <a:off x="9081386" y="2192458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8811356" y="1862857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9081572" y="2626985"/>
              <a:ext cx="180020" cy="180020"/>
            </a:xfrm>
            <a:prstGeom prst="flowChartConnector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915816" y="110937"/>
            <a:ext cx="327205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五</a:t>
            </a:r>
            <a:r>
              <a:rPr lang="zh-CN" altLang="en-US" sz="4000" b="1" dirty="0" smtClean="0">
                <a:latin typeface="+mn-ea"/>
                <a:ea typeface="+mn-ea"/>
              </a:rPr>
              <a:t>、</a:t>
            </a:r>
            <a:r>
              <a:rPr lang="zh-CN" altLang="en-US" sz="4000" b="1" dirty="0">
                <a:latin typeface="+mn-ea"/>
                <a:ea typeface="+mn-ea"/>
              </a:rPr>
              <a:t>巩固练习</a:t>
            </a:r>
            <a:endParaRPr lang="en-US" altLang="zh-CN" sz="4000" b="1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31788" y="712023"/>
            <a:ext cx="772519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读句子，用四字词语概括</a:t>
            </a:r>
            <a:r>
              <a:rPr lang="en-US" altLang="zh-CN" sz="2800" dirty="0">
                <a:latin typeface="+mn-ea"/>
                <a:ea typeface="+mn-ea"/>
                <a:sym typeface="+mn-ea"/>
              </a:rPr>
              <a:t>“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我</a:t>
            </a:r>
            <a:r>
              <a:rPr lang="en-US" altLang="zh-CN" sz="2800" dirty="0">
                <a:latin typeface="+mn-ea"/>
                <a:ea typeface="+mn-ea"/>
                <a:sym typeface="+mn-ea"/>
              </a:rPr>
              <a:t>”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当时的心情。</a:t>
            </a:r>
            <a:endParaRPr lang="en-US" altLang="zh-CN" sz="2800" dirty="0">
              <a:latin typeface="+mn-ea"/>
              <a:ea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90500" y="1173162"/>
            <a:ext cx="8818563" cy="35394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她搂住了我，赞扬声雨点般落到我身上。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(        )  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我再也受不了了。我冲出饭厅，跑进自己的房间，扑到床上失声痛哭起来。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) 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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那一天我第一次发现，母亲原来是那么瘦小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) 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④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父亲送我到学校，替我铺好床，他回家时，我偷偷地哭了。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) 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33351" y="3243263"/>
            <a:ext cx="17811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十分心酸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130178" y="4168948"/>
            <a:ext cx="18796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心如刀割          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355976" y="2415826"/>
            <a:ext cx="19081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悲痛万分             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31788" y="1563638"/>
            <a:ext cx="17002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心花怒放            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827584" y="428169"/>
            <a:ext cx="302895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2.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按要求改写句子</a:t>
            </a:r>
            <a:endParaRPr lang="zh-CN" altLang="en-US" sz="2800" dirty="0">
              <a:latin typeface="+mn-ea"/>
              <a:ea typeface="+mn-ea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20650" y="1076325"/>
            <a:ext cx="8902700" cy="22467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几年后，当我再拿起那首诗，不得不承认父亲是对的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改为肯定句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难道世界上糟糕的诗还不够多吗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?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改为陈述句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79512" y="2152650"/>
            <a:ext cx="8262938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几年后，当我再拿起那首诗，必须承认父亲是对的。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37907" y="3462754"/>
            <a:ext cx="467307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世界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上糟糕的诗够多了。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73831" y="1058901"/>
            <a:ext cx="3275112" cy="2556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3786188" y="276225"/>
            <a:ext cx="287404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18.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慈母情深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352925" y="1017588"/>
            <a:ext cx="4332288" cy="31085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一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、本文通过对母亲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(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的细致描写，表现了母亲的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、与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，以及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对母亲的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与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之情。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4935538" y="1457325"/>
            <a:ext cx="8985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外貌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016750" y="1457325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动作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4935538" y="1898650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语言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6834088" y="2311509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慈祥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5062537" y="2715766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善良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6118225" y="3081556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感激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4683125" y="3603843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崇敬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043608" y="228556"/>
            <a:ext cx="1512168" cy="6001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3300" dirty="0" smtClean="0">
                <a:latin typeface="幼圆" panose="02010509060101010101" charset="-122"/>
                <a:ea typeface="幼圆" panose="02010509060101010101" charset="-122"/>
              </a:rPr>
              <a:t>知识点</a:t>
            </a:r>
            <a:endParaRPr lang="zh-CN" altLang="en-US" sz="3300" dirty="0"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9" grpId="0"/>
      <p:bldP spid="10" grpId="0"/>
      <p:bldP spid="11" grpId="0"/>
      <p:bldP spid="12" grpId="0"/>
      <p:bldP spid="13" grpId="0"/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49225" y="447675"/>
            <a:ext cx="8967788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、读下面的句子，注意反复出现的部分，想想它们的表达效果。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149225" y="1477963"/>
            <a:ext cx="8723313" cy="1373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背直起来了，</a:t>
            </a:r>
            <a:r>
              <a:rPr lang="zh-CN" altLang="en-US" sz="28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我的母亲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。转过身来了，</a:t>
            </a:r>
            <a:r>
              <a:rPr lang="zh-CN" altLang="en-US" sz="28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我的母亲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。褐色的口罩上方，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一双眼神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疲惫的眼睛吃惊地望着我,</a:t>
            </a:r>
            <a:r>
              <a:rPr lang="zh-CN" altLang="en-US" sz="2800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我的母亲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眼睛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089025" y="2927350"/>
            <a:ext cx="7088187" cy="168592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画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线的短语是用了反复的修辞手法，起强调作用。反复用“我的母亲”，突出母亲劳动时的辛苦，也说明了钱来之不易。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1043608" y="306368"/>
            <a:ext cx="65833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三、下列几句话分别用的什么描写方法。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7504" y="828656"/>
            <a:ext cx="8890000" cy="31085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1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极其瘦弱的脊背弯曲着，头凑到缝纫机板上。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    (         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2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褐色的口罩上方，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一双眼神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疲惫的眼睛吃惊地望着我。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    (      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3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母亲掏衣兜，掏出一卷揉得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皱皱的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毛票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用皲裂的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手指数着。                     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6592442" y="1258868"/>
            <a:ext cx="16129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外貌描写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6592442" y="2489180"/>
            <a:ext cx="1612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神态描写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560839" y="3407511"/>
            <a:ext cx="1612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动作描写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单圆角矩形 52"/>
          <p:cNvSpPr/>
          <p:nvPr/>
        </p:nvSpPr>
        <p:spPr>
          <a:xfrm>
            <a:off x="694035" y="3919846"/>
            <a:ext cx="7282507" cy="960437"/>
          </a:xfrm>
          <a:prstGeom prst="snip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用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外貌、神态、动作这一系列的描写，让我们真实感受到母亲的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瘦弱、疲惫、贫苦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5" grpId="0"/>
      <p:bldP spid="53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287338" y="885825"/>
            <a:ext cx="425654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嫁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3195778" y="1624013"/>
            <a:ext cx="425654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兼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职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6148106" y="1624013"/>
            <a:ext cx="425654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奖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励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287338" y="1624013"/>
            <a:ext cx="261461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偏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僻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287337" y="2346325"/>
            <a:ext cx="310165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誊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写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195778" y="2355850"/>
            <a:ext cx="352066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谨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慎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426" name="文本框 14"/>
          <p:cNvSpPr txBox="1">
            <a:spLocks noChangeArrowheads="1"/>
          </p:cNvSpPr>
          <p:nvPr/>
        </p:nvSpPr>
        <p:spPr bwMode="auto">
          <a:xfrm>
            <a:off x="6136994" y="2311400"/>
            <a:ext cx="3991739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慈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祥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</a:t>
            </a:r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6148106" y="893763"/>
            <a:ext cx="398430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缴</a:t>
            </a:r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费</a:t>
            </a:r>
            <a:endParaRPr lang="en-US" altLang="zh-CN" sz="3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3138628" y="893763"/>
            <a:ext cx="352066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嘲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笑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6808506" y="893763"/>
            <a:ext cx="149876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jiǎo</a:t>
            </a:r>
            <a:endParaRPr lang="en-US" altLang="zh-CN" sz="36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1281891" y="870169"/>
            <a:ext cx="119469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jià</a:t>
            </a:r>
            <a:endParaRPr lang="en-US" altLang="zh-CN" sz="36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3906538" y="1612900"/>
            <a:ext cx="161028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jiān</a:t>
            </a:r>
            <a:endParaRPr lang="en-US" altLang="zh-CN" sz="36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1685116" y="1598831"/>
            <a:ext cx="88175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pì</a:t>
            </a:r>
            <a:endParaRPr lang="en-US" altLang="zh-CN" sz="36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3798588" y="884238"/>
            <a:ext cx="200334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cháo</a:t>
            </a:r>
            <a:endParaRPr lang="en-US" altLang="zh-CN" sz="36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7671705" y="1624013"/>
            <a:ext cx="92231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lì</a:t>
            </a:r>
            <a:endParaRPr lang="en-US" altLang="zh-CN" sz="36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543829" y="2297331"/>
            <a:ext cx="180055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téng</a:t>
            </a:r>
            <a:endParaRPr lang="en-US" altLang="zh-CN" sz="36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006551" y="2355850"/>
            <a:ext cx="120471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jǐn</a:t>
            </a:r>
            <a:endParaRPr lang="en-US" altLang="zh-CN" sz="360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7424" name="文本框 8"/>
          <p:cNvSpPr txBox="1">
            <a:spLocks noChangeArrowheads="1"/>
          </p:cNvSpPr>
          <p:nvPr/>
        </p:nvSpPr>
        <p:spPr bwMode="auto">
          <a:xfrm>
            <a:off x="7291882" y="2275572"/>
            <a:ext cx="221405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xiáng</a:t>
            </a:r>
            <a:endParaRPr lang="en-US" altLang="zh-CN" sz="3600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2" name="矩形标注 21"/>
          <p:cNvSpPr/>
          <p:nvPr/>
        </p:nvSpPr>
        <p:spPr>
          <a:xfrm>
            <a:off x="1543829" y="3363838"/>
            <a:ext cx="4212989" cy="1405102"/>
          </a:xfrm>
          <a:prstGeom prst="wedgeRectCallout">
            <a:avLst>
              <a:gd name="adj1" fmla="val -52098"/>
              <a:gd name="adj2" fmla="val -8288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“誊”和“誉”相似，不能读成“</a:t>
            </a:r>
            <a:r>
              <a:rPr lang="en-US" altLang="zh-CN" sz="2800" dirty="0" err="1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yù</a:t>
            </a:r>
            <a:r>
              <a:rPr lang="en-US" altLang="zh-CN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”,</a:t>
            </a:r>
            <a:r>
              <a:rPr lang="zh-CN" altLang="en-US" sz="2800" dirty="0">
                <a:solidFill>
                  <a:schemeClr val="tx1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它的意思是照原稿抄写。</a:t>
            </a:r>
            <a:endParaRPr lang="zh-CN" altLang="en-US" sz="2800" dirty="0">
              <a:solidFill>
                <a:schemeClr val="tx1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6" grpId="0"/>
      <p:bldP spid="37" grpId="0"/>
      <p:bldP spid="38" grpId="0"/>
      <p:bldP spid="39" grpId="0"/>
      <p:bldP spid="40" grpId="0"/>
      <p:bldP spid="7" grpId="0"/>
      <p:bldP spid="8" grpId="0"/>
      <p:bldP spid="17424" grpId="0"/>
      <p:bldP spid="2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77878" y="949077"/>
            <a:ext cx="2996407" cy="29964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3784600" y="259487"/>
            <a:ext cx="302195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19.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父爱之舟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4211960" y="1203598"/>
            <a:ext cx="4452938" cy="2244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一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、本文围绕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这一中心，写出了父亲深沉的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之情，抒发了儿子对父亲的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之情。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7336631" y="1184548"/>
            <a:ext cx="8985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父爱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4816351" y="2005285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爱子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6256511" y="2495823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怀念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444528" y="2926035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感激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1197700" y="241300"/>
            <a:ext cx="31718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二、品读句子。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47638" y="1025525"/>
            <a:ext cx="8802687" cy="138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1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钱很紧，但家里愿意把钱都花在我身上。我拿着凑来的钱去交学费，感到十分心酸。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为什么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感到十分心酸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单圆角矩形 4"/>
          <p:cNvSpPr/>
          <p:nvPr/>
        </p:nvSpPr>
        <p:spPr>
          <a:xfrm>
            <a:off x="827584" y="2931790"/>
            <a:ext cx="7344816" cy="1800200"/>
          </a:xfrm>
          <a:prstGeom prst="snip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家里能卖的都卖了，钱很紧，为了让我上学，家里经济状况更难了。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体会到这是父亲的血汗钱、救命钱。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67544" y="627534"/>
            <a:ext cx="7992888" cy="22467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2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虽然姑爹小船上盖的只是破旧的篷，远比不上绍兴的乌篷船精致，但姑爹的小渔船仍就是那么亲切，那么难忘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……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姑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爹的小船破旧，为什么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还觉得亲切难忘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38113" y="2874303"/>
            <a:ext cx="7593316" cy="1728192"/>
            <a:chOff x="933981" y="2214562"/>
            <a:chExt cx="7593316" cy="1728192"/>
          </a:xfrm>
        </p:grpSpPr>
        <p:sp>
          <p:nvSpPr>
            <p:cNvPr id="5" name="矩形 4"/>
            <p:cNvSpPr/>
            <p:nvPr/>
          </p:nvSpPr>
          <p:spPr>
            <a:xfrm>
              <a:off x="933981" y="2214562"/>
              <a:ext cx="7593316" cy="172819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    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 “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父爱之舟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”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既指姑爹的渔船，也指父亲的爱。用小船装载的是父亲对“我”点点滴滴的爱，爱是无法用外在的美来衡量的。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</p:txBody>
        </p:sp>
        <p:sp>
          <p:nvSpPr>
            <p:cNvPr id="6" name="流程图: 接点 5"/>
            <p:cNvSpPr/>
            <p:nvPr/>
          </p:nvSpPr>
          <p:spPr>
            <a:xfrm>
              <a:off x="8289689" y="3568193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流程图: 接点 6"/>
            <p:cNvSpPr/>
            <p:nvPr/>
          </p:nvSpPr>
          <p:spPr>
            <a:xfrm>
              <a:off x="8264084" y="2920121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接点 7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36600" y="1052513"/>
            <a:ext cx="3497263" cy="26244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2243138" y="238919"/>
            <a:ext cx="541686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+mn-ea"/>
                <a:ea typeface="+mn-ea"/>
              </a:rPr>
              <a:t>20.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“</a:t>
            </a:r>
            <a:r>
              <a:rPr lang="zh-CN" altLang="en-US" sz="2800" b="1" dirty="0">
                <a:latin typeface="+mn-ea"/>
                <a:ea typeface="+mn-ea"/>
              </a:rPr>
              <a:t>精彩极了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”</a:t>
            </a:r>
            <a:r>
              <a:rPr lang="zh-CN" altLang="en-US" sz="2800" b="1" dirty="0">
                <a:latin typeface="+mn-ea"/>
                <a:ea typeface="+mn-ea"/>
              </a:rPr>
              <a:t>和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“</a:t>
            </a:r>
            <a:r>
              <a:rPr lang="zh-CN" altLang="en-US" sz="2800" b="1" dirty="0">
                <a:latin typeface="+mn-ea"/>
                <a:ea typeface="+mn-ea"/>
              </a:rPr>
              <a:t>糟糕透了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”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821238" y="1052513"/>
            <a:ext cx="4086225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一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、本文是按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顺序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写的，通过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来描写人物的。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父亲和母亲对他第一次写作的截然不同的评价，对他产生的巨大影响，以及作者从中感悟到的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884368" y="1052513"/>
            <a:ext cx="110331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时间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7550943" y="1466850"/>
            <a:ext cx="12700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语言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6684963" y="1922463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神态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5083175" y="1922463"/>
            <a:ext cx="101441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动作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7212013" y="4011613"/>
            <a:ext cx="5413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爱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8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7950" y="1562100"/>
            <a:ext cx="8645525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母亲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的评价:“巴迪，真是你写的吗?多美的诗啊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精彩极了!”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7950" y="523875"/>
            <a:ext cx="8731250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、当“我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写了第一首诗后，母亲和父亲有何评价，“我”又有什么表现?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7950" y="2695575"/>
            <a:ext cx="736611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“我”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的表现:我既腼腆，又得意扬扬。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71600" y="3399770"/>
            <a:ext cx="7593316" cy="1296144"/>
            <a:chOff x="933981" y="2214562"/>
            <a:chExt cx="7593316" cy="1728192"/>
          </a:xfrm>
        </p:grpSpPr>
        <p:sp>
          <p:nvSpPr>
            <p:cNvPr id="8" name="矩形 7"/>
            <p:cNvSpPr/>
            <p:nvPr/>
          </p:nvSpPr>
          <p:spPr>
            <a:xfrm>
              <a:off x="933981" y="2214562"/>
              <a:ext cx="7593316" cy="172819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sz="2800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    </a:t>
              </a:r>
              <a:r>
                <a:rPr lang="en-US" altLang="zh-CN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 </a:t>
              </a:r>
              <a:r>
                <a:rPr lang="zh-CN" altLang="en-US" sz="2800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“我”听到母亲的“精彩极了”的评价后，表现出了兴奋、自豪。</a:t>
              </a:r>
              <a:endPara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9" name="流程图: 接点 8"/>
            <p:cNvSpPr/>
            <p:nvPr/>
          </p:nvSpPr>
          <p:spPr>
            <a:xfrm>
              <a:off x="8289689" y="3568193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流程图: 接点 9"/>
            <p:cNvSpPr/>
            <p:nvPr/>
          </p:nvSpPr>
          <p:spPr>
            <a:xfrm>
              <a:off x="8264084" y="2920121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流程图: 接点 10"/>
            <p:cNvSpPr/>
            <p:nvPr/>
          </p:nvSpPr>
          <p:spPr>
            <a:xfrm>
              <a:off x="1043608" y="249974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68288" y="1744663"/>
            <a:ext cx="8607425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的表现:我的眼睛湿润了，头也沉重得抬不起来。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68288" y="588963"/>
            <a:ext cx="8439150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父亲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的评价:“我看这首诗糟糕透了。”父亲把诗扔回原处。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1600" y="2900383"/>
            <a:ext cx="7593316" cy="190814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“糟糕透了”是父亲对“我”写的诗的评价，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扔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字写出了父亲对诗的贬低和批评。 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dirty="0">
                <a:solidFill>
                  <a:schemeClr val="tx1"/>
                </a:solidFill>
                <a:ea typeface="楷体" panose="02010609060101010101" pitchFamily="49" charset="-122"/>
                <a:sym typeface="+mn-ea"/>
              </a:rPr>
              <a:t>我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的表现运用了夸张的写法，突出“我”沮丧至极的心情。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157163" y="517525"/>
            <a:ext cx="8564562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三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、联系课文，结合实际，说说你是如何看待巴迪父母表达的方式。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剪去对角的矩形 3"/>
          <p:cNvSpPr/>
          <p:nvPr/>
        </p:nvSpPr>
        <p:spPr>
          <a:xfrm>
            <a:off x="755576" y="2211710"/>
            <a:ext cx="7585521" cy="1872208"/>
          </a:xfrm>
          <a:prstGeom prst="snip2DiagRect">
            <a:avLst>
              <a:gd name="adj1" fmla="val 19783"/>
              <a:gd name="adj2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巴迪父母虽然表达方式截然不同，但都是出自对孩子的爱。一个人需要表扬，也同样需要批评。因为表扬激励自己的信心，而批评可以帮助自己改正缺点。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192004" y="118409"/>
            <a:ext cx="376964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latin typeface="+mn-ea"/>
                <a:ea typeface="+mn-ea"/>
              </a:rPr>
              <a:t>巩固</a:t>
            </a:r>
            <a:r>
              <a:rPr lang="zh-CN" altLang="en-US" sz="4000" b="1" dirty="0">
                <a:latin typeface="+mn-ea"/>
                <a:ea typeface="+mn-ea"/>
              </a:rPr>
              <a:t>练习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11560" y="815975"/>
            <a:ext cx="33354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</a:rPr>
              <a:t>按课文内容填空。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11138" y="1503363"/>
            <a:ext cx="8721725" cy="3081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父爱之舟》这个题目运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修辞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手法，在文中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，“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舟“指的是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。这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舟”承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载着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父亲对儿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子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满满的爱，它是本文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表达了“我”对父亲的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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本文首尾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作者以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)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的形式讲述了与父亲有关的往事，歌颂了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638800" y="3648075"/>
            <a:ext cx="9652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梦境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949575" y="3648075"/>
            <a:ext cx="118268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呼应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730875" y="1473201"/>
            <a:ext cx="9842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比喻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775075" y="1995488"/>
            <a:ext cx="212407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借来的小船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5730875" y="2355849"/>
            <a:ext cx="11557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线索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1952625" y="2797175"/>
            <a:ext cx="31242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怀念和深深感谢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191125" y="4089400"/>
            <a:ext cx="20637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父爱的伟大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87313" y="1327150"/>
            <a:ext cx="8801100" cy="265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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</a:rPr>
              <a:t>我一直想买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</a:rPr>
              <a:t>本长篇小说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青年近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</a:rPr>
              <a:t>卫军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》。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(            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“妈 ——”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背直起来了，我的母亲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(            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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他等了十分钟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——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他已经觉得时间太长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(            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137275" y="1770063"/>
            <a:ext cx="174466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解释说明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87313" y="568325"/>
            <a:ext cx="818515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2. </a:t>
            </a:r>
            <a:r>
              <a:rPr lang="en-US" altLang="zh-CN" sz="2800" dirty="0" err="1">
                <a:latin typeface="+mn-ea"/>
                <a:ea typeface="+mn-ea"/>
                <a:sym typeface="+mn-ea"/>
              </a:rPr>
              <a:t>下列破折号的作用是什么，写在后面的括号中</a:t>
            </a:r>
            <a:r>
              <a:rPr lang="en-US" altLang="zh-CN" sz="2800" dirty="0">
                <a:latin typeface="+mn-ea"/>
                <a:ea typeface="+mn-ea"/>
                <a:sym typeface="+mn-ea"/>
              </a:rPr>
              <a:t>。</a:t>
            </a:r>
            <a:endParaRPr lang="en-US" altLang="zh-CN" sz="2800" dirty="0">
              <a:latin typeface="+mn-ea"/>
              <a:ea typeface="+mn-ea"/>
              <a:sym typeface="+mn-ea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6032500" y="2600325"/>
            <a:ext cx="1954213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声音延长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6137275" y="3481388"/>
            <a:ext cx="22415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意思转折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971600" y="457855"/>
            <a:ext cx="664797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sym typeface="+mn-ea"/>
              </a:rPr>
              <a:t>3.</a:t>
            </a:r>
            <a:r>
              <a:rPr lang="zh-CN" altLang="en-US" sz="2800" dirty="0">
                <a:latin typeface="+mn-ea"/>
                <a:ea typeface="+mn-ea"/>
                <a:sym typeface="+mn-ea"/>
              </a:rPr>
              <a:t>根据句子内容选择对应的母亲的形象。</a:t>
            </a:r>
            <a:endParaRPr lang="zh-CN" altLang="en-US" sz="2800" dirty="0">
              <a:latin typeface="+mn-ea"/>
              <a:ea typeface="+mn-ea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57225" y="1166813"/>
            <a:ext cx="800735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A.贫苦的母亲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B.辛劳的母亲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C.通情达理的母亲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77800" y="1871663"/>
            <a:ext cx="8788400" cy="22467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母亲掏衣兜，掏出一卷揉的皱皱的毛票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用皲裂的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手指数着。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     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母亲却已将钱塞在我手心里了，大声回答那个女人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“我挺高兴他爱看书的!”          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                    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058150" y="2720975"/>
            <a:ext cx="54292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AB</a:t>
            </a:r>
            <a:endParaRPr 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47050" y="3581400"/>
            <a:ext cx="363538" cy="520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C</a:t>
            </a:r>
            <a:endParaRPr 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07876" y="2506162"/>
            <a:ext cx="21987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陪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伴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758201" y="2506162"/>
            <a:ext cx="3103071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纸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屑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571126" y="1801312"/>
            <a:ext cx="335441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凉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席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507875" y="1101224"/>
            <a:ext cx="231259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暑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假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769314" y="1801312"/>
            <a:ext cx="309823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酸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雨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54789" y="1096462"/>
            <a:ext cx="3412411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罩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69313" y="1098049"/>
            <a:ext cx="3069235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脊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椎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571125" y="1098049"/>
            <a:ext cx="320940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蚕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丝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854788" y="1801312"/>
            <a:ext cx="3107903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抑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制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6507876" y="1801312"/>
            <a:ext cx="231259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忍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心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571126" y="2506162"/>
            <a:ext cx="335441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考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试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854789" y="2506162"/>
            <a:ext cx="335441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煮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沸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699792" y="188089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二、易写错字</a:t>
            </a:r>
            <a:endParaRPr lang="zh-CN" altLang="en-US" sz="4000" b="1" dirty="0">
              <a:latin typeface="+mn-ea"/>
              <a:ea typeface="+mn-ea"/>
            </a:endParaRPr>
          </a:p>
        </p:txBody>
      </p:sp>
      <p:sp>
        <p:nvSpPr>
          <p:cNvPr id="20" name="矩形标注 19"/>
          <p:cNvSpPr/>
          <p:nvPr/>
        </p:nvSpPr>
        <p:spPr bwMode="auto">
          <a:xfrm>
            <a:off x="4201944" y="627534"/>
            <a:ext cx="4444065" cy="1286561"/>
          </a:xfrm>
          <a:prstGeom prst="wedgeRectCallout">
            <a:avLst>
              <a:gd name="adj1" fmla="val -72937"/>
              <a:gd name="adj2" fmla="val -1988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</a:pP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 “脊”的上部分不是“火”，大家要注意哟！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21" name="矩形标注 20"/>
          <p:cNvSpPr/>
          <p:nvPr/>
        </p:nvSpPr>
        <p:spPr bwMode="auto">
          <a:xfrm>
            <a:off x="395536" y="3200721"/>
            <a:ext cx="3096344" cy="1713930"/>
          </a:xfrm>
          <a:prstGeom prst="wedgeRectCallout">
            <a:avLst>
              <a:gd name="adj1" fmla="val 28876"/>
              <a:gd name="adj2" fmla="val -98629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 “酸”左面不是“西”，书写时千万不要丢掉里面一横哟！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22" name="矩形标注 21"/>
          <p:cNvSpPr/>
          <p:nvPr/>
        </p:nvSpPr>
        <p:spPr bwMode="auto">
          <a:xfrm>
            <a:off x="4914733" y="3276331"/>
            <a:ext cx="3096344" cy="1713930"/>
          </a:xfrm>
          <a:prstGeom prst="wedgeRectCallout">
            <a:avLst>
              <a:gd name="adj1" fmla="val -41651"/>
              <a:gd name="adj2" fmla="val -68017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 “考”下面没有一横，书写时千万不要画蛇添足哟！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2" grpId="0"/>
      <p:bldP spid="13" grpId="0"/>
      <p:bldP spid="2" grpId="0"/>
      <p:bldP spid="3" grpId="0"/>
      <p:bldP spid="6" grpId="0"/>
      <p:bldP spid="7" grpId="0"/>
      <p:bldP spid="18" grpId="0"/>
      <p:bldP spid="14" grpId="0"/>
      <p:bldP spid="15" grpId="0"/>
      <p:bldP spid="20" grpId="0" animBg="1"/>
      <p:bldP spid="21" grpId="0" animBg="1"/>
      <p:bldP spid="2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51520" y="1275606"/>
            <a:ext cx="8712968" cy="2554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◎克（  ）于邦，克（  ）于家。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尚书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◎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居安思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，戒奢以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。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魏征。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203848" y="106106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  <a:sym typeface="+mn-ea"/>
              </a:rPr>
              <a:t>一、日积月累</a:t>
            </a:r>
            <a:endParaRPr lang="zh-CN" altLang="en-US" sz="4000" b="1" dirty="0">
              <a:latin typeface="+mn-ea"/>
              <a:ea typeface="+mn-ea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482186" y="1260878"/>
            <a:ext cx="65027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勤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267771" y="1260878"/>
            <a:ext cx="109820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俭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132459" y="2211710"/>
            <a:ext cx="68659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危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776230" y="2253126"/>
            <a:ext cx="58974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俭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12725" y="1057275"/>
            <a:ext cx="8392041" cy="30469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◎由俭入奢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，由奢入俭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司马光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◎一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 当思来处不易;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半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半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)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 恒念物力维艰。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朱用纯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570361" y="1059582"/>
            <a:ext cx="5984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易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571316" y="1059582"/>
            <a:ext cx="5984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难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351806" y="2015885"/>
            <a:ext cx="5984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粥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624981" y="2015885"/>
            <a:ext cx="5969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饭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899592" y="3020547"/>
            <a:ext cx="598488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丝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163242" y="3020547"/>
            <a:ext cx="59690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缕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843808" y="223977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  <a:sym typeface="+mn-ea"/>
              </a:rPr>
              <a:t>二、知识拓展</a:t>
            </a:r>
            <a:endParaRPr lang="zh-CN" altLang="en-US" sz="4000" b="1" dirty="0">
              <a:latin typeface="+mn-ea"/>
              <a:ea typeface="+mn-ea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55576" y="1059582"/>
            <a:ext cx="569595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+mn-ea"/>
                <a:ea typeface="+mn-ea"/>
                <a:sym typeface="+mn-ea"/>
              </a:rPr>
              <a:t>你还知道哪些有关勤俭节约的名句</a:t>
            </a:r>
            <a:r>
              <a:rPr lang="en-US" altLang="zh-CN" sz="2800" dirty="0">
                <a:latin typeface="+mn-ea"/>
                <a:ea typeface="+mn-ea"/>
                <a:sym typeface="+mn-ea"/>
              </a:rPr>
              <a:t>?</a:t>
            </a:r>
            <a:endParaRPr lang="en-US" altLang="zh-CN" sz="2800" dirty="0">
              <a:latin typeface="+mn-ea"/>
              <a:ea typeface="+mn-ea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18667" y="1797770"/>
            <a:ext cx="6229350" cy="2227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俭，德之共也；侈，恶之大也。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历览前贤国与家，成由勤俭败由奢。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取之有度，用之有节，则常足。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01776" y="931276"/>
            <a:ext cx="15779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</a:rPr>
              <a:t>填空</a:t>
            </a:r>
            <a:endParaRPr lang="zh-CN" altLang="en-US" sz="2800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71800" y="195486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  <a:sym typeface="+mn-ea"/>
              </a:rPr>
              <a:t>三、巩固练习</a:t>
            </a:r>
            <a:endParaRPr lang="zh-CN" altLang="en-US" sz="4000" b="1" dirty="0">
              <a:latin typeface="+mn-ea"/>
              <a:ea typeface="+mn-ea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06567" y="1779662"/>
            <a:ext cx="7086054" cy="20621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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)，当思之来之不易；(        )，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恒念物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力维艰。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开展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“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光盘行动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”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，拒绝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“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舌尖上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的浪费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”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，已经成为一种时尚。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                    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267744" y="1736359"/>
            <a:ext cx="23995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一粥一饭 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106487" y="2259270"/>
            <a:ext cx="216024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半丝半缕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67544" y="987574"/>
            <a:ext cx="8013700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我们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要从小养成俭朴的良好品德，一旦养成奢侈浪费的习惯想改过来就难了，因为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)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，(          )。                                                        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213843" y="1972459"/>
            <a:ext cx="244827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由俭入奢易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094163" y="1959715"/>
            <a:ext cx="240922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由奢入俭难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739900" y="3584662"/>
            <a:ext cx="4364696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噪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澡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燥  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816100" y="890588"/>
            <a:ext cx="5461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yì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739900" y="1317626"/>
            <a:ext cx="4344268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抑</a:t>
            </a:r>
            <a:r>
              <a:rPr lang="en-US" altLang="zh-CN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柳</a:t>
            </a:r>
            <a:r>
              <a:rPr lang="en-US" altLang="zh-CN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仰 </a:t>
            </a:r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739899" y="2369145"/>
            <a:ext cx="3876703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碌</a:t>
            </a:r>
            <a:r>
              <a:rPr lang="en-US" altLang="zh-CN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绿</a:t>
            </a:r>
            <a:r>
              <a:rPr lang="en-US" altLang="zh-CN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禄 </a:t>
            </a:r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508945" y="932678"/>
            <a:ext cx="108123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yǎng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248831" y="907755"/>
            <a:ext cx="85883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liǔ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352587" y="2068160"/>
            <a:ext cx="6461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lǜ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729818" y="2067694"/>
            <a:ext cx="63948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lù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922797" y="2068160"/>
            <a:ext cx="48282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lù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567484" y="3152614"/>
            <a:ext cx="80182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zào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3126958" y="3175809"/>
            <a:ext cx="80182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ǎ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739900" y="3175809"/>
            <a:ext cx="80182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z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à</a:t>
            </a:r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3259138" y="182702"/>
            <a:ext cx="2749471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三、形近字</a:t>
            </a:r>
            <a:endParaRPr lang="zh-CN" altLang="en-US" sz="40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418472" y="806916"/>
            <a:ext cx="8556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jìng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1251784" y="1173629"/>
            <a:ext cx="4659916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竟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竞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意 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1251784" y="2359991"/>
            <a:ext cx="3986477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哇</a:t>
            </a:r>
            <a:r>
              <a:rPr lang="en-US" altLang="zh-CN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娃</a:t>
            </a:r>
            <a:r>
              <a:rPr lang="en-US" altLang="zh-CN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蛙</a:t>
            </a:r>
            <a:r>
              <a:rPr lang="zh-CN" altLang="en-US" sz="4400">
                <a:sym typeface="+mn-ea"/>
              </a:rPr>
              <a:t> </a:t>
            </a:r>
            <a:endParaRPr lang="zh-CN" altLang="en-US" sz="4400"/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4186834" y="799350"/>
            <a:ext cx="6000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yì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2622715" y="752925"/>
            <a:ext cx="8445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jìng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746809" y="1982166"/>
            <a:ext cx="8923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wá</a:t>
            </a:r>
            <a:endParaRPr lang="en-US" altLang="zh-CN" sz="2800" dirty="0"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4032052" y="1982166"/>
            <a:ext cx="90963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wā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1486735" y="1982166"/>
            <a:ext cx="69281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wā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1251784" y="3584575"/>
            <a:ext cx="3852261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</a:rPr>
              <a:t>酸</a:t>
            </a:r>
            <a:r>
              <a:rPr lang="en-US" altLang="zh-CN" sz="44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</a:rPr>
              <a:t>醋</a:t>
            </a:r>
            <a:r>
              <a:rPr lang="en-US" altLang="zh-CN" sz="44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</a:rPr>
              <a:t>酿  </a:t>
            </a:r>
            <a:endParaRPr lang="zh-CN" altLang="en-US" sz="4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1153169" y="3217862"/>
            <a:ext cx="97174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suān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2771577" y="3217862"/>
            <a:ext cx="59503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cù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891931" y="3217862"/>
            <a:ext cx="1231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niàng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8" name="线形标注 1 27"/>
          <p:cNvSpPr/>
          <p:nvPr/>
        </p:nvSpPr>
        <p:spPr>
          <a:xfrm>
            <a:off x="5414296" y="1248668"/>
            <a:ext cx="3244468" cy="2720627"/>
          </a:xfrm>
          <a:prstGeom prst="borderCallout1">
            <a:avLst>
              <a:gd name="adj1" fmla="val 12841"/>
              <a:gd name="adj2" fmla="val -813"/>
              <a:gd name="adj3" fmla="val 13214"/>
              <a:gd name="adj4" fmla="val -20256"/>
            </a:avLst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“竟”与“竞”十分相似，可是用法区别很大。“竞”表示竞赛，而“竟”的用法很多，如</a:t>
            </a: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竟然、究竟、竟日。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3" grpId="0"/>
      <p:bldP spid="44" grpId="0"/>
      <p:bldP spid="45" grpId="0"/>
      <p:bldP spid="46" grpId="0"/>
      <p:bldP spid="47" grpId="0"/>
      <p:bldP spid="49" grpId="0"/>
      <p:bldP spid="50" grpId="0"/>
      <p:bldP spid="2" grpId="0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59633" y="3236814"/>
            <a:ext cx="3738072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钉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盯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订  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361423" y="699542"/>
            <a:ext cx="9906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kǎo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259633" y="1064667"/>
            <a:ext cx="4565840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考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孝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拷 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259632" y="2107084"/>
            <a:ext cx="4052958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屑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届</a:t>
            </a: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居 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060245" y="699542"/>
            <a:ext cx="977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kǎo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672946" y="699542"/>
            <a:ext cx="10477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xiào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767174" y="1734718"/>
            <a:ext cx="9572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jiè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154694" y="1751572"/>
            <a:ext cx="998538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jū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299019" y="1741959"/>
            <a:ext cx="65114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xiè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580079" y="2773269"/>
            <a:ext cx="89960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dīng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259633" y="2782789"/>
            <a:ext cx="89960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dīng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902938" y="2782323"/>
            <a:ext cx="88357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dìng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7" name="线形标注 1 26"/>
          <p:cNvSpPr/>
          <p:nvPr/>
        </p:nvSpPr>
        <p:spPr>
          <a:xfrm>
            <a:off x="4898568" y="960686"/>
            <a:ext cx="3821968" cy="3384476"/>
          </a:xfrm>
          <a:prstGeom prst="borderCallout1">
            <a:avLst>
              <a:gd name="adj1" fmla="val 81944"/>
              <a:gd name="adj2" fmla="val -353"/>
              <a:gd name="adj3" fmla="val 82057"/>
              <a:gd name="adj4" fmla="val -6913"/>
            </a:avLst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+mn-ea"/>
              </a:rPr>
              <a:t>“钉”的部首“钅”，说明和金属有关，如，铁钉；“盯”的部首“目”，和眼睛有关，如，盯紧；“订”的部首是“讠”，和说有关，如，订阅。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1" grpId="0"/>
      <p:bldP spid="12" grpId="0"/>
      <p:bldP spid="13" grpId="0"/>
      <p:bldP spid="15" grpId="0"/>
      <p:bldP spid="16" grpId="0"/>
      <p:bldP spid="3" grpId="0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952129" y="699542"/>
            <a:ext cx="10683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zhěn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2064842" y="1156742"/>
            <a:ext cx="5243462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枕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沈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忱 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2064842" y="2136230"/>
            <a:ext cx="4485690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毕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华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卒</a:t>
            </a:r>
            <a:r>
              <a:rPr lang="zh-CN" altLang="en-US" sz="4400" b="1">
                <a:sym typeface="+mn-ea"/>
              </a:rPr>
              <a:t> </a:t>
            </a:r>
            <a:endParaRPr lang="zh-CN" altLang="en-US" sz="4400" b="1"/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4636992" y="709142"/>
            <a:ext cx="10064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chén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3411017" y="699542"/>
            <a:ext cx="9620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shěn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441703" y="1752886"/>
            <a:ext cx="1083692" cy="522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huá</a:t>
            </a:r>
            <a:endParaRPr lang="en-US" altLang="zh-CN" sz="2800" dirty="0"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4929284" y="1699927"/>
            <a:ext cx="6350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汉语拼音" panose="000B0604020202020204" pitchFamily="34" charset="0"/>
                <a:cs typeface="汉语拼音" panose="000B0604020202020204" pitchFamily="34" charset="0"/>
              </a:rPr>
              <a:t>zú</a:t>
            </a:r>
            <a:endParaRPr lang="en-US" altLang="zh-CN" sz="280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2176681" y="1758709"/>
            <a:ext cx="4794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  <a:sym typeface="+mn-ea"/>
              </a:rPr>
              <a:t>bì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2029015" y="3146453"/>
            <a:ext cx="4334667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席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</a:rPr>
              <a:t>度  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2218692" y="2809284"/>
            <a:ext cx="46679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xí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3556238" y="2809284"/>
            <a:ext cx="59824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 err="1">
                <a:latin typeface="汉语拼音" panose="000B0604020202020204" pitchFamily="34" charset="0"/>
                <a:cs typeface="汉语拼音" panose="000B0604020202020204" pitchFamily="34" charset="0"/>
              </a:rPr>
              <a:t>dù</a:t>
            </a:r>
            <a:endParaRPr lang="en-US" altLang="zh-CN" sz="2800" dirty="0"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3" grpId="0"/>
      <p:bldP spid="44" grpId="0"/>
      <p:bldP spid="45" grpId="0"/>
      <p:bldP spid="46" grpId="0"/>
      <p:bldP spid="47" grpId="0"/>
      <p:bldP spid="49" grpId="0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20"/>
          <p:cNvSpPr txBox="1">
            <a:spLocks noChangeArrowheads="1"/>
          </p:cNvSpPr>
          <p:nvPr/>
        </p:nvSpPr>
        <p:spPr bwMode="auto">
          <a:xfrm>
            <a:off x="179513" y="787226"/>
            <a:ext cx="3119437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+mn-ea"/>
                <a:ea typeface="+mn-ea"/>
                <a:cs typeface="汉语拼音" panose="000B0604020202020204" pitchFamily="34" charset="0"/>
                <a:sym typeface="+mn-ea"/>
              </a:rPr>
              <a:t>1.</a:t>
            </a:r>
            <a:r>
              <a:rPr lang="zh-CN" altLang="en-US" sz="2800" dirty="0">
                <a:latin typeface="+mn-ea"/>
                <a:ea typeface="+mn-ea"/>
                <a:cs typeface="汉语拼音" panose="000B0604020202020204" pitchFamily="34" charset="0"/>
                <a:sym typeface="+mn-ea"/>
              </a:rPr>
              <a:t>看拼音写词语</a:t>
            </a:r>
            <a:endParaRPr lang="zh-CN" altLang="en-US" sz="2800" dirty="0">
              <a:latin typeface="+mn-ea"/>
              <a:ea typeface="+mn-ea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9512" y="1347614"/>
            <a:ext cx="909535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Wingdings" panose="05000000000000000000" pitchFamily="2" charset="2"/>
              </a:rPr>
              <a:t>    </a:t>
            </a:r>
            <a:r>
              <a:rPr lang="zh-CN" altLang="en-US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生命就是一朵处在黑暗处的花，有代谢有精彩 </a:t>
            </a:r>
            <a:r>
              <a:rPr lang="en-US" altLang="zh-CN" sz="32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tuí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</a:t>
            </a:r>
            <a:r>
              <a:rPr lang="en-US" altLang="zh-CN" sz="3200" dirty="0" err="1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bài</a:t>
            </a:r>
            <a:r>
              <a:rPr lang="en-US" altLang="zh-CN" sz="3200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(      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)</a:t>
            </a:r>
            <a:r>
              <a:rPr lang="zh-CN" altLang="en-US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，而且永远看不分明，但它的存在，即是一个奇迹。</a:t>
            </a:r>
            <a:endParaRPr lang="zh-CN" altLang="en-US" sz="3200" dirty="0"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  <a:p>
            <a:r>
              <a:rPr lang="zh-CN" altLang="en-US" sz="3200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Wingdings" panose="05000000000000000000" pitchFamily="2" charset="2"/>
              </a:rPr>
              <a:t>    </a:t>
            </a:r>
            <a:r>
              <a:rPr lang="zh-CN" altLang="en-US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这个小伙子整个 </a:t>
            </a:r>
            <a:r>
              <a:rPr lang="en-US" altLang="zh-CN" sz="32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j</a:t>
            </a:r>
            <a:r>
              <a:rPr lang="en-US" altLang="en-US" sz="32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ǐ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  </a:t>
            </a:r>
            <a:r>
              <a:rPr lang="en-US" altLang="zh-CN" sz="32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bèi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(   </a:t>
            </a:r>
            <a:r>
              <a:rPr lang="en-US" altLang="zh-CN" sz="3200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 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)</a:t>
            </a:r>
            <a:r>
              <a:rPr lang="zh-CN" altLang="en-US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又黑又亮，闪闪发光，好像涂了一层油。</a:t>
            </a:r>
            <a:endParaRPr lang="zh-CN" altLang="en-US" sz="3200" dirty="0"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  <a:p>
            <a:r>
              <a:rPr lang="zh-CN" altLang="en-US" sz="3200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Wingdings" panose="05000000000000000000" pitchFamily="2" charset="2"/>
              </a:rPr>
              <a:t>    </a:t>
            </a:r>
            <a:r>
              <a:rPr lang="zh-CN" altLang="en-US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他再也 </a:t>
            </a:r>
            <a:r>
              <a:rPr lang="en-US" altLang="zh-CN" sz="32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yā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 </a:t>
            </a:r>
            <a:r>
              <a:rPr lang="en-US" altLang="zh-CN" sz="32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yì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(   </a:t>
            </a:r>
            <a:r>
              <a:rPr lang="en-US" altLang="zh-CN" sz="3200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 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)</a:t>
            </a:r>
            <a:r>
              <a:rPr lang="zh-CN" altLang="en-US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不住，鼻子一</a:t>
            </a:r>
            <a:r>
              <a:rPr lang="en-US" altLang="zh-CN" sz="3200" dirty="0" err="1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suān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( </a:t>
            </a:r>
            <a:r>
              <a:rPr lang="en-US" altLang="zh-CN" sz="3200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    </a:t>
            </a:r>
            <a:r>
              <a:rPr lang="en-US" altLang="zh-CN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)</a:t>
            </a:r>
            <a:r>
              <a:rPr lang="zh-CN" altLang="en-US" sz="3200" dirty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，失声痛哭起来</a:t>
            </a:r>
            <a:r>
              <a:rPr lang="zh-CN" altLang="en-US" sz="3200" dirty="0" smtClean="0"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rPr>
              <a:t>。 </a:t>
            </a:r>
            <a:endParaRPr lang="zh-CN" altLang="en-US" sz="3200" dirty="0"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146078" y="1865994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颓败</a:t>
            </a:r>
            <a:endParaRPr lang="zh-CN" altLang="en-US" sz="2800" b="1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170414" y="2901050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脊背</a:t>
            </a:r>
            <a:endParaRPr lang="zh-CN" altLang="en-US" sz="2800" b="1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484226" y="3812940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压抑</a:t>
            </a:r>
            <a:endParaRPr lang="zh-CN" altLang="en-US" sz="2800" b="1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978726" y="3816002"/>
            <a:ext cx="5413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  <a:sym typeface="+mn-ea"/>
              </a:rPr>
              <a:t>酸</a:t>
            </a:r>
            <a:endParaRPr lang="zh-CN" altLang="en-US" sz="2800" b="1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051498" y="141427"/>
            <a:ext cx="32624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latin typeface="+mn-ea"/>
                <a:ea typeface="+mn-ea"/>
              </a:rPr>
              <a:t>四、巩固练习</a:t>
            </a:r>
            <a:endParaRPr lang="zh-CN" altLang="en-US" sz="40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tags/tag1.xml><?xml version="1.0" encoding="utf-8"?>
<p:tagLst xmlns:p="http://schemas.openxmlformats.org/presentationml/2006/main">
  <p:tag name="KSO_WPP_MARK_KEY" val="6c66aaa8-9f87-4241-870e-44832417b925"/>
  <p:tag name="COMMONDATA" val="eyJoZGlkIjoiMDUzMmRhYzhkNzM3Y2ZlODExZjhhYzliMDJjYzA0ZGIifQ=="/>
</p:tagLst>
</file>

<file path=ppt/theme/theme1.xml><?xml version="1.0" encoding="utf-8"?>
<a:theme xmlns:a="http://schemas.openxmlformats.org/drawingml/2006/main" name="1_回顾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6063</Words>
  <Application>WPS 演示</Application>
  <PresentationFormat>全屏显示(16:9)</PresentationFormat>
  <Paragraphs>647</Paragraphs>
  <Slides>44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8" baseType="lpstr">
      <vt:lpstr>Arial</vt:lpstr>
      <vt:lpstr>宋体</vt:lpstr>
      <vt:lpstr>Wingdings</vt:lpstr>
      <vt:lpstr>Calibri</vt:lpstr>
      <vt:lpstr>黑体</vt:lpstr>
      <vt:lpstr>楷体</vt:lpstr>
      <vt:lpstr>汉语拼音</vt:lpstr>
      <vt:lpstr>幼圆</vt:lpstr>
      <vt:lpstr>微软雅黑</vt:lpstr>
      <vt:lpstr>Arial Unicode MS</vt:lpstr>
      <vt:lpstr>Xingkai SC</vt:lpstr>
      <vt:lpstr>Segoe Print</vt:lpstr>
      <vt:lpstr>Calibri Light</vt:lpstr>
      <vt:lpstr>1_回顾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527</cp:revision>
  <dcterms:created xsi:type="dcterms:W3CDTF">2017-03-17T02:28:00Z</dcterms:created>
  <dcterms:modified xsi:type="dcterms:W3CDTF">2022-12-19T16:20:34Z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1AF297AB78454CA5AA31F0AFDD188A8D</vt:lpwstr>
  </property>
</Properties>
</file>