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71"/>
  </p:notesMasterIdLst>
  <p:sldIdLst>
    <p:sldId id="1296" r:id="rId3"/>
    <p:sldId id="1489" r:id="rId4"/>
    <p:sldId id="1490" r:id="rId5"/>
    <p:sldId id="1871" r:id="rId6"/>
    <p:sldId id="1491" r:id="rId7"/>
    <p:sldId id="1492" r:id="rId8"/>
    <p:sldId id="1608" r:id="rId9"/>
    <p:sldId id="1917" r:id="rId10"/>
    <p:sldId id="1872" r:id="rId11"/>
    <p:sldId id="1764" r:id="rId12"/>
    <p:sldId id="1617" r:id="rId13"/>
    <p:sldId id="1609" r:id="rId14"/>
    <p:sldId id="2001" r:id="rId15"/>
    <p:sldId id="2002" r:id="rId16"/>
    <p:sldId id="2003" r:id="rId17"/>
    <p:sldId id="1875" r:id="rId18"/>
    <p:sldId id="1876" r:id="rId19"/>
    <p:sldId id="1877" r:id="rId20"/>
    <p:sldId id="1878" r:id="rId21"/>
    <p:sldId id="1510" r:id="rId22"/>
    <p:sldId id="1934" r:id="rId23"/>
    <p:sldId id="1935" r:id="rId24"/>
    <p:sldId id="1940" r:id="rId25"/>
    <p:sldId id="1937" r:id="rId26"/>
    <p:sldId id="1938" r:id="rId27"/>
    <p:sldId id="1936" r:id="rId28"/>
    <p:sldId id="1943" r:id="rId29"/>
    <p:sldId id="2004" r:id="rId30"/>
    <p:sldId id="2032" r:id="rId31"/>
    <p:sldId id="2005" r:id="rId32"/>
    <p:sldId id="2016" r:id="rId33"/>
    <p:sldId id="2015" r:id="rId34"/>
    <p:sldId id="2007" r:id="rId35"/>
    <p:sldId id="2033" r:id="rId36"/>
    <p:sldId id="2017" r:id="rId37"/>
    <p:sldId id="2018" r:id="rId38"/>
    <p:sldId id="2019" r:id="rId39"/>
    <p:sldId id="2010" r:id="rId40"/>
    <p:sldId id="2025" r:id="rId41"/>
    <p:sldId id="2022" r:id="rId42"/>
    <p:sldId id="2023" r:id="rId43"/>
    <p:sldId id="2024" r:id="rId44"/>
    <p:sldId id="2026" r:id="rId45"/>
    <p:sldId id="2027" r:id="rId46"/>
    <p:sldId id="2028" r:id="rId47"/>
    <p:sldId id="1945" r:id="rId48"/>
    <p:sldId id="1947" r:id="rId49"/>
    <p:sldId id="1952" r:id="rId50"/>
    <p:sldId id="1951" r:id="rId51"/>
    <p:sldId id="1953" r:id="rId52"/>
    <p:sldId id="1948" r:id="rId53"/>
    <p:sldId id="1950" r:id="rId54"/>
    <p:sldId id="1956" r:id="rId55"/>
    <p:sldId id="1949" r:id="rId56"/>
    <p:sldId id="1928" r:id="rId57"/>
    <p:sldId id="1955" r:id="rId58"/>
    <p:sldId id="1923" r:id="rId59"/>
    <p:sldId id="1924" r:id="rId60"/>
    <p:sldId id="1932" r:id="rId61"/>
    <p:sldId id="2029" r:id="rId62"/>
    <p:sldId id="2030" r:id="rId63"/>
    <p:sldId id="2031" r:id="rId64"/>
    <p:sldId id="2000" r:id="rId65"/>
    <p:sldId id="1971" r:id="rId66"/>
    <p:sldId id="1980" r:id="rId67"/>
    <p:sldId id="1981" r:id="rId68"/>
    <p:sldId id="1957" r:id="rId69"/>
    <p:sldId id="1982" r:id="rId70"/>
    <p:sldId id="1983" r:id="rId72"/>
    <p:sldId id="1861" r:id="rId73"/>
    <p:sldId id="1999" r:id="rId74"/>
    <p:sldId id="1267" r:id="rId75"/>
  </p:sldIdLst>
  <p:sldSz cx="9144000" cy="5143500" type="screen16x9"/>
  <p:notesSz cx="6858000" cy="9144000"/>
  <p:embeddedFontLst>
    <p:embeddedFont>
      <p:font typeface="Calibri" panose="020F0502020204030204" pitchFamily="34" charset="0"/>
      <p:regular r:id="rId79"/>
      <p:bold r:id="rId80"/>
      <p:italic r:id="rId81"/>
      <p:boldItalic r:id="rId82"/>
    </p:embeddedFont>
    <p:embeddedFont>
      <p:font typeface="黑体" panose="02010609060101010101" pitchFamily="49" charset="-122"/>
      <p:regular r:id="rId83"/>
    </p:embeddedFont>
    <p:embeddedFont>
      <p:font typeface="楷体" panose="02010609060101010101" pitchFamily="49" charset="-122"/>
      <p:regular r:id="rId84"/>
    </p:embeddedFont>
    <p:embeddedFont>
      <p:font typeface="汉语拼音" panose="000B0604020202020204" pitchFamily="34" charset="0"/>
      <p:regular r:id="rId85"/>
    </p:embeddedFont>
    <p:embeddedFont>
      <p:font typeface="幼圆" panose="02010509060101010101" charset="-122"/>
      <p:regular r:id="rId86"/>
    </p:embeddedFont>
    <p:embeddedFont>
      <p:font typeface="Calibri Light" panose="020F0302020204030204" charset="0"/>
      <p:regular r:id="rId87"/>
      <p:italic r:id="rId88"/>
    </p:embeddedFont>
  </p:embeddedFontLst>
  <p:custDataLst>
    <p:tags r:id="rId89"/>
  </p:custDataLst>
  <p:defaultTextStyle>
    <a:defPPr>
      <a:defRPr lang="zh-CN"/>
    </a:defPPr>
    <a:lvl1pPr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342900" indent="1143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685800" indent="2286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028700" indent="3429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1371600" indent="4572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488" userDrawn="1">
          <p15:clr>
            <a:srgbClr val="A4A3A4"/>
          </p15:clr>
        </p15:guide>
        <p15:guide id="2" pos="3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A6DE"/>
    <a:srgbClr val="CBF1FF"/>
    <a:srgbClr val="FFFFFF"/>
    <a:srgbClr val="D1F5B8"/>
    <a:srgbClr val="0000FF"/>
    <a:srgbClr val="0B5FD1"/>
    <a:srgbClr val="ECAAC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09" autoAdjust="0"/>
    <p:restoredTop sz="94455" autoAdjust="0"/>
  </p:normalViewPr>
  <p:slideViewPr>
    <p:cSldViewPr showGuides="1">
      <p:cViewPr>
        <p:scale>
          <a:sx n="75" d="100"/>
          <a:sy n="75" d="100"/>
        </p:scale>
        <p:origin x="-1212" y="-702"/>
      </p:cViewPr>
      <p:guideLst>
        <p:guide orient="horz" pos="1488"/>
        <p:guide pos="33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35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gs" Target="tags/tag1.xml"/><Relationship Id="rId88" Type="http://schemas.openxmlformats.org/officeDocument/2006/relationships/font" Target="fonts/font10.fntdata"/><Relationship Id="rId87" Type="http://schemas.openxmlformats.org/officeDocument/2006/relationships/font" Target="fonts/font9.fntdata"/><Relationship Id="rId86" Type="http://schemas.openxmlformats.org/officeDocument/2006/relationships/font" Target="fonts/font8.fntdata"/><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6.xml"/><Relationship Id="rId79" Type="http://schemas.openxmlformats.org/officeDocument/2006/relationships/font" Target="fonts/font1.fntdata"/><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notesMaster" Target="notesMasters/notesMaster1.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51BFF4B-E7F9-4148-8A97-4626A5C714EE}"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5CEF587-C7C4-424F-AC97-41325203073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685800" rtl="0" fontAlgn="base">
      <a:spcBef>
        <a:spcPct val="30000"/>
      </a:spcBef>
      <a:spcAft>
        <a:spcPct val="0"/>
      </a:spcAft>
      <a:defRPr sz="900" kern="1200">
        <a:solidFill>
          <a:schemeClr val="tx1"/>
        </a:solidFill>
        <a:latin typeface="+mn-lt"/>
        <a:ea typeface="+mn-ea"/>
        <a:cs typeface="+mn-cs"/>
      </a:defRPr>
    </a:lvl1pPr>
    <a:lvl2pPr marL="342900" algn="l" defTabSz="685800" rtl="0" fontAlgn="base">
      <a:spcBef>
        <a:spcPct val="30000"/>
      </a:spcBef>
      <a:spcAft>
        <a:spcPct val="0"/>
      </a:spcAft>
      <a:defRPr sz="900" kern="1200">
        <a:solidFill>
          <a:schemeClr val="tx1"/>
        </a:solidFill>
        <a:latin typeface="+mn-lt"/>
        <a:ea typeface="+mn-ea"/>
        <a:cs typeface="+mn-cs"/>
      </a:defRPr>
    </a:lvl2pPr>
    <a:lvl3pPr marL="685800" algn="l" defTabSz="685800" rtl="0" fontAlgn="base">
      <a:spcBef>
        <a:spcPct val="30000"/>
      </a:spcBef>
      <a:spcAft>
        <a:spcPct val="0"/>
      </a:spcAft>
      <a:defRPr sz="900" kern="1200">
        <a:solidFill>
          <a:schemeClr val="tx1"/>
        </a:solidFill>
        <a:latin typeface="+mn-lt"/>
        <a:ea typeface="+mn-ea"/>
        <a:cs typeface="+mn-cs"/>
      </a:defRPr>
    </a:lvl3pPr>
    <a:lvl4pPr marL="1028700" algn="l" defTabSz="685800" rtl="0" fontAlgn="base">
      <a:spcBef>
        <a:spcPct val="30000"/>
      </a:spcBef>
      <a:spcAft>
        <a:spcPct val="0"/>
      </a:spcAft>
      <a:defRPr sz="900" kern="1200">
        <a:solidFill>
          <a:schemeClr val="tx1"/>
        </a:solidFill>
        <a:latin typeface="+mn-lt"/>
        <a:ea typeface="+mn-ea"/>
        <a:cs typeface="+mn-cs"/>
      </a:defRPr>
    </a:lvl4pPr>
    <a:lvl5pPr marL="1371600" algn="l" defTabSz="685800" rtl="0" fontAlgn="base">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idx="2"/>
          </p:nvPr>
        </p:nvSpPr>
        <p:spPr bwMode="auto">
          <a:noFill/>
          <a:ln>
            <a:solidFill>
              <a:srgbClr val="000000"/>
            </a:solidFill>
            <a:miter lim="800000"/>
          </a:ln>
        </p:spPr>
      </p:sp>
      <p:sp>
        <p:nvSpPr>
          <p:cNvPr id="74754" name="文本占位符 2"/>
          <p:cNvSpPr>
            <a:spLocks noGrp="1"/>
          </p:cNvSpPr>
          <p:nvPr>
            <p:ph type="body" idx="3"/>
          </p:nvPr>
        </p:nvSpPr>
        <p:spPr bwMode="auto">
          <a:noFill/>
        </p:spPr>
        <p:txBody>
          <a:bodyPr wrap="square" numCol="1" anchor="t" anchorCtr="0" compatLnSpc="1"/>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p:cNvSpPr>
          <p:nvPr>
            <p:ph type="sldImg" idx="2"/>
          </p:nvPr>
        </p:nvSpPr>
        <p:spPr bwMode="auto">
          <a:noFill/>
          <a:ln>
            <a:solidFill>
              <a:srgbClr val="000000"/>
            </a:solidFill>
            <a:miter lim="800000"/>
          </a:ln>
        </p:spPr>
      </p:sp>
      <p:sp>
        <p:nvSpPr>
          <p:cNvPr id="76802" name="文本占位符 2"/>
          <p:cNvSpPr>
            <a:spLocks noGrp="1"/>
          </p:cNvSpPr>
          <p:nvPr>
            <p:ph type="body" idx="3"/>
          </p:nvPr>
        </p:nvSpPr>
        <p:spPr bwMode="auto">
          <a:noFill/>
        </p:spPr>
        <p:txBody>
          <a:bodyPr wrap="square" numCol="1" anchor="t" anchorCtr="0" compatLnSpc="1"/>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自定义版式">
    <p:bg>
      <p:bgPr>
        <a:solidFill>
          <a:schemeClr val="bg1">
            <a:lumMod val="9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image" Target="../media/image4.jpeg"/><Relationship Id="rId25" Type="http://schemas.openxmlformats.org/officeDocument/2006/relationships/image" Target="../media/image3.jpeg"/><Relationship Id="rId24" Type="http://schemas.openxmlformats.org/officeDocument/2006/relationships/image" Target="../media/image2.png"/><Relationship Id="rId23" Type="http://schemas.openxmlformats.org/officeDocument/2006/relationships/image" Target="../media/image1.pn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alpha val="6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7870686" y="60776"/>
            <a:ext cx="1098756" cy="467092"/>
          </a:xfrm>
          <a:prstGeom prst="rect">
            <a:avLst/>
          </a:prstGeom>
        </p:spPr>
      </p:pic>
      <p:grpSp>
        <p:nvGrpSpPr>
          <p:cNvPr id="3" name="组合 2"/>
          <p:cNvGrpSpPr/>
          <p:nvPr userDrawn="1"/>
        </p:nvGrpSpPr>
        <p:grpSpPr>
          <a:xfrm>
            <a:off x="110768" y="4700586"/>
            <a:ext cx="9852201" cy="442914"/>
            <a:chOff x="3274110" y="4778201"/>
            <a:chExt cx="7305657" cy="442914"/>
          </a:xfrm>
        </p:grpSpPr>
        <p:pic>
          <p:nvPicPr>
            <p:cNvPr id="8" name="Picture 2"/>
            <p:cNvPicPr>
              <a:picLocks noChangeAspect="1" noChangeArrowheads="1"/>
            </p:cNvPicPr>
            <p:nvPr userDrawn="1"/>
          </p:nvPicPr>
          <p:blipFill rotWithShape="1">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2368" r="-19857"/>
            <a:stretch>
              <a:fillRect/>
            </a:stretch>
          </p:blipFill>
          <p:spPr bwMode="auto">
            <a:xfrm>
              <a:off x="3274110" y="4778202"/>
              <a:ext cx="591175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userDrawn="1"/>
          </p:nvPicPr>
          <p:blipFill rotWithShape="1">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l="42368" r="-19857"/>
            <a:stretch>
              <a:fillRect/>
            </a:stretch>
          </p:blipFill>
          <p:spPr bwMode="auto">
            <a:xfrm>
              <a:off x="7623889" y="4778201"/>
              <a:ext cx="2955878"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6" name="Picture 2" descr="https://gimg2.baidu.com/image_search/src=http%3A%2F%2Fbpic.588ku.com%2Felement_origin_min_pic%2F18%2F03%2F21%2F7c8d17fcea30bc6a614b1a9c4a6392ae.jpg&amp;refer=http%3A%2F%2Fbpic.588ku.com&amp;app=2002&amp;size=f9999,10000&amp;q=a80&amp;n=0&amp;g=0n&amp;fmt=jpeg?sec=1618367279&amp;t=8bd508ca23beaea6f3515dff231c97d0"/>
          <p:cNvPicPr>
            <a:picLocks noChangeAspect="1" noChangeArrowheads="1"/>
          </p:cNvPicPr>
          <p:nvPr userDrawn="1"/>
        </p:nvPicPr>
        <p:blipFill>
          <a:blip r:embed="rId2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0" y="3712621"/>
            <a:ext cx="1145650" cy="12743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gimg2.baidu.com/image_search/src=http%3A%2F%2Fpic.51yuansu.com%2Fpic3%2Fcover%2F01%2F68%2F15%2F5958584196967_610.jpg&amp;refer=http%3A%2F%2Fpic.51yuansu.com&amp;app=2002&amp;size=f9999,10000&amp;q=a80&amp;n=0&amp;g=0n&amp;fmt=jpeg?sec=1618631108&amp;t=2309d30d90ab50abb25a3bf278793be8"/>
          <p:cNvPicPr>
            <a:picLocks noChangeAspect="1" noChangeArrowheads="1"/>
          </p:cNvPicPr>
          <p:nvPr userDrawn="1"/>
        </p:nvPicPr>
        <p:blipFill>
          <a:blip r:embed="rId26"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0" y="-7398"/>
            <a:ext cx="1050928" cy="105092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290" indent="-13716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2pPr>
      <a:lvl3pPr marL="425450" indent="-13716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3pPr>
      <a:lvl4pPr marL="562610" indent="-13716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4pPr>
      <a:lvl5pPr marL="699770" indent="-13716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5pPr>
      <a:lvl6pPr marL="824865" indent="-17145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6pPr>
      <a:lvl7pPr marL="974725" indent="-17145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7pPr>
      <a:lvl8pPr marL="1125220" indent="-17145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8pPr>
      <a:lvl9pPr marL="1275080" indent="-171450" algn="l" defTabSz="685800" rtl="0" eaLnBrk="1" latinLnBrk="0" hangingPunct="1">
        <a:lnSpc>
          <a:spcPct val="90000"/>
        </a:lnSpc>
        <a:spcBef>
          <a:spcPts val="150"/>
        </a:spcBef>
        <a:spcAft>
          <a:spcPts val="300"/>
        </a:spcAft>
        <a:buClr>
          <a:schemeClr val="accent1"/>
        </a:buClr>
        <a:buFont typeface="Calibri" panose="020F0502020204030204" pitchFamily="34" charset="0"/>
        <a:buChar char="◦"/>
        <a:defRPr sz="110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3.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H="1">
            <a:off x="277" y="109038"/>
            <a:ext cx="320357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TextBox 2"/>
          <p:cNvSpPr txBox="1"/>
          <p:nvPr/>
        </p:nvSpPr>
        <p:spPr>
          <a:xfrm>
            <a:off x="189166" y="109163"/>
            <a:ext cx="1608133" cy="276999"/>
          </a:xfrm>
          <a:prstGeom prst="rect">
            <a:avLst/>
          </a:prstGeom>
          <a:noFill/>
        </p:spPr>
        <p:txBody>
          <a:bodyPr wrap="none" rtlCol="0">
            <a:spAutoFit/>
          </a:bodyPr>
          <a:lstStyle/>
          <a:p>
            <a:r>
              <a:rPr lang="zh-CN" altLang="en-US" sz="1200" dirty="0"/>
              <a:t>语文    </a:t>
            </a:r>
            <a:r>
              <a:rPr lang="zh-CN" altLang="en-US" sz="1200" dirty="0" smtClean="0"/>
              <a:t>五年级    </a:t>
            </a:r>
            <a:r>
              <a:rPr lang="zh-CN" altLang="en-US" sz="1200" dirty="0"/>
              <a:t>上册</a:t>
            </a:r>
            <a:endParaRPr lang="zh-CN" altLang="en-US" sz="1200" dirty="0"/>
          </a:p>
        </p:txBody>
      </p:sp>
      <p:sp>
        <p:nvSpPr>
          <p:cNvPr id="5" name="文本框 5"/>
          <p:cNvSpPr txBox="1"/>
          <p:nvPr/>
        </p:nvSpPr>
        <p:spPr>
          <a:xfrm>
            <a:off x="1738606" y="1341441"/>
            <a:ext cx="6433794" cy="1620444"/>
          </a:xfrm>
          <a:prstGeom prst="rect">
            <a:avLst/>
          </a:prstGeom>
          <a:noFill/>
        </p:spPr>
        <p:txBody>
          <a:bodyPr wrap="square" lIns="68580" tIns="34290" rIns="68580" bIns="34290">
            <a:spAutoFit/>
            <a:scene3d>
              <a:camera prst="orthographicFront"/>
              <a:lightRig rig="threePt" dir="t"/>
            </a:scene3d>
            <a:sp3d contourW="12700"/>
          </a:bodyPr>
          <a:lstStyle/>
          <a:p>
            <a:pPr algn="dist" fontAlgn="auto">
              <a:lnSpc>
                <a:spcPct val="140000"/>
              </a:lnSpc>
              <a:spcBef>
                <a:spcPts val="0"/>
              </a:spcBef>
              <a:spcAft>
                <a:spcPts val="0"/>
              </a:spcAft>
              <a:defRPr/>
            </a:pPr>
            <a:r>
              <a:rPr lang="zh-CN" altLang="en-US" sz="7200" b="1" spc="450" dirty="0" smtClean="0">
                <a:solidFill>
                  <a:prstClr val="black">
                    <a:lumMod val="85000"/>
                    <a:lumOff val="15000"/>
                  </a:prstClr>
                </a:solidFill>
                <a:latin typeface="黑体" panose="02010609060101010101" pitchFamily="49" charset="-122"/>
                <a:ea typeface="黑体" panose="02010609060101010101" pitchFamily="49" charset="-122"/>
                <a:cs typeface="+mn-ea"/>
                <a:sym typeface="+mn-lt"/>
              </a:rPr>
              <a:t>第七单元复习</a:t>
            </a:r>
            <a:endParaRPr lang="zh-CN" altLang="en-US" sz="7200" b="1" spc="450" dirty="0">
              <a:solidFill>
                <a:prstClr val="black">
                  <a:lumMod val="85000"/>
                  <a:lumOff val="15000"/>
                </a:prstClr>
              </a:solidFill>
              <a:latin typeface="黑体" panose="02010609060101010101" pitchFamily="49" charset="-122"/>
              <a:ea typeface="黑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3066596" y="164423"/>
            <a:ext cx="3262432" cy="707886"/>
          </a:xfrm>
          <a:prstGeom prst="rect">
            <a:avLst/>
          </a:prstGeom>
          <a:noFill/>
          <a:ln w="9525">
            <a:noFill/>
            <a:miter lim="800000"/>
          </a:ln>
        </p:spPr>
        <p:txBody>
          <a:bodyPr wrap="none">
            <a:spAutoFit/>
          </a:bodyPr>
          <a:lstStyle/>
          <a:p>
            <a:r>
              <a:rPr lang="zh-CN" altLang="en-US" sz="4000" b="1" dirty="0">
                <a:latin typeface="+mn-ea"/>
                <a:ea typeface="+mn-ea"/>
              </a:rPr>
              <a:t>五、巩固练习</a:t>
            </a:r>
            <a:endParaRPr lang="zh-CN" altLang="en-US" sz="4000" b="1" dirty="0">
              <a:latin typeface="+mn-ea"/>
              <a:ea typeface="+mn-ea"/>
            </a:endParaRPr>
          </a:p>
        </p:txBody>
      </p:sp>
      <p:sp>
        <p:nvSpPr>
          <p:cNvPr id="21" name="文本框 20"/>
          <p:cNvSpPr txBox="1">
            <a:spLocks noChangeArrowheads="1"/>
          </p:cNvSpPr>
          <p:nvPr/>
        </p:nvSpPr>
        <p:spPr bwMode="auto">
          <a:xfrm>
            <a:off x="157163" y="933450"/>
            <a:ext cx="2671762" cy="522288"/>
          </a:xfrm>
          <a:prstGeom prst="rect">
            <a:avLst/>
          </a:prstGeom>
          <a:noFill/>
          <a:ln w="9525">
            <a:noFill/>
            <a:miter lim="800000"/>
          </a:ln>
        </p:spPr>
        <p:txBody>
          <a:bodyPr>
            <a:spAutoFit/>
          </a:bodyPr>
          <a:lstStyle/>
          <a:p>
            <a:r>
              <a:rPr lang="en-US" altLang="zh-CN" sz="2800">
                <a:latin typeface="+mn-ea"/>
                <a:ea typeface="+mn-ea"/>
                <a:sym typeface="+mn-ea"/>
              </a:rPr>
              <a:t>1.</a:t>
            </a:r>
            <a:r>
              <a:rPr lang="zh-CN" altLang="en-US" sz="2800">
                <a:latin typeface="+mn-ea"/>
                <a:ea typeface="+mn-ea"/>
                <a:sym typeface="+mn-ea"/>
              </a:rPr>
              <a:t>选词填空</a:t>
            </a:r>
            <a:endParaRPr lang="zh-CN" altLang="en-US" sz="2800">
              <a:latin typeface="+mn-ea"/>
              <a:ea typeface="+mn-ea"/>
              <a:sym typeface="+mn-ea"/>
            </a:endParaRPr>
          </a:p>
        </p:txBody>
      </p:sp>
      <p:sp>
        <p:nvSpPr>
          <p:cNvPr id="2" name="文本框 1"/>
          <p:cNvSpPr txBox="1">
            <a:spLocks noChangeArrowheads="1"/>
          </p:cNvSpPr>
          <p:nvPr/>
        </p:nvSpPr>
        <p:spPr bwMode="auto">
          <a:xfrm>
            <a:off x="157163" y="1493838"/>
            <a:ext cx="8970962" cy="3081337"/>
          </a:xfrm>
          <a:prstGeom prst="rect">
            <a:avLst/>
          </a:prstGeom>
          <a:noFill/>
          <a:ln w="9525">
            <a:noFill/>
            <a:miter lim="800000"/>
          </a:ln>
        </p:spPr>
        <p:txBody>
          <a:bodyPr>
            <a:spAutoFit/>
          </a:bodyPr>
          <a:lstStyle/>
          <a:p>
            <a:r>
              <a:rPr lang="en-US" altLang="zh-CN" sz="2800" dirty="0">
                <a:latin typeface="楷体" panose="02010609060101010101" pitchFamily="49" charset="-122"/>
                <a:ea typeface="楷体" panose="02010609060101010101" pitchFamily="49" charset="-122"/>
                <a:sym typeface="Wingdings" panose="05000000000000000000" pitchFamily="2" charset="2"/>
              </a:rPr>
              <a:t>                </a:t>
            </a:r>
            <a:endParaRPr lang="en-US" altLang="zh-CN" sz="2800" dirty="0">
              <a:latin typeface="楷体" panose="02010609060101010101" pitchFamily="49" charset="-122"/>
              <a:ea typeface="楷体" panose="02010609060101010101" pitchFamily="49" charset="-122"/>
              <a:sym typeface="Wingdings" panose="05000000000000000000" pitchFamily="2" charset="2"/>
            </a:endParaRPr>
          </a:p>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Wingdings" panose="05000000000000000000" pitchFamily="2" charset="2"/>
              </a:rPr>
              <a:t>我们</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跳上一只船。</a:t>
            </a:r>
            <a:endParaRPr lang="zh-CN" altLang="en-US" sz="2800" dirty="0">
              <a:latin typeface="楷体" panose="02010609060101010101" pitchFamily="49" charset="-122"/>
              <a:ea typeface="楷体" panose="02010609060101010101" pitchFamily="49" charset="-122"/>
              <a:sym typeface="+mn-ea"/>
            </a:endParaRPr>
          </a:p>
          <a:p>
            <a:endParaRPr lang="zh-CN" altLang="en-US" sz="2800" dirty="0">
              <a:latin typeface="楷体" panose="02010609060101010101" pitchFamily="49" charset="-122"/>
              <a:ea typeface="楷体" panose="02010609060101010101" pitchFamily="49" charset="-122"/>
              <a:sym typeface="Wingdings" panose="05000000000000000000" pitchFamily="2" charset="2"/>
            </a:endParaRPr>
          </a:p>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Wingdings" panose="05000000000000000000" pitchFamily="2" charset="2"/>
              </a:rPr>
              <a:t>接着又看到第二只第三只。我们</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拍掌，树上就变得热闹了，到处都是鸟声，到处都是鸟影。</a:t>
            </a:r>
            <a:endParaRPr lang="zh-CN" altLang="en-US" sz="2800" dirty="0">
              <a:latin typeface="楷体" panose="02010609060101010101" pitchFamily="49" charset="-122"/>
              <a:ea typeface="楷体" panose="02010609060101010101" pitchFamily="49" charset="-122"/>
              <a:sym typeface="+mn-ea"/>
            </a:endParaRPr>
          </a:p>
          <a:p>
            <a:endParaRPr lang="zh-CN" altLang="en-US" sz="2800" dirty="0">
              <a:latin typeface="楷体" panose="02010609060101010101" pitchFamily="49" charset="-122"/>
              <a:ea typeface="楷体" panose="02010609060101010101" pitchFamily="49" charset="-122"/>
              <a:sym typeface="Wingdings" panose="05000000000000000000" pitchFamily="2" charset="2"/>
            </a:endParaRPr>
          </a:p>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Wingdings" panose="05000000000000000000" pitchFamily="2" charset="2"/>
              </a:rPr>
              <a:t>爸爸</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三年获得</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先进个人</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的荣誉称号。</a:t>
            </a:r>
            <a:endParaRPr lang="zh-CN" altLang="en-US"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2114550" y="1925638"/>
            <a:ext cx="898525" cy="522287"/>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Wingdings" panose="05000000000000000000" pitchFamily="2" charset="2"/>
              </a:rPr>
              <a:t>陆续</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Wingdings" panose="05000000000000000000" pitchFamily="2" charset="2"/>
            </a:endParaRPr>
          </a:p>
        </p:txBody>
      </p:sp>
      <p:sp>
        <p:nvSpPr>
          <p:cNvPr id="5" name="文本框 4"/>
          <p:cNvSpPr txBox="1">
            <a:spLocks noChangeArrowheads="1"/>
          </p:cNvSpPr>
          <p:nvPr/>
        </p:nvSpPr>
        <p:spPr bwMode="auto">
          <a:xfrm>
            <a:off x="2114550" y="4079875"/>
            <a:ext cx="898525" cy="52070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连续</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Wingdings" panose="05000000000000000000" pitchFamily="2" charset="2"/>
            </a:endParaRPr>
          </a:p>
        </p:txBody>
      </p:sp>
      <p:sp>
        <p:nvSpPr>
          <p:cNvPr id="6" name="文本框 5"/>
          <p:cNvSpPr txBox="1">
            <a:spLocks noChangeArrowheads="1"/>
          </p:cNvSpPr>
          <p:nvPr/>
        </p:nvSpPr>
        <p:spPr bwMode="auto">
          <a:xfrm>
            <a:off x="6365875" y="2786063"/>
            <a:ext cx="906017"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继续</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Wingdings" panose="05000000000000000000" pitchFamily="2" charset="2"/>
            </a:endParaRPr>
          </a:p>
        </p:txBody>
      </p:sp>
      <p:sp>
        <p:nvSpPr>
          <p:cNvPr id="9" name="文本框 8"/>
          <p:cNvSpPr txBox="1">
            <a:spLocks noChangeArrowheads="1"/>
          </p:cNvSpPr>
          <p:nvPr/>
        </p:nvSpPr>
        <p:spPr bwMode="auto">
          <a:xfrm>
            <a:off x="3338513" y="1211263"/>
            <a:ext cx="3027362" cy="522287"/>
          </a:xfrm>
          <a:prstGeom prst="rect">
            <a:avLst/>
          </a:prstGeom>
          <a:noFill/>
          <a:ln w="9525">
            <a:noFill/>
            <a:miter lim="800000"/>
          </a:ln>
        </p:spPr>
        <p:txBody>
          <a:bodyPr wrap="none">
            <a:spAutoFit/>
          </a:bodyPr>
          <a:lstStyle/>
          <a:p>
            <a:r>
              <a:rPr lang="zh-CN" altLang="en-US" sz="2800">
                <a:latin typeface="楷体" panose="02010609060101010101" pitchFamily="49" charset="-122"/>
                <a:ea typeface="楷体" panose="02010609060101010101" pitchFamily="49" charset="-122"/>
                <a:sym typeface="Wingdings" panose="05000000000000000000" pitchFamily="2" charset="2"/>
              </a:rPr>
              <a:t>连续  陆续  继续</a:t>
            </a:r>
            <a:endParaRPr lang="zh-CN" altLang="en-US" sz="28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3375" y="1109663"/>
            <a:ext cx="8729663" cy="3108543"/>
          </a:xfrm>
          <a:prstGeom prst="rect">
            <a:avLst/>
          </a:prstGeom>
          <a:noFill/>
        </p:spPr>
        <p:txBody>
          <a:bodyPr>
            <a:spAutoFit/>
          </a:bodyPr>
          <a:lstStyle/>
          <a:p>
            <a:pPr fontAlgn="auto">
              <a:spcBef>
                <a:spcPts val="0"/>
              </a:spcBef>
              <a:spcAft>
                <a:spcPts val="0"/>
              </a:spcAft>
              <a:defRPr/>
            </a:pPr>
            <a:r>
              <a:rPr lang="zh-CN" altLang="en-US" sz="2800" dirty="0">
                <a:solidFill>
                  <a:srgbClr val="FF0000"/>
                </a:solidFill>
                <a:latin typeface="+mj-lt"/>
                <a:ea typeface="楷体" panose="02010609060101010101" pitchFamily="49" charset="-122"/>
                <a:cs typeface="+mj-lt"/>
              </a:rPr>
              <a:t>窠</a:t>
            </a:r>
            <a:r>
              <a:rPr lang="en-US" altLang="zh-CN" sz="2800" dirty="0">
                <a:latin typeface="+mj-lt"/>
                <a:ea typeface="楷体" panose="02010609060101010101" pitchFamily="49" charset="-122"/>
                <a:cs typeface="+mj-lt"/>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guǒ</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k</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ē</a:t>
            </a:r>
            <a:r>
              <a:rPr lang="en-US" altLang="zh-CN" sz="2800" dirty="0">
                <a:latin typeface="+mj-lt"/>
                <a:ea typeface="楷体" panose="02010609060101010101" pitchFamily="49" charset="-122"/>
                <a:cs typeface="+mj-lt"/>
              </a:rPr>
              <a:t>)</a:t>
            </a:r>
            <a:r>
              <a:rPr lang="zh-CN" altLang="en-US" sz="2800" dirty="0">
                <a:latin typeface="+mj-lt"/>
                <a:ea typeface="楷体" panose="02010609060101010101" pitchFamily="49" charset="-122"/>
                <a:cs typeface="+mj-lt"/>
                <a:sym typeface="+mn-ea"/>
              </a:rPr>
              <a:t>里</a:t>
            </a:r>
            <a:r>
              <a:rPr lang="zh-CN" altLang="en-US" sz="2800" dirty="0">
                <a:latin typeface="楷体" panose="02010609060101010101" pitchFamily="49" charset="-122"/>
                <a:ea typeface="楷体" panose="02010609060101010101" pitchFamily="49" charset="-122"/>
                <a:cs typeface="楷体" panose="02010609060101010101" pitchFamily="49" charset="-122"/>
              </a:rPr>
              <a:t>    扫</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rPr>
              <a:t>兴</a:t>
            </a:r>
            <a:r>
              <a:rPr lang="en-US" altLang="zh-CN" sz="2800" dirty="0">
                <a:latin typeface="+mn-lt"/>
                <a:ea typeface="楷体" panose="02010609060101010101" pitchFamily="49" charset="-122"/>
                <a:cs typeface="+mn-lt"/>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xìng</a:t>
            </a:r>
            <a:r>
              <a:rPr lang="en-US" altLang="zh-CN" sz="2800" dirty="0">
                <a:latin typeface="汉语拼音" panose="000B0604020202020204" pitchFamily="34" charset="0"/>
                <a:ea typeface="楷体" panose="02010609060101010101" pitchFamily="49" charset="-122"/>
                <a:cs typeface="汉语拼音" panose="000B0604020202020204" pitchFamily="34" charset="0"/>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xī</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ng</a:t>
            </a:r>
            <a:r>
              <a:rPr lang="en-US" altLang="zh-CN" sz="2800" dirty="0">
                <a:latin typeface="+mn-lt"/>
                <a:ea typeface="楷体" panose="02010609060101010101" pitchFamily="49" charset="-122"/>
                <a:cs typeface="+mn-lt"/>
              </a:rPr>
              <a:t>)</a:t>
            </a:r>
            <a:r>
              <a:rPr lang="zh-CN" altLang="en-US" sz="2800" dirty="0">
                <a:latin typeface="楷体" panose="02010609060101010101" pitchFamily="49" charset="-122"/>
                <a:ea typeface="楷体" panose="02010609060101010101" pitchFamily="49" charset="-122"/>
                <a:cs typeface="楷体" panose="02010609060101010101" pitchFamily="49" charset="-122"/>
              </a:rPr>
              <a:t>  闲</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rPr>
              <a:t>逸</a:t>
            </a:r>
            <a:r>
              <a:rPr lang="en-US" altLang="zh-CN" sz="2800" dirty="0">
                <a:latin typeface="+mj-lt"/>
                <a:ea typeface="楷体" panose="02010609060101010101" pitchFamily="49" charset="-122"/>
                <a:cs typeface="+mj-lt"/>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yì</a:t>
            </a:r>
            <a:r>
              <a:rPr lang="en-US" altLang="zh-CN" sz="2800" dirty="0">
                <a:latin typeface="汉语拼音" panose="000B0604020202020204" pitchFamily="34" charset="0"/>
                <a:ea typeface="楷体" panose="02010609060101010101" pitchFamily="49" charset="-122"/>
                <a:cs typeface="汉语拼音" panose="000B0604020202020204" pitchFamily="34" charset="0"/>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miǎn</a:t>
            </a:r>
            <a:r>
              <a:rPr lang="en-US" altLang="zh-CN" sz="2800" dirty="0">
                <a:latin typeface="汉语拼音" panose="000B0604020202020204" pitchFamily="34" charset="0"/>
                <a:ea typeface="楷体" panose="02010609060101010101" pitchFamily="49" charset="-122"/>
                <a:cs typeface="汉语拼音" panose="000B0604020202020204" pitchFamily="34" charset="0"/>
              </a:rPr>
              <a:t> </a:t>
            </a:r>
            <a:r>
              <a:rPr lang="en-US" altLang="zh-CN" sz="2800" dirty="0">
                <a:latin typeface="+mj-lt"/>
                <a:ea typeface="楷体" panose="02010609060101010101" pitchFamily="49" charset="-122"/>
                <a:cs typeface="+mj-lt"/>
              </a:rPr>
              <a:t>)</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cs typeface="楷体" panose="02010609060101010101" pitchFamily="49" charset="-122"/>
              </a:rPr>
              <a:t> </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2800" dirty="0">
                <a:latin typeface="+mn-lt"/>
                <a:ea typeface="楷体" panose="02010609060101010101" pitchFamily="49" charset="-122"/>
                <a:cs typeface="+mn-lt"/>
                <a:sym typeface="+mn-ea"/>
              </a:rPr>
              <a:t>红</a:t>
            </a:r>
            <a:r>
              <a:rPr lang="zh-CN" altLang="en-US" sz="2800" dirty="0">
                <a:solidFill>
                  <a:srgbClr val="FF0000"/>
                </a:solidFill>
                <a:latin typeface="+mn-lt"/>
                <a:ea typeface="楷体" panose="02010609060101010101" pitchFamily="49" charset="-122"/>
                <a:cs typeface="+mn-lt"/>
                <a:sym typeface="+mn-ea"/>
              </a:rPr>
              <a:t>晕</a:t>
            </a:r>
            <a:r>
              <a:rPr lang="en-US" altLang="zh-CN" sz="2800" dirty="0">
                <a:latin typeface="+mn-lt"/>
                <a:ea typeface="楷体" panose="02010609060101010101" pitchFamily="49" charset="-122"/>
                <a:cs typeface="+mn-lt"/>
                <a:sym typeface="+mn-ea"/>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yùn</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yūn</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a:latin typeface="+mn-lt"/>
                <a:ea typeface="楷体" panose="02010609060101010101" pitchFamily="49" charset="-122"/>
                <a:cs typeface="+mn-lt"/>
                <a:sym typeface="+mn-ea"/>
              </a:rPr>
              <a:t>)   </a:t>
            </a:r>
            <a:r>
              <a:rPr lang="zh-CN" altLang="en-US" sz="2800" dirty="0" smtClean="0">
                <a:latin typeface="+mn-lt"/>
                <a:ea typeface="楷体" panose="02010609060101010101" pitchFamily="49" charset="-122"/>
                <a:cs typeface="+mn-lt"/>
                <a:sym typeface="+mn-ea"/>
              </a:rPr>
              <a:t>凛</a:t>
            </a:r>
            <a:r>
              <a:rPr lang="zh-CN" altLang="en-US" sz="2800" dirty="0" smtClean="0">
                <a:solidFill>
                  <a:srgbClr val="FF0000"/>
                </a:solidFill>
                <a:latin typeface="+mn-lt"/>
                <a:ea typeface="楷体" panose="02010609060101010101" pitchFamily="49" charset="-122"/>
                <a:cs typeface="+mn-lt"/>
                <a:sym typeface="+mn-ea"/>
              </a:rPr>
              <a:t>冽</a:t>
            </a:r>
            <a:r>
              <a:rPr lang="en-US" altLang="zh-CN" sz="2800" dirty="0">
                <a:latin typeface="+mn-lt"/>
                <a:ea typeface="楷体" panose="02010609060101010101" pitchFamily="49" charset="-122"/>
                <a:cs typeface="+mn-lt"/>
                <a:sym typeface="+mn-ea"/>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liè</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lì</a:t>
            </a:r>
            <a:r>
              <a:rPr lang="en-US" altLang="zh-CN" sz="2800" dirty="0">
                <a:latin typeface="+mn-lt"/>
                <a:ea typeface="楷体" panose="02010609060101010101" pitchFamily="49" charset="-122"/>
                <a:cs typeface="+mn-lt"/>
                <a:sym typeface="+mn-ea"/>
              </a:rPr>
              <a:t>)</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蒙</a:t>
            </a:r>
            <a:r>
              <a:rPr lang="en-US" altLang="zh-CN" sz="2800" dirty="0">
                <a:latin typeface="+mn-lt"/>
                <a:ea typeface="楷体" panose="02010609060101010101" pitchFamily="49" charset="-122"/>
                <a:cs typeface="+mn-lt"/>
                <a:sym typeface="+mn-ea"/>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méng</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měng</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面</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a:p>
            <a:pPr fontAlgn="auto">
              <a:spcBef>
                <a:spcPts val="0"/>
              </a:spcBef>
              <a:spcAft>
                <a:spcPts val="0"/>
              </a:spcAft>
              <a:defRPr/>
            </a:pP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cs typeface="楷体" panose="02010609060101010101" pitchFamily="49" charset="-122"/>
              </a:rPr>
              <a:t>停</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rPr>
              <a:t>泊</a:t>
            </a:r>
            <a:r>
              <a:rPr lang="en-US" altLang="zh-CN" sz="2800" dirty="0">
                <a:latin typeface="+mj-lt"/>
                <a:ea typeface="楷体" panose="02010609060101010101" pitchFamily="49" charset="-122"/>
                <a:cs typeface="+mj-lt"/>
                <a:sym typeface="+mn-ea"/>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bó</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pō</a:t>
            </a:r>
            <a:r>
              <a:rPr lang="en-US" altLang="zh-CN" sz="2800" dirty="0">
                <a:latin typeface="+mj-lt"/>
                <a:ea typeface="楷体" panose="02010609060101010101" pitchFamily="49" charset="-122"/>
                <a:cs typeface="+mj-lt"/>
                <a:sym typeface="+mn-ea"/>
              </a:rPr>
              <a:t>)</a:t>
            </a:r>
            <a:r>
              <a:rPr lang="zh-CN" altLang="en-US" sz="2800" dirty="0">
                <a:latin typeface="+mj-lt"/>
                <a:ea typeface="楷体" panose="02010609060101010101" pitchFamily="49" charset="-122"/>
                <a:cs typeface="+mj-lt"/>
              </a:rPr>
              <a:t>    </a:t>
            </a:r>
            <a:r>
              <a:rPr lang="zh-CN" altLang="en-US" sz="2800" dirty="0" smtClean="0">
                <a:latin typeface="+mj-lt"/>
                <a:ea typeface="楷体" panose="02010609060101010101" pitchFamily="49" charset="-122"/>
                <a:cs typeface="+mj-lt"/>
              </a:rPr>
              <a:t> 风</a:t>
            </a:r>
            <a:r>
              <a:rPr lang="zh-CN" altLang="en-US" sz="2800" dirty="0">
                <a:latin typeface="+mj-lt"/>
                <a:ea typeface="楷体" panose="02010609060101010101" pitchFamily="49" charset="-122"/>
                <a:cs typeface="+mj-lt"/>
              </a:rPr>
              <a:t>一</a:t>
            </a:r>
            <a:r>
              <a:rPr lang="zh-CN" altLang="en-US" sz="2800" dirty="0">
                <a:solidFill>
                  <a:srgbClr val="FF0000"/>
                </a:solidFill>
                <a:latin typeface="+mj-lt"/>
                <a:ea typeface="楷体" panose="02010609060101010101" pitchFamily="49" charset="-122"/>
                <a:cs typeface="+mj-lt"/>
              </a:rPr>
              <a:t>更</a:t>
            </a:r>
            <a:r>
              <a:rPr lang="en-US" altLang="zh-CN" sz="2800" dirty="0">
                <a:latin typeface="+mn-lt"/>
                <a:ea typeface="楷体" panose="02010609060101010101" pitchFamily="49" charset="-122"/>
                <a:cs typeface="+mn-lt"/>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gēng</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gèng</a:t>
            </a:r>
            <a:r>
              <a:rPr lang="en-US" altLang="zh-CN" sz="2800" dirty="0">
                <a:latin typeface="汉语拼音" panose="000B0604020202020204" pitchFamily="34" charset="0"/>
                <a:ea typeface="楷体" panose="02010609060101010101" pitchFamily="49" charset="-122"/>
                <a:cs typeface="汉语拼音" panose="000B0604020202020204" pitchFamily="34" charset="0"/>
              </a:rPr>
              <a:t>  </a:t>
            </a:r>
            <a:r>
              <a:rPr lang="en-US" altLang="zh-CN" sz="2800" dirty="0">
                <a:latin typeface="+mn-lt"/>
                <a:ea typeface="楷体" panose="02010609060101010101" pitchFamily="49" charset="-122"/>
                <a:cs typeface="+mn-lt"/>
              </a:rPr>
              <a:t>)</a:t>
            </a:r>
            <a:r>
              <a:rPr lang="zh-CN" altLang="en-US" sz="2800" dirty="0">
                <a:latin typeface="+mn-lt"/>
                <a:ea typeface="楷体" panose="02010609060101010101" pitchFamily="49" charset="-122"/>
                <a:cs typeface="+mn-lt"/>
                <a:sym typeface="+mn-ea"/>
              </a:rPr>
              <a:t>   </a:t>
            </a:r>
            <a:r>
              <a:rPr lang="zh-CN" altLang="en-US" sz="2800" dirty="0" smtClean="0">
                <a:solidFill>
                  <a:srgbClr val="FF0000"/>
                </a:solidFill>
                <a:latin typeface="+mn-lt"/>
                <a:ea typeface="楷体" panose="02010609060101010101" pitchFamily="49" charset="-122"/>
                <a:cs typeface="+mn-lt"/>
                <a:sym typeface="+mn-ea"/>
              </a:rPr>
              <a:t>聒</a:t>
            </a:r>
            <a:r>
              <a:rPr lang="zh-CN" altLang="en-US" sz="2800" dirty="0" smtClean="0">
                <a:latin typeface="+mn-lt"/>
                <a:ea typeface="楷体" panose="02010609060101010101" pitchFamily="49" charset="-122"/>
                <a:cs typeface="+mn-lt"/>
                <a:sym typeface="+mn-ea"/>
              </a:rPr>
              <a:t> </a:t>
            </a:r>
            <a:r>
              <a:rPr lang="en-US" altLang="zh-CN" sz="2800" dirty="0" smtClean="0">
                <a:latin typeface="+mj-lt"/>
                <a:ea typeface="楷体" panose="02010609060101010101" pitchFamily="49" charset="-122"/>
                <a:cs typeface="+mj-lt"/>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gūo</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shé</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smtClean="0">
                <a:latin typeface="+mj-lt"/>
                <a:ea typeface="楷体" panose="02010609060101010101" pitchFamily="49" charset="-122"/>
                <a:cs typeface="+mj-lt"/>
                <a:sym typeface="+mn-ea"/>
              </a:rPr>
              <a:t>)</a:t>
            </a:r>
            <a:r>
              <a:rPr lang="zh-CN" altLang="en-US" sz="2800" dirty="0">
                <a:latin typeface="+mn-lt"/>
                <a:ea typeface="楷体" panose="02010609060101010101" pitchFamily="49" charset="-122"/>
                <a:cs typeface="+mn-lt"/>
                <a:sym typeface="+mn-ea"/>
              </a:rPr>
              <a:t>碎</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浣</a:t>
            </a:r>
            <a:r>
              <a:rPr lang="zh-CN" altLang="en-US" sz="2800" dirty="0" smtClean="0">
                <a:latin typeface="楷体" panose="02010609060101010101" pitchFamily="49" charset="-122"/>
                <a:ea typeface="楷体" panose="02010609060101010101" pitchFamily="49" charset="-122"/>
                <a:cs typeface="楷体" panose="02010609060101010101" pitchFamily="49" charset="-122"/>
              </a:rPr>
              <a:t> </a:t>
            </a:r>
            <a:r>
              <a:rPr lang="en-US" altLang="zh-CN" sz="2800" dirty="0" smtClean="0">
                <a:latin typeface="+mj-lt"/>
                <a:ea typeface="楷体" panose="02010609060101010101" pitchFamily="49" charset="-122"/>
                <a:cs typeface="+mj-lt"/>
              </a:rPr>
              <a:t>(</a:t>
            </a:r>
            <a:r>
              <a:rPr lang="en-US" altLang="zh-CN" sz="2800" dirty="0" err="1" smtClean="0">
                <a:latin typeface="汉语拼音" panose="000B0604020202020204" pitchFamily="34" charset="0"/>
                <a:ea typeface="楷体" panose="02010609060101010101" pitchFamily="49" charset="-122"/>
                <a:cs typeface="汉语拼音" panose="000B0604020202020204" pitchFamily="34" charset="0"/>
              </a:rPr>
              <a:t>huàn</a:t>
            </a:r>
            <a:r>
              <a:rPr lang="en-US" altLang="zh-CN" sz="2800" dirty="0" smtClean="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smtClean="0">
                <a:latin typeface="汉语拼音" panose="000B0604020202020204" pitchFamily="34" charset="0"/>
                <a:ea typeface="楷体" panose="02010609060101010101" pitchFamily="49" charset="-122"/>
                <a:cs typeface="汉语拼音" panose="000B0604020202020204" pitchFamily="34" charset="0"/>
                <a:sym typeface="+mn-ea"/>
              </a:rPr>
              <a:t>wán</a:t>
            </a:r>
            <a:r>
              <a:rPr lang="en-US" altLang="zh-CN" sz="2800" dirty="0" smtClean="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smtClean="0">
                <a:latin typeface="+mj-lt"/>
                <a:ea typeface="楷体" panose="02010609060101010101" pitchFamily="49" charset="-122"/>
                <a:cs typeface="+mj-lt"/>
              </a:rPr>
              <a:t>)</a:t>
            </a:r>
            <a:r>
              <a:rPr lang="zh-CN" altLang="en-US" sz="2800" dirty="0" smtClean="0">
                <a:latin typeface="楷体" panose="02010609060101010101" pitchFamily="49" charset="-122"/>
                <a:ea typeface="楷体" panose="02010609060101010101" pitchFamily="49" charset="-122"/>
                <a:cs typeface="楷体" panose="02010609060101010101" pitchFamily="49" charset="-122"/>
              </a:rPr>
              <a:t>女 嫉</a:t>
            </a:r>
            <a:r>
              <a:rPr lang="zh-CN" altLang="en-US"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妒</a:t>
            </a:r>
            <a:r>
              <a:rPr lang="en-US" altLang="zh-CN" sz="2800" dirty="0">
                <a:latin typeface="+mn-lt"/>
                <a:ea typeface="楷体" panose="02010609060101010101" pitchFamily="49" charset="-122"/>
                <a:cs typeface="+mn-lt"/>
                <a:sym typeface="+mn-ea"/>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hù</a:t>
            </a:r>
            <a:r>
              <a:rPr lang="en-US" altLang="zh-CN" sz="28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sym typeface="+mn-ea"/>
              </a:rPr>
              <a:t>dù</a:t>
            </a:r>
            <a:r>
              <a:rPr lang="en-US" altLang="zh-CN" sz="2800" dirty="0">
                <a:latin typeface="+mn-lt"/>
                <a:ea typeface="楷体" panose="02010609060101010101" pitchFamily="49" charset="-122"/>
                <a:cs typeface="+mn-lt"/>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累</a:t>
            </a:r>
            <a:r>
              <a:rPr lang="en-US" altLang="zh-CN" sz="2800" dirty="0" smtClean="0">
                <a:latin typeface="+mn-lt"/>
                <a:ea typeface="楷体" panose="02010609060101010101" pitchFamily="49" charset="-122"/>
                <a:cs typeface="+mn-lt"/>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lěi</a:t>
            </a:r>
            <a:r>
              <a:rPr lang="en-US" altLang="zh-CN" sz="2800" dirty="0">
                <a:latin typeface="汉语拼音" panose="000B0604020202020204" pitchFamily="34" charset="0"/>
                <a:ea typeface="楷体" panose="02010609060101010101" pitchFamily="49" charset="-122"/>
                <a:cs typeface="汉语拼音" panose="000B0604020202020204" pitchFamily="34" charset="0"/>
              </a:rPr>
              <a:t>   </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lèi</a:t>
            </a:r>
            <a:r>
              <a:rPr lang="en-US" altLang="zh-CN" sz="2800" dirty="0" smtClean="0">
                <a:latin typeface="+mn-lt"/>
                <a:ea typeface="楷体" panose="02010609060101010101" pitchFamily="49" charset="-122"/>
                <a:cs typeface="+mn-lt"/>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累硕果</a:t>
            </a:r>
            <a:endParaRPr lang="en-US" altLang="zh-CN" sz="2800" dirty="0">
              <a:latin typeface="+mn-lt"/>
              <a:ea typeface="楷体" panose="02010609060101010101" pitchFamily="49" charset="-122"/>
              <a:cs typeface="+mn-lt"/>
            </a:endParaRPr>
          </a:p>
        </p:txBody>
      </p:sp>
      <p:sp>
        <p:nvSpPr>
          <p:cNvPr id="4" name="文本框 3"/>
          <p:cNvSpPr txBox="1">
            <a:spLocks noChangeArrowheads="1"/>
          </p:cNvSpPr>
          <p:nvPr/>
        </p:nvSpPr>
        <p:spPr bwMode="auto">
          <a:xfrm>
            <a:off x="1558925" y="1270000"/>
            <a:ext cx="539750" cy="522288"/>
          </a:xfrm>
          <a:prstGeom prst="rect">
            <a:avLst/>
          </a:prstGeom>
          <a:noFill/>
          <a:ln w="9525">
            <a:noFill/>
            <a:miter lim="800000"/>
          </a:ln>
        </p:spPr>
        <p:txBody>
          <a:bodyPr wrap="none">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2" name="文本框 1"/>
          <p:cNvSpPr txBox="1">
            <a:spLocks noChangeArrowheads="1"/>
          </p:cNvSpPr>
          <p:nvPr/>
        </p:nvSpPr>
        <p:spPr bwMode="auto">
          <a:xfrm>
            <a:off x="4102100" y="1320800"/>
            <a:ext cx="539750" cy="520700"/>
          </a:xfrm>
          <a:prstGeom prst="rect">
            <a:avLst/>
          </a:prstGeom>
          <a:noFill/>
          <a:ln w="9525">
            <a:noFill/>
            <a:miter lim="800000"/>
          </a:ln>
        </p:spPr>
        <p:txBody>
          <a:bodyPr wrap="none">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5" name="文本框 4"/>
          <p:cNvSpPr txBox="1">
            <a:spLocks noChangeArrowheads="1"/>
          </p:cNvSpPr>
          <p:nvPr/>
        </p:nvSpPr>
        <p:spPr bwMode="auto">
          <a:xfrm>
            <a:off x="1227138" y="2184400"/>
            <a:ext cx="539750" cy="522288"/>
          </a:xfrm>
          <a:prstGeom prst="rect">
            <a:avLst/>
          </a:prstGeom>
          <a:noFill/>
          <a:ln w="9525">
            <a:noFill/>
            <a:miter lim="800000"/>
          </a:ln>
        </p:spPr>
        <p:txBody>
          <a:bodyPr wrap="none">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6" name="文本框 5"/>
          <p:cNvSpPr txBox="1">
            <a:spLocks noChangeArrowheads="1"/>
          </p:cNvSpPr>
          <p:nvPr/>
        </p:nvSpPr>
        <p:spPr bwMode="auto">
          <a:xfrm>
            <a:off x="3946525" y="2106613"/>
            <a:ext cx="549275" cy="522287"/>
          </a:xfrm>
          <a:prstGeom prst="rect">
            <a:avLst/>
          </a:prstGeom>
          <a:noFill/>
          <a:ln w="9525">
            <a:noFill/>
            <a:miter lim="800000"/>
          </a:ln>
        </p:spPr>
        <p:txBody>
          <a:bodyPr>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7" name="文本框 6"/>
          <p:cNvSpPr txBox="1">
            <a:spLocks noChangeArrowheads="1"/>
          </p:cNvSpPr>
          <p:nvPr/>
        </p:nvSpPr>
        <p:spPr bwMode="auto">
          <a:xfrm>
            <a:off x="5940152" y="2089151"/>
            <a:ext cx="541337" cy="522287"/>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9" name="文本框 8"/>
          <p:cNvSpPr txBox="1">
            <a:spLocks noChangeArrowheads="1"/>
          </p:cNvSpPr>
          <p:nvPr/>
        </p:nvSpPr>
        <p:spPr bwMode="auto">
          <a:xfrm>
            <a:off x="6964363" y="1320800"/>
            <a:ext cx="539750" cy="520700"/>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0" name="文本框 9"/>
          <p:cNvSpPr txBox="1">
            <a:spLocks noChangeArrowheads="1"/>
          </p:cNvSpPr>
          <p:nvPr/>
        </p:nvSpPr>
        <p:spPr bwMode="auto">
          <a:xfrm>
            <a:off x="1227138" y="2959100"/>
            <a:ext cx="441325" cy="522288"/>
          </a:xfrm>
          <a:prstGeom prst="rect">
            <a:avLst/>
          </a:prstGeom>
          <a:noFill/>
          <a:ln w="9525">
            <a:noFill/>
            <a:miter lim="800000"/>
          </a:ln>
        </p:spPr>
        <p:txBody>
          <a:bodyPr>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1" name="文本框 10"/>
          <p:cNvSpPr txBox="1">
            <a:spLocks noChangeArrowheads="1"/>
          </p:cNvSpPr>
          <p:nvPr/>
        </p:nvSpPr>
        <p:spPr bwMode="auto">
          <a:xfrm>
            <a:off x="4313238" y="3046413"/>
            <a:ext cx="517525" cy="522287"/>
          </a:xfrm>
          <a:prstGeom prst="rect">
            <a:avLst/>
          </a:prstGeom>
          <a:noFill/>
          <a:ln w="9525">
            <a:noFill/>
            <a:miter lim="800000"/>
          </a:ln>
        </p:spPr>
        <p:txBody>
          <a:bodyPr>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2" name="文本框 11"/>
          <p:cNvSpPr txBox="1">
            <a:spLocks noChangeArrowheads="1"/>
          </p:cNvSpPr>
          <p:nvPr/>
        </p:nvSpPr>
        <p:spPr bwMode="auto">
          <a:xfrm>
            <a:off x="7020272" y="2935288"/>
            <a:ext cx="541338" cy="522288"/>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3" name="文本框 12"/>
          <p:cNvSpPr txBox="1">
            <a:spLocks noChangeArrowheads="1"/>
          </p:cNvSpPr>
          <p:nvPr/>
        </p:nvSpPr>
        <p:spPr bwMode="auto">
          <a:xfrm>
            <a:off x="1322388" y="3798888"/>
            <a:ext cx="349250" cy="522287"/>
          </a:xfrm>
          <a:prstGeom prst="rect">
            <a:avLst/>
          </a:prstGeom>
          <a:noFill/>
          <a:ln w="9525">
            <a:noFill/>
            <a:miter lim="800000"/>
          </a:ln>
        </p:spPr>
        <p:txBody>
          <a:bodyPr>
            <a:spAutoFit/>
          </a:bodyPr>
          <a:lstStyle/>
          <a:p>
            <a:r>
              <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4" name="文本框 13"/>
          <p:cNvSpPr txBox="1">
            <a:spLocks noChangeArrowheads="1"/>
          </p:cNvSpPr>
          <p:nvPr/>
        </p:nvSpPr>
        <p:spPr bwMode="auto">
          <a:xfrm>
            <a:off x="5121275" y="3870325"/>
            <a:ext cx="539750" cy="522288"/>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15" name="文本框 14"/>
          <p:cNvSpPr txBox="1">
            <a:spLocks noChangeArrowheads="1"/>
          </p:cNvSpPr>
          <p:nvPr/>
        </p:nvSpPr>
        <p:spPr bwMode="auto">
          <a:xfrm>
            <a:off x="6484887" y="3747403"/>
            <a:ext cx="539750" cy="522287"/>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rPr>
              <a:t>√</a:t>
            </a:r>
            <a:endParaRPr lang="en-US" altLang="zh-CN" sz="2800" b="1" dirty="0">
              <a:solidFill>
                <a:srgbClr val="FF0000"/>
              </a:solidFill>
              <a:latin typeface="黑体" panose="02010609060101010101" pitchFamily="49" charset="-122"/>
              <a:ea typeface="黑体" panose="02010609060101010101" pitchFamily="49" charset="-122"/>
              <a:cs typeface="Arial" panose="020B0604020202020204" pitchFamily="34" charset="0"/>
              <a:sym typeface="+mn-ea"/>
            </a:endParaRPr>
          </a:p>
        </p:txBody>
      </p:sp>
      <p:sp>
        <p:nvSpPr>
          <p:cNvPr id="8" name="文本框 7"/>
          <p:cNvSpPr txBox="1">
            <a:spLocks noChangeArrowheads="1"/>
          </p:cNvSpPr>
          <p:nvPr/>
        </p:nvSpPr>
        <p:spPr bwMode="auto">
          <a:xfrm>
            <a:off x="999137" y="322689"/>
            <a:ext cx="5211683" cy="523220"/>
          </a:xfrm>
          <a:prstGeom prst="rect">
            <a:avLst/>
          </a:prstGeom>
          <a:noFill/>
          <a:ln w="9525">
            <a:noFill/>
            <a:miter lim="800000"/>
          </a:ln>
        </p:spPr>
        <p:txBody>
          <a:bodyPr wrap="none">
            <a:spAutoFit/>
          </a:bodyPr>
          <a:lstStyle/>
          <a:p>
            <a:r>
              <a:rPr lang="zh-CN" altLang="en-US" sz="2800" dirty="0">
                <a:latin typeface="+mn-ea"/>
                <a:ea typeface="+mn-ea"/>
              </a:rPr>
              <a:t>二、</a:t>
            </a:r>
            <a:r>
              <a:rPr lang="zh-CN" altLang="en-US" sz="2800" dirty="0" smtClean="0">
                <a:latin typeface="+mn-ea"/>
                <a:ea typeface="+mn-ea"/>
              </a:rPr>
              <a:t>给</a:t>
            </a:r>
            <a:r>
              <a:rPr lang="zh-CN" altLang="en-US" sz="2800" dirty="0">
                <a:latin typeface="+mn-ea"/>
                <a:ea typeface="+mn-ea"/>
              </a:rPr>
              <a:t>红色</a:t>
            </a:r>
            <a:r>
              <a:rPr lang="zh-CN" altLang="en-US" sz="2800" dirty="0" smtClean="0">
                <a:latin typeface="+mn-ea"/>
                <a:ea typeface="+mn-ea"/>
              </a:rPr>
              <a:t>的</a:t>
            </a:r>
            <a:r>
              <a:rPr lang="zh-CN" altLang="en-US" sz="2800" dirty="0">
                <a:latin typeface="+mn-ea"/>
                <a:ea typeface="+mn-ea"/>
              </a:rPr>
              <a:t>字选择正确的读音</a:t>
            </a:r>
            <a:endParaRPr lang="zh-CN" altLang="en-US" sz="28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P spid="7"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1043608" y="1330663"/>
            <a:ext cx="7501919" cy="137268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defPPr>
              <a:defRPr lang="zh-CN"/>
            </a:defPPr>
            <a:lvl1pPr algn="ctr">
              <a:lnSpc>
                <a:spcPct val="130000"/>
              </a:lnSpc>
              <a:defRPr sz="3200">
                <a:solidFill>
                  <a:schemeClr val="dk1"/>
                </a:solidFill>
                <a:latin typeface="楷体" panose="02010609060101010101" pitchFamily="49" charset="-122"/>
                <a:ea typeface="楷体" panose="02010609060101010101" pitchFamily="49" charset="-122"/>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zh-CN" altLang="en-US" dirty="0"/>
              <a:t>翩翩起舞   夜幕降临   心旷神怡   </a:t>
            </a:r>
            <a:endParaRPr lang="en-US" altLang="zh-CN" dirty="0"/>
          </a:p>
          <a:p>
            <a:r>
              <a:rPr lang="zh-CN" altLang="en-US" dirty="0"/>
              <a:t>不可计数   应接不暇   面面相觑 </a:t>
            </a:r>
            <a:endParaRPr lang="zh-CN" altLang="en-US" dirty="0"/>
          </a:p>
        </p:txBody>
      </p:sp>
      <p:sp>
        <p:nvSpPr>
          <p:cNvPr id="6" name="文本框 5"/>
          <p:cNvSpPr txBox="1">
            <a:spLocks noChangeArrowheads="1"/>
          </p:cNvSpPr>
          <p:nvPr/>
        </p:nvSpPr>
        <p:spPr bwMode="auto">
          <a:xfrm>
            <a:off x="2915816" y="174695"/>
            <a:ext cx="3262432" cy="707886"/>
          </a:xfrm>
          <a:prstGeom prst="rect">
            <a:avLst/>
          </a:prstGeom>
          <a:noFill/>
          <a:ln w="9525">
            <a:noFill/>
            <a:miter lim="800000"/>
          </a:ln>
        </p:spPr>
        <p:txBody>
          <a:bodyPr wrap="none">
            <a:spAutoFit/>
          </a:bodyPr>
          <a:lstStyle/>
          <a:p>
            <a:r>
              <a:rPr lang="zh-CN" altLang="en-US" sz="4000" b="1" dirty="0">
                <a:latin typeface="+mn-ea"/>
                <a:ea typeface="+mn-ea"/>
              </a:rPr>
              <a:t>一、重点词语</a:t>
            </a:r>
            <a:endParaRPr lang="zh-CN" altLang="en-US" sz="4000" b="1" dirty="0">
              <a:latin typeface="+mn-ea"/>
              <a:ea typeface="+mn-ea"/>
            </a:endParaRPr>
          </a:p>
        </p:txBody>
      </p:sp>
      <p:sp>
        <p:nvSpPr>
          <p:cNvPr id="7" name="文本框 6"/>
          <p:cNvSpPr txBox="1">
            <a:spLocks noChangeArrowheads="1"/>
          </p:cNvSpPr>
          <p:nvPr/>
        </p:nvSpPr>
        <p:spPr bwMode="auto">
          <a:xfrm>
            <a:off x="1043608" y="228556"/>
            <a:ext cx="1368152" cy="6001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300" dirty="0" smtClean="0">
                <a:latin typeface="幼圆" panose="02010509060101010101" charset="-122"/>
                <a:ea typeface="幼圆" panose="02010509060101010101" charset="-122"/>
              </a:rPr>
              <a:t>词 语</a:t>
            </a:r>
            <a:endParaRPr lang="zh-CN" altLang="en-US" sz="3300" dirty="0">
              <a:latin typeface="幼圆" panose="02010509060101010101" charset="-122"/>
              <a:ea typeface="幼圆"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555776" y="220783"/>
            <a:ext cx="3272050" cy="707886"/>
          </a:xfrm>
          <a:prstGeom prst="rect">
            <a:avLst/>
          </a:prstGeom>
          <a:noFill/>
          <a:ln w="9525">
            <a:noFill/>
            <a:miter lim="800000"/>
          </a:ln>
        </p:spPr>
        <p:txBody>
          <a:bodyPr wrap="none">
            <a:spAutoFit/>
          </a:bodyPr>
          <a:lstStyle>
            <a:defPPr>
              <a:defRPr lang="zh-CN"/>
            </a:defPPr>
            <a:lvl1pPr>
              <a:defRPr sz="4000" b="1">
                <a:latin typeface="宋体" panose="02010600030101010101" pitchFamily="2" charset="-122"/>
                <a:ea typeface="宋体" panose="02010600030101010101" pitchFamily="2" charset="-122"/>
              </a:defRPr>
            </a:lvl1pPr>
          </a:lstStyle>
          <a:p>
            <a:r>
              <a:rPr lang="zh-CN" altLang="en-US" dirty="0"/>
              <a:t>一、重点词语</a:t>
            </a:r>
            <a:endParaRPr lang="zh-CN" altLang="en-US" dirty="0"/>
          </a:p>
        </p:txBody>
      </p:sp>
      <p:grpSp>
        <p:nvGrpSpPr>
          <p:cNvPr id="14" name="组合 13"/>
          <p:cNvGrpSpPr/>
          <p:nvPr/>
        </p:nvGrpSpPr>
        <p:grpSpPr>
          <a:xfrm>
            <a:off x="251520" y="1059582"/>
            <a:ext cx="8719144" cy="1696352"/>
            <a:chOff x="245344" y="2499742"/>
            <a:chExt cx="8719144" cy="1696352"/>
          </a:xfrm>
        </p:grpSpPr>
        <p:sp>
          <p:nvSpPr>
            <p:cNvPr id="2" name="文本框 1"/>
            <p:cNvSpPr txBox="1">
              <a:spLocks noChangeArrowheads="1"/>
            </p:cNvSpPr>
            <p:nvPr/>
          </p:nvSpPr>
          <p:spPr bwMode="auto">
            <a:xfrm>
              <a:off x="245344" y="2499742"/>
              <a:ext cx="8719144" cy="169277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defRPr/>
              </a:pP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应接不暇</a:t>
              </a:r>
              <a:r>
                <a:rPr lang="en-US" altLang="zh-CN" sz="3200" dirty="0">
                  <a:ea typeface="楷体" panose="02010609060101010101" pitchFamily="49" charset="-122"/>
                  <a:cs typeface="+mj-lt"/>
                  <a:sym typeface="+mn-ea"/>
                </a:rPr>
                <a:t>(</a:t>
              </a:r>
              <a:r>
                <a:rPr lang="zh-CN" altLang="en-US" sz="3200" dirty="0">
                  <a:latin typeface="汉语拼音" panose="000B0604020202020204" pitchFamily="34" charset="0"/>
                  <a:ea typeface="楷体" panose="02010609060101010101" pitchFamily="49" charset="-122"/>
                  <a:cs typeface="汉语拼音" panose="000B0604020202020204" pitchFamily="34" charset="0"/>
                  <a:sym typeface="+mn-ea"/>
                </a:rPr>
                <a:t>yìng jiē bù xiá</a:t>
              </a:r>
              <a:r>
                <a:rPr lang="en-US" altLang="zh-CN" sz="3200"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dirty="0">
                  <a:ea typeface="楷体" panose="02010609060101010101" pitchFamily="49" charset="-122"/>
                  <a:cs typeface="+mj-lt"/>
                  <a:sym typeface="+mn-ea"/>
                </a:rPr>
                <a:t>)</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：原形容景物繁多，来不及观赏。目前多形容来人或事情太多，应付不过来。暇：空闲。</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grpSp>
          <p:nvGrpSpPr>
            <p:cNvPr id="10" name="组合 9"/>
            <p:cNvGrpSpPr/>
            <p:nvPr/>
          </p:nvGrpSpPr>
          <p:grpSpPr>
            <a:xfrm>
              <a:off x="8274440" y="3651906"/>
              <a:ext cx="577311" cy="544188"/>
              <a:chOff x="8138033" y="1696600"/>
              <a:chExt cx="577311" cy="544188"/>
            </a:xfrm>
          </p:grpSpPr>
          <p:sp>
            <p:nvSpPr>
              <p:cNvPr id="11" name="流程图: 接点 10"/>
              <p:cNvSpPr/>
              <p:nvPr/>
            </p:nvSpPr>
            <p:spPr>
              <a:xfrm>
                <a:off x="8535324" y="1696600"/>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接点 11"/>
              <p:cNvSpPr/>
              <p:nvPr/>
            </p:nvSpPr>
            <p:spPr>
              <a:xfrm>
                <a:off x="8138033" y="2060768"/>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220677" y="2752353"/>
            <a:ext cx="8731100" cy="1200329"/>
            <a:chOff x="-61477" y="5344734"/>
            <a:chExt cx="8731100" cy="1200329"/>
          </a:xfrm>
        </p:grpSpPr>
        <p:sp>
          <p:nvSpPr>
            <p:cNvPr id="22" name="文本框 21"/>
            <p:cNvSpPr txBox="1">
              <a:spLocks noChangeArrowheads="1"/>
            </p:cNvSpPr>
            <p:nvPr/>
          </p:nvSpPr>
          <p:spPr bwMode="auto">
            <a:xfrm>
              <a:off x="-61477" y="5344734"/>
              <a:ext cx="8731100"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翩翩起舞</a:t>
              </a:r>
              <a:r>
                <a:rPr lang="en-US" altLang="zh-CN" sz="3200" b="1" dirty="0">
                  <a:ea typeface="楷体" panose="02010609060101010101" pitchFamily="49" charset="-122"/>
                  <a:cs typeface="+mj-lt"/>
                  <a:sym typeface="+mn-ea"/>
                </a:rPr>
                <a:t>(</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piān</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piān</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qǐ</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wǔ</a:t>
              </a:r>
              <a:r>
                <a:rPr lang="en-US" altLang="zh-CN" sz="3200" b="1" dirty="0">
                  <a:ea typeface="楷体" panose="02010609060101010101" pitchFamily="49" charset="-122"/>
                  <a:cs typeface="+mj-lt"/>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err="1">
                  <a:latin typeface="楷体" panose="02010609060101010101" pitchFamily="49" charset="-122"/>
                  <a:ea typeface="楷体" panose="02010609060101010101" pitchFamily="49" charset="-122"/>
                  <a:cs typeface="楷体" panose="02010609060101010101" pitchFamily="49" charset="-122"/>
                  <a:sym typeface="+mn-ea"/>
                </a:rPr>
                <a:t>形容轻快地跳起舞来</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23" name="组合 22"/>
            <p:cNvGrpSpPr/>
            <p:nvPr/>
          </p:nvGrpSpPr>
          <p:grpSpPr>
            <a:xfrm>
              <a:off x="7608217" y="6178977"/>
              <a:ext cx="948669" cy="185874"/>
              <a:chOff x="7462904" y="6167887"/>
              <a:chExt cx="948669" cy="185874"/>
            </a:xfrm>
          </p:grpSpPr>
          <p:sp>
            <p:nvSpPr>
              <p:cNvPr id="24" name="流程图: 接点 23"/>
              <p:cNvSpPr/>
              <p:nvPr/>
            </p:nvSpPr>
            <p:spPr>
              <a:xfrm>
                <a:off x="8231553" y="616788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流程图: 接点 24"/>
              <p:cNvSpPr/>
              <p:nvPr/>
            </p:nvSpPr>
            <p:spPr>
              <a:xfrm>
                <a:off x="7857122" y="6173741"/>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流程图: 接点 25"/>
              <p:cNvSpPr/>
              <p:nvPr/>
            </p:nvSpPr>
            <p:spPr>
              <a:xfrm>
                <a:off x="7462904" y="616788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207290" y="3987733"/>
            <a:ext cx="8763374" cy="1200329"/>
            <a:chOff x="-61477" y="5344734"/>
            <a:chExt cx="8763374" cy="1200329"/>
          </a:xfrm>
        </p:grpSpPr>
        <p:sp>
          <p:nvSpPr>
            <p:cNvPr id="16" name="文本框 15"/>
            <p:cNvSpPr txBox="1">
              <a:spLocks noChangeArrowheads="1"/>
            </p:cNvSpPr>
            <p:nvPr/>
          </p:nvSpPr>
          <p:spPr bwMode="auto">
            <a:xfrm>
              <a:off x="-61477" y="5344734"/>
              <a:ext cx="8763374"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sz="4000" b="1" dirty="0">
                  <a:latin typeface="楷体" panose="02010609060101010101" pitchFamily="49" charset="-122"/>
                  <a:ea typeface="楷体" panose="02010609060101010101" pitchFamily="49" charset="-122"/>
                  <a:sym typeface="+mn-ea"/>
                </a:rPr>
                <a:t>心旷神怡</a:t>
              </a:r>
              <a:r>
                <a:rPr lang="en-US" altLang="zh-CN" sz="3200" b="1" dirty="0">
                  <a:ea typeface="楷体" panose="02010609060101010101" pitchFamily="49" charset="-122"/>
                  <a:cs typeface="Arial" panose="020B0604020202020204" pitchFamily="34" charset="0"/>
                  <a:sym typeface="+mn-ea"/>
                </a:rPr>
                <a:t>(</a:t>
              </a:r>
              <a:r>
                <a:rPr lang="zh-CN" altLang="en-US" sz="3200" b="1" dirty="0">
                  <a:ea typeface="楷体" panose="02010609060101010101" pitchFamily="49" charset="-122"/>
                  <a:cs typeface="Arial" panose="02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xīn</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kuàng</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shén</a:t>
              </a:r>
              <a:r>
                <a:rPr lang="en-US" altLang="zh-CN" sz="3200" b="1" dirty="0">
                  <a:latin typeface="汉语拼音" panose="000B0604020202020204" pitchFamily="34" charset="0"/>
                  <a:ea typeface="楷体" panose="02010609060101010101" pitchFamily="49" charset="-122"/>
                  <a:cs typeface="汉语拼音" panose="000B0604020202020204" pitchFamily="34" charset="0"/>
                  <a:sym typeface="+mn-ea"/>
                </a:rPr>
                <a:t> </a:t>
              </a:r>
              <a:r>
                <a:rPr lang="en-US" altLang="zh-CN" sz="3200" b="1" dirty="0" err="1">
                  <a:latin typeface="汉语拼音" panose="000B0604020202020204" pitchFamily="34" charset="0"/>
                  <a:ea typeface="楷体" panose="02010609060101010101" pitchFamily="49" charset="-122"/>
                  <a:cs typeface="汉语拼音" panose="000B0604020202020204" pitchFamily="34" charset="0"/>
                  <a:sym typeface="+mn-ea"/>
                </a:rPr>
                <a:t>yí</a:t>
              </a:r>
              <a:r>
                <a:rPr lang="en-US" altLang="zh-CN" sz="3200" b="1" dirty="0">
                  <a:ea typeface="楷体" panose="02010609060101010101" pitchFamily="49" charset="-122"/>
                  <a:cs typeface="Arial" panose="020B0604020202020204" pitchFamily="34" charset="0"/>
                  <a:sym typeface="+mn-ea"/>
                </a:rPr>
                <a:t>)</a:t>
              </a:r>
              <a:r>
                <a:rPr lang="zh-CN" altLang="en-US" sz="3200" b="1" dirty="0" smtClean="0">
                  <a:latin typeface="楷体" panose="02010609060101010101" pitchFamily="49" charset="-122"/>
                  <a:ea typeface="楷体" panose="02010609060101010101" pitchFamily="49" charset="-122"/>
                  <a:sym typeface="+mn-ea"/>
                </a:rPr>
                <a:t>：心境</a:t>
              </a:r>
              <a:r>
                <a:rPr lang="zh-CN" altLang="en-US" sz="3200" b="1" dirty="0">
                  <a:latin typeface="楷体" panose="02010609060101010101" pitchFamily="49" charset="-122"/>
                  <a:ea typeface="楷体" panose="02010609060101010101" pitchFamily="49" charset="-122"/>
                  <a:sym typeface="+mn-ea"/>
                </a:rPr>
                <a:t>开阔，精神愉快</a:t>
              </a:r>
              <a:r>
                <a:rPr lang="zh-CN" altLang="en-US"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旷：开阔；怡：愉快。</a:t>
              </a:r>
              <a:endParaRPr lang="zh-CN" altLang="en-US" sz="3200" b="1" dirty="0">
                <a:latin typeface="楷体" panose="02010609060101010101" pitchFamily="49" charset="-122"/>
                <a:ea typeface="楷体" panose="02010609060101010101" pitchFamily="49" charset="-122"/>
              </a:endParaRPr>
            </a:p>
          </p:txBody>
        </p:sp>
        <p:grpSp>
          <p:nvGrpSpPr>
            <p:cNvPr id="17" name="组合 16"/>
            <p:cNvGrpSpPr/>
            <p:nvPr/>
          </p:nvGrpSpPr>
          <p:grpSpPr>
            <a:xfrm>
              <a:off x="7608217" y="6178977"/>
              <a:ext cx="948669" cy="185874"/>
              <a:chOff x="7462904" y="6167887"/>
              <a:chExt cx="948669" cy="185874"/>
            </a:xfrm>
          </p:grpSpPr>
          <p:sp>
            <p:nvSpPr>
              <p:cNvPr id="18" name="流程图: 接点 17"/>
              <p:cNvSpPr/>
              <p:nvPr/>
            </p:nvSpPr>
            <p:spPr>
              <a:xfrm>
                <a:off x="8231553" y="616788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7857122" y="6173741"/>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接点 19"/>
              <p:cNvSpPr/>
              <p:nvPr/>
            </p:nvSpPr>
            <p:spPr>
              <a:xfrm>
                <a:off x="7462904" y="616788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555776" y="220783"/>
            <a:ext cx="3272050" cy="707886"/>
          </a:xfrm>
          <a:prstGeom prst="rect">
            <a:avLst/>
          </a:prstGeom>
          <a:noFill/>
          <a:ln w="9525">
            <a:noFill/>
            <a:miter lim="800000"/>
          </a:ln>
        </p:spPr>
        <p:txBody>
          <a:bodyPr wrap="none">
            <a:spAutoFit/>
          </a:bodyPr>
          <a:lstStyle>
            <a:defPPr>
              <a:defRPr lang="zh-CN"/>
            </a:defPPr>
            <a:lvl1pPr>
              <a:defRPr sz="4000" b="1">
                <a:latin typeface="宋体" panose="02010600030101010101" pitchFamily="2" charset="-122"/>
                <a:ea typeface="宋体" panose="02010600030101010101" pitchFamily="2" charset="-122"/>
              </a:defRPr>
            </a:lvl1pPr>
          </a:lstStyle>
          <a:p>
            <a:r>
              <a:rPr lang="zh-CN" altLang="en-US" dirty="0"/>
              <a:t>一、重点词语</a:t>
            </a:r>
            <a:endParaRPr lang="zh-CN" altLang="en-US" dirty="0"/>
          </a:p>
        </p:txBody>
      </p:sp>
      <p:sp>
        <p:nvSpPr>
          <p:cNvPr id="3" name="文本框 2"/>
          <p:cNvSpPr txBox="1">
            <a:spLocks noChangeArrowheads="1"/>
          </p:cNvSpPr>
          <p:nvPr/>
        </p:nvSpPr>
        <p:spPr bwMode="auto">
          <a:xfrm>
            <a:off x="323528" y="1059582"/>
            <a:ext cx="8352928" cy="76944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不可计数</a:t>
            </a:r>
            <a:r>
              <a:rPr lang="en-US" altLang="zh-CN" sz="3200" b="1" dirty="0">
                <a:ea typeface="楷体" panose="02010609060101010101" pitchFamily="49" charset="-122"/>
                <a:cs typeface="+mn-lt"/>
                <a:sym typeface="+mn-ea"/>
              </a:rPr>
              <a:t>(</a:t>
            </a:r>
            <a:r>
              <a:rPr lang="zh-CN" altLang="en-US" sz="3200" b="1" dirty="0">
                <a:latin typeface="汉语拼音" panose="000B0604020202020204" pitchFamily="34" charset="0"/>
                <a:ea typeface="楷体" panose="02010609060101010101" pitchFamily="49" charset="-122"/>
                <a:cs typeface="汉语拼音" panose="000B0604020202020204" pitchFamily="34" charset="0"/>
                <a:sym typeface="+mn-ea"/>
              </a:rPr>
              <a:t>bù kě jì shǔ</a:t>
            </a:r>
            <a:r>
              <a:rPr lang="en-US" altLang="zh-CN" sz="3200" b="1" dirty="0">
                <a:ea typeface="楷体" panose="02010609060101010101" pitchFamily="49" charset="-122"/>
                <a:cs typeface="+mn-lt"/>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err="1">
                <a:latin typeface="楷体" panose="02010609060101010101" pitchFamily="49" charset="-122"/>
                <a:ea typeface="楷体" panose="02010609060101010101" pitchFamily="49" charset="-122"/>
                <a:cs typeface="楷体" panose="02010609060101010101" pitchFamily="49" charset="-122"/>
                <a:sym typeface="+mn-ea"/>
              </a:rPr>
              <a:t>形容数量很多</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30" name="矩形 29"/>
          <p:cNvSpPr/>
          <p:nvPr/>
        </p:nvSpPr>
        <p:spPr>
          <a:xfrm>
            <a:off x="2105376" y="2376872"/>
            <a:ext cx="4172850" cy="156966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fontAlgn="auto">
              <a:spcBef>
                <a:spcPts val="0"/>
              </a:spcBef>
              <a:spcAft>
                <a:spcPts val="0"/>
              </a:spcAft>
              <a:defRPr/>
            </a:pPr>
            <a:r>
              <a:rPr lang="zh-CN" altLang="en-US" sz="3200" dirty="0">
                <a:solidFill>
                  <a:schemeClr val="tx1"/>
                </a:solidFill>
                <a:latin typeface="楷体" panose="02010609060101010101" pitchFamily="49" charset="-122"/>
                <a:ea typeface="楷体" panose="02010609060101010101" pitchFamily="49" charset="-122"/>
                <a:sym typeface="+mn-ea"/>
              </a:rPr>
              <a:t>秋天，我家院子里的枣树上挂满了红彤彤的枣，不可计数。</a:t>
            </a:r>
            <a:endParaRPr lang="zh-CN" altLang="en-US" sz="32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555776" y="220783"/>
            <a:ext cx="3272050" cy="707886"/>
          </a:xfrm>
          <a:prstGeom prst="rect">
            <a:avLst/>
          </a:prstGeom>
          <a:noFill/>
          <a:ln w="9525">
            <a:noFill/>
            <a:miter lim="800000"/>
          </a:ln>
        </p:spPr>
        <p:txBody>
          <a:bodyPr wrap="none">
            <a:spAutoFit/>
          </a:bodyPr>
          <a:lstStyle>
            <a:defPPr>
              <a:defRPr lang="zh-CN"/>
            </a:defPPr>
            <a:lvl1pPr>
              <a:defRPr sz="4000" b="1">
                <a:latin typeface="宋体" panose="02010600030101010101" pitchFamily="2" charset="-122"/>
                <a:ea typeface="宋体" panose="02010600030101010101" pitchFamily="2" charset="-122"/>
              </a:defRPr>
            </a:lvl1pPr>
          </a:lstStyle>
          <a:p>
            <a:r>
              <a:rPr lang="zh-CN" altLang="en-US" dirty="0"/>
              <a:t>一、重点词语</a:t>
            </a:r>
            <a:endParaRPr lang="zh-CN" altLang="en-US" dirty="0"/>
          </a:p>
        </p:txBody>
      </p:sp>
      <p:sp>
        <p:nvSpPr>
          <p:cNvPr id="3" name="文本框 2"/>
          <p:cNvSpPr txBox="1">
            <a:spLocks noChangeArrowheads="1"/>
          </p:cNvSpPr>
          <p:nvPr/>
        </p:nvSpPr>
        <p:spPr bwMode="auto">
          <a:xfrm>
            <a:off x="323528" y="1059582"/>
            <a:ext cx="8352928" cy="175432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面面相觑</a:t>
            </a:r>
            <a:r>
              <a:rPr lang="zh-CN" altLang="en-US" sz="3200" dirty="0">
                <a:ea typeface="楷体" panose="02010609060101010101" pitchFamily="49" charset="-122"/>
                <a:cs typeface="+mj-lt"/>
                <a:sym typeface="+mn-ea"/>
              </a:rPr>
              <a:t>( </a:t>
            </a:r>
            <a:r>
              <a:rPr lang="zh-CN" altLang="en-US" sz="3200" dirty="0">
                <a:latin typeface="汉语拼音" panose="000B0604020202020204" pitchFamily="34" charset="0"/>
                <a:ea typeface="楷体" panose="02010609060101010101" pitchFamily="49" charset="-122"/>
                <a:cs typeface="汉语拼音" panose="000B0604020202020204" pitchFamily="34" charset="0"/>
                <a:sym typeface="+mn-ea"/>
              </a:rPr>
              <a:t>miàn miàn xiāng qù</a:t>
            </a:r>
            <a:r>
              <a:rPr lang="zh-CN" altLang="en-US" sz="3200" dirty="0">
                <a:ea typeface="楷体" panose="02010609060101010101" pitchFamily="49" charset="-122"/>
                <a:cs typeface="+mj-lt"/>
                <a:sym typeface="+mn-ea"/>
              </a:rPr>
              <a:t>)</a:t>
            </a:r>
            <a:r>
              <a:rPr lang="zh-CN" altLang="en-US" sz="3200" dirty="0">
                <a:latin typeface="楷体" panose="02010609060101010101" pitchFamily="49" charset="-122"/>
                <a:ea typeface="楷体" panose="02010609060101010101" pitchFamily="49" charset="-122"/>
                <a:cs typeface="楷体" panose="02010609060101010101" pitchFamily="49" charset="-122"/>
                <a:sym typeface="+mn-ea"/>
              </a:rPr>
              <a:t>：你看我，我看你，不知道如何是好。形容人们因惊惧或无可奈何而互相望着，都不说话。觑：看。</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
        <p:nvSpPr>
          <p:cNvPr id="30" name="矩形 29"/>
          <p:cNvSpPr/>
          <p:nvPr/>
        </p:nvSpPr>
        <p:spPr>
          <a:xfrm>
            <a:off x="5285184" y="3083857"/>
            <a:ext cx="3384376" cy="156966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fontAlgn="auto">
              <a:spcBef>
                <a:spcPts val="0"/>
              </a:spcBef>
              <a:spcAft>
                <a:spcPts val="0"/>
              </a:spcAft>
              <a:defRPr/>
            </a:pPr>
            <a:r>
              <a:rPr lang="zh-CN" altLang="en-US" sz="3200" dirty="0" smtClean="0">
                <a:solidFill>
                  <a:schemeClr val="tx1"/>
                </a:solidFill>
                <a:latin typeface="楷体" panose="02010609060101010101" pitchFamily="49" charset="-122"/>
                <a:ea typeface="楷体" panose="02010609060101010101" pitchFamily="49" charset="-122"/>
                <a:sym typeface="+mn-ea"/>
              </a:rPr>
              <a:t>董事长</a:t>
            </a:r>
            <a:r>
              <a:rPr lang="zh-CN" altLang="en-US" sz="3200" dirty="0">
                <a:solidFill>
                  <a:schemeClr val="tx1"/>
                </a:solidFill>
                <a:latin typeface="楷体" panose="02010609060101010101" pitchFamily="49" charset="-122"/>
                <a:ea typeface="楷体" panose="02010609060101010101" pitchFamily="49" charset="-122"/>
                <a:sym typeface="+mn-ea"/>
              </a:rPr>
              <a:t>发了很大的火，弄得员工们面面相觑。</a:t>
            </a:r>
            <a:endParaRPr lang="zh-CN" altLang="en-US" sz="3200" dirty="0">
              <a:solidFill>
                <a:schemeClr val="tx1"/>
              </a:solidFill>
              <a:latin typeface="楷体" panose="02010609060101010101" pitchFamily="49" charset="-122"/>
              <a:ea typeface="楷体" panose="02010609060101010101" pitchFamily="49" charset="-122"/>
              <a:sym typeface="+mn-ea"/>
            </a:endParaRPr>
          </a:p>
        </p:txBody>
      </p:sp>
      <p:sp>
        <p:nvSpPr>
          <p:cNvPr id="5" name="圆角矩形 4"/>
          <p:cNvSpPr/>
          <p:nvPr/>
        </p:nvSpPr>
        <p:spPr>
          <a:xfrm>
            <a:off x="467544" y="2896542"/>
            <a:ext cx="3888432" cy="1756975"/>
          </a:xfrm>
          <a:prstGeom prst="roundRect">
            <a:avLst/>
          </a:prstGeom>
          <a:solidFill>
            <a:schemeClr val="accent6">
              <a:lumMod val="20000"/>
              <a:lumOff val="80000"/>
            </a:schemeClr>
          </a:solidFill>
          <a:ln w="28575" cap="rnd" cmpd="dbl">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800" dirty="0">
                <a:solidFill>
                  <a:schemeClr val="tx1"/>
                </a:solidFill>
                <a:latin typeface="楷体" panose="02010609060101010101" pitchFamily="49" charset="-122"/>
                <a:ea typeface="楷体" panose="02010609060101010101" pitchFamily="49" charset="-122"/>
                <a:sym typeface="+mn-ea"/>
              </a:rPr>
              <a:t>多用于写人的表情，因惊吓或无奈互相望着，不知道该怎么说。</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712347" y="156369"/>
            <a:ext cx="3262432" cy="707886"/>
          </a:xfrm>
          <a:prstGeom prst="rect">
            <a:avLst/>
          </a:prstGeom>
          <a:noFill/>
          <a:ln w="9525">
            <a:noFill/>
            <a:miter lim="800000"/>
          </a:ln>
        </p:spPr>
        <p:txBody>
          <a:bodyPr wrap="none">
            <a:spAutoFit/>
          </a:bodyPr>
          <a:lstStyle/>
          <a:p>
            <a:r>
              <a:rPr lang="zh-CN" altLang="en-US" sz="4000" b="1" dirty="0">
                <a:latin typeface="+mn-ea"/>
                <a:ea typeface="+mn-ea"/>
              </a:rPr>
              <a:t>二、词语归类</a:t>
            </a:r>
            <a:endParaRPr lang="zh-CN" altLang="en-US" sz="4000" b="1" dirty="0">
              <a:latin typeface="+mn-ea"/>
              <a:ea typeface="+mn-ea"/>
            </a:endParaRPr>
          </a:p>
        </p:txBody>
      </p:sp>
      <p:sp>
        <p:nvSpPr>
          <p:cNvPr id="2" name="文本框 1"/>
          <p:cNvSpPr txBox="1">
            <a:spLocks noChangeArrowheads="1"/>
          </p:cNvSpPr>
          <p:nvPr/>
        </p:nvSpPr>
        <p:spPr bwMode="auto">
          <a:xfrm>
            <a:off x="447674" y="1670050"/>
            <a:ext cx="2450691" cy="584775"/>
          </a:xfrm>
          <a:prstGeom prst="rect">
            <a:avLst/>
          </a:prstGeom>
          <a:noFill/>
          <a:ln w="9525">
            <a:noFill/>
            <a:miter lim="800000"/>
          </a:ln>
        </p:spPr>
        <p:txBody>
          <a:bodyPr wrap="square">
            <a:spAutoFit/>
          </a:bodyPr>
          <a:lstStyle/>
          <a:p>
            <a:r>
              <a:rPr lang="en-US" altLang="zh-CN" sz="3200">
                <a:latin typeface="楷体" panose="02010609060101010101" pitchFamily="49" charset="-122"/>
                <a:ea typeface="楷体" panose="02010609060101010101" pitchFamily="49" charset="-122"/>
              </a:rPr>
              <a:t>ABB</a:t>
            </a:r>
            <a:r>
              <a:rPr lang="zh-CN" altLang="en-US" sz="3200">
                <a:latin typeface="楷体" panose="02010609060101010101" pitchFamily="49" charset="-122"/>
                <a:ea typeface="楷体" panose="02010609060101010101" pitchFamily="49" charset="-122"/>
              </a:rPr>
              <a:t>式词语</a:t>
            </a:r>
            <a:r>
              <a:rPr lang="en-US" altLang="zh-CN" sz="3200">
                <a:latin typeface="楷体" panose="02010609060101010101" pitchFamily="49" charset="-122"/>
                <a:ea typeface="楷体" panose="02010609060101010101" pitchFamily="49" charset="-122"/>
              </a:rPr>
              <a:t>:</a:t>
            </a:r>
            <a:endParaRPr lang="en-US" altLang="zh-CN" sz="320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447675" y="2260600"/>
            <a:ext cx="2225857" cy="584775"/>
          </a:xfrm>
          <a:prstGeom prst="rect">
            <a:avLst/>
          </a:prstGeom>
          <a:noFill/>
          <a:ln w="9525">
            <a:noFill/>
            <a:miter lim="800000"/>
          </a:ln>
        </p:spPr>
        <p:txBody>
          <a:bodyPr wrap="square">
            <a:spAutoFit/>
          </a:bodyPr>
          <a:lstStyle/>
          <a:p>
            <a:r>
              <a:rPr lang="zh-CN" altLang="en-US" sz="3200">
                <a:latin typeface="楷体" panose="02010609060101010101" pitchFamily="49" charset="-122"/>
                <a:ea typeface="楷体" panose="02010609060101010101" pitchFamily="49" charset="-122"/>
                <a:sym typeface="+mn-ea"/>
              </a:rPr>
              <a:t>类似词语</a:t>
            </a:r>
            <a:r>
              <a:rPr lang="en-US" altLang="zh-CN" sz="3200">
                <a:latin typeface="楷体" panose="02010609060101010101" pitchFamily="49" charset="-122"/>
                <a:ea typeface="楷体" panose="02010609060101010101" pitchFamily="49" charset="-122"/>
                <a:sym typeface="+mn-ea"/>
              </a:rPr>
              <a:t>:</a:t>
            </a:r>
            <a:endParaRPr lang="en-US" altLang="zh-CN" sz="3200">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447675" y="2851150"/>
            <a:ext cx="1962188" cy="584775"/>
          </a:xfrm>
          <a:prstGeom prst="rect">
            <a:avLst/>
          </a:prstGeom>
          <a:noFill/>
          <a:ln w="9525">
            <a:noFill/>
            <a:miter lim="800000"/>
          </a:ln>
        </p:spPr>
        <p:txBody>
          <a:bodyPr wrap="square">
            <a:spAutoFit/>
          </a:bodyPr>
          <a:lstStyle/>
          <a:p>
            <a:r>
              <a:rPr lang="en-US" altLang="zh-CN" sz="3200">
                <a:latin typeface="楷体" panose="02010609060101010101" pitchFamily="49" charset="-122"/>
                <a:ea typeface="楷体" panose="02010609060101010101" pitchFamily="49" charset="-122"/>
                <a:sym typeface="+mn-ea"/>
              </a:rPr>
              <a:t>AABC</a:t>
            </a:r>
            <a:r>
              <a:rPr lang="zh-CN" altLang="en-US" sz="3200">
                <a:latin typeface="楷体" panose="02010609060101010101" pitchFamily="49" charset="-122"/>
                <a:ea typeface="楷体" panose="02010609060101010101" pitchFamily="49" charset="-122"/>
                <a:sym typeface="+mn-ea"/>
              </a:rPr>
              <a:t>词语</a:t>
            </a:r>
            <a:r>
              <a:rPr lang="en-US" altLang="zh-CN" sz="3200">
                <a:latin typeface="楷体" panose="02010609060101010101" pitchFamily="49" charset="-122"/>
                <a:ea typeface="楷体" panose="02010609060101010101" pitchFamily="49" charset="-122"/>
                <a:sym typeface="+mn-ea"/>
              </a:rPr>
              <a:t>:</a:t>
            </a:r>
            <a:endParaRPr lang="en-US" altLang="zh-CN" sz="320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2678113" y="1670050"/>
            <a:ext cx="4414167" cy="584775"/>
          </a:xfrm>
          <a:prstGeom prst="rect">
            <a:avLst/>
          </a:prstGeom>
          <a:noFill/>
          <a:ln w="9525">
            <a:noFill/>
            <a:miter lim="800000"/>
          </a:ln>
        </p:spPr>
        <p:txBody>
          <a:bodyPr wrap="square">
            <a:spAutoFit/>
          </a:bodyPr>
          <a:lstStyle/>
          <a:p>
            <a:r>
              <a:rPr lang="zh-CN" altLang="en-US" sz="3200" dirty="0">
                <a:latin typeface="楷体" panose="02010609060101010101" pitchFamily="49" charset="-122"/>
                <a:ea typeface="楷体" panose="02010609060101010101" pitchFamily="49" charset="-122"/>
              </a:rPr>
              <a:t>白茫茫   </a:t>
            </a:r>
            <a:r>
              <a:rPr lang="zh-CN" altLang="en-US" sz="3200" dirty="0" smtClean="0">
                <a:latin typeface="楷体" panose="02010609060101010101" pitchFamily="49" charset="-122"/>
                <a:ea typeface="楷体" panose="02010609060101010101" pitchFamily="49" charset="-122"/>
              </a:rPr>
              <a:t>  笑眯眯</a:t>
            </a:r>
            <a:endParaRPr lang="zh-CN" altLang="en-US" sz="3200" dirty="0">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2678113" y="2260600"/>
            <a:ext cx="7438503" cy="584775"/>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绿油油  </a:t>
            </a:r>
            <a:r>
              <a:rPr lang="zh-CN" altLang="en-US" sz="3200" dirty="0">
                <a:latin typeface="楷体" panose="02010609060101010101" pitchFamily="49" charset="-122"/>
                <a:ea typeface="楷体" panose="02010609060101010101" pitchFamily="49" charset="-122"/>
              </a:rPr>
              <a:t>红彤彤 </a:t>
            </a:r>
            <a:r>
              <a:rPr lang="zh-CN" altLang="en-US" sz="3200" dirty="0" smtClean="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黑漆漆  </a:t>
            </a:r>
            <a:r>
              <a:rPr lang="zh-CN" altLang="en-US" sz="3200" dirty="0" smtClean="0">
                <a:latin typeface="楷体" panose="02010609060101010101" pitchFamily="49" charset="-122"/>
                <a:ea typeface="楷体" panose="02010609060101010101" pitchFamily="49" charset="-122"/>
              </a:rPr>
              <a:t>黄澄澄 </a:t>
            </a:r>
            <a:endParaRPr lang="zh-CN" altLang="en-US" sz="3200" dirty="0">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2678112" y="2851150"/>
            <a:ext cx="4808057" cy="584775"/>
          </a:xfrm>
          <a:prstGeom prst="rect">
            <a:avLst/>
          </a:prstGeom>
          <a:noFill/>
          <a:ln w="9525">
            <a:noFill/>
            <a:miter lim="800000"/>
          </a:ln>
        </p:spPr>
        <p:txBody>
          <a:bodyPr wrap="square">
            <a:spAutoFit/>
          </a:bodyPr>
          <a:lstStyle/>
          <a:p>
            <a:r>
              <a:rPr lang="zh-CN" altLang="en-US" sz="3200" dirty="0">
                <a:latin typeface="楷体" panose="02010609060101010101" pitchFamily="49" charset="-122"/>
                <a:ea typeface="楷体" panose="02010609060101010101" pitchFamily="49" charset="-122"/>
              </a:rPr>
              <a:t>面面相觑  </a:t>
            </a:r>
            <a:r>
              <a:rPr lang="zh-CN" altLang="en-US" sz="3200" dirty="0" smtClean="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蒸蒸日上  </a:t>
            </a:r>
            <a:endParaRPr lang="zh-CN" altLang="en-US" sz="3200" dirty="0">
              <a:latin typeface="楷体" panose="02010609060101010101" pitchFamily="49" charset="-122"/>
              <a:ea typeface="楷体" panose="02010609060101010101" pitchFamily="49" charset="-122"/>
            </a:endParaRPr>
          </a:p>
        </p:txBody>
      </p:sp>
      <p:sp>
        <p:nvSpPr>
          <p:cNvPr id="16" name="文本框 15"/>
          <p:cNvSpPr txBox="1">
            <a:spLocks noChangeArrowheads="1"/>
          </p:cNvSpPr>
          <p:nvPr/>
        </p:nvSpPr>
        <p:spPr bwMode="auto">
          <a:xfrm>
            <a:off x="447674" y="1077913"/>
            <a:ext cx="5469077" cy="584775"/>
          </a:xfrm>
          <a:prstGeom prst="rect">
            <a:avLst/>
          </a:prstGeom>
          <a:noFill/>
          <a:ln w="9525">
            <a:noFill/>
            <a:miter lim="800000"/>
          </a:ln>
        </p:spPr>
        <p:txBody>
          <a:bodyPr wrap="square">
            <a:spAutoFit/>
          </a:bodyPr>
          <a:lstStyle/>
          <a:p>
            <a:r>
              <a:rPr lang="en-US" altLang="zh-CN" sz="3200" dirty="0">
                <a:latin typeface="楷体" panose="02010609060101010101" pitchFamily="49" charset="-122"/>
                <a:ea typeface="楷体" panose="02010609060101010101" pitchFamily="49" charset="-122"/>
                <a:sym typeface="+mn-ea"/>
              </a:rPr>
              <a:t>1.</a:t>
            </a:r>
            <a:r>
              <a:rPr lang="zh-CN" altLang="en-US" sz="3200" dirty="0">
                <a:latin typeface="楷体" panose="02010609060101010101" pitchFamily="49" charset="-122"/>
                <a:ea typeface="楷体" panose="02010609060101010101" pitchFamily="49" charset="-122"/>
                <a:sym typeface="+mn-ea"/>
              </a:rPr>
              <a:t>词语从形式上进行归类</a:t>
            </a:r>
            <a:r>
              <a:rPr lang="en-US" altLang="zh-CN" sz="3200" dirty="0">
                <a:latin typeface="楷体" panose="02010609060101010101" pitchFamily="49" charset="-122"/>
                <a:ea typeface="楷体" panose="02010609060101010101" pitchFamily="49" charset="-122"/>
                <a:sym typeface="+mn-ea"/>
              </a:rPr>
              <a:t>:</a:t>
            </a:r>
            <a:endParaRPr lang="en-US" altLang="zh-CN"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369888" y="3503613"/>
            <a:ext cx="2225857" cy="584775"/>
          </a:xfrm>
          <a:prstGeom prst="rect">
            <a:avLst/>
          </a:prstGeom>
          <a:noFill/>
          <a:ln w="9525">
            <a:noFill/>
            <a:miter lim="800000"/>
          </a:ln>
        </p:spPr>
        <p:txBody>
          <a:bodyPr wrap="square">
            <a:spAutoFit/>
          </a:bodyPr>
          <a:lstStyle/>
          <a:p>
            <a:r>
              <a:rPr lang="zh-CN" altLang="en-US" sz="3200">
                <a:latin typeface="楷体" panose="02010609060101010101" pitchFamily="49" charset="-122"/>
                <a:ea typeface="楷体" panose="02010609060101010101" pitchFamily="49" charset="-122"/>
                <a:sym typeface="+mn-ea"/>
              </a:rPr>
              <a:t>类似词语</a:t>
            </a:r>
            <a:r>
              <a:rPr lang="en-US" altLang="zh-CN" sz="3200">
                <a:latin typeface="楷体" panose="02010609060101010101" pitchFamily="49" charset="-122"/>
                <a:ea typeface="楷体" panose="02010609060101010101" pitchFamily="49" charset="-122"/>
                <a:sym typeface="+mn-ea"/>
              </a:rPr>
              <a:t>:</a:t>
            </a:r>
            <a:endParaRPr lang="en-US" altLang="zh-CN" sz="320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2678113" y="3503613"/>
            <a:ext cx="7078463" cy="584775"/>
          </a:xfrm>
          <a:prstGeom prst="rect">
            <a:avLst/>
          </a:prstGeom>
          <a:noFill/>
          <a:ln w="9525">
            <a:noFill/>
            <a:miter lim="800000"/>
          </a:ln>
        </p:spPr>
        <p:txBody>
          <a:bodyPr wrap="square">
            <a:spAutoFit/>
          </a:bodyPr>
          <a:lstStyle/>
          <a:p>
            <a:r>
              <a:rPr lang="zh-CN" altLang="en-US" sz="3200" dirty="0">
                <a:latin typeface="楷体" panose="02010609060101010101" pitchFamily="49" charset="-122"/>
                <a:ea typeface="楷体" panose="02010609060101010101" pitchFamily="49" charset="-122"/>
              </a:rPr>
              <a:t>息息相关  </a:t>
            </a:r>
            <a:r>
              <a:rPr lang="zh-CN" altLang="en-US" sz="3200" dirty="0" smtClean="0">
                <a:latin typeface="楷体" panose="02010609060101010101" pitchFamily="49" charset="-122"/>
                <a:ea typeface="楷体" panose="02010609060101010101" pitchFamily="49" charset="-122"/>
              </a:rPr>
              <a:t>心心相印   昏昏欲睡  </a:t>
            </a:r>
            <a:endParaRPr lang="zh-CN" altLang="en-US" sz="3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a:spLocks noChangeArrowheads="1"/>
          </p:cNvSpPr>
          <p:nvPr/>
        </p:nvSpPr>
        <p:spPr bwMode="auto">
          <a:xfrm>
            <a:off x="1165906" y="403225"/>
            <a:ext cx="4273550" cy="522288"/>
          </a:xfrm>
          <a:prstGeom prst="rect">
            <a:avLst/>
          </a:prstGeom>
          <a:noFill/>
          <a:ln w="9525">
            <a:noFill/>
            <a:miter lim="800000"/>
          </a:ln>
        </p:spPr>
        <p:txBody>
          <a:bodyPr wrap="none">
            <a:spAutoFit/>
          </a:bodyPr>
          <a:lstStyle/>
          <a:p>
            <a:r>
              <a:rPr lang="en-US" altLang="zh-CN" sz="2800">
                <a:latin typeface="楷体" panose="02010609060101010101" pitchFamily="49" charset="-122"/>
                <a:ea typeface="楷体" panose="02010609060101010101" pitchFamily="49" charset="-122"/>
                <a:sym typeface="+mn-ea"/>
              </a:rPr>
              <a:t>2.</a:t>
            </a:r>
            <a:r>
              <a:rPr lang="zh-CN" altLang="en-US" sz="2800">
                <a:latin typeface="楷体" panose="02010609060101010101" pitchFamily="49" charset="-122"/>
                <a:ea typeface="楷体" panose="02010609060101010101" pitchFamily="49" charset="-122"/>
                <a:sym typeface="+mn-ea"/>
              </a:rPr>
              <a:t>词语从内容上进行归类</a:t>
            </a:r>
            <a:r>
              <a:rPr lang="en-US" altLang="zh-CN" sz="2800">
                <a:latin typeface="楷体" panose="02010609060101010101" pitchFamily="49" charset="-122"/>
                <a:ea typeface="楷体" panose="02010609060101010101" pitchFamily="49" charset="-122"/>
                <a:sym typeface="+mn-ea"/>
              </a:rPr>
              <a:t>:</a:t>
            </a:r>
            <a:endParaRPr lang="en-US" altLang="zh-CN" sz="2800">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250825" y="2890838"/>
            <a:ext cx="3562350" cy="522287"/>
          </a:xfrm>
          <a:prstGeom prst="rect">
            <a:avLst/>
          </a:prstGeom>
          <a:noFill/>
          <a:ln w="9525">
            <a:noFill/>
            <a:miter lim="800000"/>
          </a:ln>
        </p:spPr>
        <p:txBody>
          <a:bodyPr wrap="none">
            <a:spAutoFit/>
          </a:bodyPr>
          <a:lstStyle/>
          <a:p>
            <a:r>
              <a:rPr lang="zh-CN" altLang="en-US" sz="2800">
                <a:latin typeface="楷体" panose="02010609060101010101" pitchFamily="49" charset="-122"/>
                <a:ea typeface="楷体" panose="02010609060101010101" pitchFamily="49" charset="-122"/>
                <a:sym typeface="+mn-ea"/>
              </a:rPr>
              <a:t>描写四季景物的词语</a:t>
            </a:r>
            <a:r>
              <a:rPr lang="en-US" altLang="zh-CN" sz="2800">
                <a:latin typeface="楷体" panose="02010609060101010101" pitchFamily="49" charset="-122"/>
                <a:ea typeface="楷体" panose="02010609060101010101" pitchFamily="49" charset="-122"/>
                <a:sym typeface="+mn-ea"/>
              </a:rPr>
              <a:t>:</a:t>
            </a:r>
            <a:endParaRPr lang="en-US" altLang="zh-CN" sz="280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241300" y="1277938"/>
            <a:ext cx="2511425" cy="522287"/>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rPr>
              <a:t>XX</a:t>
            </a:r>
            <a:r>
              <a:rPr lang="zh-CN" altLang="en-US" sz="2800" dirty="0" smtClean="0">
                <a:latin typeface="楷体" panose="02010609060101010101" pitchFamily="49" charset="-122"/>
                <a:ea typeface="楷体" panose="02010609060101010101" pitchFamily="49" charset="-122"/>
              </a:rPr>
              <a:t>不</a:t>
            </a:r>
            <a:r>
              <a:rPr lang="en-US" altLang="zh-CN" sz="2800" dirty="0">
                <a:latin typeface="楷体" panose="02010609060101010101" pitchFamily="49" charset="-122"/>
                <a:ea typeface="楷体" panose="02010609060101010101" pitchFamily="49" charset="-122"/>
              </a:rPr>
              <a:t>X</a:t>
            </a:r>
            <a:r>
              <a:rPr lang="zh-CN" altLang="en-US" sz="2800" dirty="0" smtClean="0">
                <a:latin typeface="楷体" panose="02010609060101010101" pitchFamily="49" charset="-122"/>
                <a:ea typeface="楷体" panose="02010609060101010101" pitchFamily="49" charset="-122"/>
              </a:rPr>
              <a:t>式</a:t>
            </a:r>
            <a:r>
              <a:rPr lang="zh-CN" altLang="en-US" sz="2800" dirty="0">
                <a:latin typeface="楷体" panose="02010609060101010101" pitchFamily="49" charset="-122"/>
                <a:ea typeface="楷体" panose="02010609060101010101" pitchFamily="49" charset="-122"/>
              </a:rPr>
              <a:t>词语</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   </a:t>
            </a:r>
            <a:endParaRPr lang="zh-CN" altLang="en-US" sz="2800"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250825" y="3629025"/>
            <a:ext cx="4205288" cy="952500"/>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rPr>
              <a:t>春光明媚   烈日炎炎    </a:t>
            </a:r>
            <a:endParaRPr lang="zh-CN" altLang="en-US"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秋高气爽   白雪皑皑</a:t>
            </a:r>
            <a:endParaRPr lang="zh-CN" altLang="en-US" sz="280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2574925" y="1277938"/>
            <a:ext cx="4052888" cy="522287"/>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sym typeface="+mn-ea"/>
              </a:rPr>
              <a:t>应接不暇     坚持不懈</a:t>
            </a:r>
            <a:endParaRPr lang="zh-CN" altLang="en-US" sz="2800">
              <a:latin typeface="楷体" panose="02010609060101010101" pitchFamily="49" charset="-122"/>
              <a:ea typeface="楷体" panose="02010609060101010101" pitchFamily="49" charset="-122"/>
              <a:sym typeface="+mn-ea"/>
            </a:endParaRPr>
          </a:p>
        </p:txBody>
      </p:sp>
      <p:sp>
        <p:nvSpPr>
          <p:cNvPr id="6" name="文本框 5"/>
          <p:cNvSpPr txBox="1">
            <a:spLocks noChangeArrowheads="1"/>
          </p:cNvSpPr>
          <p:nvPr/>
        </p:nvSpPr>
        <p:spPr bwMode="auto">
          <a:xfrm>
            <a:off x="250825" y="2152650"/>
            <a:ext cx="1881188" cy="522288"/>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rPr>
              <a:t>类似词语</a:t>
            </a:r>
            <a:r>
              <a:rPr lang="en-US" altLang="zh-CN" sz="2800">
                <a:latin typeface="楷体" panose="02010609060101010101" pitchFamily="49" charset="-122"/>
                <a:ea typeface="楷体" panose="02010609060101010101" pitchFamily="49" charset="-122"/>
                <a:sym typeface="+mn-ea"/>
              </a:rPr>
              <a:t>:</a:t>
            </a:r>
            <a:endParaRPr lang="zh-CN" altLang="en-US" sz="2800">
              <a:latin typeface="楷体" panose="02010609060101010101" pitchFamily="49" charset="-122"/>
              <a:ea typeface="楷体" panose="02010609060101010101" pitchFamily="49" charset="-122"/>
            </a:endParaRPr>
          </a:p>
        </p:txBody>
      </p:sp>
      <p:sp>
        <p:nvSpPr>
          <p:cNvPr id="30727" name="文本框 7"/>
          <p:cNvSpPr txBox="1">
            <a:spLocks noChangeArrowheads="1"/>
          </p:cNvSpPr>
          <p:nvPr/>
        </p:nvSpPr>
        <p:spPr bwMode="auto">
          <a:xfrm>
            <a:off x="4456113" y="2417763"/>
            <a:ext cx="309562" cy="306387"/>
          </a:xfrm>
          <a:prstGeom prst="rect">
            <a:avLst/>
          </a:prstGeom>
          <a:noFill/>
          <a:ln w="9525">
            <a:noFill/>
            <a:miter lim="800000"/>
          </a:ln>
        </p:spPr>
        <p:txBody>
          <a:bodyPr wrap="none">
            <a:spAutoFit/>
          </a:bodyPr>
          <a:lstStyle/>
          <a:p>
            <a:endParaRPr lang="zh-CN" altLang="en-US"/>
          </a:p>
        </p:txBody>
      </p:sp>
      <p:sp>
        <p:nvSpPr>
          <p:cNvPr id="10" name="文本框 9"/>
          <p:cNvSpPr txBox="1">
            <a:spLocks noChangeArrowheads="1"/>
          </p:cNvSpPr>
          <p:nvPr/>
        </p:nvSpPr>
        <p:spPr bwMode="auto">
          <a:xfrm>
            <a:off x="2668588" y="2152650"/>
            <a:ext cx="6042025" cy="522288"/>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rPr>
              <a:t>学而不厌    诲人不倦   临危不惧  </a:t>
            </a:r>
            <a:endParaRPr lang="zh-CN" altLang="en-US" sz="2800">
              <a:latin typeface="楷体" panose="02010609060101010101" pitchFamily="49" charset="-122"/>
              <a:ea typeface="楷体" panose="02010609060101010101" pitchFamily="49" charset="-122"/>
            </a:endParaRPr>
          </a:p>
        </p:txBody>
      </p:sp>
      <p:sp>
        <p:nvSpPr>
          <p:cNvPr id="11" name="圆角矩形 10"/>
          <p:cNvSpPr/>
          <p:nvPr/>
        </p:nvSpPr>
        <p:spPr>
          <a:xfrm>
            <a:off x="4318536" y="2724150"/>
            <a:ext cx="4367049" cy="2284590"/>
          </a:xfrm>
          <a:prstGeom prst="roundRect">
            <a:avLst/>
          </a:prstGeom>
          <a:solidFill>
            <a:schemeClr val="accent6">
              <a:lumMod val="20000"/>
              <a:lumOff val="80000"/>
            </a:schemeClr>
          </a:solidFill>
          <a:ln w="28575" cap="rnd" cmpd="dbl">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800" dirty="0">
                <a:solidFill>
                  <a:schemeClr val="tx1"/>
                </a:solidFill>
                <a:latin typeface="楷体" panose="02010609060101010101" pitchFamily="49" charset="-122"/>
                <a:ea typeface="楷体" panose="02010609060101010101" pitchFamily="49" charset="-122"/>
                <a:sym typeface="+mn-ea"/>
              </a:rPr>
              <a:t> 对于这类描写四季景物的词语，同学们要注意平时的积累，今后在写作时会大有用途。</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793100" y="144602"/>
            <a:ext cx="3272050" cy="707886"/>
          </a:xfrm>
          <a:prstGeom prst="rect">
            <a:avLst/>
          </a:prstGeom>
          <a:noFill/>
          <a:ln w="9525">
            <a:noFill/>
            <a:miter lim="800000"/>
          </a:ln>
        </p:spPr>
        <p:txBody>
          <a:bodyPr wrap="none">
            <a:spAutoFit/>
          </a:bodyPr>
          <a:lstStyle>
            <a:defPPr>
              <a:defRPr lang="zh-CN"/>
            </a:defPPr>
            <a:lvl1pPr>
              <a:defRPr sz="4000" b="1">
                <a:latin typeface="+mn-ea"/>
                <a:ea typeface="+mn-ea"/>
              </a:defRPr>
            </a:lvl1pPr>
          </a:lstStyle>
          <a:p>
            <a:r>
              <a:rPr lang="zh-CN" altLang="en-US" dirty="0"/>
              <a:t>三、巩固练习</a:t>
            </a:r>
            <a:endParaRPr lang="en-US" altLang="zh-CN" dirty="0"/>
          </a:p>
        </p:txBody>
      </p:sp>
      <p:sp>
        <p:nvSpPr>
          <p:cNvPr id="3" name="文本框 2"/>
          <p:cNvSpPr txBox="1">
            <a:spLocks noChangeArrowheads="1"/>
          </p:cNvSpPr>
          <p:nvPr/>
        </p:nvSpPr>
        <p:spPr bwMode="auto">
          <a:xfrm>
            <a:off x="530100" y="915566"/>
            <a:ext cx="4095750" cy="519112"/>
          </a:xfrm>
          <a:prstGeom prst="rect">
            <a:avLst/>
          </a:prstGeom>
          <a:noFill/>
          <a:ln w="9525">
            <a:noFill/>
            <a:miter lim="800000"/>
          </a:ln>
        </p:spPr>
        <p:txBody>
          <a:bodyPr wrap="none">
            <a:spAutoFit/>
          </a:bodyPr>
          <a:lstStyle/>
          <a:p>
            <a:r>
              <a:rPr lang="en-US" altLang="zh-CN" sz="2800">
                <a:latin typeface="楷体" panose="02010609060101010101" pitchFamily="49" charset="-122"/>
                <a:ea typeface="楷体" panose="02010609060101010101" pitchFamily="49" charset="-122"/>
                <a:sym typeface="+mn-ea"/>
              </a:rPr>
              <a:t>1.</a:t>
            </a:r>
            <a:r>
              <a:rPr lang="zh-CN" altLang="en-US" sz="2800">
                <a:latin typeface="楷体" panose="02010609060101010101" pitchFamily="49" charset="-122"/>
                <a:ea typeface="楷体" panose="02010609060101010101" pitchFamily="49" charset="-122"/>
                <a:sym typeface="+mn-ea"/>
              </a:rPr>
              <a:t>写出下列词语的近义词</a:t>
            </a:r>
            <a:endParaRPr lang="en-US" altLang="zh-CN" sz="280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530100" y="1568028"/>
            <a:ext cx="7769225" cy="952500"/>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rPr>
              <a:t>急急匆匆</a:t>
            </a:r>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rPr>
              <a:t>应接不暇</a:t>
            </a:r>
            <a:r>
              <a:rPr lang="en-US" altLang="zh-CN" sz="2800">
                <a:latin typeface="楷体" panose="02010609060101010101" pitchFamily="49" charset="-122"/>
                <a:ea typeface="楷体" panose="02010609060101010101" pitchFamily="49" charset="-122"/>
              </a:rPr>
              <a:t>---</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不可计数</a:t>
            </a:r>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sym typeface="+mn-ea"/>
              </a:rPr>
              <a:t>心旷神怡</a:t>
            </a:r>
            <a:r>
              <a:rPr lang="en-US" altLang="zh-CN" sz="2800">
                <a:latin typeface="楷体" panose="02010609060101010101" pitchFamily="49" charset="-122"/>
                <a:ea typeface="楷体" panose="02010609060101010101" pitchFamily="49" charset="-122"/>
                <a:sym typeface="+mn-ea"/>
              </a:rPr>
              <a:t>---  </a:t>
            </a:r>
            <a:endParaRPr lang="zh-CN" altLang="en-US" sz="280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530100" y="2809453"/>
            <a:ext cx="4095750" cy="519113"/>
          </a:xfrm>
          <a:prstGeom prst="rect">
            <a:avLst/>
          </a:prstGeom>
          <a:noFill/>
          <a:ln w="9525">
            <a:noFill/>
            <a:miter lim="800000"/>
          </a:ln>
        </p:spPr>
        <p:txBody>
          <a:bodyPr wrap="none">
            <a:spAutoFit/>
          </a:bodyPr>
          <a:lstStyle/>
          <a:p>
            <a:r>
              <a:rPr lang="en-US" altLang="zh-CN" sz="2800">
                <a:latin typeface="楷体" panose="02010609060101010101" pitchFamily="49" charset="-122"/>
                <a:ea typeface="楷体" panose="02010609060101010101" pitchFamily="49" charset="-122"/>
              </a:rPr>
              <a:t>2.</a:t>
            </a:r>
            <a:r>
              <a:rPr lang="zh-CN" altLang="en-US" sz="2800">
                <a:latin typeface="楷体" panose="02010609060101010101" pitchFamily="49" charset="-122"/>
                <a:ea typeface="楷体" panose="02010609060101010101" pitchFamily="49" charset="-122"/>
              </a:rPr>
              <a:t>写出下列词语的反义词</a:t>
            </a:r>
            <a:endParaRPr lang="zh-CN" altLang="en-US" sz="280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585663" y="3477791"/>
            <a:ext cx="7318375" cy="522287"/>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心旷神怡</a:t>
            </a:r>
            <a:r>
              <a:rPr lang="en-US" altLang="zh-CN" sz="2800" dirty="0" smtClean="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2665288" y="3477791"/>
            <a:ext cx="1755775"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心慌意乱</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7208713" y="1998241"/>
            <a:ext cx="1755775"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神清气爽</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0" name="文本框 9"/>
          <p:cNvSpPr txBox="1">
            <a:spLocks noChangeArrowheads="1"/>
          </p:cNvSpPr>
          <p:nvPr/>
        </p:nvSpPr>
        <p:spPr bwMode="auto">
          <a:xfrm>
            <a:off x="2593850" y="1568028"/>
            <a:ext cx="1755775" cy="52070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匆匆忙忙</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2593850" y="1998241"/>
            <a:ext cx="1755775"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数不胜数</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2" name="文本框 11"/>
          <p:cNvSpPr txBox="1">
            <a:spLocks noChangeArrowheads="1"/>
          </p:cNvSpPr>
          <p:nvPr/>
        </p:nvSpPr>
        <p:spPr bwMode="auto">
          <a:xfrm>
            <a:off x="7208713" y="1568028"/>
            <a:ext cx="1755775" cy="520700"/>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目不暇接</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a:spLocks noChangeArrowheads="1"/>
          </p:cNvSpPr>
          <p:nvPr/>
        </p:nvSpPr>
        <p:spPr bwMode="auto">
          <a:xfrm>
            <a:off x="179512" y="555526"/>
            <a:ext cx="8497888" cy="952500"/>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rPr>
              <a:t>    2</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丽丽想</a:t>
            </a:r>
            <a:r>
              <a:rPr lang="zh-CN" altLang="en-US" sz="2800" dirty="0">
                <a:latin typeface="楷体" panose="02010609060101010101" pitchFamily="49" charset="-122"/>
                <a:ea typeface="楷体" panose="02010609060101010101" pitchFamily="49" charset="-122"/>
                <a:sym typeface="+mn-ea"/>
              </a:rPr>
              <a:t>描写</a:t>
            </a:r>
            <a:r>
              <a:rPr lang="zh-CN" altLang="en-US" sz="2800" dirty="0">
                <a:latin typeface="楷体" panose="02010609060101010101" pitchFamily="49" charset="-122"/>
                <a:ea typeface="楷体" panose="02010609060101010101" pitchFamily="49" charset="-122"/>
              </a:rPr>
              <a:t>四季的景物，但是由于她积累的四字词语较少，大家来帮帮她。             </a:t>
            </a:r>
            <a:endParaRPr lang="zh-CN" altLang="en-US" sz="2800"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1305000" y="1690539"/>
            <a:ext cx="2209800" cy="522288"/>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rPr>
              <a:t>写春季的有</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              </a:t>
            </a:r>
            <a:endParaRPr lang="zh-CN" altLang="en-US" sz="2800">
              <a:latin typeface="楷体" panose="02010609060101010101" pitchFamily="49" charset="-122"/>
              <a:ea typeface="楷体" panose="02010609060101010101" pitchFamily="49" charset="-122"/>
            </a:endParaRPr>
          </a:p>
        </p:txBody>
      </p:sp>
      <p:sp>
        <p:nvSpPr>
          <p:cNvPr id="14" name="文本框 13"/>
          <p:cNvSpPr txBox="1">
            <a:spLocks noChangeArrowheads="1"/>
          </p:cNvSpPr>
          <p:nvPr/>
        </p:nvSpPr>
        <p:spPr bwMode="auto">
          <a:xfrm>
            <a:off x="1305000" y="2314880"/>
            <a:ext cx="2209800" cy="519113"/>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写夏季的有</a:t>
            </a:r>
            <a:r>
              <a:rPr lang="en-US" altLang="zh-CN" sz="2800" dirty="0">
                <a:latin typeface="楷体" panose="02010609060101010101" pitchFamily="49" charset="-122"/>
                <a:ea typeface="楷体" panose="02010609060101010101" pitchFamily="49" charset="-122"/>
                <a:sym typeface="+mn-ea"/>
              </a:rPr>
              <a:t>:</a:t>
            </a:r>
            <a:endParaRPr lang="zh-CN" altLang="en-US" sz="2800" dirty="0">
              <a:latin typeface="楷体" panose="02010609060101010101" pitchFamily="49" charset="-122"/>
              <a:ea typeface="楷体" panose="02010609060101010101" pitchFamily="49" charset="-122"/>
            </a:endParaRPr>
          </a:p>
        </p:txBody>
      </p:sp>
      <p:sp>
        <p:nvSpPr>
          <p:cNvPr id="15" name="文本框 14"/>
          <p:cNvSpPr txBox="1">
            <a:spLocks noChangeArrowheads="1"/>
          </p:cNvSpPr>
          <p:nvPr/>
        </p:nvSpPr>
        <p:spPr bwMode="auto">
          <a:xfrm>
            <a:off x="1305000" y="2936046"/>
            <a:ext cx="2006600" cy="522287"/>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sym typeface="+mn-ea"/>
              </a:rPr>
              <a:t>写秋季的有</a:t>
            </a:r>
            <a:r>
              <a:rPr lang="en-US" altLang="zh-CN" sz="2800">
                <a:latin typeface="楷体" panose="02010609060101010101" pitchFamily="49" charset="-122"/>
                <a:ea typeface="楷体" panose="02010609060101010101" pitchFamily="49" charset="-122"/>
                <a:sym typeface="+mn-ea"/>
              </a:rPr>
              <a:t>:</a:t>
            </a:r>
            <a:endParaRPr lang="zh-CN" altLang="en-US" sz="2800">
              <a:latin typeface="楷体" panose="02010609060101010101" pitchFamily="49" charset="-122"/>
              <a:ea typeface="楷体" panose="02010609060101010101" pitchFamily="49" charset="-122"/>
              <a:sym typeface="+mn-ea"/>
            </a:endParaRPr>
          </a:p>
        </p:txBody>
      </p:sp>
      <p:sp>
        <p:nvSpPr>
          <p:cNvPr id="16" name="文本框 15"/>
          <p:cNvSpPr txBox="1">
            <a:spLocks noChangeArrowheads="1"/>
          </p:cNvSpPr>
          <p:nvPr/>
        </p:nvSpPr>
        <p:spPr bwMode="auto">
          <a:xfrm>
            <a:off x="1269345" y="3617196"/>
            <a:ext cx="2005013" cy="522287"/>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sym typeface="+mn-ea"/>
              </a:rPr>
              <a:t>写冬季的有</a:t>
            </a:r>
            <a:r>
              <a:rPr lang="en-US" altLang="zh-CN" sz="2800" dirty="0">
                <a:latin typeface="楷体" panose="02010609060101010101" pitchFamily="49" charset="-122"/>
                <a:ea typeface="楷体" panose="02010609060101010101" pitchFamily="49" charset="-122"/>
                <a:sym typeface="+mn-ea"/>
              </a:rPr>
              <a:t>:</a:t>
            </a:r>
            <a:endParaRPr lang="zh-CN" altLang="en-US" sz="2800" dirty="0">
              <a:latin typeface="楷体" panose="02010609060101010101" pitchFamily="49" charset="-122"/>
              <a:ea typeface="楷体" panose="02010609060101010101" pitchFamily="49" charset="-122"/>
              <a:sym typeface="+mn-ea"/>
            </a:endParaRPr>
          </a:p>
        </p:txBody>
      </p:sp>
      <p:sp>
        <p:nvSpPr>
          <p:cNvPr id="17" name="文本框 16"/>
          <p:cNvSpPr txBox="1">
            <a:spLocks noChangeArrowheads="1"/>
          </p:cNvSpPr>
          <p:nvPr/>
        </p:nvSpPr>
        <p:spPr bwMode="auto">
          <a:xfrm>
            <a:off x="3524325" y="1700064"/>
            <a:ext cx="4205288"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春暖花开    百花争艳  </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8" name="文本框 17"/>
          <p:cNvSpPr txBox="1">
            <a:spLocks noChangeArrowheads="1"/>
          </p:cNvSpPr>
          <p:nvPr/>
        </p:nvSpPr>
        <p:spPr bwMode="auto">
          <a:xfrm>
            <a:off x="3524325" y="2324405"/>
            <a:ext cx="3862388"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烈日当空    骄阳似火</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9" name="文本框 18"/>
          <p:cNvSpPr txBox="1">
            <a:spLocks noChangeArrowheads="1"/>
          </p:cNvSpPr>
          <p:nvPr/>
        </p:nvSpPr>
        <p:spPr bwMode="auto">
          <a:xfrm>
            <a:off x="3524325" y="2948633"/>
            <a:ext cx="4505325" cy="522287"/>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硕果累累    秋高气爽</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20" name="文本框 19"/>
          <p:cNvSpPr txBox="1">
            <a:spLocks noChangeArrowheads="1"/>
          </p:cNvSpPr>
          <p:nvPr/>
        </p:nvSpPr>
        <p:spPr bwMode="auto">
          <a:xfrm>
            <a:off x="3488670" y="3626721"/>
            <a:ext cx="4392613"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冰天雪地    风号雪舞</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a:spLocks noChangeArrowheads="1"/>
          </p:cNvSpPr>
          <p:nvPr/>
        </p:nvSpPr>
        <p:spPr bwMode="auto">
          <a:xfrm>
            <a:off x="3059832" y="1222499"/>
            <a:ext cx="3586465" cy="646331"/>
          </a:xfrm>
          <a:prstGeom prst="rect">
            <a:avLst/>
          </a:prstGeom>
          <a:noFill/>
          <a:ln w="9525">
            <a:noFill/>
            <a:miter lim="800000"/>
          </a:ln>
        </p:spPr>
        <p:txBody>
          <a:bodyPr wrap="square">
            <a:spAutoFit/>
          </a:bodyPr>
          <a:lstStyle/>
          <a:p>
            <a:r>
              <a:rPr lang="zh-CN" altLang="en-US" sz="3600" b="1">
                <a:solidFill>
                  <a:srgbClr val="0070C0"/>
                </a:solidFill>
                <a:latin typeface="楷体" panose="02010609060101010101" pitchFamily="49" charset="-122"/>
                <a:ea typeface="楷体" panose="02010609060101010101" pitchFamily="49" charset="-122"/>
                <a:sym typeface="+mn-ea"/>
              </a:rPr>
              <a:t>榆</a:t>
            </a:r>
            <a:r>
              <a:rPr lang="en-US" altLang="zh-CN" sz="3600">
                <a:latin typeface="楷体" panose="02010609060101010101" pitchFamily="49" charset="-122"/>
                <a:ea typeface="楷体" panose="02010609060101010101" pitchFamily="49" charset="-122"/>
              </a:rPr>
              <a:t>(     )</a:t>
            </a:r>
            <a:r>
              <a:rPr lang="zh-CN" altLang="en-US" sz="3600">
                <a:latin typeface="楷体" panose="02010609060101010101" pitchFamily="49" charset="-122"/>
                <a:ea typeface="楷体" panose="02010609060101010101" pitchFamily="49" charset="-122"/>
                <a:sym typeface="+mn-ea"/>
              </a:rPr>
              <a:t>树</a:t>
            </a:r>
            <a:endParaRPr lang="zh-CN" altLang="en-US" sz="3600">
              <a:latin typeface="楷体" panose="02010609060101010101" pitchFamily="49" charset="-122"/>
              <a:ea typeface="楷体" panose="02010609060101010101" pitchFamily="49" charset="-122"/>
            </a:endParaRPr>
          </a:p>
        </p:txBody>
      </p:sp>
      <p:sp>
        <p:nvSpPr>
          <p:cNvPr id="29" name="文本框 28"/>
          <p:cNvSpPr txBox="1">
            <a:spLocks noChangeArrowheads="1"/>
          </p:cNvSpPr>
          <p:nvPr/>
        </p:nvSpPr>
        <p:spPr bwMode="auto">
          <a:xfrm>
            <a:off x="28196" y="1222499"/>
            <a:ext cx="4336096" cy="646331"/>
          </a:xfrm>
          <a:prstGeom prst="rect">
            <a:avLst/>
          </a:prstGeom>
          <a:noFill/>
          <a:ln w="9525">
            <a:noFill/>
            <a:miter lim="800000"/>
          </a:ln>
        </p:spPr>
        <p:txBody>
          <a:bodyPr wrap="square">
            <a:spAutoFit/>
          </a:bodyPr>
          <a:lstStyle/>
          <a:p>
            <a:r>
              <a:rPr lang="zh-CN" altLang="en-US" sz="3600" dirty="0">
                <a:latin typeface="楷体" panose="02010609060101010101" pitchFamily="49" charset="-122"/>
                <a:ea typeface="楷体" panose="02010609060101010101" pitchFamily="49" charset="-122"/>
                <a:sym typeface="+mn-ea"/>
              </a:rPr>
              <a:t>河</a:t>
            </a:r>
            <a:r>
              <a:rPr lang="zh-CN" altLang="en-US" sz="3600" b="1" dirty="0">
                <a:solidFill>
                  <a:srgbClr val="0070C0"/>
                </a:solidFill>
                <a:latin typeface="楷体" panose="02010609060101010101" pitchFamily="49" charset="-122"/>
                <a:ea typeface="楷体" panose="02010609060101010101" pitchFamily="49" charset="-122"/>
                <a:sym typeface="+mn-ea"/>
              </a:rPr>
              <a:t>畔</a:t>
            </a:r>
            <a:r>
              <a:rPr lang="en-US" altLang="zh-CN" sz="3600" dirty="0">
                <a:latin typeface="楷体" panose="02010609060101010101" pitchFamily="49" charset="-122"/>
                <a:ea typeface="楷体" panose="02010609060101010101" pitchFamily="49" charset="-122"/>
                <a:sym typeface="+mn-ea"/>
              </a:rPr>
              <a:t>(     )</a:t>
            </a:r>
            <a:endParaRPr lang="zh-CN" altLang="en-US" sz="3600" dirty="0">
              <a:latin typeface="楷体" panose="02010609060101010101" pitchFamily="49" charset="-122"/>
              <a:ea typeface="楷体" panose="02010609060101010101" pitchFamily="49" charset="-122"/>
              <a:sym typeface="+mn-ea"/>
            </a:endParaRPr>
          </a:p>
        </p:txBody>
      </p:sp>
      <p:sp>
        <p:nvSpPr>
          <p:cNvPr id="31" name="文本框 30"/>
          <p:cNvSpPr txBox="1">
            <a:spLocks noChangeArrowheads="1"/>
          </p:cNvSpPr>
          <p:nvPr/>
        </p:nvSpPr>
        <p:spPr bwMode="auto">
          <a:xfrm>
            <a:off x="5921986" y="2017836"/>
            <a:ext cx="4338646" cy="646331"/>
          </a:xfrm>
          <a:prstGeom prst="rect">
            <a:avLst/>
          </a:prstGeom>
          <a:noFill/>
          <a:ln w="9525">
            <a:noFill/>
            <a:miter lim="800000"/>
          </a:ln>
        </p:spPr>
        <p:txBody>
          <a:bodyPr wrap="square">
            <a:spAutoFit/>
          </a:bodyPr>
          <a:lstStyle/>
          <a:p>
            <a:r>
              <a:rPr lang="zh-CN" altLang="en-US" sz="3600" b="1">
                <a:solidFill>
                  <a:srgbClr val="0070C0"/>
                </a:solidFill>
                <a:latin typeface="楷体" panose="02010609060101010101" pitchFamily="49" charset="-122"/>
                <a:ea typeface="楷体" panose="02010609060101010101" pitchFamily="49" charset="-122"/>
                <a:sym typeface="+mn-ea"/>
              </a:rPr>
              <a:t>凛冽</a:t>
            </a:r>
            <a:r>
              <a:rPr lang="en-US" altLang="zh-CN" sz="3600">
                <a:latin typeface="楷体" panose="02010609060101010101" pitchFamily="49" charset="-122"/>
                <a:ea typeface="楷体" panose="02010609060101010101" pitchFamily="49" charset="-122"/>
                <a:sym typeface="+mn-ea"/>
              </a:rPr>
              <a:t>(     )</a:t>
            </a:r>
            <a:endParaRPr lang="zh-CN" altLang="en-US" sz="3600">
              <a:latin typeface="楷体" panose="02010609060101010101" pitchFamily="49" charset="-122"/>
              <a:ea typeface="楷体" panose="02010609060101010101" pitchFamily="49" charset="-122"/>
            </a:endParaRPr>
          </a:p>
        </p:txBody>
      </p:sp>
      <p:sp>
        <p:nvSpPr>
          <p:cNvPr id="35" name="文本框 34"/>
          <p:cNvSpPr txBox="1">
            <a:spLocks noChangeArrowheads="1"/>
          </p:cNvSpPr>
          <p:nvPr/>
        </p:nvSpPr>
        <p:spPr bwMode="auto">
          <a:xfrm>
            <a:off x="5913832" y="1222499"/>
            <a:ext cx="4058768" cy="646331"/>
          </a:xfrm>
          <a:prstGeom prst="rect">
            <a:avLst/>
          </a:prstGeom>
          <a:noFill/>
          <a:ln w="9525">
            <a:noFill/>
            <a:miter lim="800000"/>
          </a:ln>
        </p:spPr>
        <p:txBody>
          <a:bodyPr wrap="square">
            <a:spAutoFit/>
          </a:bodyPr>
          <a:lstStyle/>
          <a:p>
            <a:r>
              <a:rPr lang="zh-CN" altLang="en-US" sz="3600" b="1">
                <a:solidFill>
                  <a:srgbClr val="0070C0"/>
                </a:solidFill>
                <a:latin typeface="楷体" panose="02010609060101010101" pitchFamily="49" charset="-122"/>
                <a:ea typeface="楷体" panose="02010609060101010101" pitchFamily="49" charset="-122"/>
                <a:sym typeface="+mn-ea"/>
              </a:rPr>
              <a:t>聒</a:t>
            </a:r>
            <a:r>
              <a:rPr lang="zh-CN" altLang="en-US" sz="3600">
                <a:latin typeface="楷体" panose="02010609060101010101" pitchFamily="49" charset="-122"/>
                <a:ea typeface="楷体" panose="02010609060101010101" pitchFamily="49" charset="-122"/>
                <a:sym typeface="+mn-ea"/>
              </a:rPr>
              <a:t>噪</a:t>
            </a:r>
            <a:r>
              <a:rPr lang="en-US" altLang="zh-CN" sz="3600">
                <a:latin typeface="楷体" panose="02010609060101010101" pitchFamily="49" charset="-122"/>
                <a:ea typeface="楷体" panose="02010609060101010101" pitchFamily="49" charset="-122"/>
                <a:sym typeface="+mn-ea"/>
              </a:rPr>
              <a:t>(     )</a:t>
            </a:r>
            <a:endParaRPr lang="en-US" altLang="zh-CN" sz="3600">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5724128" y="2787774"/>
            <a:ext cx="3990573" cy="646331"/>
          </a:xfrm>
          <a:prstGeom prst="rect">
            <a:avLst/>
          </a:prstGeom>
          <a:noFill/>
          <a:ln w="9525">
            <a:noFill/>
            <a:miter lim="800000"/>
          </a:ln>
        </p:spPr>
        <p:txBody>
          <a:bodyPr wrap="square">
            <a:spAutoFit/>
          </a:bodyPr>
          <a:lstStyle/>
          <a:p>
            <a:r>
              <a:rPr lang="zh-CN" altLang="en-US" sz="3600" b="1">
                <a:solidFill>
                  <a:srgbClr val="0070C0"/>
                </a:solidFill>
                <a:latin typeface="楷体" panose="02010609060101010101" pitchFamily="49" charset="-122"/>
                <a:ea typeface="楷体" panose="02010609060101010101" pitchFamily="49" charset="-122"/>
                <a:sym typeface="+mn-ea"/>
              </a:rPr>
              <a:t>嫦娥</a:t>
            </a:r>
            <a:r>
              <a:rPr lang="en-US" altLang="zh-CN" sz="3600">
                <a:latin typeface="楷体" panose="02010609060101010101" pitchFamily="49" charset="-122"/>
                <a:ea typeface="楷体" panose="02010609060101010101" pitchFamily="49" charset="-122"/>
                <a:sym typeface="+mn-ea"/>
              </a:rPr>
              <a:t>(        )</a:t>
            </a:r>
            <a:endParaRPr lang="zh-CN" altLang="en-US" sz="360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3059833" y="2787774"/>
            <a:ext cx="3493015" cy="646331"/>
          </a:xfrm>
          <a:prstGeom prst="rect">
            <a:avLst/>
          </a:prstGeom>
          <a:noFill/>
          <a:ln w="9525">
            <a:noFill/>
            <a:miter lim="800000"/>
          </a:ln>
        </p:spPr>
        <p:txBody>
          <a:bodyPr wrap="square">
            <a:spAutoFit/>
          </a:bodyPr>
          <a:lstStyle/>
          <a:p>
            <a:r>
              <a:rPr lang="zh-CN" altLang="en-US" sz="3600" b="1">
                <a:solidFill>
                  <a:srgbClr val="0070C0"/>
                </a:solidFill>
                <a:latin typeface="楷体" panose="02010609060101010101" pitchFamily="49" charset="-122"/>
                <a:ea typeface="楷体" panose="02010609060101010101" pitchFamily="49" charset="-122"/>
                <a:sym typeface="+mn-ea"/>
              </a:rPr>
              <a:t>嫉妒</a:t>
            </a:r>
            <a:r>
              <a:rPr lang="en-US" altLang="zh-CN" sz="3600">
                <a:latin typeface="楷体" panose="02010609060101010101" pitchFamily="49" charset="-122"/>
                <a:ea typeface="楷体" panose="02010609060101010101" pitchFamily="49" charset="-122"/>
                <a:sym typeface="+mn-ea"/>
              </a:rPr>
              <a:t>(     )</a:t>
            </a:r>
            <a:endParaRPr lang="zh-CN" altLang="en-US" sz="3600">
              <a:latin typeface="楷体" panose="02010609060101010101" pitchFamily="49" charset="-122"/>
              <a:ea typeface="楷体" panose="02010609060101010101" pitchFamily="49" charset="-122"/>
            </a:endParaRPr>
          </a:p>
        </p:txBody>
      </p:sp>
      <p:sp>
        <p:nvSpPr>
          <p:cNvPr id="13" name="文本框 12"/>
          <p:cNvSpPr txBox="1">
            <a:spLocks noChangeArrowheads="1"/>
          </p:cNvSpPr>
          <p:nvPr/>
        </p:nvSpPr>
        <p:spPr bwMode="auto">
          <a:xfrm>
            <a:off x="28195" y="2017836"/>
            <a:ext cx="3826403" cy="646331"/>
          </a:xfrm>
          <a:prstGeom prst="rect">
            <a:avLst/>
          </a:prstGeom>
          <a:noFill/>
          <a:ln w="9525">
            <a:noFill/>
            <a:miter lim="800000"/>
          </a:ln>
        </p:spPr>
        <p:txBody>
          <a:bodyPr wrap="square">
            <a:spAutoFit/>
          </a:bodyPr>
          <a:lstStyle/>
          <a:p>
            <a:r>
              <a:rPr lang="zh-CN" altLang="en-US" sz="3600">
                <a:latin typeface="楷体" panose="02010609060101010101" pitchFamily="49" charset="-122"/>
                <a:ea typeface="楷体" panose="02010609060101010101" pitchFamily="49" charset="-122"/>
                <a:sym typeface="+mn-ea"/>
              </a:rPr>
              <a:t>木</a:t>
            </a:r>
            <a:r>
              <a:rPr lang="zh-CN" altLang="en-US" sz="3600" b="1">
                <a:solidFill>
                  <a:srgbClr val="0070C0"/>
                </a:solidFill>
                <a:latin typeface="楷体" panose="02010609060101010101" pitchFamily="49" charset="-122"/>
                <a:ea typeface="楷体" panose="02010609060101010101" pitchFamily="49" charset="-122"/>
                <a:sym typeface="+mn-ea"/>
              </a:rPr>
              <a:t>桩</a:t>
            </a:r>
            <a:r>
              <a:rPr lang="zh-CN" altLang="en-US" sz="3600">
                <a:latin typeface="楷体" panose="02010609060101010101" pitchFamily="49" charset="-122"/>
                <a:ea typeface="楷体" panose="02010609060101010101" pitchFamily="49" charset="-122"/>
                <a:sym typeface="+mn-ea"/>
              </a:rPr>
              <a:t>(       </a:t>
            </a:r>
            <a:r>
              <a:rPr lang="en-US" altLang="zh-CN" sz="3600">
                <a:latin typeface="楷体" panose="02010609060101010101" pitchFamily="49" charset="-122"/>
                <a:ea typeface="楷体" panose="02010609060101010101" pitchFamily="49" charset="-122"/>
                <a:sym typeface="+mn-ea"/>
              </a:rPr>
              <a:t>)</a:t>
            </a:r>
            <a:endParaRPr lang="zh-CN" altLang="en-US" sz="3600">
              <a:latin typeface="楷体" panose="02010609060101010101" pitchFamily="49" charset="-122"/>
              <a:ea typeface="楷体" panose="02010609060101010101" pitchFamily="49" charset="-122"/>
              <a:sym typeface="+mn-ea"/>
            </a:endParaRPr>
          </a:p>
        </p:txBody>
      </p:sp>
      <p:sp>
        <p:nvSpPr>
          <p:cNvPr id="14" name="文本框 13"/>
          <p:cNvSpPr txBox="1">
            <a:spLocks noChangeArrowheads="1"/>
          </p:cNvSpPr>
          <p:nvPr/>
        </p:nvSpPr>
        <p:spPr bwMode="auto">
          <a:xfrm>
            <a:off x="3096346" y="2017836"/>
            <a:ext cx="2602708" cy="646331"/>
          </a:xfrm>
          <a:prstGeom prst="rect">
            <a:avLst/>
          </a:prstGeom>
          <a:noFill/>
          <a:ln w="9525">
            <a:noFill/>
            <a:miter lim="800000"/>
          </a:ln>
        </p:spPr>
        <p:txBody>
          <a:bodyPr wrap="square">
            <a:spAutoFit/>
          </a:bodyPr>
          <a:lstStyle/>
          <a:p>
            <a:r>
              <a:rPr lang="zh-CN" altLang="en-US" sz="3600" dirty="0">
                <a:latin typeface="楷体" panose="02010609060101010101" pitchFamily="49" charset="-122"/>
                <a:ea typeface="楷体" panose="02010609060101010101" pitchFamily="49" charset="-122"/>
                <a:sym typeface="+mn-ea"/>
              </a:rPr>
              <a:t>闲</a:t>
            </a:r>
            <a:r>
              <a:rPr lang="zh-CN" altLang="en-US" sz="3600" b="1" dirty="0">
                <a:solidFill>
                  <a:srgbClr val="0070C0"/>
                </a:solidFill>
                <a:latin typeface="楷体" panose="02010609060101010101" pitchFamily="49" charset="-122"/>
                <a:ea typeface="楷体" panose="02010609060101010101" pitchFamily="49" charset="-122"/>
                <a:sym typeface="+mn-ea"/>
              </a:rPr>
              <a:t>暇</a:t>
            </a:r>
            <a:r>
              <a:rPr lang="en-US" altLang="zh-CN" sz="3600" dirty="0">
                <a:latin typeface="楷体" panose="02010609060101010101" pitchFamily="49" charset="-122"/>
                <a:ea typeface="楷体" panose="02010609060101010101" pitchFamily="49" charset="-122"/>
                <a:sym typeface="+mn-ea"/>
              </a:rPr>
              <a:t>(     )</a:t>
            </a:r>
            <a:endParaRPr lang="zh-CN" altLang="en-US" sz="3600" dirty="0">
              <a:latin typeface="楷体" panose="02010609060101010101" pitchFamily="49" charset="-122"/>
              <a:ea typeface="楷体" panose="02010609060101010101" pitchFamily="49" charset="-122"/>
              <a:sym typeface="+mn-ea"/>
            </a:endParaRPr>
          </a:p>
        </p:txBody>
      </p:sp>
      <p:sp>
        <p:nvSpPr>
          <p:cNvPr id="18" name="文本框 17"/>
          <p:cNvSpPr txBox="1">
            <a:spLocks noChangeArrowheads="1"/>
          </p:cNvSpPr>
          <p:nvPr/>
        </p:nvSpPr>
        <p:spPr bwMode="auto">
          <a:xfrm>
            <a:off x="28196" y="2787774"/>
            <a:ext cx="3434924" cy="646331"/>
          </a:xfrm>
          <a:prstGeom prst="rect">
            <a:avLst/>
          </a:prstGeom>
          <a:noFill/>
          <a:ln w="9525">
            <a:noFill/>
            <a:miter lim="800000"/>
          </a:ln>
        </p:spPr>
        <p:txBody>
          <a:bodyPr wrap="square">
            <a:spAutoFit/>
          </a:bodyPr>
          <a:lstStyle/>
          <a:p>
            <a:r>
              <a:rPr lang="zh-CN" altLang="en-US" sz="3600" b="1" smtClean="0">
                <a:latin typeface="楷体" panose="02010609060101010101" pitchFamily="49" charset="-122"/>
                <a:ea typeface="楷体" panose="02010609060101010101" pitchFamily="49" charset="-122"/>
                <a:sym typeface="+mn-ea"/>
              </a:rPr>
              <a:t>安</a:t>
            </a:r>
            <a:r>
              <a:rPr lang="zh-CN" altLang="en-US" sz="3600" b="1" smtClean="0">
                <a:solidFill>
                  <a:srgbClr val="0070C0"/>
                </a:solidFill>
                <a:latin typeface="楷体" panose="02010609060101010101" pitchFamily="49" charset="-122"/>
                <a:ea typeface="楷体" panose="02010609060101010101" pitchFamily="49" charset="-122"/>
                <a:sym typeface="+mn-ea"/>
              </a:rPr>
              <a:t>逸</a:t>
            </a:r>
            <a:r>
              <a:rPr lang="en-US" altLang="zh-CN" sz="3600" smtClean="0">
                <a:latin typeface="楷体" panose="02010609060101010101" pitchFamily="49" charset="-122"/>
                <a:ea typeface="楷体" panose="02010609060101010101" pitchFamily="49" charset="-122"/>
                <a:sym typeface="+mn-ea"/>
              </a:rPr>
              <a:t>(     </a:t>
            </a:r>
            <a:r>
              <a:rPr lang="en-US" altLang="zh-CN" sz="3600">
                <a:latin typeface="楷体" panose="02010609060101010101" pitchFamily="49" charset="-122"/>
                <a:ea typeface="楷体" panose="02010609060101010101" pitchFamily="49" charset="-122"/>
                <a:sym typeface="+mn-ea"/>
              </a:rPr>
              <a:t>)</a:t>
            </a:r>
            <a:endParaRPr lang="zh-CN" altLang="en-US" sz="3600">
              <a:latin typeface="楷体" panose="02010609060101010101" pitchFamily="49" charset="-122"/>
              <a:ea typeface="楷体" panose="02010609060101010101" pitchFamily="49" charset="-122"/>
              <a:sym typeface="+mn-ea"/>
            </a:endParaRPr>
          </a:p>
        </p:txBody>
      </p:sp>
      <p:sp>
        <p:nvSpPr>
          <p:cNvPr id="28" name="文本框 27"/>
          <p:cNvSpPr txBox="1">
            <a:spLocks noChangeArrowheads="1"/>
          </p:cNvSpPr>
          <p:nvPr/>
        </p:nvSpPr>
        <p:spPr bwMode="auto">
          <a:xfrm>
            <a:off x="7194795" y="1224086"/>
            <a:ext cx="1553669" cy="646331"/>
          </a:xfrm>
          <a:prstGeom prst="rect">
            <a:avLst/>
          </a:prstGeom>
          <a:noFill/>
          <a:ln w="9525">
            <a:noFill/>
            <a:miter lim="800000"/>
          </a:ln>
        </p:spPr>
        <p:txBody>
          <a:bodyPr wrap="square">
            <a:spAutoFit/>
          </a:bodyPr>
          <a:lstStyle/>
          <a:p>
            <a:r>
              <a:rPr lang="en-US" altLang="zh-CN" sz="3600">
                <a:solidFill>
                  <a:srgbClr val="FF0000"/>
                </a:solidFill>
                <a:latin typeface="汉语拼音" panose="000B0604020202020204" pitchFamily="34" charset="0"/>
                <a:cs typeface="汉语拼音" panose="000B0604020202020204" pitchFamily="34" charset="0"/>
                <a:sym typeface="+mn-ea"/>
              </a:rPr>
              <a:t>guō</a:t>
            </a:r>
            <a:endParaRPr lang="en-US" altLang="zh-CN" sz="3600">
              <a:solidFill>
                <a:srgbClr val="FF0000"/>
              </a:solidFill>
              <a:latin typeface="汉语拼音" panose="000B0604020202020204" pitchFamily="34" charset="0"/>
              <a:cs typeface="汉语拼音" panose="000B0604020202020204" pitchFamily="34" charset="0"/>
              <a:sym typeface="+mn-ea"/>
            </a:endParaRPr>
          </a:p>
        </p:txBody>
      </p:sp>
      <p:sp>
        <p:nvSpPr>
          <p:cNvPr id="36" name="文本框 35"/>
          <p:cNvSpPr txBox="1">
            <a:spLocks noChangeArrowheads="1"/>
          </p:cNvSpPr>
          <p:nvPr/>
        </p:nvSpPr>
        <p:spPr bwMode="auto">
          <a:xfrm>
            <a:off x="1310206" y="1196737"/>
            <a:ext cx="1607228" cy="646331"/>
          </a:xfrm>
          <a:prstGeom prst="rect">
            <a:avLst/>
          </a:prstGeom>
          <a:noFill/>
          <a:ln w="9525">
            <a:noFill/>
            <a:miter lim="800000"/>
          </a:ln>
        </p:spPr>
        <p:txBody>
          <a:bodyPr wrap="square">
            <a:spAutoFit/>
          </a:bodyPr>
          <a:lstStyle/>
          <a:p>
            <a:r>
              <a:rPr lang="en-US" altLang="zh-CN" sz="3600" dirty="0" err="1">
                <a:solidFill>
                  <a:srgbClr val="FF0000"/>
                </a:solidFill>
                <a:latin typeface="汉语拼音" panose="000B0604020202020204" pitchFamily="34" charset="0"/>
                <a:cs typeface="汉语拼音" panose="000B0604020202020204" pitchFamily="34" charset="0"/>
                <a:sym typeface="+mn-ea"/>
              </a:rPr>
              <a:t>pàn</a:t>
            </a:r>
            <a:endParaRPr lang="en-US" altLang="zh-CN" sz="3600" dirty="0">
              <a:solidFill>
                <a:srgbClr val="FF0000"/>
              </a:solidFill>
              <a:latin typeface="汉语拼音" panose="000B0604020202020204" pitchFamily="34" charset="0"/>
              <a:cs typeface="汉语拼音" panose="000B0604020202020204" pitchFamily="34" charset="0"/>
              <a:sym typeface="+mn-ea"/>
            </a:endParaRPr>
          </a:p>
        </p:txBody>
      </p:sp>
      <p:sp>
        <p:nvSpPr>
          <p:cNvPr id="37" name="文本框 36"/>
          <p:cNvSpPr txBox="1">
            <a:spLocks noChangeArrowheads="1"/>
          </p:cNvSpPr>
          <p:nvPr/>
        </p:nvSpPr>
        <p:spPr bwMode="auto">
          <a:xfrm>
            <a:off x="3859933" y="1224086"/>
            <a:ext cx="1166017" cy="646331"/>
          </a:xfrm>
          <a:prstGeom prst="rect">
            <a:avLst/>
          </a:prstGeom>
          <a:noFill/>
          <a:ln w="9525">
            <a:noFill/>
            <a:miter lim="800000"/>
          </a:ln>
        </p:spPr>
        <p:txBody>
          <a:bodyPr wrap="square">
            <a:spAutoFit/>
          </a:bodyPr>
          <a:lstStyle/>
          <a:p>
            <a:r>
              <a:rPr lang="en-US" altLang="zh-CN" sz="3600">
                <a:solidFill>
                  <a:srgbClr val="FF0000"/>
                </a:solidFill>
                <a:latin typeface="汉语拼音" panose="000B0604020202020204" pitchFamily="34" charset="0"/>
                <a:cs typeface="汉语拼音" panose="000B0604020202020204" pitchFamily="34" charset="0"/>
                <a:sym typeface="+mn-ea"/>
              </a:rPr>
              <a:t>yú</a:t>
            </a:r>
            <a:endParaRPr lang="en-US" altLang="zh-CN" sz="3600">
              <a:solidFill>
                <a:srgbClr val="FF0000"/>
              </a:solidFill>
              <a:latin typeface="汉语拼音" panose="000B0604020202020204" pitchFamily="34" charset="0"/>
              <a:cs typeface="汉语拼音" panose="000B0604020202020204" pitchFamily="34" charset="0"/>
              <a:sym typeface="+mn-ea"/>
            </a:endParaRPr>
          </a:p>
        </p:txBody>
      </p:sp>
      <p:sp>
        <p:nvSpPr>
          <p:cNvPr id="38" name="文本框 37"/>
          <p:cNvSpPr txBox="1">
            <a:spLocks noChangeArrowheads="1"/>
          </p:cNvSpPr>
          <p:nvPr/>
        </p:nvSpPr>
        <p:spPr bwMode="auto">
          <a:xfrm>
            <a:off x="1202882" y="1965797"/>
            <a:ext cx="2879849" cy="646331"/>
          </a:xfrm>
          <a:prstGeom prst="rect">
            <a:avLst/>
          </a:prstGeom>
          <a:noFill/>
          <a:ln w="9525">
            <a:noFill/>
            <a:miter lim="800000"/>
          </a:ln>
        </p:spPr>
        <p:txBody>
          <a:bodyPr wrap="square">
            <a:spAutoFit/>
          </a:bodyPr>
          <a:lstStyle/>
          <a:p>
            <a:r>
              <a:rPr lang="en-US" altLang="zh-CN" sz="3600" dirty="0" err="1">
                <a:solidFill>
                  <a:srgbClr val="FF0000"/>
                </a:solidFill>
                <a:latin typeface="汉语拼音" panose="000B0604020202020204" pitchFamily="34" charset="0"/>
                <a:cs typeface="汉语拼音" panose="000B0604020202020204" pitchFamily="34" charset="0"/>
                <a:sym typeface="+mn-ea"/>
              </a:rPr>
              <a:t>zhuāng</a:t>
            </a:r>
            <a:endParaRPr lang="en-US" altLang="zh-CN" sz="3600" dirty="0">
              <a:solidFill>
                <a:srgbClr val="FF0000"/>
              </a:solidFill>
              <a:latin typeface="汉语拼音" panose="000B0604020202020204" pitchFamily="34" charset="0"/>
              <a:cs typeface="汉语拼音" panose="000B0604020202020204" pitchFamily="34" charset="0"/>
              <a:sym typeface="+mn-ea"/>
            </a:endParaRPr>
          </a:p>
        </p:txBody>
      </p:sp>
      <p:sp>
        <p:nvSpPr>
          <p:cNvPr id="39" name="文本框 38"/>
          <p:cNvSpPr txBox="1">
            <a:spLocks noChangeArrowheads="1"/>
          </p:cNvSpPr>
          <p:nvPr/>
        </p:nvSpPr>
        <p:spPr bwMode="auto">
          <a:xfrm>
            <a:off x="4209183" y="2017836"/>
            <a:ext cx="1324139" cy="646331"/>
          </a:xfrm>
          <a:prstGeom prst="rect">
            <a:avLst/>
          </a:prstGeom>
          <a:noFill/>
          <a:ln w="9525">
            <a:noFill/>
            <a:miter lim="800000"/>
          </a:ln>
        </p:spPr>
        <p:txBody>
          <a:bodyPr wrap="square">
            <a:spAutoFit/>
          </a:bodyPr>
          <a:lstStyle/>
          <a:p>
            <a:r>
              <a:rPr lang="en-US" altLang="zh-CN" sz="3600" dirty="0" err="1">
                <a:solidFill>
                  <a:srgbClr val="FF0000"/>
                </a:solidFill>
                <a:latin typeface="汉语拼音" panose="000B0604020202020204" pitchFamily="34" charset="0"/>
                <a:cs typeface="汉语拼音" panose="000B0604020202020204" pitchFamily="34" charset="0"/>
                <a:sym typeface="+mn-ea"/>
              </a:rPr>
              <a:t>xiá</a:t>
            </a:r>
            <a:endParaRPr lang="en-US" altLang="zh-CN" sz="3600" dirty="0">
              <a:solidFill>
                <a:srgbClr val="FF0000"/>
              </a:solidFill>
              <a:latin typeface="汉语拼音" panose="000B0604020202020204" pitchFamily="34" charset="0"/>
              <a:cs typeface="汉语拼音" panose="000B0604020202020204" pitchFamily="34" charset="0"/>
              <a:sym typeface="+mn-ea"/>
            </a:endParaRPr>
          </a:p>
        </p:txBody>
      </p:sp>
      <p:sp>
        <p:nvSpPr>
          <p:cNvPr id="40" name="文本框 39"/>
          <p:cNvSpPr txBox="1">
            <a:spLocks noChangeArrowheads="1"/>
          </p:cNvSpPr>
          <p:nvPr/>
        </p:nvSpPr>
        <p:spPr bwMode="auto">
          <a:xfrm>
            <a:off x="7130459" y="1990636"/>
            <a:ext cx="2070583" cy="646331"/>
          </a:xfrm>
          <a:prstGeom prst="rect">
            <a:avLst/>
          </a:prstGeom>
          <a:noFill/>
          <a:ln w="9525">
            <a:noFill/>
            <a:miter lim="800000"/>
          </a:ln>
        </p:spPr>
        <p:txBody>
          <a:bodyPr wrap="square">
            <a:spAutoFit/>
          </a:bodyPr>
          <a:lstStyle/>
          <a:p>
            <a:r>
              <a:rPr lang="en-US" altLang="zh-CN" sz="3600" dirty="0" err="1" smtClean="0">
                <a:solidFill>
                  <a:srgbClr val="FF0000"/>
                </a:solidFill>
                <a:latin typeface="汉语拼音" panose="000B0604020202020204" pitchFamily="34" charset="0"/>
                <a:cs typeface="汉语拼音" panose="000B0604020202020204" pitchFamily="34" charset="0"/>
              </a:rPr>
              <a:t>lǐn</a:t>
            </a:r>
            <a:r>
              <a:rPr lang="en-US" altLang="zh-CN" sz="3600" dirty="0" smtClean="0">
                <a:solidFill>
                  <a:srgbClr val="FF0000"/>
                </a:solidFill>
                <a:latin typeface="汉语拼音" panose="000B0604020202020204" pitchFamily="34" charset="0"/>
                <a:cs typeface="汉语拼音" panose="000B0604020202020204" pitchFamily="34" charset="0"/>
              </a:rPr>
              <a:t> </a:t>
            </a:r>
            <a:r>
              <a:rPr lang="en-US" altLang="zh-CN" sz="3600" dirty="0" err="1" smtClean="0">
                <a:solidFill>
                  <a:srgbClr val="FF0000"/>
                </a:solidFill>
                <a:latin typeface="汉语拼音" panose="000B0604020202020204" pitchFamily="34" charset="0"/>
                <a:cs typeface="汉语拼音" panose="000B0604020202020204" pitchFamily="34" charset="0"/>
              </a:rPr>
              <a:t>liè</a:t>
            </a:r>
            <a:endParaRPr lang="en-US" altLang="zh-CN" sz="3600" dirty="0">
              <a:solidFill>
                <a:srgbClr val="FF0000"/>
              </a:solidFill>
              <a:latin typeface="汉语拼音" panose="000B0604020202020204" pitchFamily="34" charset="0"/>
              <a:cs typeface="汉语拼音" panose="000B0604020202020204" pitchFamily="34" charset="0"/>
            </a:endParaRPr>
          </a:p>
        </p:txBody>
      </p:sp>
      <p:sp>
        <p:nvSpPr>
          <p:cNvPr id="7" name="文本框 6"/>
          <p:cNvSpPr txBox="1">
            <a:spLocks noChangeArrowheads="1"/>
          </p:cNvSpPr>
          <p:nvPr/>
        </p:nvSpPr>
        <p:spPr bwMode="auto">
          <a:xfrm>
            <a:off x="1415546" y="2787774"/>
            <a:ext cx="1788302" cy="646331"/>
          </a:xfrm>
          <a:prstGeom prst="rect">
            <a:avLst/>
          </a:prstGeom>
          <a:noFill/>
          <a:ln w="9525">
            <a:noFill/>
            <a:miter lim="800000"/>
          </a:ln>
        </p:spPr>
        <p:txBody>
          <a:bodyPr wrap="square">
            <a:spAutoFit/>
          </a:bodyPr>
          <a:lstStyle/>
          <a:p>
            <a:r>
              <a:rPr lang="en-US" altLang="zh-CN" sz="3600" smtClean="0">
                <a:solidFill>
                  <a:srgbClr val="FF0000"/>
                </a:solidFill>
                <a:latin typeface="汉语拼音" panose="000B0604020202020204" pitchFamily="34" charset="0"/>
                <a:cs typeface="汉语拼音" panose="000B0604020202020204" pitchFamily="34" charset="0"/>
              </a:rPr>
              <a:t>yì</a:t>
            </a:r>
            <a:endParaRPr lang="en-US" altLang="zh-CN" sz="3600">
              <a:solidFill>
                <a:srgbClr val="FF0000"/>
              </a:solidFill>
              <a:latin typeface="汉语拼音" panose="000B0604020202020204" pitchFamily="34" charset="0"/>
              <a:cs typeface="汉语拼音" panose="000B0604020202020204" pitchFamily="34" charset="0"/>
            </a:endParaRPr>
          </a:p>
        </p:txBody>
      </p:sp>
      <p:sp>
        <p:nvSpPr>
          <p:cNvPr id="8" name="文本框 7"/>
          <p:cNvSpPr txBox="1">
            <a:spLocks noChangeArrowheads="1"/>
          </p:cNvSpPr>
          <p:nvPr/>
        </p:nvSpPr>
        <p:spPr bwMode="auto">
          <a:xfrm>
            <a:off x="6846189" y="2752965"/>
            <a:ext cx="3101652" cy="646331"/>
          </a:xfrm>
          <a:prstGeom prst="rect">
            <a:avLst/>
          </a:prstGeom>
          <a:noFill/>
          <a:ln w="9525">
            <a:noFill/>
            <a:miter lim="800000"/>
          </a:ln>
        </p:spPr>
        <p:txBody>
          <a:bodyPr wrap="square">
            <a:spAutoFit/>
          </a:bodyPr>
          <a:lstStyle/>
          <a:p>
            <a:r>
              <a:rPr lang="en-US" altLang="zh-CN" sz="3600" dirty="0" err="1" smtClean="0">
                <a:solidFill>
                  <a:srgbClr val="FF0000"/>
                </a:solidFill>
                <a:latin typeface="汉语拼音" panose="000B0604020202020204" pitchFamily="34" charset="0"/>
                <a:cs typeface="汉语拼音" panose="000B0604020202020204" pitchFamily="34" charset="0"/>
                <a:sym typeface="+mn-ea"/>
              </a:rPr>
              <a:t>cháng</a:t>
            </a:r>
            <a:r>
              <a:rPr lang="en-US" altLang="zh-CN" sz="3600" dirty="0" smtClean="0">
                <a:solidFill>
                  <a:srgbClr val="FF0000"/>
                </a:solidFill>
                <a:latin typeface="汉语拼音" panose="000B0604020202020204" pitchFamily="34" charset="0"/>
                <a:cs typeface="汉语拼音" panose="000B0604020202020204" pitchFamily="34" charset="0"/>
                <a:sym typeface="+mn-ea"/>
              </a:rPr>
              <a:t> é</a:t>
            </a:r>
            <a:endParaRPr lang="en-US" altLang="zh-CN" sz="3600" dirty="0">
              <a:solidFill>
                <a:srgbClr val="FF0000"/>
              </a:solidFill>
              <a:latin typeface="汉语拼音" panose="000B0604020202020204" pitchFamily="34" charset="0"/>
              <a:cs typeface="汉语拼音" panose="000B0604020202020204" pitchFamily="34" charset="0"/>
              <a:sym typeface="+mn-ea"/>
            </a:endParaRPr>
          </a:p>
        </p:txBody>
      </p:sp>
      <p:sp>
        <p:nvSpPr>
          <p:cNvPr id="9" name="文本框 8"/>
          <p:cNvSpPr txBox="1">
            <a:spLocks noChangeArrowheads="1"/>
          </p:cNvSpPr>
          <p:nvPr/>
        </p:nvSpPr>
        <p:spPr bwMode="auto">
          <a:xfrm flipH="1">
            <a:off x="4274587" y="2787774"/>
            <a:ext cx="1707359" cy="646331"/>
          </a:xfrm>
          <a:prstGeom prst="rect">
            <a:avLst/>
          </a:prstGeom>
          <a:noFill/>
          <a:ln w="9525">
            <a:noFill/>
            <a:miter lim="800000"/>
          </a:ln>
        </p:spPr>
        <p:txBody>
          <a:bodyPr wrap="square">
            <a:spAutoFit/>
          </a:bodyPr>
          <a:lstStyle/>
          <a:p>
            <a:r>
              <a:rPr lang="en-US" altLang="zh-CN" sz="3600" dirty="0" err="1" smtClean="0">
                <a:solidFill>
                  <a:srgbClr val="FF0000"/>
                </a:solidFill>
                <a:latin typeface="汉语拼音" panose="000B0604020202020204" pitchFamily="34" charset="0"/>
                <a:cs typeface="汉语拼音" panose="000B0604020202020204" pitchFamily="34" charset="0"/>
                <a:sym typeface="+mn-ea"/>
              </a:rPr>
              <a:t>jí</a:t>
            </a:r>
            <a:r>
              <a:rPr lang="en-US" altLang="zh-CN" sz="3600" dirty="0" smtClean="0">
                <a:solidFill>
                  <a:srgbClr val="FF0000"/>
                </a:solidFill>
                <a:latin typeface="汉语拼音" panose="000B0604020202020204" pitchFamily="34" charset="0"/>
                <a:cs typeface="汉语拼音" panose="000B0604020202020204" pitchFamily="34" charset="0"/>
                <a:sym typeface="+mn-ea"/>
              </a:rPr>
              <a:t> </a:t>
            </a:r>
            <a:r>
              <a:rPr lang="en-US" altLang="zh-CN" sz="3600" dirty="0" err="1" smtClean="0">
                <a:solidFill>
                  <a:srgbClr val="FF0000"/>
                </a:solidFill>
                <a:latin typeface="汉语拼音" panose="000B0604020202020204" pitchFamily="34" charset="0"/>
                <a:cs typeface="汉语拼音" panose="000B0604020202020204" pitchFamily="34" charset="0"/>
                <a:sym typeface="+mn-ea"/>
              </a:rPr>
              <a:t>dù</a:t>
            </a:r>
            <a:endParaRPr lang="en-US" altLang="zh-CN" sz="3600" dirty="0">
              <a:solidFill>
                <a:srgbClr val="FF0000"/>
              </a:solidFill>
              <a:latin typeface="汉语拼音" panose="000B0604020202020204" pitchFamily="34" charset="0"/>
              <a:cs typeface="汉语拼音" panose="000B0604020202020204" pitchFamily="34" charset="0"/>
              <a:sym typeface="+mn-ea"/>
            </a:endParaRPr>
          </a:p>
        </p:txBody>
      </p:sp>
      <p:sp>
        <p:nvSpPr>
          <p:cNvPr id="24" name="文本框 2"/>
          <p:cNvSpPr txBox="1">
            <a:spLocks noChangeArrowheads="1"/>
          </p:cNvSpPr>
          <p:nvPr/>
        </p:nvSpPr>
        <p:spPr bwMode="auto">
          <a:xfrm>
            <a:off x="2483768" y="137782"/>
            <a:ext cx="3272050" cy="707886"/>
          </a:xfrm>
          <a:prstGeom prst="rect">
            <a:avLst/>
          </a:prstGeom>
          <a:noFill/>
          <a:ln w="9525">
            <a:noFill/>
            <a:miter lim="800000"/>
          </a:ln>
        </p:spPr>
        <p:txBody>
          <a:bodyPr wrap="none">
            <a:spAutoFit/>
          </a:bodyPr>
          <a:lstStyle>
            <a:defPPr>
              <a:defRPr lang="zh-CN"/>
            </a:defPPr>
            <a:lvl1pPr>
              <a:defRPr sz="4000" b="1">
                <a:latin typeface="+mn-ea"/>
                <a:ea typeface="+mn-ea"/>
              </a:defRPr>
            </a:lvl1pPr>
          </a:lstStyle>
          <a:p>
            <a:r>
              <a:rPr lang="zh-CN" altLang="en-US" dirty="0"/>
              <a:t>一、易读错字</a:t>
            </a:r>
            <a:endParaRPr lang="zh-CN" altLang="en-US" dirty="0"/>
          </a:p>
        </p:txBody>
      </p:sp>
      <p:sp>
        <p:nvSpPr>
          <p:cNvPr id="25" name="文本框 24"/>
          <p:cNvSpPr txBox="1">
            <a:spLocks noChangeArrowheads="1"/>
          </p:cNvSpPr>
          <p:nvPr/>
        </p:nvSpPr>
        <p:spPr bwMode="auto">
          <a:xfrm>
            <a:off x="1043608" y="228556"/>
            <a:ext cx="1368152" cy="6001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300" dirty="0">
                <a:latin typeface="幼圆" panose="02010509060101010101" charset="-122"/>
                <a:ea typeface="幼圆" panose="02010509060101010101" charset="-122"/>
              </a:rPr>
              <a:t>生字</a:t>
            </a:r>
            <a:endParaRPr lang="zh-CN" altLang="en-US" sz="3300" dirty="0">
              <a:latin typeface="幼圆" panose="02010509060101010101" charset="-122"/>
              <a:ea typeface="幼圆" panose="02010509060101010101" charset="-122"/>
            </a:endParaRPr>
          </a:p>
        </p:txBody>
      </p:sp>
      <p:sp>
        <p:nvSpPr>
          <p:cNvPr id="26" name="矩形标注 25"/>
          <p:cNvSpPr/>
          <p:nvPr/>
        </p:nvSpPr>
        <p:spPr>
          <a:xfrm>
            <a:off x="5126554" y="2214633"/>
            <a:ext cx="2394715" cy="2755057"/>
          </a:xfrm>
          <a:prstGeom prst="wedgeRectCallout">
            <a:avLst>
              <a:gd name="adj1" fmla="val -6705"/>
              <a:gd name="adj2" fmla="val -62940"/>
            </a:avLst>
          </a:prstGeom>
        </p:spPr>
        <p:style>
          <a:lnRef idx="3">
            <a:schemeClr val="lt1"/>
          </a:lnRef>
          <a:fillRef idx="1">
            <a:schemeClr val="accent6"/>
          </a:fillRef>
          <a:effectRef idx="1">
            <a:schemeClr val="accent6"/>
          </a:effectRef>
          <a:fontRef idx="minor">
            <a:schemeClr val="lt1"/>
          </a:fontRef>
        </p:style>
        <p:txBody>
          <a:bodyPr anchor="ctr"/>
          <a:lstStyle/>
          <a:p>
            <a:pPr fontAlgn="auto">
              <a:spcBef>
                <a:spcPts val="0"/>
              </a:spcBef>
              <a:spcAft>
                <a:spcPts val="0"/>
              </a:spcAft>
              <a:defRPr/>
            </a:pPr>
            <a:r>
              <a:rPr lang="zh-CN" altLang="en-US" sz="2800" dirty="0">
                <a:solidFill>
                  <a:schemeClr val="tx1"/>
                </a:solidFill>
                <a:latin typeface="汉语拼音" panose="000B0604020202020204" pitchFamily="34" charset="0"/>
                <a:cs typeface="汉语拼音" panose="000B0604020202020204" pitchFamily="34" charset="0"/>
              </a:rPr>
              <a:t>“聒”和“恬”相似，不能读成“</a:t>
            </a:r>
            <a:r>
              <a:rPr lang="en-US" altLang="zh-CN" sz="2800" dirty="0" err="1">
                <a:solidFill>
                  <a:schemeClr val="tx1"/>
                </a:solidFill>
                <a:latin typeface="汉语拼音" panose="000B0604020202020204" pitchFamily="34" charset="0"/>
                <a:cs typeface="汉语拼音" panose="000B0604020202020204" pitchFamily="34" charset="0"/>
              </a:rPr>
              <a:t>tián</a:t>
            </a:r>
            <a:r>
              <a:rPr lang="en-US" altLang="zh-CN" sz="2800" dirty="0">
                <a:solidFill>
                  <a:schemeClr val="tx1"/>
                </a:solidFill>
                <a:latin typeface="汉语拼音" panose="000B0604020202020204" pitchFamily="34" charset="0"/>
                <a:cs typeface="汉语拼音" panose="000B0604020202020204" pitchFamily="34" charset="0"/>
              </a:rPr>
              <a:t>”,</a:t>
            </a:r>
            <a:r>
              <a:rPr lang="zh-CN" altLang="en-US" sz="2800" dirty="0">
                <a:solidFill>
                  <a:schemeClr val="tx1"/>
                </a:solidFill>
                <a:latin typeface="汉语拼音" panose="000B0604020202020204" pitchFamily="34" charset="0"/>
                <a:cs typeface="汉语拼音" panose="000B0604020202020204" pitchFamily="34" charset="0"/>
              </a:rPr>
              <a:t>它的意思是声音大而杂乱，使人厌烦。</a:t>
            </a:r>
            <a:endParaRPr lang="zh-CN" altLang="en-US" sz="2800" dirty="0">
              <a:solidFill>
                <a:schemeClr val="tx1"/>
              </a:solidFill>
              <a:latin typeface="汉语拼音" panose="000B0604020202020204" pitchFamily="34" charset="0"/>
              <a:cs typeface="汉语拼音" panose="000B0604020202020204" pitchFamily="34" charset="0"/>
            </a:endParaRPr>
          </a:p>
        </p:txBody>
      </p:sp>
      <p:sp>
        <p:nvSpPr>
          <p:cNvPr id="30" name="矩形标注 29"/>
          <p:cNvSpPr/>
          <p:nvPr/>
        </p:nvSpPr>
        <p:spPr>
          <a:xfrm>
            <a:off x="1076772" y="2769716"/>
            <a:ext cx="2394715" cy="2303932"/>
          </a:xfrm>
          <a:prstGeom prst="wedgeRectCallout">
            <a:avLst>
              <a:gd name="adj1" fmla="val 79209"/>
              <a:gd name="adj2" fmla="val -57428"/>
            </a:avLst>
          </a:prstGeom>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zh-CN" altLang="en-US" sz="2800" dirty="0">
                <a:solidFill>
                  <a:schemeClr val="tx1"/>
                </a:solidFill>
                <a:latin typeface="汉语拼音" panose="000B0604020202020204" pitchFamily="34" charset="0"/>
                <a:cs typeface="汉语拼音" panose="000B0604020202020204" pitchFamily="34" charset="0"/>
              </a:rPr>
              <a:t>“暇”和“假”相似，不能读成“</a:t>
            </a:r>
            <a:r>
              <a:rPr lang="en-US" altLang="zh-CN" sz="2800" dirty="0" err="1">
                <a:solidFill>
                  <a:schemeClr val="tx1"/>
                </a:solidFill>
                <a:latin typeface="汉语拼音" panose="000B0604020202020204" pitchFamily="34" charset="0"/>
                <a:cs typeface="汉语拼音" panose="000B0604020202020204" pitchFamily="34" charset="0"/>
              </a:rPr>
              <a:t>jiǎ</a:t>
            </a:r>
            <a:r>
              <a:rPr lang="en-US" altLang="zh-CN" sz="2800" dirty="0">
                <a:solidFill>
                  <a:schemeClr val="tx1"/>
                </a:solidFill>
                <a:latin typeface="汉语拼音" panose="000B0604020202020204" pitchFamily="34" charset="0"/>
                <a:cs typeface="汉语拼音" panose="000B0604020202020204" pitchFamily="34" charset="0"/>
              </a:rPr>
              <a:t> ”,</a:t>
            </a:r>
            <a:r>
              <a:rPr lang="zh-CN" altLang="en-US" sz="2800" dirty="0">
                <a:solidFill>
                  <a:schemeClr val="tx1"/>
                </a:solidFill>
                <a:latin typeface="汉语拼音" panose="000B0604020202020204" pitchFamily="34" charset="0"/>
                <a:cs typeface="汉语拼音" panose="000B0604020202020204" pitchFamily="34" charset="0"/>
              </a:rPr>
              <a:t>它的意思是空闲。</a:t>
            </a:r>
            <a:endParaRPr lang="zh-CN" altLang="en-US" sz="2800" dirty="0">
              <a:solidFill>
                <a:schemeClr val="tx1"/>
              </a:solidFill>
              <a:latin typeface="汉语拼音" panose="000B0604020202020204" pitchFamily="34" charset="0"/>
              <a:cs typeface="汉语拼音" panose="00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blinds(horizontal)">
                                      <p:cBhvr>
                                        <p:cTn id="10" dur="500"/>
                                        <p:tgtEl>
                                          <p:spTgt spid="3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linds(horizontal)">
                                      <p:cBhvr>
                                        <p:cTn id="13" dur="500"/>
                                        <p:tgtEl>
                                          <p:spTgt spid="2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linds(horizontal)">
                                      <p:cBhvr>
                                        <p:cTn id="16" dur="500"/>
                                        <p:tgtEl>
                                          <p:spTgt spid="3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blinds(horizontal)">
                                      <p:cBhvr>
                                        <p:cTn id="19" dur="500"/>
                                        <p:tgtEl>
                                          <p:spTgt spid="3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linds(horizontal)">
                                      <p:cBhvr>
                                        <p:cTn id="22" dur="500"/>
                                        <p:tgtEl>
                                          <p:spTgt spid="4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P spid="37" grpId="0"/>
      <p:bldP spid="38" grpId="0"/>
      <p:bldP spid="39" grpId="0"/>
      <p:bldP spid="40" grpId="0"/>
      <p:bldP spid="7" grpId="0"/>
      <p:bldP spid="8" grpId="0"/>
      <p:bldP spid="9" grpId="0"/>
      <p:bldP spid="24" grpId="0"/>
      <p:bldP spid="25" grpId="0" animBg="1"/>
      <p:bldP spid="26"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611560" y="1224332"/>
            <a:ext cx="8397751" cy="1077218"/>
          </a:xfrm>
          <a:prstGeom prst="rect">
            <a:avLst/>
          </a:prstGeom>
          <a:noFill/>
          <a:ln w="9525">
            <a:noFill/>
            <a:miter lim="800000"/>
          </a:ln>
        </p:spPr>
        <p:txBody>
          <a:bodyPr wrap="square">
            <a:spAutoFit/>
          </a:bodyPr>
          <a:lstStyle/>
          <a:p>
            <a:r>
              <a:rPr lang="en-US" altLang="zh-CN" sz="3200" dirty="0">
                <a:latin typeface="楷体" panose="02010609060101010101" pitchFamily="49" charset="-122"/>
                <a:ea typeface="楷体" panose="02010609060101010101" pitchFamily="49" charset="-122"/>
                <a:sym typeface="+mn-ea"/>
              </a:rPr>
              <a:t>    </a:t>
            </a:r>
            <a:r>
              <a:rPr lang="en-US" altLang="zh-CN" sz="3200" dirty="0" err="1">
                <a:latin typeface="楷体" panose="02010609060101010101" pitchFamily="49" charset="-122"/>
                <a:ea typeface="楷体" panose="02010609060101010101" pitchFamily="49" charset="-122"/>
                <a:sym typeface="Wingdings" panose="05000000000000000000" pitchFamily="2" charset="2"/>
              </a:rPr>
              <a:t>大的,小的，花的，黑的</a:t>
            </a:r>
            <a:r>
              <a:rPr lang="zh-CN" altLang="en-US" sz="3200" dirty="0">
                <a:latin typeface="楷体" panose="02010609060101010101" pitchFamily="49" charset="-122"/>
                <a:ea typeface="楷体" panose="02010609060101010101" pitchFamily="49" charset="-122"/>
                <a:sym typeface="Wingdings" panose="05000000000000000000" pitchFamily="2" charset="2"/>
              </a:rPr>
              <a:t>，有的站在树枝上叫，</a:t>
            </a:r>
            <a:r>
              <a:rPr lang="en-US" altLang="zh-CN" sz="3200" dirty="0">
                <a:latin typeface="楷体" panose="02010609060101010101" pitchFamily="49" charset="-122"/>
                <a:ea typeface="楷体" panose="02010609060101010101" pitchFamily="49" charset="-122"/>
                <a:sym typeface="+mn-ea"/>
              </a:rPr>
              <a:t>有</a:t>
            </a:r>
            <a:r>
              <a:rPr lang="zh-CN" altLang="en-US" sz="3200" dirty="0">
                <a:latin typeface="楷体" panose="02010609060101010101" pitchFamily="49" charset="-122"/>
                <a:ea typeface="楷体" panose="02010609060101010101" pitchFamily="49" charset="-122"/>
                <a:sym typeface="+mn-ea"/>
              </a:rPr>
              <a:t>的飞起来，有</a:t>
            </a:r>
            <a:r>
              <a:rPr lang="en-US" altLang="zh-CN" sz="3200" dirty="0">
                <a:latin typeface="楷体" panose="02010609060101010101" pitchFamily="49" charset="-122"/>
                <a:ea typeface="楷体" panose="02010609060101010101" pitchFamily="49" charset="-122"/>
                <a:sym typeface="+mn-ea"/>
              </a:rPr>
              <a:t>的</a:t>
            </a:r>
            <a:r>
              <a:rPr lang="zh-CN" altLang="en-US" sz="3200" dirty="0">
                <a:latin typeface="楷体" panose="02010609060101010101" pitchFamily="49" charset="-122"/>
                <a:ea typeface="楷体" panose="02010609060101010101" pitchFamily="49" charset="-122"/>
                <a:sym typeface="+mn-ea"/>
              </a:rPr>
              <a:t>在扑翅膀。</a:t>
            </a:r>
            <a:endParaRPr lang="zh-CN" altLang="en-US" sz="3200" dirty="0">
              <a:latin typeface="楷体" panose="02010609060101010101" pitchFamily="49" charset="-122"/>
              <a:ea typeface="楷体" panose="02010609060101010101" pitchFamily="49" charset="-122"/>
              <a:sym typeface="+mn-ea"/>
            </a:endParaRPr>
          </a:p>
        </p:txBody>
      </p:sp>
      <p:sp>
        <p:nvSpPr>
          <p:cNvPr id="6" name="文本框 5"/>
          <p:cNvSpPr txBox="1"/>
          <p:nvPr/>
        </p:nvSpPr>
        <p:spPr>
          <a:xfrm>
            <a:off x="3131840" y="174059"/>
            <a:ext cx="2757486" cy="707886"/>
          </a:xfrm>
          <a:prstGeom prst="rect">
            <a:avLst/>
          </a:prstGeom>
          <a:noFill/>
        </p:spPr>
        <p:txBody>
          <a:bodyPr wrap="none" rtlCol="0" anchor="t">
            <a:spAutoFit/>
          </a:bodyPr>
          <a:lstStyle/>
          <a:p>
            <a:r>
              <a:rPr lang="zh-CN" altLang="en-US" sz="4000" b="1" dirty="0">
                <a:latin typeface="宋体" panose="02010600030101010101" pitchFamily="2" charset="-122"/>
                <a:ea typeface="宋体" panose="02010600030101010101" pitchFamily="2" charset="-122"/>
              </a:rPr>
              <a:t>一</a:t>
            </a:r>
            <a:r>
              <a:rPr lang="zh-CN" altLang="en-US" sz="4000" b="1" dirty="0" smtClean="0">
                <a:latin typeface="宋体" panose="02010600030101010101" pitchFamily="2" charset="-122"/>
                <a:ea typeface="宋体" panose="02010600030101010101" pitchFamily="2" charset="-122"/>
              </a:rPr>
              <a:t>、排比句</a:t>
            </a:r>
            <a:endParaRPr lang="en-US" altLang="zh-CN" sz="4000" b="1" dirty="0">
              <a:latin typeface="宋体" panose="02010600030101010101" pitchFamily="2" charset="-122"/>
              <a:ea typeface="宋体" panose="02010600030101010101" pitchFamily="2" charset="-122"/>
            </a:endParaRPr>
          </a:p>
        </p:txBody>
      </p:sp>
      <p:sp>
        <p:nvSpPr>
          <p:cNvPr id="8" name="文本框 7"/>
          <p:cNvSpPr txBox="1">
            <a:spLocks noChangeArrowheads="1"/>
          </p:cNvSpPr>
          <p:nvPr/>
        </p:nvSpPr>
        <p:spPr bwMode="auto">
          <a:xfrm>
            <a:off x="1043608" y="228556"/>
            <a:ext cx="1368152" cy="6001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300" dirty="0">
                <a:latin typeface="幼圆" panose="02010509060101010101" charset="-122"/>
                <a:ea typeface="幼圆" panose="02010509060101010101" charset="-122"/>
              </a:rPr>
              <a:t>句子</a:t>
            </a:r>
            <a:endParaRPr lang="zh-CN" altLang="en-US" sz="3300" dirty="0">
              <a:latin typeface="幼圆" panose="02010509060101010101" charset="-122"/>
              <a:ea typeface="幼圆" panose="02010509060101010101" charset="-122"/>
            </a:endParaRPr>
          </a:p>
        </p:txBody>
      </p:sp>
      <p:grpSp>
        <p:nvGrpSpPr>
          <p:cNvPr id="9" name="组合 8"/>
          <p:cNvGrpSpPr/>
          <p:nvPr/>
        </p:nvGrpSpPr>
        <p:grpSpPr>
          <a:xfrm>
            <a:off x="827584" y="2312092"/>
            <a:ext cx="7705650" cy="2520280"/>
            <a:chOff x="1646560" y="1553296"/>
            <a:chExt cx="7705650" cy="2520280"/>
          </a:xfrm>
        </p:grpSpPr>
        <p:sp>
          <p:nvSpPr>
            <p:cNvPr id="11" name="单圆角矩形 10"/>
            <p:cNvSpPr/>
            <p:nvPr/>
          </p:nvSpPr>
          <p:spPr>
            <a:xfrm>
              <a:off x="1646560" y="1553296"/>
              <a:ext cx="7705650" cy="2520280"/>
            </a:xfrm>
            <a:prstGeom prst="round1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r>
                <a:rPr lang="zh-CN" altLang="en-US" sz="2800" dirty="0" smtClean="0">
                  <a:solidFill>
                    <a:schemeClr val="tx1"/>
                  </a:solidFill>
                  <a:latin typeface="楷体" panose="02010609060101010101" pitchFamily="49" charset="-122"/>
                  <a:ea typeface="楷体" panose="02010609060101010101" pitchFamily="49" charset="-122"/>
                  <a:sym typeface="+mn-ea"/>
                </a:rPr>
                <a:t>    三</a:t>
              </a:r>
              <a:r>
                <a:rPr lang="zh-CN" altLang="en-US" sz="2800" dirty="0">
                  <a:solidFill>
                    <a:schemeClr val="tx1"/>
                  </a:solidFill>
                  <a:latin typeface="楷体" panose="02010609060101010101" pitchFamily="49" charset="-122"/>
                  <a:ea typeface="楷体" panose="02010609060101010101" pitchFamily="49" charset="-122"/>
                  <a:sym typeface="+mn-ea"/>
                </a:rPr>
                <a:t>个“有的”组成了一组排比句，从不同角度写了鸟的姿态，如</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大、小</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写外形；</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花、黑</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写颜色；</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叫、飞、扑</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写动态。这样会让我们感到一幅百鸟和鸣的画面出现在眼前。</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
          <p:nvSpPr>
            <p:cNvPr id="12" name="流程图: 接点 11"/>
            <p:cNvSpPr/>
            <p:nvPr/>
          </p:nvSpPr>
          <p:spPr>
            <a:xfrm>
              <a:off x="9045382" y="2192458"/>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接点 12"/>
            <p:cNvSpPr/>
            <p:nvPr/>
          </p:nvSpPr>
          <p:spPr>
            <a:xfrm>
              <a:off x="8715510" y="2446965"/>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接点 13"/>
            <p:cNvSpPr/>
            <p:nvPr/>
          </p:nvSpPr>
          <p:spPr>
            <a:xfrm>
              <a:off x="9045568" y="2626985"/>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353701" y="190639"/>
            <a:ext cx="2242922" cy="707886"/>
          </a:xfrm>
          <a:prstGeom prst="rect">
            <a:avLst/>
          </a:prstGeom>
          <a:noFill/>
          <a:ln w="9525">
            <a:noFill/>
            <a:miter lim="800000"/>
          </a:ln>
        </p:spPr>
        <p:txBody>
          <a:bodyPr wrap="none">
            <a:spAutoFit/>
          </a:bodyPr>
          <a:lstStyle/>
          <a:p>
            <a:r>
              <a:rPr lang="zh-CN" altLang="en-US" sz="4000" b="1" dirty="0" smtClean="0">
                <a:latin typeface="+mn-ea"/>
                <a:ea typeface="+mn-ea"/>
              </a:rPr>
              <a:t>二、</a:t>
            </a:r>
            <a:r>
              <a:rPr lang="zh-CN" altLang="en-US" sz="4000" b="1" dirty="0">
                <a:latin typeface="+mn-ea"/>
                <a:ea typeface="+mn-ea"/>
              </a:rPr>
              <a:t>拟人</a:t>
            </a:r>
            <a:endParaRPr lang="zh-CN" altLang="en-US" sz="4000" b="1" dirty="0">
              <a:latin typeface="+mn-ea"/>
              <a:ea typeface="+mn-ea"/>
            </a:endParaRPr>
          </a:p>
        </p:txBody>
      </p:sp>
      <p:sp>
        <p:nvSpPr>
          <p:cNvPr id="3" name="文本框 3"/>
          <p:cNvSpPr txBox="1">
            <a:spLocks noChangeArrowheads="1"/>
          </p:cNvSpPr>
          <p:nvPr/>
        </p:nvSpPr>
        <p:spPr bwMode="auto">
          <a:xfrm>
            <a:off x="539552" y="1059582"/>
            <a:ext cx="8128645" cy="1569660"/>
          </a:xfrm>
          <a:prstGeom prst="rect">
            <a:avLst/>
          </a:prstGeom>
          <a:noFill/>
          <a:ln w="9525">
            <a:noFill/>
            <a:miter lim="800000"/>
          </a:ln>
        </p:spPr>
        <p:txBody>
          <a:bodyPr wrap="square">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一只画眉鸟飞了出来，被我们的掌声一吓，又飞进了叶丛，站在一根小枝上兴奋地叫着，那歌声真好听。</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952675" y="2780625"/>
            <a:ext cx="7705650" cy="2029663"/>
            <a:chOff x="1646560" y="1668938"/>
            <a:chExt cx="7705650" cy="2029663"/>
          </a:xfrm>
        </p:grpSpPr>
        <p:sp>
          <p:nvSpPr>
            <p:cNvPr id="6" name="单圆角矩形 5"/>
            <p:cNvSpPr/>
            <p:nvPr/>
          </p:nvSpPr>
          <p:spPr>
            <a:xfrm>
              <a:off x="1646560" y="1668938"/>
              <a:ext cx="7705650" cy="2029663"/>
            </a:xfrm>
            <a:prstGeom prst="round1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这里</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运用</a:t>
              </a:r>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拟人</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的修辞手法，不但突出了鸟鸣的悦耳，而且让我们体会到作者对画眉鸟的喜爱之情。</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
          <p:nvSpPr>
            <p:cNvPr id="7" name="流程图: 接点 6"/>
            <p:cNvSpPr/>
            <p:nvPr/>
          </p:nvSpPr>
          <p:spPr>
            <a:xfrm>
              <a:off x="9045382" y="2192458"/>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8775352" y="186285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p:nvPr/>
          </p:nvSpPr>
          <p:spPr>
            <a:xfrm>
              <a:off x="9045568" y="2626985"/>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2699792" y="156625"/>
            <a:ext cx="2749471" cy="707886"/>
          </a:xfrm>
          <a:prstGeom prst="rect">
            <a:avLst/>
          </a:prstGeom>
          <a:noFill/>
          <a:ln w="9525">
            <a:noFill/>
            <a:miter lim="800000"/>
          </a:ln>
        </p:spPr>
        <p:txBody>
          <a:bodyPr wrap="none">
            <a:spAutoFit/>
          </a:bodyPr>
          <a:lstStyle/>
          <a:p>
            <a:r>
              <a:rPr lang="zh-CN" altLang="en-US" sz="4000" b="1" dirty="0" smtClean="0">
                <a:latin typeface="+mn-ea"/>
                <a:ea typeface="+mn-ea"/>
              </a:rPr>
              <a:t>三、</a:t>
            </a:r>
            <a:r>
              <a:rPr lang="zh-CN" altLang="en-US" sz="4000" b="1" dirty="0">
                <a:latin typeface="+mn-ea"/>
                <a:ea typeface="+mn-ea"/>
              </a:rPr>
              <a:t>比喻句</a:t>
            </a:r>
            <a:endParaRPr lang="zh-CN" altLang="en-US" sz="4000" b="1" dirty="0">
              <a:latin typeface="+mn-ea"/>
              <a:ea typeface="+mn-ea"/>
            </a:endParaRPr>
          </a:p>
        </p:txBody>
      </p:sp>
      <p:sp>
        <p:nvSpPr>
          <p:cNvPr id="3" name="文本框 3"/>
          <p:cNvSpPr txBox="1">
            <a:spLocks noChangeArrowheads="1"/>
          </p:cNvSpPr>
          <p:nvPr/>
        </p:nvSpPr>
        <p:spPr bwMode="auto">
          <a:xfrm>
            <a:off x="474663" y="1074738"/>
            <a:ext cx="8345487" cy="1077218"/>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我们都走近去，不知道那个满</a:t>
            </a:r>
            <a:r>
              <a:rPr lang="zh-CN" altLang="en-US" sz="3200" dirty="0" smtClean="0">
                <a:latin typeface="楷体" panose="02010609060101010101" pitchFamily="49" charset="-122"/>
                <a:ea typeface="楷体" panose="02010609060101010101" pitchFamily="49" charset="-122"/>
              </a:rPr>
              <a:t>圆儿去</a:t>
            </a:r>
            <a:r>
              <a:rPr lang="zh-CN" altLang="en-US" sz="3200" dirty="0">
                <a:latin typeface="楷体" panose="02010609060101010101" pitchFamily="49" charset="-122"/>
                <a:ea typeface="楷体" panose="02010609060101010101" pitchFamily="49" charset="-122"/>
              </a:rPr>
              <a:t>哪儿了，却疑心这骨</a:t>
            </a:r>
            <a:r>
              <a:rPr lang="zh-CN" altLang="en-US" sz="3200" dirty="0">
                <a:latin typeface="楷体" panose="02010609060101010101" pitchFamily="49" charset="-122"/>
                <a:ea typeface="楷体" panose="02010609060101010101" pitchFamily="49" charset="-122"/>
                <a:sym typeface="+mn-ea"/>
              </a:rPr>
              <a:t>朵</a:t>
            </a:r>
            <a:r>
              <a:rPr lang="zh-CN" altLang="en-US" sz="3200" dirty="0">
                <a:latin typeface="楷体" panose="02010609060101010101" pitchFamily="49" charset="-122"/>
                <a:ea typeface="楷体" panose="02010609060101010101" pitchFamily="49" charset="-122"/>
              </a:rPr>
              <a:t>儿是繁星儿变的。</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794581" y="2499742"/>
            <a:ext cx="7705650" cy="1527517"/>
            <a:chOff x="1646560" y="1668938"/>
            <a:chExt cx="7705650" cy="1527517"/>
          </a:xfrm>
        </p:grpSpPr>
        <p:sp>
          <p:nvSpPr>
            <p:cNvPr id="6" name="单圆角矩形 5"/>
            <p:cNvSpPr/>
            <p:nvPr/>
          </p:nvSpPr>
          <p:spPr>
            <a:xfrm>
              <a:off x="1646560" y="1668938"/>
              <a:ext cx="7705650" cy="1527517"/>
            </a:xfrm>
            <a:prstGeom prst="round1Rect">
              <a:avLst>
                <a:gd name="adj" fmla="val 50000"/>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sym typeface="+mn-ea"/>
                </a:rPr>
                <a:t>    将</a:t>
              </a:r>
              <a:r>
                <a:rPr lang="zh-CN" altLang="en-US" sz="2800" dirty="0">
                  <a:solidFill>
                    <a:schemeClr val="tx1"/>
                  </a:solidFill>
                  <a:latin typeface="楷体" panose="02010609060101010101" pitchFamily="49" charset="-122"/>
                  <a:ea typeface="楷体" panose="02010609060101010101" pitchFamily="49" charset="-122"/>
                  <a:sym typeface="+mn-ea"/>
                </a:rPr>
                <a:t>桂花骨朵比作天上的繁星，既写出了桂花的亮丽，也暗示只有在月光的照射下，桂花才有这般美丽的模样。</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
          <p:nvSpPr>
            <p:cNvPr id="7" name="流程图: 接点 6"/>
            <p:cNvSpPr/>
            <p:nvPr/>
          </p:nvSpPr>
          <p:spPr>
            <a:xfrm>
              <a:off x="9081386" y="2192458"/>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8811356" y="1862857"/>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接点 8"/>
            <p:cNvSpPr/>
            <p:nvPr/>
          </p:nvSpPr>
          <p:spPr>
            <a:xfrm>
              <a:off x="9081572" y="2626985"/>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a:spLocks noChangeArrowheads="1"/>
          </p:cNvSpPr>
          <p:nvPr/>
        </p:nvSpPr>
        <p:spPr bwMode="auto">
          <a:xfrm>
            <a:off x="2699792" y="31786"/>
            <a:ext cx="3272050" cy="707886"/>
          </a:xfrm>
          <a:prstGeom prst="rect">
            <a:avLst/>
          </a:prstGeom>
          <a:noFill/>
          <a:ln w="9525">
            <a:noFill/>
            <a:miter lim="800000"/>
          </a:ln>
        </p:spPr>
        <p:txBody>
          <a:bodyPr wrap="none">
            <a:spAutoFit/>
          </a:bodyPr>
          <a:lstStyle/>
          <a:p>
            <a:r>
              <a:rPr lang="zh-CN" altLang="en-US" sz="4000" b="1" dirty="0">
                <a:latin typeface="+mn-ea"/>
                <a:ea typeface="+mn-ea"/>
              </a:rPr>
              <a:t>五、重点句子</a:t>
            </a:r>
            <a:endParaRPr lang="zh-CN" altLang="en-US" sz="4000" b="1" dirty="0">
              <a:latin typeface="+mn-ea"/>
              <a:ea typeface="+mn-ea"/>
            </a:endParaRPr>
          </a:p>
        </p:txBody>
      </p:sp>
      <p:sp>
        <p:nvSpPr>
          <p:cNvPr id="4" name="文本框 3"/>
          <p:cNvSpPr txBox="1">
            <a:spLocks noChangeArrowheads="1"/>
          </p:cNvSpPr>
          <p:nvPr/>
        </p:nvSpPr>
        <p:spPr bwMode="auto">
          <a:xfrm>
            <a:off x="899592" y="915566"/>
            <a:ext cx="4724400" cy="2062103"/>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春天最美是黎明。</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    夏天最美是夜晚。</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    秋天最美是黄昏。</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sym typeface="+mn-ea"/>
              </a:rPr>
              <a:t>冬天最美是早晨。</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755576" y="3291830"/>
            <a:ext cx="7593316" cy="1224136"/>
            <a:chOff x="933981" y="2214562"/>
            <a:chExt cx="7593316" cy="1224136"/>
          </a:xfrm>
        </p:grpSpPr>
        <p:sp>
          <p:nvSpPr>
            <p:cNvPr id="6" name="矩形 5"/>
            <p:cNvSpPr/>
            <p:nvPr/>
          </p:nvSpPr>
          <p:spPr>
            <a:xfrm>
              <a:off x="933981" y="2214562"/>
              <a:ext cx="7593316" cy="1224136"/>
            </a:xfrm>
            <a:prstGeom prst="rect">
              <a:avLst/>
            </a:prstGeom>
            <a:solidFill>
              <a:schemeClr val="accent4">
                <a:lumMod val="40000"/>
                <a:lumOff val="60000"/>
              </a:schemeClr>
            </a:solidFill>
            <a:ln>
              <a:solidFill>
                <a:srgbClr val="7030A0"/>
              </a:solidFill>
            </a:ln>
          </p:spPr>
          <p:style>
            <a:lnRef idx="1">
              <a:schemeClr val="accent5"/>
            </a:lnRef>
            <a:fillRef idx="2">
              <a:schemeClr val="accent5"/>
            </a:fillRef>
            <a:effectRef idx="1">
              <a:schemeClr val="accent5"/>
            </a:effectRef>
            <a:fontRef idx="minor">
              <a:schemeClr val="dk1"/>
            </a:fontRef>
          </p:style>
          <p:txBody>
            <a:bodyPr rtlCol="0"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这几句话分别是每一段的中心句。概括说明了本段要讲的内容，这样写让我们一目了然</a:t>
              </a:r>
              <a:r>
                <a:rPr lang="en-US" altLang="zh-CN"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流程图: 接点 6"/>
            <p:cNvSpPr/>
            <p:nvPr/>
          </p:nvSpPr>
          <p:spPr>
            <a:xfrm>
              <a:off x="8171856" y="3147814"/>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8146251" y="2499742"/>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p:nvPr/>
          </p:nvSpPr>
          <p:spPr>
            <a:xfrm>
              <a:off x="1043608" y="2499742"/>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1043608" y="627534"/>
            <a:ext cx="7320483" cy="1569660"/>
          </a:xfrm>
          <a:prstGeom prst="rect">
            <a:avLst/>
          </a:prstGeom>
          <a:noFill/>
          <a:ln w="9525">
            <a:noFill/>
            <a:miter lim="800000"/>
          </a:ln>
        </p:spPr>
        <p:txBody>
          <a:bodyPr wrap="square">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“似乎每一片绿叶上都有一个新的生命在颤动” 中的“似乎”能不能去掉?为什么? </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907191" y="2787774"/>
            <a:ext cx="7593316" cy="1224136"/>
            <a:chOff x="933981" y="2214562"/>
            <a:chExt cx="7593316" cy="1224136"/>
          </a:xfrm>
        </p:grpSpPr>
        <p:sp>
          <p:nvSpPr>
            <p:cNvPr id="6" name="矩形 5"/>
            <p:cNvSpPr/>
            <p:nvPr/>
          </p:nvSpPr>
          <p:spPr>
            <a:xfrm>
              <a:off x="933981" y="2214562"/>
              <a:ext cx="7593316" cy="12241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不能</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去掉。因为这是作者对榕树生命力的感觉</a:t>
              </a:r>
              <a:r>
                <a:rPr lang="en-US" altLang="zh-CN"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并非真的如此。 </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流程图: 接点 6"/>
            <p:cNvSpPr/>
            <p:nvPr/>
          </p:nvSpPr>
          <p:spPr>
            <a:xfrm>
              <a:off x="8171856" y="3147814"/>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8146251" y="2499742"/>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p:nvPr/>
          </p:nvSpPr>
          <p:spPr>
            <a:xfrm>
              <a:off x="1043608" y="2499742"/>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391058" y="627534"/>
            <a:ext cx="8256587" cy="1569660"/>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 昨天是我的眼睛骗了我，那“</a:t>
            </a:r>
            <a:r>
              <a:rPr lang="zh-CN" altLang="en-US" sz="3200" dirty="0">
                <a:latin typeface="楷体" panose="02010609060101010101" pitchFamily="49" charset="-122"/>
                <a:ea typeface="楷体" panose="02010609060101010101" pitchFamily="49" charset="-122"/>
                <a:sym typeface="+mn-ea"/>
              </a:rPr>
              <a:t>鸟的天堂”的确是鸟的天堂</a:t>
            </a:r>
            <a:r>
              <a:rPr lang="zh-CN" altLang="en-US" sz="3200" dirty="0">
                <a:latin typeface="楷体" panose="02010609060101010101" pitchFamily="49" charset="-122"/>
                <a:ea typeface="楷体" panose="02010609060101010101" pitchFamily="49" charset="-122"/>
              </a:rPr>
              <a:t>中啊!第一个</a:t>
            </a:r>
            <a:r>
              <a:rPr lang="zh-CN" altLang="en-US" sz="3200" dirty="0">
                <a:latin typeface="楷体" panose="02010609060101010101" pitchFamily="49" charset="-122"/>
                <a:ea typeface="楷体" panose="02010609060101010101" pitchFamily="49" charset="-122"/>
                <a:sym typeface="+mn-ea"/>
              </a:rPr>
              <a:t>“鸟的天堂”加引号，第二个鸟的天堂没加引号。</a:t>
            </a:r>
            <a:r>
              <a:rPr lang="zh-CN" altLang="en-US" sz="3200" dirty="0">
                <a:latin typeface="楷体" panose="02010609060101010101" pitchFamily="49" charset="-122"/>
                <a:ea typeface="楷体" panose="02010609060101010101" pitchFamily="49" charset="-122"/>
              </a:rPr>
              <a:t>为什么? </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822400" y="2389309"/>
            <a:ext cx="7593316" cy="2160240"/>
            <a:chOff x="1033688" y="795459"/>
            <a:chExt cx="7593316" cy="2160240"/>
          </a:xfrm>
        </p:grpSpPr>
        <p:sp>
          <p:nvSpPr>
            <p:cNvPr id="6" name="矩形 5"/>
            <p:cNvSpPr/>
            <p:nvPr/>
          </p:nvSpPr>
          <p:spPr>
            <a:xfrm>
              <a:off x="1033688" y="795459"/>
              <a:ext cx="7593316" cy="21602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第一</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个加引号指的是那棵大榕树，表示一种特定称谓。第二个不加引号指的是作者看了被人们誉为的“鸟的天堂”的大榕树后，感觉是真正的鸟的天堂</a:t>
              </a: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流程图: 接点 7"/>
            <p:cNvSpPr/>
            <p:nvPr/>
          </p:nvSpPr>
          <p:spPr>
            <a:xfrm>
              <a:off x="8146251" y="2499742"/>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p:nvPr/>
          </p:nvSpPr>
          <p:spPr>
            <a:xfrm>
              <a:off x="1038872" y="2402334"/>
              <a:ext cx="180020" cy="18002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a:spLocks noChangeArrowheads="1"/>
          </p:cNvSpPr>
          <p:nvPr/>
        </p:nvSpPr>
        <p:spPr bwMode="auto">
          <a:xfrm>
            <a:off x="2729299" y="147707"/>
            <a:ext cx="3262432" cy="707886"/>
          </a:xfrm>
          <a:prstGeom prst="rect">
            <a:avLst/>
          </a:prstGeom>
          <a:noFill/>
          <a:ln w="9525">
            <a:noFill/>
            <a:miter lim="800000"/>
          </a:ln>
        </p:spPr>
        <p:txBody>
          <a:bodyPr wrap="none">
            <a:spAutoFit/>
          </a:bodyPr>
          <a:lstStyle/>
          <a:p>
            <a:r>
              <a:rPr lang="zh-CN" altLang="en-US" sz="4000" b="1" dirty="0">
                <a:latin typeface="+mn-ea"/>
                <a:ea typeface="+mn-ea"/>
              </a:rPr>
              <a:t>六、巩固练习</a:t>
            </a:r>
            <a:endParaRPr lang="zh-CN" altLang="en-US" sz="4000" b="1" dirty="0">
              <a:latin typeface="+mn-ea"/>
              <a:ea typeface="+mn-ea"/>
            </a:endParaRPr>
          </a:p>
        </p:txBody>
      </p:sp>
      <p:sp>
        <p:nvSpPr>
          <p:cNvPr id="3" name="文本框 2"/>
          <p:cNvSpPr txBox="1">
            <a:spLocks noChangeArrowheads="1"/>
          </p:cNvSpPr>
          <p:nvPr/>
        </p:nvSpPr>
        <p:spPr bwMode="auto">
          <a:xfrm>
            <a:off x="334963" y="952500"/>
            <a:ext cx="2773362" cy="520700"/>
          </a:xfrm>
          <a:prstGeom prst="rect">
            <a:avLst/>
          </a:prstGeom>
          <a:noFill/>
          <a:ln w="9525">
            <a:noFill/>
            <a:miter lim="800000"/>
          </a:ln>
        </p:spPr>
        <p:txBody>
          <a:bodyPr>
            <a:spAutoFit/>
          </a:bodyPr>
          <a:lstStyle/>
          <a:p>
            <a:r>
              <a:rPr lang="en-US" altLang="zh-CN" sz="2800" dirty="0">
                <a:latin typeface="+mn-ea"/>
                <a:ea typeface="+mn-ea"/>
                <a:sym typeface="+mn-ea"/>
              </a:rPr>
              <a:t>1.</a:t>
            </a:r>
            <a:r>
              <a:rPr lang="zh-CN" altLang="en-US" sz="2800" dirty="0">
                <a:latin typeface="+mn-ea"/>
                <a:ea typeface="+mn-ea"/>
                <a:sym typeface="+mn-ea"/>
              </a:rPr>
              <a:t>句子乐园。</a:t>
            </a:r>
            <a:r>
              <a:rPr lang="zh-CN" altLang="en-US" sz="2800" u="sng" dirty="0">
                <a:latin typeface="+mn-ea"/>
                <a:ea typeface="+mn-ea"/>
                <a:sym typeface="+mn-ea"/>
              </a:rPr>
              <a:t>                 </a:t>
            </a:r>
            <a:r>
              <a:rPr lang="zh-CN" altLang="en-US" sz="2800" dirty="0">
                <a:latin typeface="+mn-ea"/>
                <a:ea typeface="+mn-ea"/>
                <a:sym typeface="+mn-ea"/>
              </a:rPr>
              <a:t> </a:t>
            </a:r>
            <a:endParaRPr lang="zh-CN" altLang="en-US" sz="2800" dirty="0">
              <a:latin typeface="+mn-ea"/>
              <a:ea typeface="+mn-ea"/>
              <a:sym typeface="+mn-ea"/>
            </a:endParaRPr>
          </a:p>
        </p:txBody>
      </p:sp>
      <p:sp>
        <p:nvSpPr>
          <p:cNvPr id="2" name="文本框 1"/>
          <p:cNvSpPr txBox="1">
            <a:spLocks noChangeArrowheads="1"/>
          </p:cNvSpPr>
          <p:nvPr/>
        </p:nvSpPr>
        <p:spPr bwMode="auto">
          <a:xfrm>
            <a:off x="166340" y="1473200"/>
            <a:ext cx="8388350" cy="3108543"/>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mn-ea"/>
              </a:rPr>
              <a:t>“夕阳斜照西山时，动人的是点点归鸦急急匆匆地朝窠里飞去。”作者触景生情，看到点点归鸦急急匆匆地朝窠里飞去，可能会想到</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sym typeface="+mn-ea"/>
              </a:rPr>
              <a:t>想</a:t>
            </a:r>
            <a:r>
              <a:rPr lang="en-US" altLang="zh-CN" sz="2800" dirty="0" smtClean="0">
                <a:latin typeface="楷体" panose="02010609060101010101" pitchFamily="49" charset="-122"/>
                <a:ea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a:t>
            </a:r>
            <a:endParaRPr lang="zh-CN" altLang="en-US" sz="2800" dirty="0">
              <a:latin typeface="楷体" panose="02010609060101010101" pitchFamily="49" charset="-122"/>
              <a:ea typeface="楷体" panose="02010609060101010101" pitchFamily="49" charset="-122"/>
              <a:sym typeface="+mn-ea"/>
            </a:endParaRPr>
          </a:p>
          <a:p>
            <a:r>
              <a:rPr lang="en-US" altLang="zh-CN"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mn-ea"/>
              </a:rPr>
              <a:t>“噢，月亮竟是这么多:只要你愿意，它就有了哩。”“噢”要用 </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的语气来读，“月亮”在这里指的是</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。这句话的意思</a:t>
            </a:r>
            <a:r>
              <a:rPr lang="zh-CN" altLang="en-US" sz="2800" dirty="0">
                <a:solidFill>
                  <a:srgbClr val="FF0000"/>
                </a:solidFill>
                <a:latin typeface="楷体" panose="02010609060101010101" pitchFamily="49" charset="-122"/>
                <a:ea typeface="楷体" panose="02010609060101010101" pitchFamily="49" charset="-122"/>
                <a:sym typeface="+mn-ea"/>
              </a:rPr>
              <a:t>是</a:t>
            </a:r>
            <a:r>
              <a:rPr lang="en-US" altLang="zh-CN" sz="2800" dirty="0">
                <a:latin typeface="楷体" panose="02010609060101010101" pitchFamily="49" charset="-122"/>
                <a:ea typeface="楷体" panose="02010609060101010101" pitchFamily="49" charset="-122"/>
                <a:sym typeface="+mn-ea"/>
              </a:rPr>
              <a:t>(                           )                                               </a:t>
            </a:r>
            <a:endParaRPr lang="zh-CN" altLang="en-US" sz="2800" dirty="0">
              <a:latin typeface="楷体" panose="02010609060101010101" pitchFamily="49" charset="-122"/>
              <a:ea typeface="楷体" panose="02010609060101010101" pitchFamily="49" charset="-122"/>
              <a:sym typeface="+mn-ea"/>
            </a:endParaRPr>
          </a:p>
        </p:txBody>
      </p:sp>
      <p:sp>
        <p:nvSpPr>
          <p:cNvPr id="11" name="文本框 10"/>
          <p:cNvSpPr txBox="1">
            <a:spLocks noChangeArrowheads="1"/>
          </p:cNvSpPr>
          <p:nvPr/>
        </p:nvSpPr>
        <p:spPr bwMode="auto">
          <a:xfrm>
            <a:off x="695325" y="4059238"/>
            <a:ext cx="4899025"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只要你去发现，美无处不在。</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6" name="文本框 5"/>
          <p:cNvSpPr txBox="1">
            <a:spLocks noChangeArrowheads="1"/>
          </p:cNvSpPr>
          <p:nvPr/>
        </p:nvSpPr>
        <p:spPr bwMode="auto">
          <a:xfrm>
            <a:off x="5656659" y="2311400"/>
            <a:ext cx="1025525" cy="52070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故乡</a:t>
            </a:r>
            <a:r>
              <a:rPr lang="zh-CN" altLang="en-US" sz="2800" b="1" u="sng" dirty="0">
                <a:solidFill>
                  <a:srgbClr val="FF0000"/>
                </a:solidFill>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 </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a:spLocks noChangeArrowheads="1"/>
          </p:cNvSpPr>
          <p:nvPr/>
        </p:nvSpPr>
        <p:spPr bwMode="auto">
          <a:xfrm>
            <a:off x="7456859" y="2327275"/>
            <a:ext cx="909638" cy="52070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亲人</a:t>
            </a:r>
            <a:r>
              <a:rPr lang="zh-CN" altLang="en-US" sz="2800" b="1" u="sng" dirty="0">
                <a:solidFill>
                  <a:srgbClr val="FF0000"/>
                </a:solidFill>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 </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8" name="文本框 7"/>
          <p:cNvSpPr txBox="1">
            <a:spLocks noChangeArrowheads="1"/>
          </p:cNvSpPr>
          <p:nvPr/>
        </p:nvSpPr>
        <p:spPr bwMode="auto">
          <a:xfrm>
            <a:off x="3641725" y="3182938"/>
            <a:ext cx="1042988" cy="522287"/>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惊讶</a:t>
            </a:r>
            <a:r>
              <a:rPr lang="zh-CN" altLang="en-US" sz="2800" b="1" u="sng" dirty="0">
                <a:solidFill>
                  <a:srgbClr val="FF0000"/>
                </a:solidFill>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 </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a:spLocks noChangeArrowheads="1"/>
          </p:cNvSpPr>
          <p:nvPr/>
        </p:nvSpPr>
        <p:spPr bwMode="auto">
          <a:xfrm>
            <a:off x="2409825" y="3608388"/>
            <a:ext cx="2178050"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美好的事物</a:t>
            </a:r>
            <a:r>
              <a:rPr lang="zh-CN" altLang="en-US" sz="2800" b="1" u="sng">
                <a:solidFill>
                  <a:srgbClr val="FF0000"/>
                </a:solidFill>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 </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blinds(horizontal)">
                                      <p:cBhvr>
                                        <p:cTn id="16" dur="500"/>
                                        <p:tgtEl>
                                          <p:spTgt spid="9">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blinds(horizontal)">
                                      <p:cBhvr>
                                        <p:cTn id="1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a:spLocks noChangeArrowheads="1"/>
          </p:cNvSpPr>
          <p:nvPr/>
        </p:nvSpPr>
        <p:spPr bwMode="auto">
          <a:xfrm>
            <a:off x="1043608" y="379414"/>
            <a:ext cx="3057247" cy="523220"/>
          </a:xfrm>
          <a:prstGeom prst="rect">
            <a:avLst/>
          </a:prstGeom>
          <a:noFill/>
          <a:ln w="9525">
            <a:noFill/>
            <a:miter lim="800000"/>
          </a:ln>
        </p:spPr>
        <p:txBody>
          <a:bodyPr wrap="none">
            <a:spAutoFit/>
          </a:bodyPr>
          <a:lstStyle/>
          <a:p>
            <a:r>
              <a:rPr lang="en-US" altLang="zh-CN" sz="2800" dirty="0">
                <a:latin typeface="+mn-ea"/>
                <a:ea typeface="+mn-ea"/>
              </a:rPr>
              <a:t>2.</a:t>
            </a:r>
            <a:r>
              <a:rPr lang="zh-CN" altLang="en-US" sz="2800" dirty="0">
                <a:latin typeface="+mn-ea"/>
                <a:ea typeface="+mn-ea"/>
              </a:rPr>
              <a:t>按要求写句子。</a:t>
            </a:r>
            <a:endParaRPr lang="zh-CN" altLang="en-US" sz="2800" dirty="0">
              <a:latin typeface="+mn-ea"/>
              <a:ea typeface="+mn-ea"/>
            </a:endParaRPr>
          </a:p>
        </p:txBody>
      </p:sp>
      <p:sp>
        <p:nvSpPr>
          <p:cNvPr id="2" name="文本框 1"/>
          <p:cNvSpPr txBox="1">
            <a:spLocks noChangeArrowheads="1"/>
          </p:cNvSpPr>
          <p:nvPr/>
        </p:nvSpPr>
        <p:spPr bwMode="auto">
          <a:xfrm>
            <a:off x="684213" y="1058863"/>
            <a:ext cx="5124450" cy="946150"/>
          </a:xfrm>
          <a:prstGeom prst="rect">
            <a:avLst/>
          </a:prstGeom>
          <a:noFill/>
          <a:ln w="9525">
            <a:noFill/>
            <a:miter lim="800000"/>
          </a:ln>
        </p:spPr>
        <p:txBody>
          <a:bodyPr wrap="none">
            <a:spAutoFit/>
          </a:bodyPr>
          <a:lstStyle/>
          <a:p>
            <a:r>
              <a:rPr lang="zh-CN" altLang="en-US" sz="2800" dirty="0">
                <a:latin typeface="楷体" panose="02010609060101010101" pitchFamily="49" charset="-122"/>
                <a:ea typeface="楷体" panose="02010609060101010101" pitchFamily="49" charset="-122"/>
                <a:sym typeface="Wingdings" panose="05000000000000000000" pitchFamily="2" charset="2"/>
              </a:rPr>
              <a:t></a:t>
            </a:r>
            <a:r>
              <a:rPr lang="zh-CN" altLang="en-US" sz="2800" dirty="0">
                <a:latin typeface="楷体" panose="02010609060101010101" pitchFamily="49" charset="-122"/>
                <a:ea typeface="楷体" panose="02010609060101010101" pitchFamily="49" charset="-122"/>
              </a:rPr>
              <a:t>我们又把船在树下泊了片刻。</a:t>
            </a:r>
            <a:endParaRPr lang="zh-CN" altLang="en-US" sz="2800" dirty="0">
              <a:latin typeface="楷体" panose="02010609060101010101" pitchFamily="49" charset="-122"/>
              <a:ea typeface="楷体" panose="02010609060101010101" pitchFamily="49" charset="-122"/>
            </a:endParaRPr>
          </a:p>
          <a:p>
            <a:r>
              <a:rPr lang="zh-CN" altLang="en-US" sz="2800" dirty="0">
                <a:sym typeface="+mn-ea"/>
              </a:rPr>
              <a:t>(    </a:t>
            </a:r>
            <a:r>
              <a:rPr lang="zh-CN" altLang="en-US" sz="2800" dirty="0">
                <a:latin typeface="楷体" panose="02010609060101010101" pitchFamily="49" charset="-122"/>
                <a:ea typeface="楷体" panose="02010609060101010101" pitchFamily="49" charset="-122"/>
                <a:sym typeface="+mn-ea"/>
              </a:rPr>
              <a:t>改为“被”字句</a:t>
            </a:r>
            <a:r>
              <a:rPr lang="zh-CN" altLang="en-US" sz="2800" dirty="0">
                <a:sym typeface="+mn-ea"/>
              </a:rPr>
              <a:t>  )</a:t>
            </a:r>
            <a:endParaRPr lang="zh-CN" altLang="en-US"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57225" y="2813050"/>
            <a:ext cx="7258050" cy="946150"/>
          </a:xfrm>
          <a:prstGeom prst="rect">
            <a:avLst/>
          </a:prstGeom>
          <a:noFill/>
          <a:ln w="9525">
            <a:noFill/>
            <a:miter lim="800000"/>
          </a:ln>
        </p:spPr>
        <p:txBody>
          <a:bodyPr wrap="none">
            <a:spAutoFit/>
          </a:bodyPr>
          <a:lstStyle/>
          <a:p>
            <a:r>
              <a:rPr lang="zh-CN" altLang="en-US" sz="2800" dirty="0">
                <a:latin typeface="楷体" panose="02010609060101010101" pitchFamily="49" charset="-122"/>
                <a:ea typeface="楷体" panose="02010609060101010101" pitchFamily="49" charset="-122"/>
                <a:sym typeface="Wingdings" panose="05000000000000000000" pitchFamily="2" charset="2"/>
              </a:rPr>
              <a:t>那翠绿的颜色，明亮地照耀着我们的眼睛。</a:t>
            </a:r>
            <a:endParaRPr lang="zh-CN" altLang="en-US" sz="2800" dirty="0">
              <a:latin typeface="楷体" panose="02010609060101010101" pitchFamily="49" charset="-122"/>
              <a:ea typeface="楷体" panose="02010609060101010101" pitchFamily="49" charset="-122"/>
              <a:sym typeface="Wingdings" panose="05000000000000000000" pitchFamily="2" charset="2"/>
            </a:endParaRPr>
          </a:p>
          <a:p>
            <a:r>
              <a:rPr lang="zh-CN" altLang="en-US" sz="2800" dirty="0">
                <a:sym typeface="+mn-ea"/>
              </a:rPr>
              <a:t>(    </a:t>
            </a:r>
            <a:r>
              <a:rPr lang="zh-CN" altLang="en-US" sz="2800" dirty="0">
                <a:latin typeface="楷体" panose="02010609060101010101" pitchFamily="49" charset="-122"/>
                <a:ea typeface="楷体" panose="02010609060101010101" pitchFamily="49" charset="-122"/>
                <a:sym typeface="+mn-ea"/>
              </a:rPr>
              <a:t>改为“被”字句</a:t>
            </a:r>
            <a:r>
              <a:rPr lang="zh-CN" altLang="en-US" sz="2800" dirty="0">
                <a:sym typeface="+mn-ea"/>
              </a:rPr>
              <a:t>  )</a:t>
            </a:r>
            <a:endParaRPr lang="zh-CN" altLang="en-US" sz="2800"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657225" y="2162175"/>
            <a:ext cx="4852610" cy="523220"/>
          </a:xfrm>
          <a:prstGeom prst="rect">
            <a:avLst/>
          </a:prstGeom>
          <a:noFill/>
          <a:ln w="9525">
            <a:noFill/>
            <a:miter lim="800000"/>
          </a:ln>
        </p:spPr>
        <p:txBody>
          <a:bodyPr wrap="none">
            <a:spAutoFit/>
          </a:bodyPr>
          <a:lstStyle/>
          <a:p>
            <a:r>
              <a:rPr lang="zh-CN" altLang="en-US" sz="2800" dirty="0">
                <a:solidFill>
                  <a:srgbClr val="FF0000"/>
                </a:solidFill>
                <a:latin typeface="楷体" panose="02010609060101010101" pitchFamily="49" charset="-122"/>
                <a:ea typeface="楷体" panose="02010609060101010101" pitchFamily="49" charset="-122"/>
                <a:sym typeface="+mn-ea"/>
              </a:rPr>
              <a:t>船又被我们在树下泊了片刻</a:t>
            </a:r>
            <a:r>
              <a:rPr lang="zh-CN" altLang="en-US" sz="2800" dirty="0">
                <a:solidFill>
                  <a:srgbClr val="FF0000"/>
                </a:solidFill>
                <a:latin typeface="楷体" panose="02010609060101010101" pitchFamily="49" charset="-122"/>
                <a:ea typeface="楷体" panose="02010609060101010101" pitchFamily="49" charset="-122"/>
              </a:rPr>
              <a:t>。</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657225" y="3895725"/>
            <a:ext cx="7366119" cy="523220"/>
          </a:xfrm>
          <a:prstGeom prst="rect">
            <a:avLst/>
          </a:prstGeom>
          <a:noFill/>
          <a:ln w="9525">
            <a:noFill/>
            <a:miter lim="800000"/>
          </a:ln>
        </p:spPr>
        <p:txBody>
          <a:bodyPr wrap="none">
            <a:spAutoFit/>
          </a:bodyPr>
          <a:lstStyle/>
          <a:p>
            <a:r>
              <a:rPr lang="zh-CN" altLang="en-US" sz="2800">
                <a:solidFill>
                  <a:srgbClr val="FF0000"/>
                </a:solidFill>
                <a:latin typeface="楷体" panose="02010609060101010101" pitchFamily="49" charset="-122"/>
                <a:ea typeface="楷体" panose="02010609060101010101" pitchFamily="49" charset="-122"/>
                <a:sym typeface="Wingdings" panose="05000000000000000000" pitchFamily="2" charset="2"/>
              </a:rPr>
              <a:t>我们的眼睛</a:t>
            </a:r>
            <a:r>
              <a:rPr lang="zh-CN" altLang="en-US" sz="2800">
                <a:solidFill>
                  <a:srgbClr val="FF0000"/>
                </a:solidFill>
                <a:latin typeface="楷体" panose="02010609060101010101" pitchFamily="49" charset="-122"/>
                <a:ea typeface="楷体" panose="02010609060101010101" pitchFamily="49" charset="-122"/>
                <a:sym typeface="+mn-ea"/>
              </a:rPr>
              <a:t>被</a:t>
            </a:r>
            <a:r>
              <a:rPr lang="zh-CN" altLang="en-US" sz="2800">
                <a:solidFill>
                  <a:srgbClr val="FF0000"/>
                </a:solidFill>
                <a:latin typeface="楷体" panose="02010609060101010101" pitchFamily="49" charset="-122"/>
                <a:ea typeface="楷体" panose="02010609060101010101" pitchFamily="49" charset="-122"/>
                <a:sym typeface="Wingdings" panose="05000000000000000000" pitchFamily="2" charset="2"/>
              </a:rPr>
              <a:t>那翠绿的颜色，明亮地照耀着</a:t>
            </a:r>
            <a:r>
              <a:rPr lang="zh-CN" altLang="en-US" sz="2800">
                <a:solidFill>
                  <a:srgbClr val="FF0000"/>
                </a:solidFill>
                <a:latin typeface="楷体" panose="02010609060101010101" pitchFamily="49" charset="-122"/>
                <a:ea typeface="楷体" panose="02010609060101010101" pitchFamily="49" charset="-122"/>
              </a:rPr>
              <a:t>。</a:t>
            </a:r>
            <a:endParaRPr lang="zh-CN" altLang="en-US" sz="280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2921600" y="109218"/>
            <a:ext cx="3531736" cy="707886"/>
          </a:xfrm>
          <a:prstGeom prst="rect">
            <a:avLst/>
          </a:prstGeom>
          <a:noFill/>
          <a:ln w="9525">
            <a:noFill/>
            <a:miter lim="800000"/>
          </a:ln>
        </p:spPr>
        <p:txBody>
          <a:bodyPr wrap="none">
            <a:spAutoFit/>
          </a:bodyPr>
          <a:lstStyle/>
          <a:p>
            <a:r>
              <a:rPr lang="en-US" altLang="zh-CN" sz="4000" b="1" dirty="0" smtClean="0">
                <a:latin typeface="楷体" panose="02010609060101010101" pitchFamily="49" charset="-122"/>
                <a:ea typeface="楷体" panose="02010609060101010101" pitchFamily="49" charset="-122"/>
                <a:sym typeface="+mn-ea"/>
              </a:rPr>
              <a:t>21.</a:t>
            </a:r>
            <a:r>
              <a:rPr lang="zh-CN" altLang="en-US" sz="4000" b="1" dirty="0" smtClean="0">
                <a:latin typeface="楷体" panose="02010609060101010101" pitchFamily="49" charset="-122"/>
                <a:ea typeface="楷体" panose="02010609060101010101" pitchFamily="49" charset="-122"/>
                <a:sym typeface="+mn-ea"/>
              </a:rPr>
              <a:t>古诗词三首</a:t>
            </a:r>
            <a:endParaRPr lang="zh-CN" altLang="en-US" sz="4000" b="1" dirty="0">
              <a:latin typeface="楷体" panose="02010609060101010101" pitchFamily="49" charset="-122"/>
              <a:ea typeface="楷体" panose="02010609060101010101" pitchFamily="49" charset="-122"/>
              <a:sym typeface="+mn-ea"/>
            </a:endParaRPr>
          </a:p>
        </p:txBody>
      </p:sp>
      <p:sp>
        <p:nvSpPr>
          <p:cNvPr id="4" name="文本框 3"/>
          <p:cNvSpPr txBox="1">
            <a:spLocks noChangeArrowheads="1"/>
          </p:cNvSpPr>
          <p:nvPr/>
        </p:nvSpPr>
        <p:spPr bwMode="auto">
          <a:xfrm>
            <a:off x="4036367" y="987574"/>
            <a:ext cx="4833938" cy="3046988"/>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rPr>
              <a:t>     </a:t>
            </a:r>
            <a:r>
              <a:rPr lang="en-US" altLang="zh-CN" sz="3200" dirty="0" smtClean="0">
                <a:latin typeface="楷体" panose="02010609060101010101" pitchFamily="49" charset="-122"/>
                <a:ea typeface="楷体" panose="02010609060101010101" pitchFamily="49" charset="-122"/>
              </a:rPr>
              <a:t>《</a:t>
            </a:r>
            <a:r>
              <a:rPr lang="en-US" altLang="zh-CN" sz="3200" dirty="0" err="1">
                <a:latin typeface="楷体" panose="02010609060101010101" pitchFamily="49" charset="-122"/>
                <a:ea typeface="楷体" panose="02010609060101010101" pitchFamily="49" charset="-122"/>
              </a:rPr>
              <a:t>山居秋暝</a:t>
            </a:r>
            <a:r>
              <a:rPr lang="en-US" altLang="zh-CN"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pPr algn="ctr"/>
            <a:r>
              <a:rPr lang="en-US" altLang="zh-CN" sz="2800" dirty="0" smtClean="0">
                <a:latin typeface="楷体" panose="02010609060101010101" pitchFamily="49" charset="-122"/>
                <a:ea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sym typeface="+mn-ea"/>
              </a:rPr>
              <a:t>唐</a:t>
            </a:r>
            <a:r>
              <a:rPr lang="en-US" altLang="zh-CN" sz="2800" dirty="0" smtClean="0">
                <a:latin typeface="楷体" panose="02010609060101010101" pitchFamily="49" charset="-122"/>
                <a:ea typeface="楷体" panose="02010609060101010101" pitchFamily="49" charset="-122"/>
                <a:sym typeface="+mn-ea"/>
              </a:rPr>
              <a:t>]</a:t>
            </a:r>
            <a:r>
              <a:rPr lang="en-US" altLang="zh-CN" sz="2800" dirty="0" err="1">
                <a:latin typeface="楷体" panose="02010609060101010101" pitchFamily="49" charset="-122"/>
                <a:ea typeface="楷体" panose="02010609060101010101" pitchFamily="49" charset="-122"/>
              </a:rPr>
              <a:t>王维</a:t>
            </a:r>
            <a:r>
              <a:rPr lang="en-US" altLang="zh-CN" sz="2800" dirty="0">
                <a:latin typeface="楷体" panose="02010609060101010101" pitchFamily="49" charset="-122"/>
                <a:ea typeface="楷体" panose="02010609060101010101" pitchFamily="49" charset="-122"/>
              </a:rPr>
              <a:t> </a:t>
            </a:r>
            <a:endParaRPr lang="en-US" altLang="zh-CN" sz="28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sym typeface="+mn-ea"/>
              </a:rPr>
              <a:t>空山新雨后，天气晚来秋。</a:t>
            </a:r>
            <a:endParaRPr lang="zh-CN" altLang="en-US" sz="3200" dirty="0">
              <a:latin typeface="楷体" panose="02010609060101010101" pitchFamily="49" charset="-122"/>
              <a:ea typeface="楷体" panose="02010609060101010101" pitchFamily="49" charset="-122"/>
              <a:sym typeface="+mn-ea"/>
            </a:endParaRPr>
          </a:p>
          <a:p>
            <a:r>
              <a:rPr lang="zh-CN" altLang="en-US" sz="3200" dirty="0">
                <a:latin typeface="楷体" panose="02010609060101010101" pitchFamily="49" charset="-122"/>
                <a:ea typeface="楷体" panose="02010609060101010101" pitchFamily="49" charset="-122"/>
                <a:sym typeface="+mn-ea"/>
              </a:rPr>
              <a:t>明月松间照，清泉石上流。</a:t>
            </a:r>
            <a:endParaRPr lang="zh-CN" altLang="en-US" sz="3200" dirty="0">
              <a:latin typeface="楷体" panose="02010609060101010101" pitchFamily="49" charset="-122"/>
              <a:ea typeface="楷体" panose="02010609060101010101" pitchFamily="49" charset="-122"/>
              <a:sym typeface="+mn-ea"/>
            </a:endParaRPr>
          </a:p>
          <a:p>
            <a:r>
              <a:rPr lang="zh-CN" altLang="en-US" sz="3200" dirty="0">
                <a:latin typeface="楷体" panose="02010609060101010101" pitchFamily="49" charset="-122"/>
                <a:ea typeface="楷体" panose="02010609060101010101" pitchFamily="49" charset="-122"/>
                <a:sym typeface="+mn-ea"/>
              </a:rPr>
              <a:t>竹喧归浣女，莲动下渔舟。</a:t>
            </a:r>
            <a:endParaRPr lang="zh-CN" altLang="en-US" sz="3200" dirty="0">
              <a:latin typeface="楷体" panose="02010609060101010101" pitchFamily="49" charset="-122"/>
              <a:ea typeface="楷体" panose="02010609060101010101" pitchFamily="49" charset="-122"/>
              <a:sym typeface="+mn-ea"/>
            </a:endParaRPr>
          </a:p>
          <a:p>
            <a:r>
              <a:rPr lang="zh-CN" altLang="en-US" sz="3200" dirty="0">
                <a:latin typeface="楷体" panose="02010609060101010101" pitchFamily="49" charset="-122"/>
                <a:ea typeface="楷体" panose="02010609060101010101" pitchFamily="49" charset="-122"/>
                <a:sym typeface="+mn-ea"/>
              </a:rPr>
              <a:t>随意春芳歇，王孙自可留。</a:t>
            </a:r>
            <a:endParaRPr lang="en-US" altLang="zh-CN" sz="2800" dirty="0"/>
          </a:p>
        </p:txBody>
      </p:sp>
      <p:pic>
        <p:nvPicPr>
          <p:cNvPr id="2" name="图片 1"/>
          <p:cNvPicPr>
            <a:picLocks noChangeAspect="1"/>
          </p:cNvPicPr>
          <p:nvPr/>
        </p:nvPicPr>
        <p:blipFill>
          <a:blip r:embed="rId1"/>
          <a:srcRect/>
          <a:stretch>
            <a:fillRect/>
          </a:stretch>
        </p:blipFill>
        <p:spPr bwMode="auto">
          <a:xfrm>
            <a:off x="1043608" y="1407526"/>
            <a:ext cx="2482850" cy="2207084"/>
          </a:xfrm>
          <a:prstGeom prst="rect">
            <a:avLst/>
          </a:prstGeom>
          <a:noFill/>
          <a:ln w="9525">
            <a:noFill/>
            <a:miter lim="800000"/>
            <a:headEnd/>
            <a:tailEnd/>
          </a:ln>
        </p:spPr>
      </p:pic>
      <p:sp>
        <p:nvSpPr>
          <p:cNvPr id="14" name="文本框 13"/>
          <p:cNvSpPr txBox="1">
            <a:spLocks noChangeArrowheads="1"/>
          </p:cNvSpPr>
          <p:nvPr/>
        </p:nvSpPr>
        <p:spPr bwMode="auto">
          <a:xfrm>
            <a:off x="1043608" y="228556"/>
            <a:ext cx="1512168" cy="6001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300" dirty="0" smtClean="0">
                <a:latin typeface="幼圆" panose="02010509060101010101" charset="-122"/>
                <a:ea typeface="幼圆" panose="02010509060101010101" charset="-122"/>
              </a:rPr>
              <a:t>知识点</a:t>
            </a:r>
            <a:endParaRPr lang="zh-CN" altLang="en-US" sz="3300" dirty="0">
              <a:latin typeface="幼圆" panose="02010509060101010101" charset="-122"/>
              <a:ea typeface="幼圆"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4716016" y="1362894"/>
            <a:ext cx="4302125" cy="2244725"/>
          </a:xfrm>
          <a:prstGeom prst="rect">
            <a:avLst/>
          </a:prstGeom>
          <a:noFill/>
          <a:ln w="9525">
            <a:noFill/>
            <a:miter lim="800000"/>
          </a:ln>
        </p:spPr>
        <p:txBody>
          <a:bodyPr>
            <a:spAutoFit/>
          </a:bodyPr>
          <a:lstStyle/>
          <a:p>
            <a:r>
              <a:rPr lang="en-US" altLang="zh-CN" sz="28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王维，唐代诗人。字摩诘。后官至尚书右丞，故亦称王右丞。诗与孟浩然齐名，并称“王孟”</a:t>
            </a:r>
            <a:r>
              <a:rPr lang="zh-CN" altLang="en-US" sz="2800" dirty="0" smtClean="0">
                <a:latin typeface="楷体" panose="02010609060101010101" pitchFamily="49" charset="-122"/>
                <a:ea typeface="楷体" panose="02010609060101010101" pitchFamily="49" charset="-122"/>
              </a:rPr>
              <a:t>。有《王右丞集》行世。</a:t>
            </a:r>
            <a:endParaRPr lang="zh-CN" altLang="en-US" sz="28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rcRect/>
          <a:stretch>
            <a:fillRect/>
          </a:stretch>
        </p:blipFill>
        <p:spPr bwMode="auto">
          <a:xfrm>
            <a:off x="827584" y="1323975"/>
            <a:ext cx="3054703" cy="2280469"/>
          </a:xfrm>
          <a:prstGeom prst="rect">
            <a:avLst/>
          </a:prstGeom>
          <a:noFill/>
          <a:ln w="9525">
            <a:noFill/>
            <a:miter lim="800000"/>
            <a:headEnd/>
            <a:tailEnd/>
          </a:ln>
        </p:spPr>
      </p:pic>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a:latin typeface="宋体" panose="02010600030101010101" pitchFamily="2" charset="-122"/>
                <a:ea typeface="宋体" panose="02010600030101010101" pitchFamily="2" charset="-122"/>
              </a:rPr>
              <a:t>作者介绍</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34150" y="2690813"/>
            <a:ext cx="2364075" cy="646331"/>
          </a:xfrm>
          <a:prstGeom prst="rect">
            <a:avLst/>
          </a:prstGeom>
          <a:noFill/>
        </p:spPr>
        <p:txBody>
          <a:bodyPr wrap="square">
            <a:spAutoFit/>
          </a:bodyPr>
          <a:lstStyle/>
          <a:p>
            <a:pPr fontAlgn="auto">
              <a:spcBef>
                <a:spcPts val="0"/>
              </a:spcBef>
              <a:spcAft>
                <a:spcPts val="0"/>
              </a:spcAft>
              <a:defRPr/>
            </a:pPr>
            <a:r>
              <a:rPr lang="zh-CN" altLang="en-US" sz="3600" b="1" dirty="0">
                <a:solidFill>
                  <a:srgbClr val="FF0000"/>
                </a:solidFill>
                <a:latin typeface="楷体" panose="02010609060101010101" pitchFamily="49" charset="-122"/>
                <a:ea typeface="楷体" panose="02010609060101010101" pitchFamily="49" charset="-122"/>
                <a:cs typeface="+mn-ea"/>
              </a:rPr>
              <a:t>榕</a:t>
            </a:r>
            <a:r>
              <a:rPr lang="zh-CN" altLang="en-US" sz="3600" b="1" dirty="0">
                <a:latin typeface="楷体" panose="02010609060101010101" pitchFamily="49" charset="-122"/>
                <a:ea typeface="楷体" panose="02010609060101010101" pitchFamily="49" charset="-122"/>
                <a:cs typeface="+mn-ea"/>
              </a:rPr>
              <a:t>树</a:t>
            </a:r>
            <a:endParaRPr lang="zh-CN" altLang="en-US" sz="3600" b="1" dirty="0">
              <a:latin typeface="楷体" panose="02010609060101010101" pitchFamily="49" charset="-122"/>
              <a:ea typeface="楷体" panose="02010609060101010101" pitchFamily="49" charset="-122"/>
              <a:cs typeface="+mn-ea"/>
            </a:endParaRPr>
          </a:p>
        </p:txBody>
      </p:sp>
      <p:sp>
        <p:nvSpPr>
          <p:cNvPr id="8" name="文本框 7"/>
          <p:cNvSpPr txBox="1">
            <a:spLocks noChangeArrowheads="1"/>
          </p:cNvSpPr>
          <p:nvPr/>
        </p:nvSpPr>
        <p:spPr bwMode="auto">
          <a:xfrm>
            <a:off x="2808288" y="63500"/>
            <a:ext cx="3262432" cy="707886"/>
          </a:xfrm>
          <a:prstGeom prst="rect">
            <a:avLst/>
          </a:prstGeom>
          <a:noFill/>
          <a:ln w="9525">
            <a:noFill/>
            <a:miter lim="800000"/>
          </a:ln>
        </p:spPr>
        <p:txBody>
          <a:bodyPr wrap="none">
            <a:spAutoFit/>
          </a:bodyPr>
          <a:lstStyle/>
          <a:p>
            <a:r>
              <a:rPr lang="zh-CN" altLang="en-US" sz="4000" b="1" dirty="0">
                <a:latin typeface="+mn-ea"/>
                <a:ea typeface="+mn-ea"/>
              </a:rPr>
              <a:t>二、易写错字</a:t>
            </a:r>
            <a:endParaRPr lang="zh-CN" altLang="en-US" sz="4000" b="1" dirty="0">
              <a:latin typeface="+mn-ea"/>
              <a:ea typeface="+mn-ea"/>
            </a:endParaRPr>
          </a:p>
        </p:txBody>
      </p:sp>
      <p:sp>
        <p:nvSpPr>
          <p:cNvPr id="10" name="文本框 9"/>
          <p:cNvSpPr txBox="1">
            <a:spLocks noChangeArrowheads="1"/>
          </p:cNvSpPr>
          <p:nvPr/>
        </p:nvSpPr>
        <p:spPr bwMode="auto">
          <a:xfrm>
            <a:off x="4597400" y="1985963"/>
            <a:ext cx="2347299" cy="646331"/>
          </a:xfrm>
          <a:prstGeom prst="rect">
            <a:avLst/>
          </a:prstGeom>
          <a:noFill/>
          <a:ln w="9525">
            <a:noFill/>
            <a:miter lim="800000"/>
          </a:ln>
        </p:spPr>
        <p:txBody>
          <a:bodyPr wrap="square">
            <a:spAutoFit/>
          </a:bodyPr>
          <a:lstStyle/>
          <a:p>
            <a:r>
              <a:rPr lang="zh-CN" altLang="en-US" sz="3600" b="1">
                <a:latin typeface="楷体" panose="02010609060101010101" pitchFamily="49" charset="-122"/>
                <a:ea typeface="楷体" panose="02010609060101010101" pitchFamily="49" charset="-122"/>
              </a:rPr>
              <a:t>油</a:t>
            </a:r>
            <a:r>
              <a:rPr lang="zh-CN" altLang="en-US" sz="3600" b="1">
                <a:solidFill>
                  <a:srgbClr val="FF0000"/>
                </a:solidFill>
                <a:latin typeface="楷体" panose="02010609060101010101" pitchFamily="49" charset="-122"/>
                <a:ea typeface="楷体" panose="02010609060101010101" pitchFamily="49" charset="-122"/>
              </a:rPr>
              <a:t>漆</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12" name="文本框 11"/>
          <p:cNvSpPr txBox="1">
            <a:spLocks noChangeArrowheads="1"/>
          </p:cNvSpPr>
          <p:nvPr/>
        </p:nvSpPr>
        <p:spPr bwMode="auto">
          <a:xfrm>
            <a:off x="6534150" y="1285875"/>
            <a:ext cx="2790378"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晕</a:t>
            </a:r>
            <a:r>
              <a:rPr lang="zh-CN" altLang="en-US" sz="3600" b="1">
                <a:latin typeface="楷体" panose="02010609060101010101" pitchFamily="49" charset="-122"/>
                <a:ea typeface="楷体" panose="02010609060101010101" pitchFamily="49" charset="-122"/>
              </a:rPr>
              <a:t>车</a:t>
            </a:r>
            <a:endParaRPr lang="zh-CN" altLang="en-US" sz="3600" b="1">
              <a:latin typeface="楷体" panose="02010609060101010101" pitchFamily="49" charset="-122"/>
              <a:ea typeface="楷体" panose="02010609060101010101" pitchFamily="49" charset="-122"/>
            </a:endParaRPr>
          </a:p>
        </p:txBody>
      </p:sp>
      <p:sp>
        <p:nvSpPr>
          <p:cNvPr id="13" name="文本框 12"/>
          <p:cNvSpPr txBox="1">
            <a:spLocks noChangeArrowheads="1"/>
          </p:cNvSpPr>
          <p:nvPr/>
        </p:nvSpPr>
        <p:spPr bwMode="auto">
          <a:xfrm>
            <a:off x="2795588" y="1985963"/>
            <a:ext cx="2168037"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愈</a:t>
            </a:r>
            <a:r>
              <a:rPr lang="zh-CN" altLang="en-US" sz="3600" b="1">
                <a:latin typeface="楷体" panose="02010609060101010101" pitchFamily="49" charset="-122"/>
                <a:ea typeface="楷体" panose="02010609060101010101" pitchFamily="49" charset="-122"/>
              </a:rPr>
              <a:t>合</a:t>
            </a:r>
            <a:endParaRPr lang="zh-CN" altLang="en-US" sz="3600" b="1">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881063" y="1281113"/>
            <a:ext cx="2387886" cy="646331"/>
          </a:xfrm>
          <a:prstGeom prst="rect">
            <a:avLst/>
          </a:prstGeom>
          <a:noFill/>
          <a:ln w="9525">
            <a:noFill/>
            <a:miter lim="800000"/>
          </a:ln>
        </p:spPr>
        <p:txBody>
          <a:bodyPr wrap="square">
            <a:spAutoFit/>
          </a:bodyPr>
          <a:lstStyle/>
          <a:p>
            <a:r>
              <a:rPr lang="zh-CN" altLang="en-US" sz="3600" b="1">
                <a:latin typeface="楷体" panose="02010609060101010101" pitchFamily="49" charset="-122"/>
                <a:ea typeface="楷体" panose="02010609060101010101" pitchFamily="49" charset="-122"/>
              </a:rPr>
              <a:t>忧</a:t>
            </a:r>
            <a:r>
              <a:rPr lang="zh-CN" altLang="en-US" sz="3600" b="1">
                <a:solidFill>
                  <a:srgbClr val="FF0000"/>
                </a:solidFill>
                <a:latin typeface="楷体" panose="02010609060101010101" pitchFamily="49" charset="-122"/>
                <a:ea typeface="楷体" panose="02010609060101010101" pitchFamily="49" charset="-122"/>
              </a:rPr>
              <a:t>愁</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2795588" y="1282700"/>
            <a:ext cx="2147744"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寺</a:t>
            </a:r>
            <a:r>
              <a:rPr lang="zh-CN" altLang="en-US" sz="3600" b="1">
                <a:latin typeface="楷体" panose="02010609060101010101" pitchFamily="49" charset="-122"/>
                <a:ea typeface="楷体" panose="02010609060101010101" pitchFamily="49" charset="-122"/>
              </a:rPr>
              <a:t>院</a:t>
            </a:r>
            <a:endParaRPr lang="zh-CN" altLang="en-US" sz="3600" b="1">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4597399" y="1282700"/>
            <a:ext cx="2245831"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黎</a:t>
            </a:r>
            <a:r>
              <a:rPr lang="zh-CN" altLang="en-US" sz="3600" b="1">
                <a:latin typeface="楷体" panose="02010609060101010101" pitchFamily="49" charset="-122"/>
                <a:ea typeface="楷体" panose="02010609060101010101" pitchFamily="49" charset="-122"/>
              </a:rPr>
              <a:t>明</a:t>
            </a:r>
            <a:endParaRPr lang="zh-CN" altLang="en-US" sz="3600" b="1">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881063" y="1985963"/>
            <a:ext cx="2174802"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幕</a:t>
            </a:r>
            <a:r>
              <a:rPr lang="zh-CN" altLang="en-US" sz="3600" b="1">
                <a:latin typeface="楷体" panose="02010609060101010101" pitchFamily="49" charset="-122"/>
                <a:ea typeface="楷体" panose="02010609060101010101" pitchFamily="49" charset="-122"/>
              </a:rPr>
              <a:t>布</a:t>
            </a:r>
            <a:endParaRPr lang="zh-CN" altLang="en-US" sz="3600" b="1">
              <a:latin typeface="楷体" panose="02010609060101010101" pitchFamily="49" charset="-122"/>
              <a:ea typeface="楷体" panose="02010609060101010101" pitchFamily="49" charset="-122"/>
            </a:endParaRPr>
          </a:p>
        </p:txBody>
      </p:sp>
      <p:sp>
        <p:nvSpPr>
          <p:cNvPr id="18" name="文本框 17"/>
          <p:cNvSpPr txBox="1">
            <a:spLocks noChangeArrowheads="1"/>
          </p:cNvSpPr>
          <p:nvPr/>
        </p:nvSpPr>
        <p:spPr bwMode="auto">
          <a:xfrm>
            <a:off x="6534150" y="1985963"/>
            <a:ext cx="2103775"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旷</a:t>
            </a:r>
            <a:r>
              <a:rPr lang="zh-CN" altLang="en-US" sz="3600" b="1">
                <a:latin typeface="楷体" panose="02010609060101010101" pitchFamily="49" charset="-122"/>
                <a:ea typeface="楷体" panose="02010609060101010101" pitchFamily="49" charset="-122"/>
              </a:rPr>
              <a:t>课</a:t>
            </a:r>
            <a:endParaRPr lang="zh-CN" altLang="en-US" sz="3600" b="1">
              <a:latin typeface="楷体" panose="02010609060101010101" pitchFamily="49" charset="-122"/>
              <a:ea typeface="楷体" panose="02010609060101010101" pitchFamily="49" charset="-122"/>
            </a:endParaRPr>
          </a:p>
        </p:txBody>
      </p:sp>
      <p:sp>
        <p:nvSpPr>
          <p:cNvPr id="14" name="文本框 13"/>
          <p:cNvSpPr txBox="1">
            <a:spLocks noChangeArrowheads="1"/>
          </p:cNvSpPr>
          <p:nvPr/>
        </p:nvSpPr>
        <p:spPr bwMode="auto">
          <a:xfrm>
            <a:off x="4597400" y="2690813"/>
            <a:ext cx="2347299"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免</a:t>
            </a:r>
            <a:r>
              <a:rPr lang="zh-CN" altLang="en-US" sz="3600" b="1">
                <a:latin typeface="楷体" panose="02010609060101010101" pitchFamily="49" charset="-122"/>
                <a:ea typeface="楷体" panose="02010609060101010101" pitchFamily="49" charset="-122"/>
              </a:rPr>
              <a:t>费</a:t>
            </a:r>
            <a:endParaRPr lang="zh-CN" altLang="en-US" sz="3600" b="1">
              <a:latin typeface="楷体" panose="02010609060101010101" pitchFamily="49" charset="-122"/>
              <a:ea typeface="楷体" panose="02010609060101010101" pitchFamily="49" charset="-122"/>
            </a:endParaRPr>
          </a:p>
        </p:txBody>
      </p:sp>
      <p:sp>
        <p:nvSpPr>
          <p:cNvPr id="15" name="文本框 14"/>
          <p:cNvSpPr txBox="1">
            <a:spLocks noChangeArrowheads="1"/>
          </p:cNvSpPr>
          <p:nvPr/>
        </p:nvSpPr>
        <p:spPr bwMode="auto">
          <a:xfrm>
            <a:off x="881063" y="2690813"/>
            <a:ext cx="2347299"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怡</a:t>
            </a:r>
            <a:r>
              <a:rPr lang="zh-CN" altLang="en-US" sz="3600" b="1">
                <a:latin typeface="楷体" panose="02010609060101010101" pitchFamily="49" charset="-122"/>
                <a:ea typeface="楷体" panose="02010609060101010101" pitchFamily="49" charset="-122"/>
              </a:rPr>
              <a:t>情</a:t>
            </a:r>
            <a:endParaRPr lang="zh-CN" altLang="en-US" sz="3600" b="1">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2795588" y="2690813"/>
            <a:ext cx="2184950" cy="646331"/>
          </a:xfrm>
          <a:prstGeom prst="rect">
            <a:avLst/>
          </a:prstGeom>
          <a:noFill/>
          <a:ln w="9525">
            <a:noFill/>
            <a:miter lim="800000"/>
          </a:ln>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纠</a:t>
            </a:r>
            <a:r>
              <a:rPr lang="zh-CN" altLang="en-US" sz="3600" b="1">
                <a:latin typeface="楷体" panose="02010609060101010101" pitchFamily="49" charset="-122"/>
                <a:ea typeface="楷体" panose="02010609060101010101" pitchFamily="49" charset="-122"/>
              </a:rPr>
              <a:t>正</a:t>
            </a:r>
            <a:endParaRPr lang="zh-CN" altLang="en-US" sz="3600" b="1">
              <a:latin typeface="楷体" panose="02010609060101010101" pitchFamily="49" charset="-122"/>
              <a:ea typeface="楷体" panose="02010609060101010101" pitchFamily="49" charset="-122"/>
            </a:endParaRPr>
          </a:p>
        </p:txBody>
      </p:sp>
      <p:sp>
        <p:nvSpPr>
          <p:cNvPr id="19" name="矩形标注 18"/>
          <p:cNvSpPr/>
          <p:nvPr/>
        </p:nvSpPr>
        <p:spPr bwMode="auto">
          <a:xfrm>
            <a:off x="6539830" y="2168693"/>
            <a:ext cx="2111243" cy="2690990"/>
          </a:xfrm>
          <a:prstGeom prst="wedgeRectCallout">
            <a:avLst>
              <a:gd name="adj1" fmla="val -93714"/>
              <a:gd name="adj2" fmla="val -62077"/>
            </a:avLst>
          </a:prstGeom>
        </p:spPr>
        <p:style>
          <a:lnRef idx="3">
            <a:schemeClr val="lt1"/>
          </a:lnRef>
          <a:fillRef idx="1">
            <a:schemeClr val="accent5"/>
          </a:fillRef>
          <a:effectRef idx="1">
            <a:schemeClr val="accent5"/>
          </a:effectRef>
          <a:fontRef idx="minor">
            <a:schemeClr val="lt1"/>
          </a:fontRef>
        </p:style>
        <p:txBody>
          <a:bodyPr anchor="ctr"/>
          <a:lstStyle/>
          <a:p>
            <a:pPr>
              <a:lnSpc>
                <a:spcPct val="80000"/>
              </a:lnSpc>
            </a:pPr>
            <a:r>
              <a:rPr lang="zh-CN" altLang="en-US" sz="2800" b="1" dirty="0">
                <a:solidFill>
                  <a:schemeClr val="tx1"/>
                </a:solidFill>
                <a:latin typeface="宋体" panose="02010600030101010101" pitchFamily="2" charset="-122"/>
                <a:sym typeface="+mn-ea"/>
              </a:rPr>
              <a:t> “黎”的右上部分千万不要写成“勿”，画蛇添足哟！</a:t>
            </a:r>
            <a:endParaRPr lang="zh-CN" altLang="en-US" sz="2800" b="1" dirty="0">
              <a:solidFill>
                <a:schemeClr val="tx1"/>
              </a:solidFill>
              <a:latin typeface="宋体" panose="02010600030101010101" pitchFamily="2" charset="-122"/>
              <a:sym typeface="+mn-ea"/>
            </a:endParaRPr>
          </a:p>
        </p:txBody>
      </p:sp>
      <p:sp>
        <p:nvSpPr>
          <p:cNvPr id="20" name="矩形标注 19"/>
          <p:cNvSpPr/>
          <p:nvPr/>
        </p:nvSpPr>
        <p:spPr bwMode="auto">
          <a:xfrm>
            <a:off x="1006329" y="3573122"/>
            <a:ext cx="4444065" cy="1286561"/>
          </a:xfrm>
          <a:prstGeom prst="wedgeRectCallout">
            <a:avLst>
              <a:gd name="adj1" fmla="val 35372"/>
              <a:gd name="adj2" fmla="val -131301"/>
            </a:avLst>
          </a:prstGeom>
        </p:spPr>
        <p:style>
          <a:lnRef idx="3">
            <a:schemeClr val="lt1"/>
          </a:lnRef>
          <a:fillRef idx="1">
            <a:schemeClr val="accent3"/>
          </a:fillRef>
          <a:effectRef idx="1">
            <a:schemeClr val="accent3"/>
          </a:effectRef>
          <a:fontRef idx="minor">
            <a:schemeClr val="lt1"/>
          </a:fontRef>
        </p:style>
        <p:txBody>
          <a:bodyPr anchor="ctr"/>
          <a:lstStyle/>
          <a:p>
            <a:pPr>
              <a:lnSpc>
                <a:spcPct val="80000"/>
              </a:lnSpc>
            </a:pPr>
            <a:r>
              <a:rPr lang="zh-CN" altLang="en-US" sz="2800" b="1" dirty="0">
                <a:solidFill>
                  <a:schemeClr val="tx1"/>
                </a:solidFill>
                <a:latin typeface="宋体" panose="02010600030101010101" pitchFamily="2" charset="-122"/>
                <a:sym typeface="+mn-ea"/>
              </a:rPr>
              <a:t>“漆”下面千万必要写成“水”，大家要仔细哟</a:t>
            </a:r>
            <a:r>
              <a:rPr lang="en-US" altLang="zh-CN" sz="2800" b="1" dirty="0">
                <a:solidFill>
                  <a:schemeClr val="tx1"/>
                </a:solidFill>
                <a:latin typeface="宋体" panose="02010600030101010101" pitchFamily="2" charset="-122"/>
                <a:sym typeface="+mn-ea"/>
              </a:rPr>
              <a:t>!</a:t>
            </a:r>
            <a:endParaRPr lang="en-US" altLang="zh-CN" sz="2800" b="1" dirty="0">
              <a:solidFill>
                <a:schemeClr val="tx1"/>
              </a:solidFill>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linds(horizont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inVertical)">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2" grpId="0"/>
      <p:bldP spid="13" grpId="0"/>
      <p:bldP spid="2" grpId="0"/>
      <p:bldP spid="3" grpId="0"/>
      <p:bldP spid="6" grpId="0"/>
      <p:bldP spid="7" grpId="0"/>
      <p:bldP spid="18" grpId="0"/>
      <p:bldP spid="14" grpId="0"/>
      <p:bldP spid="15" grpId="0"/>
      <p:bldP spid="11" grpId="0"/>
      <p:bldP spid="19" grpId="0" animBg="1"/>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467544" y="1203598"/>
            <a:ext cx="8864600" cy="2308324"/>
          </a:xfrm>
          <a:prstGeom prst="rect">
            <a:avLst/>
          </a:prstGeom>
          <a:noFill/>
          <a:ln w="9525">
            <a:noFill/>
            <a:miter lim="800000"/>
          </a:ln>
        </p:spPr>
        <p:txBody>
          <a:bodyPr wrap="square">
            <a:spAutoFit/>
          </a:bodyPr>
          <a:lstStyle/>
          <a:p>
            <a:r>
              <a:rPr lang="zh-CN" altLang="en-US" sz="3600" dirty="0">
                <a:latin typeface="楷体" panose="02010609060101010101" pitchFamily="49" charset="-122"/>
                <a:ea typeface="楷体" panose="02010609060101010101" pitchFamily="49" charset="-122"/>
              </a:rPr>
              <a:t>暝：日落时分，天色将晚。 </a:t>
            </a:r>
            <a:endParaRPr lang="en-US" altLang="zh-CN" sz="3600" dirty="0" smtClean="0">
              <a:latin typeface="楷体" panose="02010609060101010101" pitchFamily="49" charset="-122"/>
              <a:ea typeface="楷体" panose="02010609060101010101" pitchFamily="49" charset="-122"/>
            </a:endParaRPr>
          </a:p>
          <a:p>
            <a:r>
              <a:rPr lang="zh-CN" altLang="en-US" sz="3600" dirty="0" smtClean="0">
                <a:latin typeface="楷体" panose="02010609060101010101" pitchFamily="49" charset="-122"/>
                <a:ea typeface="楷体" panose="02010609060101010101" pitchFamily="49" charset="-122"/>
              </a:rPr>
              <a:t>浣</a:t>
            </a:r>
            <a:r>
              <a:rPr lang="zh-CN" altLang="en-US" sz="3600" dirty="0">
                <a:latin typeface="楷体" panose="02010609060101010101" pitchFamily="49" charset="-122"/>
                <a:ea typeface="楷体" panose="02010609060101010101" pitchFamily="49" charset="-122"/>
              </a:rPr>
              <a:t>女：洗衣物的女子。 </a:t>
            </a:r>
            <a:endParaRPr lang="zh-CN" altLang="en-US" sz="3600" dirty="0">
              <a:latin typeface="楷体" panose="02010609060101010101" pitchFamily="49" charset="-122"/>
              <a:ea typeface="楷体" panose="02010609060101010101" pitchFamily="49" charset="-122"/>
            </a:endParaRPr>
          </a:p>
          <a:p>
            <a:r>
              <a:rPr lang="zh-CN" altLang="en-US" sz="3600" dirty="0">
                <a:latin typeface="楷体" panose="02010609060101010101" pitchFamily="49" charset="-122"/>
                <a:ea typeface="楷体" panose="02010609060101010101" pitchFamily="49" charset="-122"/>
                <a:sym typeface="+mn-ea"/>
              </a:rPr>
              <a:t>歇：尽</a:t>
            </a:r>
            <a:r>
              <a:rPr lang="zh-CN" altLang="en-US" sz="3600" dirty="0" smtClean="0">
                <a:latin typeface="楷体" panose="02010609060101010101" pitchFamily="49" charset="-122"/>
                <a:ea typeface="楷体" panose="02010609060101010101" pitchFamily="49" charset="-122"/>
                <a:sym typeface="+mn-ea"/>
              </a:rPr>
              <a:t>。</a:t>
            </a:r>
            <a:endParaRPr lang="en-US" altLang="zh-CN" sz="3600" dirty="0">
              <a:latin typeface="楷体" panose="02010609060101010101" pitchFamily="49" charset="-122"/>
              <a:ea typeface="楷体" panose="02010609060101010101" pitchFamily="49" charset="-122"/>
              <a:sym typeface="+mn-ea"/>
            </a:endParaRPr>
          </a:p>
          <a:p>
            <a:r>
              <a:rPr lang="zh-CN" altLang="en-US" sz="3600" dirty="0" smtClean="0">
                <a:latin typeface="楷体" panose="02010609060101010101" pitchFamily="49" charset="-122"/>
                <a:ea typeface="楷体" panose="02010609060101010101" pitchFamily="49" charset="-122"/>
              </a:rPr>
              <a:t>王孙</a:t>
            </a:r>
            <a:r>
              <a:rPr lang="zh-CN" altLang="en-US" sz="3600" dirty="0">
                <a:latin typeface="楷体" panose="02010609060101010101" pitchFamily="49" charset="-122"/>
                <a:ea typeface="楷体" panose="02010609060101010101" pitchFamily="49" charset="-122"/>
              </a:rPr>
              <a:t>：原指贵族子弟，此处指诗人自己。 </a:t>
            </a:r>
            <a:endParaRPr lang="zh-CN" altLang="en-US" sz="3600" dirty="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a:r>
              <a:rPr lang="zh-CN" altLang="en-US" sz="2800" dirty="0" smtClean="0">
                <a:latin typeface="宋体" panose="02010600030101010101" pitchFamily="2" charset="-122"/>
                <a:ea typeface="宋体" panose="02010600030101010101" pitchFamily="2" charset="-122"/>
              </a:rPr>
              <a:t>注   释</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611560" y="1131590"/>
            <a:ext cx="8352928" cy="3046988"/>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空旷</a:t>
            </a:r>
            <a:r>
              <a:rPr lang="zh-CN" altLang="en-US" sz="3200" dirty="0">
                <a:latin typeface="楷体" panose="02010609060101010101" pitchFamily="49" charset="-122"/>
                <a:ea typeface="楷体" panose="02010609060101010101" pitchFamily="49" charset="-122"/>
              </a:rPr>
              <a:t>的群山沐浴了一场新雨，夜晚降临使人感到已是初秋。皎皎明月从松隙间洒下清光，清清泉水在山石上淙淙淌流。竹林喧响知是洗衣姑娘归来，莲叶轻摇想是上游荡下轻舟。春日的芳菲不妨任随它消歇，秋天的山中王孙自可以久留。</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诗文意思</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3563888" y="1347614"/>
            <a:ext cx="5393109" cy="2554545"/>
          </a:xfrm>
          <a:prstGeom prst="rect">
            <a:avLst/>
          </a:prstGeom>
          <a:noFill/>
          <a:ln w="9525">
            <a:noFill/>
            <a:miter lim="800000"/>
          </a:ln>
        </p:spPr>
        <p:txBody>
          <a:bodyPr wrap="square">
            <a:spAutoFit/>
          </a:bodyPr>
          <a:lstStyle/>
          <a:p>
            <a:r>
              <a:rPr lang="en-US" altLang="zh-CN" sz="3200" dirty="0">
                <a:latin typeface="楷体" panose="02010609060101010101" pitchFamily="49" charset="-122"/>
                <a:ea typeface="楷体" panose="02010609060101010101" pitchFamily="49" charset="-122"/>
                <a:sym typeface="+mn-ea"/>
              </a:rPr>
              <a:t>    </a:t>
            </a:r>
            <a:r>
              <a:rPr lang="zh-CN" altLang="en-US" sz="3200" dirty="0">
                <a:latin typeface="楷体" panose="02010609060101010101" pitchFamily="49" charset="-122"/>
                <a:ea typeface="楷体" panose="02010609060101010101" pitchFamily="49" charset="-122"/>
                <a:sym typeface="+mn-ea"/>
              </a:rPr>
              <a:t>描写了山居新雨后，秋天傍晚时的景象，表达了诗人高洁的情怀和对理想境界的追求，表现出诗人洁身自好的品格。</a:t>
            </a:r>
            <a:endParaRPr lang="zh-CN" altLang="en-US" sz="3200" dirty="0">
              <a:latin typeface="楷体" panose="02010609060101010101" pitchFamily="49" charset="-122"/>
              <a:ea typeface="楷体" panose="02010609060101010101" pitchFamily="49" charset="-122"/>
              <a:sym typeface="+mn-ea"/>
            </a:endParaRPr>
          </a:p>
        </p:txBody>
      </p:sp>
      <p:sp>
        <p:nvSpPr>
          <p:cNvPr id="7" name="文本框 6"/>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主题思想</a:t>
            </a:r>
            <a:endParaRPr lang="zh-CN" altLang="en-US" sz="2800" dirty="0">
              <a:latin typeface="宋体" panose="02010600030101010101" pitchFamily="2" charset="-122"/>
              <a:ea typeface="宋体" panose="02010600030101010101" pitchFamily="2" charset="-122"/>
            </a:endParaRPr>
          </a:p>
        </p:txBody>
      </p:sp>
      <p:pic>
        <p:nvPicPr>
          <p:cNvPr id="2050" name="Picture 2" descr="https://gimg2.baidu.com/image_search/src=http%3A%2F%2F5b0988e595225.cdn.sohucs.com%2Fimages%2F20190805%2F10cc96e2dd5b4fee8e3545c78cf663d7.jpeg&amp;refer=http%3A%2F%2F5b0988e595225.cdn.sohucs.com&amp;app=2002&amp;size=f9999,10000&amp;q=a80&amp;n=0&amp;g=0n&amp;fmt=jpeg?sec=1619587292&amp;t=67b93f48df39519b2c6c568f01eb23a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536" y="1347614"/>
            <a:ext cx="3045262" cy="2255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a:stretch>
            <a:fillRect/>
          </a:stretch>
        </p:blipFill>
        <p:spPr bwMode="auto">
          <a:xfrm>
            <a:off x="884685" y="931763"/>
            <a:ext cx="3021409" cy="2942803"/>
          </a:xfrm>
          <a:prstGeom prst="rect">
            <a:avLst/>
          </a:prstGeom>
          <a:noFill/>
          <a:ln w="9525">
            <a:noFill/>
            <a:miter lim="800000"/>
            <a:headEnd/>
            <a:tailEnd/>
          </a:ln>
        </p:spPr>
      </p:pic>
      <p:sp>
        <p:nvSpPr>
          <p:cNvPr id="4" name="文本框 3"/>
          <p:cNvSpPr txBox="1">
            <a:spLocks noChangeArrowheads="1"/>
          </p:cNvSpPr>
          <p:nvPr/>
        </p:nvSpPr>
        <p:spPr bwMode="auto">
          <a:xfrm>
            <a:off x="4211960" y="756559"/>
            <a:ext cx="4635500" cy="3293209"/>
          </a:xfrm>
          <a:prstGeom prst="rect">
            <a:avLst/>
          </a:prstGeom>
          <a:noFill/>
          <a:ln w="9525">
            <a:noFill/>
            <a:miter lim="800000"/>
          </a:ln>
        </p:spPr>
        <p:txBody>
          <a:bodyPr>
            <a:spAutoFit/>
          </a:bodyPr>
          <a:lstStyle/>
          <a:p>
            <a:pPr algn="ctr"/>
            <a:r>
              <a:rPr lang="en-US" altLang="zh-CN" sz="3600" dirty="0" err="1">
                <a:latin typeface="楷体" panose="02010609060101010101" pitchFamily="49" charset="-122"/>
                <a:ea typeface="楷体" panose="02010609060101010101" pitchFamily="49" charset="-122"/>
              </a:rPr>
              <a:t>枫桥夜泊</a:t>
            </a:r>
            <a:endParaRPr lang="en-US" altLang="zh-CN" sz="3600" dirty="0">
              <a:latin typeface="楷体" panose="02010609060101010101" pitchFamily="49" charset="-122"/>
              <a:ea typeface="楷体" panose="02010609060101010101" pitchFamily="49" charset="-122"/>
            </a:endParaRPr>
          </a:p>
          <a:p>
            <a:pPr algn="ctr"/>
            <a:r>
              <a:rPr lang="en-US" altLang="zh-CN" sz="2800" dirty="0">
                <a:latin typeface="楷体" panose="02010609060101010101" pitchFamily="49" charset="-122"/>
                <a:ea typeface="楷体" panose="02010609060101010101" pitchFamily="49" charset="-122"/>
                <a:sym typeface="+mn-ea"/>
              </a:rPr>
              <a:t> </a:t>
            </a:r>
            <a:r>
              <a:rPr lang="en-US" altLang="zh-CN" sz="2800" dirty="0" smtClean="0">
                <a:latin typeface="楷体" panose="02010609060101010101" pitchFamily="49" charset="-122"/>
                <a:ea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sym typeface="+mn-ea"/>
              </a:rPr>
              <a:t>唐</a:t>
            </a:r>
            <a:r>
              <a:rPr lang="en-US" altLang="zh-CN" sz="2800" dirty="0" smtClean="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张</a:t>
            </a:r>
            <a:r>
              <a:rPr lang="zh-CN" altLang="en-US" sz="2800" dirty="0" smtClean="0">
                <a:latin typeface="楷体" panose="02010609060101010101" pitchFamily="49" charset="-122"/>
                <a:ea typeface="楷体" panose="02010609060101010101" pitchFamily="49" charset="-122"/>
                <a:sym typeface="+mn-ea"/>
              </a:rPr>
              <a:t>继</a:t>
            </a:r>
            <a:endParaRPr lang="en-US" altLang="zh-CN" sz="2800" dirty="0">
              <a:latin typeface="楷体" panose="02010609060101010101" pitchFamily="49" charset="-122"/>
              <a:ea typeface="楷体" panose="02010609060101010101" pitchFamily="49" charset="-122"/>
            </a:endParaRPr>
          </a:p>
          <a:p>
            <a:pPr algn="ctr"/>
            <a:r>
              <a:rPr lang="zh-CN" altLang="en-US" sz="3600" dirty="0">
                <a:latin typeface="楷体" panose="02010609060101010101" pitchFamily="49" charset="-122"/>
                <a:ea typeface="楷体" panose="02010609060101010101" pitchFamily="49" charset="-122"/>
                <a:sym typeface="+mn-ea"/>
              </a:rPr>
              <a:t>月落乌啼霜满天</a:t>
            </a:r>
            <a:r>
              <a:rPr lang="zh-CN" altLang="en-US" sz="3600" dirty="0" smtClean="0">
                <a:latin typeface="楷体" panose="02010609060101010101" pitchFamily="49" charset="-122"/>
                <a:ea typeface="楷体" panose="02010609060101010101" pitchFamily="49" charset="-122"/>
                <a:sym typeface="+mn-ea"/>
              </a:rPr>
              <a:t>，</a:t>
            </a:r>
            <a:endParaRPr lang="en-US" altLang="zh-CN" sz="3600" dirty="0" smtClean="0">
              <a:latin typeface="楷体" panose="02010609060101010101" pitchFamily="49" charset="-122"/>
              <a:ea typeface="楷体" panose="02010609060101010101" pitchFamily="49" charset="-122"/>
              <a:sym typeface="+mn-ea"/>
            </a:endParaRPr>
          </a:p>
          <a:p>
            <a:pPr algn="ctr"/>
            <a:r>
              <a:rPr lang="zh-CN" altLang="en-US" sz="3600" dirty="0" smtClean="0">
                <a:latin typeface="楷体" panose="02010609060101010101" pitchFamily="49" charset="-122"/>
                <a:ea typeface="楷体" panose="02010609060101010101" pitchFamily="49" charset="-122"/>
                <a:sym typeface="+mn-ea"/>
              </a:rPr>
              <a:t>江</a:t>
            </a:r>
            <a:r>
              <a:rPr lang="zh-CN" altLang="en-US" sz="3600" dirty="0">
                <a:latin typeface="楷体" panose="02010609060101010101" pitchFamily="49" charset="-122"/>
                <a:ea typeface="楷体" panose="02010609060101010101" pitchFamily="49" charset="-122"/>
                <a:sym typeface="+mn-ea"/>
              </a:rPr>
              <a:t>枫渔火对愁眠</a:t>
            </a:r>
            <a:r>
              <a:rPr lang="zh-CN" altLang="en-US" sz="3600" dirty="0" smtClean="0">
                <a:latin typeface="楷体" panose="02010609060101010101" pitchFamily="49" charset="-122"/>
                <a:ea typeface="楷体" panose="02010609060101010101" pitchFamily="49" charset="-122"/>
                <a:sym typeface="+mn-ea"/>
              </a:rPr>
              <a:t>。</a:t>
            </a:r>
            <a:endParaRPr lang="zh-CN" altLang="en-US" sz="3600" dirty="0">
              <a:latin typeface="楷体" panose="02010609060101010101" pitchFamily="49" charset="-122"/>
              <a:ea typeface="楷体" panose="02010609060101010101" pitchFamily="49" charset="-122"/>
              <a:sym typeface="+mn-ea"/>
            </a:endParaRPr>
          </a:p>
          <a:p>
            <a:pPr algn="ctr"/>
            <a:r>
              <a:rPr lang="zh-CN" altLang="en-US" sz="3600" dirty="0">
                <a:latin typeface="楷体" panose="02010609060101010101" pitchFamily="49" charset="-122"/>
                <a:ea typeface="楷体" panose="02010609060101010101" pitchFamily="49" charset="-122"/>
                <a:sym typeface="+mn-ea"/>
              </a:rPr>
              <a:t>姑苏城外寒山寺</a:t>
            </a:r>
            <a:r>
              <a:rPr lang="zh-CN" altLang="en-US" sz="3600" dirty="0" smtClean="0">
                <a:latin typeface="楷体" panose="02010609060101010101" pitchFamily="49" charset="-122"/>
                <a:ea typeface="楷体" panose="02010609060101010101" pitchFamily="49" charset="-122"/>
                <a:sym typeface="+mn-ea"/>
              </a:rPr>
              <a:t>，</a:t>
            </a:r>
            <a:endParaRPr lang="en-US" altLang="zh-CN" sz="3600" dirty="0" smtClean="0">
              <a:latin typeface="楷体" panose="02010609060101010101" pitchFamily="49" charset="-122"/>
              <a:ea typeface="楷体" panose="02010609060101010101" pitchFamily="49" charset="-122"/>
              <a:sym typeface="+mn-ea"/>
            </a:endParaRPr>
          </a:p>
          <a:p>
            <a:pPr algn="ctr"/>
            <a:r>
              <a:rPr lang="zh-CN" altLang="en-US" sz="3600" dirty="0" smtClean="0">
                <a:latin typeface="楷体" panose="02010609060101010101" pitchFamily="49" charset="-122"/>
                <a:ea typeface="楷体" panose="02010609060101010101" pitchFamily="49" charset="-122"/>
                <a:sym typeface="+mn-ea"/>
              </a:rPr>
              <a:t>夜半</a:t>
            </a:r>
            <a:r>
              <a:rPr lang="zh-CN" altLang="en-US" sz="3600" dirty="0">
                <a:latin typeface="楷体" panose="02010609060101010101" pitchFamily="49" charset="-122"/>
                <a:ea typeface="楷体" panose="02010609060101010101" pitchFamily="49" charset="-122"/>
                <a:sym typeface="+mn-ea"/>
              </a:rPr>
              <a:t>钟声到客船。</a:t>
            </a:r>
            <a:endParaRPr lang="en-US" altLang="zh-CN" sz="3600" dirty="0">
              <a:latin typeface="楷体" panose="02010609060101010101" pitchFamily="49" charset="-122"/>
              <a:ea typeface="楷体" panose="02010609060101010101" pitchFamily="49" charset="-122"/>
            </a:endParaRPr>
          </a:p>
        </p:txBody>
      </p:sp>
      <p:sp>
        <p:nvSpPr>
          <p:cNvPr id="9" name="圆角矩形标注 8"/>
          <p:cNvSpPr/>
          <p:nvPr/>
        </p:nvSpPr>
        <p:spPr>
          <a:xfrm>
            <a:off x="2862944" y="66816"/>
            <a:ext cx="2698031" cy="883129"/>
          </a:xfrm>
          <a:prstGeom prst="wedgeRoundRectCallout">
            <a:avLst>
              <a:gd name="adj1" fmla="val 56147"/>
              <a:gd name="adj2" fmla="val 97613"/>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fontAlgn="auto">
              <a:spcBef>
                <a:spcPts val="0"/>
              </a:spcBef>
              <a:spcAft>
                <a:spcPts val="0"/>
              </a:spcAft>
              <a:defRPr/>
            </a:pPr>
            <a:r>
              <a:rPr lang="zh-CN" altLang="en-US"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张继</a:t>
            </a:r>
            <a:r>
              <a:rPr lang="en-US" altLang="zh-CN"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字懿</a:t>
            </a:r>
            <a:r>
              <a:rPr lang="en-US" altLang="zh-CN"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en-US" altLang="zh-CN" sz="2800"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yì</a:t>
            </a:r>
            <a:r>
              <a:rPr lang="zh-CN" altLang="en-US"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）孙，唐代诗人。</a:t>
            </a:r>
            <a:endParaRPr lang="zh-CN" altLang="en-US" sz="2800"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t="2172"/>
          <a:stretch>
            <a:fillRect/>
          </a:stretch>
        </p:blipFill>
        <p:spPr bwMode="auto">
          <a:xfrm>
            <a:off x="4803370" y="795058"/>
            <a:ext cx="2127872" cy="2736305"/>
          </a:xfrm>
          <a:prstGeom prst="rect">
            <a:avLst/>
          </a:prstGeom>
          <a:noFill/>
          <a:ln w="9525">
            <a:noFill/>
            <a:miter lim="800000"/>
            <a:headEnd/>
            <a:tailEnd/>
          </a:ln>
        </p:spPr>
      </p:pic>
      <p:sp>
        <p:nvSpPr>
          <p:cNvPr id="9" name="文本框 8"/>
          <p:cNvSpPr txBox="1">
            <a:spLocks noChangeArrowheads="1"/>
          </p:cNvSpPr>
          <p:nvPr/>
        </p:nvSpPr>
        <p:spPr bwMode="auto">
          <a:xfrm>
            <a:off x="654034" y="3498330"/>
            <a:ext cx="1612900" cy="522287"/>
          </a:xfrm>
          <a:prstGeom prst="rect">
            <a:avLst/>
          </a:prstGeom>
          <a:noFill/>
          <a:ln w="9525">
            <a:noFill/>
            <a:miter lim="800000"/>
          </a:ln>
        </p:spPr>
        <p:txBody>
          <a:bodyPr wrap="none">
            <a:spAutoFit/>
          </a:bodyPr>
          <a:lstStyle/>
          <a:p>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月落乌啼</a:t>
            </a:r>
            <a:endParaRPr lang="zh-CN" altLang="en-US" sz="2800" b="1" dirty="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0" name="文本框 9"/>
          <p:cNvSpPr txBox="1">
            <a:spLocks noChangeArrowheads="1"/>
          </p:cNvSpPr>
          <p:nvPr/>
        </p:nvSpPr>
        <p:spPr bwMode="auto">
          <a:xfrm>
            <a:off x="2841847" y="3498330"/>
            <a:ext cx="1612900" cy="522287"/>
          </a:xfrm>
          <a:prstGeom prst="rect">
            <a:avLst/>
          </a:prstGeom>
          <a:noFill/>
          <a:ln w="9525">
            <a:noFill/>
            <a:miter lim="800000"/>
          </a:ln>
        </p:spPr>
        <p:txBody>
          <a:bodyPr wrap="none">
            <a:spAutoFit/>
          </a:bodyPr>
          <a:lstStyle/>
          <a:p>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霜天寒夜</a:t>
            </a:r>
            <a:endParaRPr lang="zh-CN" altLang="en-US" sz="2800" b="1" dirty="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1" name="文本框 10"/>
          <p:cNvSpPr txBox="1">
            <a:spLocks noChangeArrowheads="1"/>
          </p:cNvSpPr>
          <p:nvPr/>
        </p:nvSpPr>
        <p:spPr bwMode="auto">
          <a:xfrm>
            <a:off x="5029660" y="3498330"/>
            <a:ext cx="1612900" cy="522287"/>
          </a:xfrm>
          <a:prstGeom prst="rect">
            <a:avLst/>
          </a:prstGeom>
          <a:noFill/>
          <a:ln w="9525">
            <a:noFill/>
            <a:miter lim="800000"/>
          </a:ln>
        </p:spPr>
        <p:txBody>
          <a:bodyPr wrap="none">
            <a:spAutoFit/>
          </a:bodyPr>
          <a:lstStyle/>
          <a:p>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江枫渔火</a:t>
            </a:r>
            <a:endParaRPr lang="zh-CN" altLang="en-US" sz="2800" b="1" dirty="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2" name="文本框 11"/>
          <p:cNvSpPr txBox="1">
            <a:spLocks noChangeArrowheads="1"/>
          </p:cNvSpPr>
          <p:nvPr/>
        </p:nvSpPr>
        <p:spPr bwMode="auto">
          <a:xfrm>
            <a:off x="7393795" y="3498330"/>
            <a:ext cx="1612900" cy="522287"/>
          </a:xfrm>
          <a:prstGeom prst="rect">
            <a:avLst/>
          </a:prstGeom>
          <a:noFill/>
          <a:ln w="9525">
            <a:noFill/>
            <a:miter lim="800000"/>
          </a:ln>
        </p:spPr>
        <p:txBody>
          <a:bodyPr wrap="none">
            <a:spAutoFit/>
          </a:bodyPr>
          <a:lstStyle/>
          <a:p>
            <a:r>
              <a:rPr lang="zh-CN" altLang="en-US" sz="2800" b="1">
                <a:latin typeface="宋体" panose="02010600030101010101" pitchFamily="2" charset="-122"/>
                <a:ea typeface="宋体" panose="02010600030101010101" pitchFamily="2" charset="-122"/>
                <a:cs typeface="楷体" panose="02010609060101010101" pitchFamily="49" charset="-122"/>
                <a:sym typeface="+mn-ea"/>
              </a:rPr>
              <a:t>孤舟客子</a:t>
            </a:r>
            <a:endParaRPr lang="zh-CN" altLang="en-US" sz="2800" b="1">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1026" name="Picture 2" descr="https://gimg2.baidu.com/image_search/src=http%3A%2F%2Fimg.wang1314.net%2Fuploadfile%2F2017%2F2017-02-10%2F1486726398034u_67_uw_450_wh_281_hl_8645_l.jpg&amp;refer=http%3A%2F%2Fimg.wang1314.net&amp;app=2002&amp;size=f9999,10000&amp;q=a80&amp;n=0&amp;g=0n&amp;fmt=jpeg?sec=1619744689&amp;t=137032bb7dafb9aaf2513fbfead5bba9"/>
          <p:cNvPicPr>
            <a:picLocks noChangeAspect="1" noChangeArrowheads="1"/>
          </p:cNvPicPr>
          <p:nvPr/>
        </p:nvPicPr>
        <p:blipFill rotWithShape="1">
          <a:blip r:embed="rId2">
            <a:extLst>
              <a:ext uri="{28A0092B-C50C-407E-A947-70E740481C1C}">
                <a14:useLocalDpi xmlns:a14="http://schemas.microsoft.com/office/drawing/2010/main" val="0"/>
              </a:ext>
            </a:extLst>
          </a:blip>
          <a:srcRect l="52264" t="2848" r="1800"/>
          <a:stretch>
            <a:fillRect/>
          </a:stretch>
        </p:blipFill>
        <p:spPr bwMode="auto">
          <a:xfrm>
            <a:off x="427744" y="795058"/>
            <a:ext cx="2065480" cy="2727779"/>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2050" t="24922" r="21331"/>
          <a:stretch>
            <a:fillRect/>
          </a:stretch>
        </p:blipFill>
        <p:spPr>
          <a:xfrm>
            <a:off x="2577910" y="795058"/>
            <a:ext cx="2105997" cy="2691933"/>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t="2094"/>
          <a:stretch>
            <a:fillRect/>
          </a:stretch>
        </p:blipFill>
        <p:spPr>
          <a:xfrm>
            <a:off x="7094538" y="771550"/>
            <a:ext cx="1938346" cy="27363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blinds(horizontal)">
                                      <p:cBhvr>
                                        <p:cTn id="10" dur="500"/>
                                        <p:tgtEl>
                                          <p:spTgt spid="10">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linds(horizontal)">
                                      <p:cBhvr>
                                        <p:cTn id="13" dur="500"/>
                                        <p:tgtEl>
                                          <p:spTgt spid="11">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blinds(horizontal)">
                                      <p:cBhvr>
                                        <p:cTn id="1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251520" y="1059582"/>
            <a:ext cx="9073008" cy="2554545"/>
          </a:xfrm>
          <a:prstGeom prst="rect">
            <a:avLst/>
          </a:prstGeom>
          <a:noFill/>
          <a:ln w="9525">
            <a:noFill/>
            <a:miter lim="800000"/>
          </a:ln>
        </p:spPr>
        <p:txBody>
          <a:bodyPr wrap="square">
            <a:spAutoFit/>
          </a:bodyPr>
          <a:lstStyle/>
          <a:p>
            <a:r>
              <a:rPr lang="zh-CN" altLang="en-US" sz="3200" dirty="0">
                <a:latin typeface="楷体" panose="02010609060101010101" pitchFamily="49" charset="-122"/>
                <a:ea typeface="楷体" panose="02010609060101010101" pitchFamily="49" charset="-122"/>
              </a:rPr>
              <a:t>枫桥：在今江苏苏州</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夜泊：夜间把船停靠在岸边</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姑苏：苏州的别称，因</a:t>
            </a:r>
            <a:r>
              <a:rPr lang="zh-CN" altLang="en-US" sz="3200" dirty="0">
                <a:latin typeface="楷体" panose="02010609060101010101" pitchFamily="49" charset="-122"/>
                <a:ea typeface="楷体" panose="02010609060101010101" pitchFamily="49" charset="-122"/>
                <a:sym typeface="+mn-ea"/>
              </a:rPr>
              <a:t>苏州</a:t>
            </a:r>
            <a:r>
              <a:rPr lang="zh-CN" altLang="en-US" sz="3200" dirty="0">
                <a:latin typeface="楷体" panose="02010609060101010101" pitchFamily="49" charset="-122"/>
                <a:ea typeface="楷体" panose="02010609060101010101" pitchFamily="49" charset="-122"/>
              </a:rPr>
              <a:t>有姑苏山而得名</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寒山寺</a:t>
            </a:r>
            <a:r>
              <a:rPr lang="zh-CN" altLang="en-US" sz="3200" dirty="0">
                <a:latin typeface="楷体" panose="02010609060101010101" pitchFamily="49" charset="-122"/>
                <a:ea typeface="楷体" panose="02010609060101010101" pitchFamily="49" charset="-122"/>
              </a:rPr>
              <a:t>：在枫桥附近的一座寺庙，相传唐代僧人寒山曾住于此。</a:t>
            </a:r>
            <a:endParaRPr lang="zh-CN" altLang="en-US" sz="3200" dirty="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a:r>
              <a:rPr lang="zh-CN" altLang="en-US" sz="2800" dirty="0" smtClean="0">
                <a:latin typeface="宋体" panose="02010600030101010101" pitchFamily="2" charset="-122"/>
                <a:ea typeface="宋体" panose="02010600030101010101" pitchFamily="2" charset="-122"/>
              </a:rPr>
              <a:t>注   释</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611560" y="1131590"/>
            <a:ext cx="8352928" cy="1569660"/>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月亮</a:t>
            </a:r>
            <a:r>
              <a:rPr lang="zh-CN" altLang="en-US" sz="3200" dirty="0">
                <a:latin typeface="楷体" panose="02010609060101010101" pitchFamily="49" charset="-122"/>
                <a:ea typeface="楷体" panose="02010609060101010101" pitchFamily="49" charset="-122"/>
              </a:rPr>
              <a:t>已落下乌鸦啼叫寒气满天，对着江边枫树和渔火忧愁而眠。姑苏城外那寂寞清静寒山古寺，半夜里敲钟的声音传到了客船。</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诗文意思</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611560" y="1131590"/>
            <a:ext cx="8352928" cy="3046988"/>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张</a:t>
            </a:r>
            <a:r>
              <a:rPr lang="zh-CN" altLang="en-US" sz="3200" dirty="0">
                <a:latin typeface="楷体" panose="02010609060101010101" pitchFamily="49" charset="-122"/>
                <a:ea typeface="楷体" panose="02010609060101010101" pitchFamily="49" charset="-122"/>
              </a:rPr>
              <a:t>继途经寒山寺时写下这</a:t>
            </a:r>
            <a:r>
              <a:rPr lang="zh-CN" altLang="en-US" sz="3200" dirty="0" smtClean="0">
                <a:latin typeface="楷体" panose="02010609060101010101" pitchFamily="49" charset="-122"/>
                <a:ea typeface="楷体" panose="02010609060101010101" pitchFamily="49" charset="-122"/>
              </a:rPr>
              <a:t>首诗</a:t>
            </a:r>
            <a:r>
              <a:rPr lang="zh-CN" altLang="en-US" sz="3200" dirty="0">
                <a:latin typeface="楷体" panose="02010609060101010101" pitchFamily="49" charset="-122"/>
                <a:ea typeface="楷体" panose="02010609060101010101" pitchFamily="49" charset="-122"/>
              </a:rPr>
              <a:t>。此诗精确而细腻地描述了一个客船夜泊者对江南深秋夜景的观察和感受，勾画了月落乌啼、霜天寒夜、江枫渔火、孤舟客子等景象，有景有情</a:t>
            </a:r>
            <a:r>
              <a:rPr lang="zh-CN" altLang="en-US" sz="3200" dirty="0" smtClean="0">
                <a:latin typeface="楷体" panose="02010609060101010101" pitchFamily="49" charset="-122"/>
                <a:ea typeface="楷体" panose="02010609060101010101" pitchFamily="49" charset="-122"/>
              </a:rPr>
              <a:t>有声有色，将作者的愁思充分</a:t>
            </a:r>
            <a:r>
              <a:rPr lang="zh-CN" altLang="en-US" sz="3200" dirty="0">
                <a:latin typeface="楷体" panose="02010609060101010101" pitchFamily="49" charset="-122"/>
                <a:ea typeface="楷体" panose="02010609060101010101" pitchFamily="49" charset="-122"/>
              </a:rPr>
              <a:t>地表现出来，是写愁的代表作。</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主题思想</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a:stretch>
            <a:fillRect/>
          </a:stretch>
        </p:blipFill>
        <p:spPr bwMode="auto">
          <a:xfrm>
            <a:off x="827584" y="1059582"/>
            <a:ext cx="2892645" cy="2363589"/>
          </a:xfrm>
          <a:prstGeom prst="rect">
            <a:avLst/>
          </a:prstGeom>
          <a:noFill/>
          <a:ln w="9525">
            <a:noFill/>
            <a:miter lim="800000"/>
            <a:headEnd/>
            <a:tailEnd/>
          </a:ln>
        </p:spPr>
      </p:pic>
      <p:sp>
        <p:nvSpPr>
          <p:cNvPr id="4" name="文本框 3"/>
          <p:cNvSpPr txBox="1">
            <a:spLocks noChangeArrowheads="1"/>
          </p:cNvSpPr>
          <p:nvPr/>
        </p:nvSpPr>
        <p:spPr bwMode="auto">
          <a:xfrm>
            <a:off x="4283968" y="371474"/>
            <a:ext cx="4133850" cy="3908762"/>
          </a:xfrm>
          <a:prstGeom prst="rect">
            <a:avLst/>
          </a:prstGeom>
          <a:noFill/>
          <a:ln w="9525">
            <a:noFill/>
            <a:miter lim="800000"/>
          </a:ln>
        </p:spPr>
        <p:txBody>
          <a:bodyPr>
            <a:spAutoFit/>
          </a:bodyPr>
          <a:lstStyle/>
          <a:p>
            <a:pPr algn="ctr"/>
            <a:r>
              <a:rPr lang="zh-CN" altLang="en-US" sz="3200" dirty="0">
                <a:latin typeface="楷体" panose="02010609060101010101" pitchFamily="49" charset="-122"/>
                <a:ea typeface="楷体" panose="02010609060101010101" pitchFamily="49" charset="-122"/>
                <a:sym typeface="+mn-ea"/>
              </a:rPr>
              <a:t>长相思</a:t>
            </a:r>
            <a:endParaRPr lang="zh-CN" altLang="en-US" sz="3200" dirty="0">
              <a:latin typeface="楷体" panose="02010609060101010101" pitchFamily="49" charset="-122"/>
              <a:ea typeface="楷体" panose="02010609060101010101" pitchFamily="49" charset="-122"/>
            </a:endParaRPr>
          </a:p>
          <a:p>
            <a:pPr algn="ctr"/>
            <a:r>
              <a:rPr lang="en-US" altLang="zh-CN" sz="2400" dirty="0">
                <a:latin typeface="楷体" panose="02010609060101010101" pitchFamily="49" charset="-122"/>
                <a:ea typeface="楷体" panose="02010609060101010101" pitchFamily="49" charset="-122"/>
              </a:rPr>
              <a:t>(清)</a:t>
            </a:r>
            <a:r>
              <a:rPr lang="en-US" altLang="zh-CN" sz="2400" dirty="0" err="1">
                <a:latin typeface="楷体" panose="02010609060101010101" pitchFamily="49" charset="-122"/>
                <a:ea typeface="楷体" panose="02010609060101010101" pitchFamily="49" charset="-122"/>
              </a:rPr>
              <a:t>纳兰性德</a:t>
            </a:r>
            <a:endParaRPr lang="en-US" altLang="zh-CN" sz="2400" dirty="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山</a:t>
            </a:r>
            <a:r>
              <a:rPr lang="zh-CN" altLang="en-US" sz="3200" dirty="0">
                <a:latin typeface="楷体" panose="02010609060101010101" pitchFamily="49" charset="-122"/>
                <a:ea typeface="楷体" panose="02010609060101010101" pitchFamily="49" charset="-122"/>
              </a:rPr>
              <a:t>一程，水一程，身向榆关那畔行，夜深千帐灯。</a:t>
            </a:r>
            <a:endParaRPr lang="zh-CN" altLang="en-US" sz="3200" dirty="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风</a:t>
            </a:r>
            <a:r>
              <a:rPr lang="zh-CN" altLang="en-US" sz="3200" dirty="0">
                <a:latin typeface="楷体" panose="02010609060101010101" pitchFamily="49" charset="-122"/>
                <a:ea typeface="楷体" panose="02010609060101010101" pitchFamily="49" charset="-122"/>
              </a:rPr>
              <a:t>一更，雪一更，聒碎乡心梦不成，故园无此声。</a:t>
            </a:r>
            <a:endParaRPr lang="en-US" altLang="zh-CN" sz="3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4067944" y="1173182"/>
            <a:ext cx="4032448" cy="3970318"/>
          </a:xfrm>
          <a:prstGeom prst="rect">
            <a:avLst/>
          </a:prstGeom>
          <a:noFill/>
          <a:ln w="9525">
            <a:noFill/>
            <a:miter lim="800000"/>
          </a:ln>
        </p:spPr>
        <p:txBody>
          <a:bodyPr wrap="square">
            <a:spAutoFit/>
          </a:bodyPr>
          <a:lstStyle/>
          <a:p>
            <a:r>
              <a:rPr lang="zh-CN" altLang="en-US" sz="2800" dirty="0" smtClean="0">
                <a:latin typeface="楷体" panose="02010609060101010101" pitchFamily="49" charset="-122"/>
                <a:ea typeface="楷体" panose="02010609060101010101" pitchFamily="49" charset="-122"/>
                <a:sym typeface="+mn-ea"/>
              </a:rPr>
              <a:t>    纳</a:t>
            </a:r>
            <a:r>
              <a:rPr lang="zh-CN" altLang="en-US" sz="2800" dirty="0">
                <a:latin typeface="楷体" panose="02010609060101010101" pitchFamily="49" charset="-122"/>
                <a:ea typeface="楷体" panose="02010609060101010101" pitchFamily="49" charset="-122"/>
                <a:sym typeface="+mn-ea"/>
              </a:rPr>
              <a:t>兰性</a:t>
            </a:r>
            <a:r>
              <a:rPr lang="zh-CN" altLang="en-US" sz="2800" dirty="0" smtClean="0">
                <a:latin typeface="楷体" panose="02010609060101010101" pitchFamily="49" charset="-122"/>
                <a:ea typeface="楷体" panose="02010609060101010101" pitchFamily="49" charset="-122"/>
                <a:sym typeface="+mn-ea"/>
              </a:rPr>
              <a:t>德，字</a:t>
            </a:r>
            <a:r>
              <a:rPr lang="zh-CN" altLang="en-US" sz="2800" dirty="0">
                <a:latin typeface="楷体" panose="02010609060101010101" pitchFamily="49" charset="-122"/>
                <a:ea typeface="楷体" panose="02010609060101010101" pitchFamily="49" charset="-122"/>
                <a:sym typeface="+mn-ea"/>
              </a:rPr>
              <a:t>容若，号楞伽山人，清代最著名词人之一。其诗词“纳兰词”在清代以至整个中国词坛上都享有很高的声誉，在中国文学史上也占有光彩夺目的一席。</a:t>
            </a:r>
            <a:endParaRPr lang="zh-CN" altLang="en-US" sz="2800" dirty="0">
              <a:latin typeface="楷体" panose="02010609060101010101" pitchFamily="49" charset="-122"/>
              <a:ea typeface="楷体" panose="02010609060101010101" pitchFamily="49" charset="-122"/>
              <a:sym typeface="+mn-ea"/>
            </a:endParaRPr>
          </a:p>
          <a:p>
            <a:endParaRPr lang="zh-CN" altLang="en-US" sz="28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a:latin typeface="宋体" panose="02010600030101010101" pitchFamily="2" charset="-122"/>
                <a:ea typeface="宋体" panose="02010600030101010101" pitchFamily="2" charset="-122"/>
              </a:rPr>
              <a:t>作者介绍</a:t>
            </a:r>
            <a:endParaRPr lang="zh-CN" altLang="en-US" sz="2800" dirty="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rcRect/>
          <a:stretch>
            <a:fillRect/>
          </a:stretch>
        </p:blipFill>
        <p:spPr bwMode="auto">
          <a:xfrm>
            <a:off x="971600" y="1275606"/>
            <a:ext cx="2556189" cy="301572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25224" y="1131590"/>
            <a:ext cx="2185294"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木</a:t>
            </a:r>
            <a:r>
              <a:rPr lang="zh-CN" altLang="en-US" sz="4400" b="1">
                <a:solidFill>
                  <a:srgbClr val="FF0000"/>
                </a:solidFill>
                <a:latin typeface="楷体" panose="02010609060101010101" pitchFamily="49" charset="-122"/>
                <a:ea typeface="楷体" panose="02010609060101010101" pitchFamily="49" charset="-122"/>
              </a:rPr>
              <a:t>桩</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2727074" y="1131590"/>
            <a:ext cx="2185294"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上</a:t>
            </a:r>
            <a:r>
              <a:rPr lang="zh-CN" altLang="en-US" sz="4400" b="1">
                <a:solidFill>
                  <a:srgbClr val="FF0000"/>
                </a:solidFill>
                <a:latin typeface="楷体" panose="02010609060101010101" pitchFamily="49" charset="-122"/>
                <a:ea typeface="楷体" panose="02010609060101010101" pitchFamily="49" charset="-122"/>
              </a:rPr>
              <a:t>涨</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25224" y="1822153"/>
            <a:ext cx="2185294"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闲</a:t>
            </a:r>
            <a:r>
              <a:rPr lang="zh-CN" altLang="en-US" sz="4400" b="1">
                <a:solidFill>
                  <a:srgbClr val="FF0000"/>
                </a:solidFill>
                <a:latin typeface="楷体" panose="02010609060101010101" pitchFamily="49" charset="-122"/>
                <a:ea typeface="楷体" panose="02010609060101010101" pitchFamily="49" charset="-122"/>
              </a:rPr>
              <a:t>暇</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6932362" y="1822153"/>
            <a:ext cx="2185292" cy="769441"/>
          </a:xfrm>
          <a:prstGeom prst="rect">
            <a:avLst/>
          </a:prstGeom>
          <a:noFill/>
          <a:ln w="9525">
            <a:noFill/>
            <a:miter lim="800000"/>
          </a:ln>
        </p:spPr>
        <p:txBody>
          <a:bodyPr wrap="square">
            <a:spAutoFit/>
          </a:bodyPr>
          <a:lstStyle/>
          <a:p>
            <a:r>
              <a:rPr lang="zh-CN" altLang="en-US" sz="4400" b="1">
                <a:solidFill>
                  <a:srgbClr val="FF0000"/>
                </a:solidFill>
                <a:latin typeface="楷体" panose="02010609060101010101" pitchFamily="49" charset="-122"/>
                <a:ea typeface="楷体" panose="02010609060101010101" pitchFamily="49" charset="-122"/>
              </a:rPr>
              <a:t>抛</a:t>
            </a:r>
            <a:r>
              <a:rPr lang="zh-CN" altLang="en-US" sz="4400" b="1">
                <a:latin typeface="楷体" panose="02010609060101010101" pitchFamily="49" charset="-122"/>
                <a:ea typeface="楷体" panose="02010609060101010101" pitchFamily="49" charset="-122"/>
              </a:rPr>
              <a:t>开</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2727074" y="1822153"/>
            <a:ext cx="2185294" cy="769441"/>
          </a:xfrm>
          <a:prstGeom prst="rect">
            <a:avLst/>
          </a:prstGeom>
          <a:noFill/>
          <a:ln w="9525">
            <a:noFill/>
            <a:miter lim="800000"/>
          </a:ln>
        </p:spPr>
        <p:txBody>
          <a:bodyPr wrap="square">
            <a:spAutoFit/>
          </a:bodyPr>
          <a:lstStyle/>
          <a:p>
            <a:r>
              <a:rPr lang="zh-CN" altLang="en-US" sz="4400" b="1">
                <a:solidFill>
                  <a:srgbClr val="FF0000"/>
                </a:solidFill>
                <a:latin typeface="楷体" panose="02010609060101010101" pitchFamily="49" charset="-122"/>
                <a:ea typeface="楷体" panose="02010609060101010101" pitchFamily="49" charset="-122"/>
              </a:rPr>
              <a:t>眉</a:t>
            </a:r>
            <a:r>
              <a:rPr lang="zh-CN" altLang="en-US" sz="4400" b="1">
                <a:latin typeface="楷体" panose="02010609060101010101" pitchFamily="49" charset="-122"/>
                <a:ea typeface="楷体" panose="02010609060101010101" pitchFamily="49" charset="-122"/>
              </a:rPr>
              <a:t>眼</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4792412" y="1131590"/>
            <a:ext cx="2185292"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宝</a:t>
            </a:r>
            <a:r>
              <a:rPr lang="zh-CN" altLang="en-US" sz="4400" b="1">
                <a:solidFill>
                  <a:srgbClr val="FF0000"/>
                </a:solidFill>
                <a:latin typeface="楷体" panose="02010609060101010101" pitchFamily="49" charset="-122"/>
                <a:ea typeface="楷体" panose="02010609060101010101" pitchFamily="49" charset="-122"/>
              </a:rPr>
              <a:t>塔</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10" name="文本框 9"/>
          <p:cNvSpPr txBox="1">
            <a:spLocks noChangeArrowheads="1"/>
          </p:cNvSpPr>
          <p:nvPr/>
        </p:nvSpPr>
        <p:spPr bwMode="auto">
          <a:xfrm>
            <a:off x="4792412" y="1822153"/>
            <a:ext cx="2185292"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逃</a:t>
            </a:r>
            <a:r>
              <a:rPr lang="zh-CN" altLang="en-US" sz="4400" b="1">
                <a:solidFill>
                  <a:srgbClr val="FF0000"/>
                </a:solidFill>
                <a:latin typeface="楷体" panose="02010609060101010101" pitchFamily="49" charset="-122"/>
                <a:ea typeface="楷体" panose="02010609060101010101" pitchFamily="49" charset="-122"/>
              </a:rPr>
              <a:t>逸</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6932362" y="1131590"/>
            <a:ext cx="2185292" cy="769441"/>
          </a:xfrm>
          <a:prstGeom prst="rect">
            <a:avLst/>
          </a:prstGeom>
          <a:noFill/>
          <a:ln w="9525">
            <a:noFill/>
            <a:miter lim="800000"/>
          </a:ln>
        </p:spPr>
        <p:txBody>
          <a:bodyPr wrap="square">
            <a:spAutoFit/>
          </a:bodyPr>
          <a:lstStyle/>
          <a:p>
            <a:r>
              <a:rPr lang="zh-CN" altLang="en-US" sz="4400" b="1">
                <a:latin typeface="楷体" panose="02010609060101010101" pitchFamily="49" charset="-122"/>
                <a:ea typeface="楷体" panose="02010609060101010101" pitchFamily="49" charset="-122"/>
              </a:rPr>
              <a:t>树</a:t>
            </a:r>
            <a:r>
              <a:rPr lang="zh-CN" altLang="en-US" sz="4400" b="1">
                <a:solidFill>
                  <a:srgbClr val="FF0000"/>
                </a:solidFill>
                <a:latin typeface="楷体" panose="02010609060101010101" pitchFamily="49" charset="-122"/>
                <a:ea typeface="楷体" panose="02010609060101010101" pitchFamily="49" charset="-122"/>
              </a:rPr>
              <a:t>梢</a:t>
            </a:r>
            <a:endParaRPr lang="zh-CN" altLang="en-US" sz="4400" b="1">
              <a:solidFill>
                <a:srgbClr val="FF0000"/>
              </a:solidFill>
              <a:latin typeface="楷体" panose="02010609060101010101" pitchFamily="49" charset="-122"/>
              <a:ea typeface="楷体" panose="02010609060101010101" pitchFamily="49" charset="-122"/>
            </a:endParaRPr>
          </a:p>
        </p:txBody>
      </p:sp>
      <p:sp>
        <p:nvSpPr>
          <p:cNvPr id="12" name="矩形标注 11"/>
          <p:cNvSpPr/>
          <p:nvPr/>
        </p:nvSpPr>
        <p:spPr bwMode="auto">
          <a:xfrm>
            <a:off x="2051720" y="3507854"/>
            <a:ext cx="4444065" cy="1286561"/>
          </a:xfrm>
          <a:prstGeom prst="wedgeRectCallout">
            <a:avLst>
              <a:gd name="adj1" fmla="val 31085"/>
              <a:gd name="adj2" fmla="val -135250"/>
            </a:avLst>
          </a:prstGeom>
        </p:spPr>
        <p:style>
          <a:lnRef idx="3">
            <a:schemeClr val="lt1"/>
          </a:lnRef>
          <a:fillRef idx="1">
            <a:schemeClr val="accent3"/>
          </a:fillRef>
          <a:effectRef idx="1">
            <a:schemeClr val="accent3"/>
          </a:effectRef>
          <a:fontRef idx="minor">
            <a:schemeClr val="lt1"/>
          </a:fontRef>
        </p:style>
        <p:txBody>
          <a:bodyPr anchor="ctr"/>
          <a:lstStyle/>
          <a:p>
            <a:pPr>
              <a:lnSpc>
                <a:spcPct val="80000"/>
              </a:lnSpc>
            </a:pPr>
            <a:r>
              <a:rPr lang="zh-CN" altLang="en-US" sz="2800" b="1" dirty="0">
                <a:solidFill>
                  <a:schemeClr val="tx1"/>
                </a:solidFill>
                <a:latin typeface="宋体" panose="02010600030101010101" pitchFamily="2" charset="-122"/>
                <a:sym typeface="+mn-ea"/>
              </a:rPr>
              <a:t> “逸”是半包围结构，里面是“兔”，不是“免”。书写时千万注意哟！</a:t>
            </a:r>
            <a:endParaRPr lang="en-US" altLang="zh-CN" sz="2800" b="1" dirty="0">
              <a:solidFill>
                <a:schemeClr val="tx1"/>
              </a:solidFill>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blinds(horizontal)">
                                      <p:cBhvr>
                                        <p:cTn id="10" dur="500"/>
                                        <p:tgtEl>
                                          <p:spTgt spid="2">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blinds(horizontal)">
                                      <p:cBhvr>
                                        <p:cTn id="16" dur="500"/>
                                        <p:tgtEl>
                                          <p:spTgt spid="11">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500"/>
                                        <p:tgtEl>
                                          <p:spTgt spid="3">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Effect transition="in" filter="blinds(horizontal)">
                                      <p:cBhvr>
                                        <p:cTn id="25" dur="500"/>
                                        <p:tgtEl>
                                          <p:spTgt spid="10">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blinds(horizontal)">
                                      <p:cBhvr>
                                        <p:cTn id="28" dur="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251520" y="1059582"/>
            <a:ext cx="9073008" cy="2862322"/>
          </a:xfrm>
          <a:prstGeom prst="rect">
            <a:avLst/>
          </a:prstGeom>
          <a:noFill/>
          <a:ln w="9525">
            <a:noFill/>
            <a:miter lim="800000"/>
          </a:ln>
        </p:spPr>
        <p:txBody>
          <a:bodyPr wrap="square">
            <a:spAutoFit/>
          </a:bodyPr>
          <a:lstStyle/>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cs typeface="楷体" panose="02010609060101010101" pitchFamily="49" charset="-122"/>
              </a:rPr>
              <a:t>程：道路、路程，山一程、水一程，即山长水远。</a:t>
            </a:r>
            <a:endParaRPr lang="zh-CN" altLang="en-US" sz="36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cs typeface="楷体" panose="02010609060101010101" pitchFamily="49" charset="-122"/>
              </a:rPr>
              <a:t>榆关：即今山海关，在今河北秦皇岛东北。</a:t>
            </a:r>
            <a:endParaRPr lang="zh-CN" altLang="en-US" sz="36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cs typeface="楷体" panose="02010609060101010101" pitchFamily="49" charset="-122"/>
              </a:rPr>
              <a:t>那畔：那边，这里指关外。</a:t>
            </a:r>
            <a:endParaRPr lang="zh-CN" altLang="en-US" sz="3600" dirty="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cs typeface="楷体" panose="02010609060101010101" pitchFamily="49" charset="-122"/>
              </a:rPr>
              <a:t>聒（</a:t>
            </a:r>
            <a:r>
              <a:rPr lang="zh-CN" altLang="en-US" sz="3600" dirty="0">
                <a:latin typeface="汉语拼音" panose="000B0604020202020204" pitchFamily="34" charset="0"/>
                <a:ea typeface="楷体" panose="02010609060101010101" pitchFamily="49" charset="-122"/>
                <a:cs typeface="汉语拼音" panose="000B0604020202020204" pitchFamily="34" charset="0"/>
              </a:rPr>
              <a:t>guō</a:t>
            </a:r>
            <a:r>
              <a:rPr lang="zh-CN" altLang="en-US" sz="3600" dirty="0">
                <a:latin typeface="楷体" panose="02010609060101010101" pitchFamily="49" charset="-122"/>
                <a:ea typeface="楷体" panose="02010609060101010101" pitchFamily="49" charset="-122"/>
                <a:cs typeface="楷体" panose="02010609060101010101" pitchFamily="49" charset="-122"/>
              </a:rPr>
              <a:t>）：声音嘈杂，这里指风雪声。</a:t>
            </a:r>
            <a:endParaRPr lang="zh-CN" altLang="en-US" sz="3600" dirty="0">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a:r>
              <a:rPr lang="zh-CN" altLang="en-US" sz="2800" dirty="0" smtClean="0">
                <a:latin typeface="宋体" panose="02010600030101010101" pitchFamily="2" charset="-122"/>
                <a:ea typeface="宋体" panose="02010600030101010101" pitchFamily="2" charset="-122"/>
              </a:rPr>
              <a:t>注   释</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467544" y="1203598"/>
            <a:ext cx="8352928" cy="2062103"/>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一城山路一程水路，</a:t>
            </a:r>
            <a:r>
              <a:rPr lang="zh-CN" altLang="en-US" sz="3200" dirty="0">
                <a:latin typeface="楷体" panose="02010609060101010101" pitchFamily="49" charset="-122"/>
                <a:ea typeface="楷体" panose="02010609060101010101" pitchFamily="49" charset="-122"/>
              </a:rPr>
              <a:t>马不停蹄地向着山海关进发。入夜，营帐中</a:t>
            </a:r>
            <a:r>
              <a:rPr lang="zh-CN" altLang="en-US" sz="3200" dirty="0" smtClean="0">
                <a:latin typeface="楷体" panose="02010609060101010101" pitchFamily="49" charset="-122"/>
                <a:ea typeface="楷体" panose="02010609060101010101" pitchFamily="49" charset="-122"/>
              </a:rPr>
              <a:t>灯火辉煌。</a:t>
            </a:r>
            <a:r>
              <a:rPr lang="zh-CN" altLang="en-US" sz="3200" dirty="0">
                <a:latin typeface="楷体" panose="02010609060101010101" pitchFamily="49" charset="-122"/>
                <a:ea typeface="楷体" panose="02010609060101010101" pitchFamily="49" charset="-122"/>
              </a:rPr>
              <a:t>外面正刮着风、下着雪，惊醒</a:t>
            </a:r>
            <a:r>
              <a:rPr lang="zh-CN" altLang="en-US" sz="3200" dirty="0" smtClean="0">
                <a:latin typeface="楷体" panose="02010609060101010101" pitchFamily="49" charset="-122"/>
                <a:ea typeface="楷体" panose="02010609060101010101" pitchFamily="49" charset="-122"/>
              </a:rPr>
              <a:t>了梦回家中</a:t>
            </a:r>
            <a:r>
              <a:rPr lang="zh-CN" altLang="en-US" sz="3200" dirty="0">
                <a:latin typeface="楷体" panose="02010609060101010101" pitchFamily="49" charset="-122"/>
                <a:ea typeface="楷体" panose="02010609060101010101" pitchFamily="49" charset="-122"/>
              </a:rPr>
              <a:t>的</a:t>
            </a:r>
            <a:r>
              <a:rPr lang="zh-CN" altLang="en-US" sz="3200" dirty="0" smtClean="0">
                <a:latin typeface="楷体" panose="02010609060101010101" pitchFamily="49" charset="-122"/>
                <a:ea typeface="楷体" panose="02010609060101010101" pitchFamily="49" charset="-122"/>
              </a:rPr>
              <a:t>将士们，</a:t>
            </a:r>
            <a:r>
              <a:rPr lang="zh-CN" altLang="en-US" sz="3200" dirty="0">
                <a:latin typeface="楷体" panose="02010609060101010101" pitchFamily="49" charset="-122"/>
                <a:ea typeface="楷体" panose="02010609060101010101" pitchFamily="49" charset="-122"/>
              </a:rPr>
              <a:t>家乡没有这样的声音。</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诗文意思</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467544" y="1347614"/>
            <a:ext cx="8352928" cy="1569660"/>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词作上阕描写</a:t>
            </a:r>
            <a:r>
              <a:rPr lang="zh-CN" altLang="en-US" sz="3200" dirty="0">
                <a:latin typeface="楷体" panose="02010609060101010101" pitchFamily="49" charset="-122"/>
                <a:ea typeface="楷体" panose="02010609060101010101" pitchFamily="49" charset="-122"/>
              </a:rPr>
              <a:t>跋涉行军与途中</a:t>
            </a:r>
            <a:r>
              <a:rPr lang="zh-CN" altLang="en-US" sz="3200" dirty="0" smtClean="0">
                <a:latin typeface="楷体" panose="02010609060101010101" pitchFamily="49" charset="-122"/>
                <a:ea typeface="楷体" panose="02010609060101010101" pitchFamily="49" charset="-122"/>
              </a:rPr>
              <a:t>驻扎下</a:t>
            </a:r>
            <a:r>
              <a:rPr lang="zh-CN" altLang="en-US" sz="3200" dirty="0">
                <a:latin typeface="楷体" panose="02010609060101010101" pitchFamily="49" charset="-122"/>
                <a:ea typeface="楷体" panose="02010609060101010101" pitchFamily="49" charset="-122"/>
              </a:rPr>
              <a:t>片叙述夜来风雪交加，搅碎了乡</a:t>
            </a:r>
            <a:r>
              <a:rPr lang="zh-CN" altLang="en-US" sz="3200" dirty="0" smtClean="0">
                <a:latin typeface="楷体" panose="02010609060101010101" pitchFamily="49" charset="-122"/>
                <a:ea typeface="楷体" panose="02010609060101010101" pitchFamily="49" charset="-122"/>
              </a:rPr>
              <a:t>梦，表现了将士</a:t>
            </a:r>
            <a:r>
              <a:rPr lang="zh-CN" altLang="en-US" sz="3200" dirty="0">
                <a:latin typeface="楷体" panose="02010609060101010101" pitchFamily="49" charset="-122"/>
                <a:ea typeface="楷体" panose="02010609060101010101" pitchFamily="49" charset="-122"/>
              </a:rPr>
              <a:t>在外对故乡的思念，抒发了情思深苦的绵长心情。</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主题思想</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3"/>
          <p:cNvSpPr txBox="1">
            <a:spLocks noChangeArrowheads="1"/>
          </p:cNvSpPr>
          <p:nvPr/>
        </p:nvSpPr>
        <p:spPr bwMode="auto">
          <a:xfrm>
            <a:off x="3923928" y="987574"/>
            <a:ext cx="4667250" cy="3046988"/>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sym typeface="+mn-ea"/>
              </a:rPr>
              <a:t>       《渔歌子》</a:t>
            </a:r>
            <a:endParaRPr lang="zh-CN" altLang="en-US" sz="3200" dirty="0" smtClean="0">
              <a:latin typeface="楷体" panose="02010609060101010101" pitchFamily="49" charset="-122"/>
              <a:ea typeface="楷体" panose="02010609060101010101" pitchFamily="49" charset="-122"/>
              <a:sym typeface="+mn-ea"/>
            </a:endParaRPr>
          </a:p>
          <a:p>
            <a:r>
              <a:rPr lang="zh-CN" altLang="en-US" sz="3200" dirty="0" smtClean="0">
                <a:latin typeface="楷体" panose="02010609060101010101" pitchFamily="49" charset="-122"/>
                <a:ea typeface="楷体" panose="02010609060101010101" pitchFamily="49" charset="-122"/>
                <a:sym typeface="+mn-ea"/>
              </a:rPr>
              <a:t>           </a:t>
            </a:r>
            <a:r>
              <a:rPr lang="zh-CN" altLang="en-US" sz="2400" dirty="0" smtClean="0">
                <a:latin typeface="楷体" panose="02010609060101010101" pitchFamily="49" charset="-122"/>
                <a:ea typeface="楷体" panose="02010609060101010101" pitchFamily="49" charset="-122"/>
                <a:sym typeface="+mn-ea"/>
              </a:rPr>
              <a:t>(唐)</a:t>
            </a:r>
            <a:r>
              <a:rPr lang="zh-CN" altLang="en-US" sz="2400" dirty="0" smtClean="0">
                <a:latin typeface="楷体" panose="02010609060101010101" pitchFamily="49" charset="-122"/>
                <a:ea typeface="楷体" panose="02010609060101010101" pitchFamily="49" charset="-122"/>
              </a:rPr>
              <a:t>张志和</a:t>
            </a:r>
            <a:endParaRPr lang="zh-CN" altLang="en-US"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西</a:t>
            </a:r>
            <a:r>
              <a:rPr lang="zh-CN" altLang="en-US" sz="3200" dirty="0">
                <a:latin typeface="楷体" panose="02010609060101010101" pitchFamily="49" charset="-122"/>
                <a:ea typeface="楷体" panose="02010609060101010101" pitchFamily="49" charset="-122"/>
              </a:rPr>
              <a:t>塞山前白鹭飞</a:t>
            </a:r>
            <a:r>
              <a:rPr lang="zh-CN" altLang="en-US" sz="3200" dirty="0" smtClean="0">
                <a:latin typeface="楷体" panose="02010609060101010101" pitchFamily="49" charset="-122"/>
                <a:ea typeface="楷体" panose="02010609060101010101" pitchFamily="49" charset="-122"/>
              </a:rPr>
              <a:t>，桃花</a:t>
            </a:r>
            <a:r>
              <a:rPr lang="zh-CN" altLang="en-US" sz="3200" dirty="0">
                <a:latin typeface="楷体" panose="02010609060101010101" pitchFamily="49" charset="-122"/>
                <a:ea typeface="楷体" panose="02010609060101010101" pitchFamily="49" charset="-122"/>
              </a:rPr>
              <a:t>流水鳜鱼肥</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青</a:t>
            </a:r>
            <a:r>
              <a:rPr lang="zh-CN" altLang="en-US" sz="3200" dirty="0">
                <a:latin typeface="楷体" panose="02010609060101010101" pitchFamily="49" charset="-122"/>
                <a:ea typeface="楷体" panose="02010609060101010101" pitchFamily="49" charset="-122"/>
              </a:rPr>
              <a:t>箬笠，绿蓑衣，斜风细雨不须归。</a:t>
            </a:r>
            <a:endParaRPr lang="zh-CN" altLang="en-US" sz="3200" dirty="0">
              <a:latin typeface="楷体" panose="02010609060101010101" pitchFamily="49" charset="-122"/>
              <a:ea typeface="楷体" panose="02010609060101010101" pitchFamily="49" charset="-122"/>
            </a:endParaRPr>
          </a:p>
        </p:txBody>
      </p:sp>
      <p:pic>
        <p:nvPicPr>
          <p:cNvPr id="4098" name="Picture 2" descr="https://gimg2.baidu.com/image_search/src=http%3A%2F%2Fwww.gyypw.com%2Fuploadfile%2F2013%2F0731%2F20130731081432860.jpg&amp;refer=http%3A%2F%2Fwww.gyypw.com&amp;app=2002&amp;size=f9999,10000&amp;q=a80&amp;n=0&amp;g=0n&amp;fmt=jpeg?sec=1619587440&amp;t=5fc79cc6cc77b358c555a6234d47c39d"/>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9552" y="1275606"/>
            <a:ext cx="2912683" cy="1944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467544" y="1203598"/>
            <a:ext cx="8352928" cy="2062103"/>
          </a:xfrm>
          <a:prstGeom prst="rect">
            <a:avLst/>
          </a:prstGeom>
          <a:noFill/>
          <a:ln w="9525">
            <a:noFill/>
            <a:miter lim="800000"/>
          </a:ln>
        </p:spPr>
        <p:txBody>
          <a:bodyPr wrap="square">
            <a:spAutoFit/>
          </a:bodyPr>
          <a:lstStyle/>
          <a:p>
            <a:r>
              <a:rPr lang="en-US" altLang="zh-CN" sz="3200" dirty="0" smtClean="0">
                <a:latin typeface="楷体" panose="02010609060101010101" pitchFamily="49" charset="-122"/>
                <a:ea typeface="楷体" panose="02010609060101010101" pitchFamily="49" charset="-122"/>
                <a:sym typeface="+mn-ea"/>
              </a:rPr>
              <a:t>    </a:t>
            </a:r>
            <a:r>
              <a:rPr lang="zh-CN" altLang="en-US" sz="3200" dirty="0" smtClean="0">
                <a:latin typeface="楷体" panose="02010609060101010101" pitchFamily="49" charset="-122"/>
                <a:ea typeface="楷体" panose="02010609060101010101" pitchFamily="49" charset="-122"/>
                <a:sym typeface="+mn-ea"/>
              </a:rPr>
              <a:t>白鹭</a:t>
            </a:r>
            <a:r>
              <a:rPr lang="zh-CN" altLang="en-US" sz="3200" dirty="0">
                <a:latin typeface="楷体" panose="02010609060101010101" pitchFamily="49" charset="-122"/>
                <a:ea typeface="楷体" panose="02010609060101010101" pitchFamily="49" charset="-122"/>
                <a:sym typeface="+mn-ea"/>
              </a:rPr>
              <a:t>在西塞山前自在地飞翔，桃花盛开，江水猛涨，这时节鳜鱼长得正肥。</a:t>
            </a:r>
            <a:endParaRPr lang="zh-CN" altLang="en-US" sz="3200" dirty="0">
              <a:latin typeface="楷体" panose="02010609060101010101" pitchFamily="49" charset="-122"/>
              <a:ea typeface="楷体" panose="02010609060101010101" pitchFamily="49" charset="-122"/>
              <a:sym typeface="+mn-ea"/>
            </a:endParaRPr>
          </a:p>
          <a:p>
            <a:r>
              <a:rPr lang="zh-CN" altLang="en-US" sz="3200" dirty="0">
                <a:latin typeface="楷体" panose="02010609060101010101" pitchFamily="49" charset="-122"/>
                <a:ea typeface="楷体" panose="02010609060101010101" pitchFamily="49" charset="-122"/>
                <a:sym typeface="+mn-ea"/>
              </a:rPr>
              <a:t>    渔父戴青箬笠，穿绿蓑衣，在斜风细雨中乐而忘归。</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诗文意思</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971600" y="1347614"/>
            <a:ext cx="6984776" cy="2062103"/>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sym typeface="+mn-ea"/>
              </a:rPr>
              <a:t>    全</a:t>
            </a:r>
            <a:r>
              <a:rPr lang="zh-CN" altLang="en-US" sz="3200" dirty="0">
                <a:latin typeface="楷体" panose="02010609060101010101" pitchFamily="49" charset="-122"/>
                <a:ea typeface="楷体" panose="02010609060101010101" pitchFamily="49" charset="-122"/>
                <a:sym typeface="+mn-ea"/>
              </a:rPr>
              <a:t>诗着色明丽，用语活泼，生动地表现了渔父悠闲自在的生活情趣。这首词就借表现渔父生活来表现自己隐居生活的</a:t>
            </a:r>
            <a:r>
              <a:rPr lang="zh-CN" altLang="en-US" sz="3200" dirty="0" smtClean="0">
                <a:latin typeface="楷体" panose="02010609060101010101" pitchFamily="49" charset="-122"/>
                <a:ea typeface="楷体" panose="02010609060101010101" pitchFamily="49" charset="-122"/>
                <a:sym typeface="+mn-ea"/>
              </a:rPr>
              <a:t>乐趣</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303338" y="348456"/>
            <a:ext cx="1655762" cy="5232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r>
              <a:rPr lang="zh-CN" altLang="en-US" sz="2800" dirty="0" smtClean="0">
                <a:latin typeface="宋体" panose="02010600030101010101" pitchFamily="2" charset="-122"/>
                <a:ea typeface="宋体" panose="02010600030101010101" pitchFamily="2" charset="-122"/>
              </a:rPr>
              <a:t>主题思想</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3776663" y="276225"/>
            <a:ext cx="2667545" cy="584775"/>
          </a:xfrm>
          <a:prstGeom prst="rect">
            <a:avLst/>
          </a:prstGeom>
          <a:noFill/>
          <a:ln w="9525">
            <a:noFill/>
            <a:miter lim="800000"/>
          </a:ln>
        </p:spPr>
        <p:txBody>
          <a:bodyPr wrap="square">
            <a:spAutoFit/>
          </a:bodyPr>
          <a:lstStyle/>
          <a:p>
            <a:r>
              <a:rPr lang="en-US" altLang="zh-CN" sz="3200" b="1" dirty="0">
                <a:latin typeface="楷体" panose="02010609060101010101" pitchFamily="49" charset="-122"/>
                <a:ea typeface="楷体" panose="02010609060101010101" pitchFamily="49" charset="-122"/>
                <a:sym typeface="+mn-ea"/>
              </a:rPr>
              <a:t>22.</a:t>
            </a:r>
            <a:r>
              <a:rPr lang="zh-CN" altLang="en-US" sz="3200" b="1" dirty="0">
                <a:latin typeface="楷体" panose="02010609060101010101" pitchFamily="49" charset="-122"/>
                <a:ea typeface="楷体" panose="02010609060101010101" pitchFamily="49" charset="-122"/>
                <a:sym typeface="+mn-ea"/>
              </a:rPr>
              <a:t>四季之美</a:t>
            </a:r>
            <a:endParaRPr lang="zh-CN" altLang="en-US" sz="3200" b="1" dirty="0">
              <a:latin typeface="楷体" panose="02010609060101010101" pitchFamily="49" charset="-122"/>
              <a:ea typeface="楷体" panose="02010609060101010101" pitchFamily="49" charset="-122"/>
              <a:sym typeface="+mn-ea"/>
            </a:endParaRPr>
          </a:p>
        </p:txBody>
      </p:sp>
      <p:sp>
        <p:nvSpPr>
          <p:cNvPr id="7" name="文本框 6"/>
          <p:cNvSpPr txBox="1">
            <a:spLocks noChangeArrowheads="1"/>
          </p:cNvSpPr>
          <p:nvPr/>
        </p:nvSpPr>
        <p:spPr bwMode="auto">
          <a:xfrm>
            <a:off x="4425950" y="1028700"/>
            <a:ext cx="4432300" cy="3108543"/>
          </a:xfrm>
          <a:prstGeom prst="rect">
            <a:avLst/>
          </a:prstGeom>
          <a:noFill/>
          <a:ln w="9525">
            <a:noFill/>
            <a:miter lim="800000"/>
          </a:ln>
        </p:spPr>
        <p:txBody>
          <a:bodyPr>
            <a:spAutoFit/>
          </a:bodyPr>
          <a:lstStyle/>
          <a:p>
            <a:r>
              <a:rPr lang="zh-CN" altLang="en-US" sz="2800" dirty="0" smtClean="0">
                <a:latin typeface="楷体" panose="02010609060101010101" pitchFamily="49" charset="-122"/>
                <a:ea typeface="楷体" panose="02010609060101010101" pitchFamily="49" charset="-122"/>
              </a:rPr>
              <a:t>    本文</a:t>
            </a:r>
            <a:r>
              <a:rPr lang="zh-CN" altLang="en-US" sz="2800" dirty="0">
                <a:latin typeface="楷体" panose="02010609060101010101" pitchFamily="49" charset="-122"/>
                <a:ea typeface="楷体" panose="02010609060101010101" pitchFamily="49" charset="-122"/>
              </a:rPr>
              <a:t>是按</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顺序来写的</a:t>
            </a:r>
            <a:r>
              <a:rPr lang="zh-CN" altLang="en-US" sz="2800" dirty="0" smtClean="0">
                <a:latin typeface="楷体" panose="02010609060101010101" pitchFamily="49" charset="-122"/>
                <a:ea typeface="楷体" panose="02010609060101010101" pitchFamily="49" charset="-122"/>
              </a:rPr>
              <a:t>。在</a:t>
            </a:r>
            <a:r>
              <a:rPr lang="zh-CN" altLang="en-US" sz="2800" dirty="0">
                <a:latin typeface="楷体" panose="02010609060101010101" pitchFamily="49" charset="-122"/>
                <a:ea typeface="楷体" panose="02010609060101010101" pitchFamily="49" charset="-122"/>
              </a:rPr>
              <a:t>写每个季节的时候，先用一个句子概括这个季节的特点,这个句子叫作</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rPr>
              <a:t>在写夏季时，</a:t>
            </a:r>
            <a:r>
              <a:rPr lang="zh-CN" altLang="en-US" sz="2800" dirty="0" smtClean="0">
                <a:latin typeface="楷体" panose="02010609060101010101" pitchFamily="49" charset="-122"/>
                <a:ea typeface="楷体" panose="02010609060101010101" pitchFamily="49" charset="-122"/>
              </a:rPr>
              <a:t>写出</a:t>
            </a:r>
            <a:r>
              <a:rPr lang="en-US" altLang="zh-CN" sz="2800" dirty="0" smtClean="0">
                <a:latin typeface="楷体" panose="02010609060101010101" pitchFamily="49" charset="-122"/>
                <a:ea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rPr>
              <a:t>时的动态美。</a:t>
            </a:r>
            <a:endParaRPr lang="zh-CN" altLang="en-US" sz="2800"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6804248" y="1019175"/>
            <a:ext cx="1293813" cy="52070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时间</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5482704" y="2708274"/>
            <a:ext cx="1479550"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中心句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6444208" y="3147814"/>
            <a:ext cx="2192338"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萤火虫飞行</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026" name="Picture 2" descr="https://gimg2.baidu.com/image_search/src=http%3A%2F%2Ffile06.16sucai.com%2F2015%2F1121%2F2b97887f63beec9412787fe354877e60.jpg&amp;refer=http%3A%2F%2Ffile06.16sucai.com&amp;app=2002&amp;size=f9999,10000&amp;q=a80&amp;n=0&amp;g=0n&amp;fmt=jpeg?sec=1619579872&amp;t=031629898fa3299cc1a7d2f5e5c31bc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23524" y="1275606"/>
            <a:ext cx="2571750" cy="2571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linds(horizontal)">
                                      <p:cBhvr>
                                        <p:cTn id="10" dur="500"/>
                                        <p:tgtEl>
                                          <p:spTgt spid="5">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b="6542"/>
          <a:stretch>
            <a:fillRect/>
          </a:stretch>
        </p:blipFill>
        <p:spPr bwMode="auto">
          <a:xfrm>
            <a:off x="147638" y="728664"/>
            <a:ext cx="2230437" cy="2535532"/>
          </a:xfrm>
          <a:prstGeom prst="rect">
            <a:avLst/>
          </a:prstGeom>
          <a:noFill/>
          <a:ln w="9525">
            <a:noFill/>
            <a:miter lim="800000"/>
            <a:headEnd/>
            <a:tailEnd/>
          </a:ln>
        </p:spPr>
      </p:pic>
      <p:pic>
        <p:nvPicPr>
          <p:cNvPr id="3" name="图片 2"/>
          <p:cNvPicPr>
            <a:picLocks noChangeAspect="1"/>
          </p:cNvPicPr>
          <p:nvPr/>
        </p:nvPicPr>
        <p:blipFill>
          <a:blip r:embed="rId2"/>
          <a:srcRect/>
          <a:stretch>
            <a:fillRect/>
          </a:stretch>
        </p:blipFill>
        <p:spPr bwMode="auto">
          <a:xfrm>
            <a:off x="2378075" y="728663"/>
            <a:ext cx="2349500" cy="2535533"/>
          </a:xfrm>
          <a:prstGeom prst="rect">
            <a:avLst/>
          </a:prstGeom>
          <a:noFill/>
          <a:ln w="9525">
            <a:noFill/>
            <a:miter lim="800000"/>
            <a:headEnd/>
            <a:tailEnd/>
          </a:ln>
        </p:spPr>
      </p:pic>
      <p:pic>
        <p:nvPicPr>
          <p:cNvPr id="4" name="图片 3"/>
          <p:cNvPicPr>
            <a:picLocks noChangeAspect="1"/>
          </p:cNvPicPr>
          <p:nvPr/>
        </p:nvPicPr>
        <p:blipFill rotWithShape="1">
          <a:blip r:embed="rId3"/>
          <a:srcRect b="6542"/>
          <a:stretch>
            <a:fillRect/>
          </a:stretch>
        </p:blipFill>
        <p:spPr bwMode="auto">
          <a:xfrm>
            <a:off x="4727575" y="728663"/>
            <a:ext cx="2195513" cy="2535533"/>
          </a:xfrm>
          <a:prstGeom prst="rect">
            <a:avLst/>
          </a:prstGeom>
          <a:noFill/>
          <a:ln w="9525">
            <a:noFill/>
            <a:miter lim="800000"/>
            <a:headEnd/>
            <a:tailEnd/>
          </a:ln>
        </p:spPr>
      </p:pic>
      <p:sp>
        <p:nvSpPr>
          <p:cNvPr id="6" name="TextBox 4"/>
          <p:cNvSpPr txBox="1">
            <a:spLocks noChangeArrowheads="1"/>
          </p:cNvSpPr>
          <p:nvPr/>
        </p:nvSpPr>
        <p:spPr bwMode="auto">
          <a:xfrm>
            <a:off x="373108" y="3363838"/>
            <a:ext cx="1793875" cy="954087"/>
          </a:xfrm>
          <a:prstGeom prst="rect">
            <a:avLst/>
          </a:prstGeom>
          <a:noFill/>
          <a:ln w="9525">
            <a:noFill/>
            <a:miter lim="800000"/>
          </a:ln>
        </p:spPr>
        <p:txBody>
          <a:bodyPr wrap="none">
            <a:spAutoFit/>
          </a:bodyPr>
          <a:lstStyle/>
          <a:p>
            <a:r>
              <a:rPr lang="zh-CN" altLang="en-US" sz="2800" b="1" dirty="0">
                <a:solidFill>
                  <a:srgbClr val="FF0000"/>
                </a:solidFill>
                <a:latin typeface="黑体" panose="02010609060101010101" pitchFamily="49" charset="-122"/>
                <a:ea typeface="黑体" panose="02010609060101010101" pitchFamily="49" charset="-122"/>
                <a:sym typeface="+mn-ea"/>
              </a:rPr>
              <a:t>春天最美</a:t>
            </a:r>
            <a:r>
              <a:rPr lang="en-US" altLang="zh-CN" sz="2800" b="1" dirty="0">
                <a:solidFill>
                  <a:srgbClr val="FF0000"/>
                </a:solidFill>
                <a:latin typeface="黑体" panose="02010609060101010101" pitchFamily="49" charset="-122"/>
                <a:ea typeface="黑体" panose="02010609060101010101" pitchFamily="49" charset="-122"/>
                <a:sym typeface="+mn-ea"/>
              </a:rPr>
              <a:t>:</a:t>
            </a:r>
            <a:endParaRPr lang="en-US" altLang="zh-CN" sz="2800" b="1" dirty="0">
              <a:solidFill>
                <a:srgbClr val="FF0000"/>
              </a:solidFill>
              <a:latin typeface="黑体" panose="02010609060101010101" pitchFamily="49" charset="-122"/>
              <a:ea typeface="黑体" panose="02010609060101010101" pitchFamily="49" charset="-122"/>
              <a:sym typeface="+mn-ea"/>
            </a:endParaRPr>
          </a:p>
          <a:p>
            <a:r>
              <a:rPr lang="zh-CN" altLang="en-US" sz="2800" b="1" dirty="0">
                <a:solidFill>
                  <a:srgbClr val="FF0000"/>
                </a:solidFill>
                <a:latin typeface="黑体" panose="02010609060101010101" pitchFamily="49" charset="-122"/>
                <a:ea typeface="黑体" panose="02010609060101010101" pitchFamily="49" charset="-122"/>
                <a:sym typeface="+mn-ea"/>
              </a:rPr>
              <a:t>  黎明</a:t>
            </a:r>
            <a:endParaRPr lang="zh-CN" altLang="en-US" sz="2800" b="1" dirty="0">
              <a:solidFill>
                <a:srgbClr val="FF0000"/>
              </a:solidFill>
              <a:latin typeface="黑体" panose="02010609060101010101" pitchFamily="49" charset="-122"/>
              <a:ea typeface="黑体" panose="02010609060101010101" pitchFamily="49" charset="-122"/>
              <a:sym typeface="+mn-ea"/>
            </a:endParaRPr>
          </a:p>
        </p:txBody>
      </p:sp>
      <p:sp>
        <p:nvSpPr>
          <p:cNvPr id="10" name="TextBox 4"/>
          <p:cNvSpPr txBox="1">
            <a:spLocks noChangeArrowheads="1"/>
          </p:cNvSpPr>
          <p:nvPr/>
        </p:nvSpPr>
        <p:spPr bwMode="auto">
          <a:xfrm>
            <a:off x="4948283" y="3363838"/>
            <a:ext cx="1809750" cy="954087"/>
          </a:xfrm>
          <a:prstGeom prst="rect">
            <a:avLst/>
          </a:prstGeom>
          <a:noFill/>
          <a:ln w="9525">
            <a:noFill/>
            <a:miter lim="800000"/>
          </a:ln>
        </p:spPr>
        <p:txBody>
          <a:bodyPr>
            <a:spAutoFit/>
          </a:bodyPr>
          <a:lstStyle/>
          <a:p>
            <a:r>
              <a:rPr lang="zh-CN" altLang="en-US" sz="2800" b="1">
                <a:solidFill>
                  <a:srgbClr val="FF0000"/>
                </a:solidFill>
                <a:latin typeface="黑体" panose="02010609060101010101" pitchFamily="49" charset="-122"/>
                <a:ea typeface="黑体" panose="02010609060101010101" pitchFamily="49" charset="-122"/>
                <a:sym typeface="+mn-ea"/>
              </a:rPr>
              <a:t>秋天最美</a:t>
            </a:r>
            <a:r>
              <a:rPr lang="en-US" altLang="zh-CN" sz="2800" b="1">
                <a:solidFill>
                  <a:srgbClr val="FF0000"/>
                </a:solidFill>
                <a:latin typeface="黑体" panose="02010609060101010101" pitchFamily="49" charset="-122"/>
                <a:ea typeface="黑体" panose="02010609060101010101" pitchFamily="49" charset="-122"/>
                <a:sym typeface="+mn-ea"/>
              </a:rPr>
              <a:t>:</a:t>
            </a:r>
            <a:endParaRPr lang="en-US" altLang="zh-CN" sz="2800" b="1">
              <a:solidFill>
                <a:srgbClr val="FF0000"/>
              </a:solidFill>
              <a:latin typeface="黑体" panose="02010609060101010101" pitchFamily="49" charset="-122"/>
              <a:ea typeface="黑体" panose="02010609060101010101" pitchFamily="49" charset="-122"/>
              <a:sym typeface="+mn-ea"/>
            </a:endParaRPr>
          </a:p>
          <a:p>
            <a:r>
              <a:rPr lang="zh-CN" altLang="en-US" sz="2800" b="1">
                <a:solidFill>
                  <a:srgbClr val="FF0000"/>
                </a:solidFill>
                <a:latin typeface="黑体" panose="02010609060101010101" pitchFamily="49" charset="-122"/>
                <a:ea typeface="黑体" panose="02010609060101010101" pitchFamily="49" charset="-122"/>
                <a:sym typeface="+mn-ea"/>
              </a:rPr>
              <a:t>  黄昏</a:t>
            </a:r>
            <a:endParaRPr lang="zh-CN" altLang="en-US" sz="2800" b="1">
              <a:solidFill>
                <a:srgbClr val="FF0000"/>
              </a:solidFill>
              <a:latin typeface="黑体" panose="02010609060101010101" pitchFamily="49" charset="-122"/>
              <a:ea typeface="黑体" panose="02010609060101010101" pitchFamily="49" charset="-122"/>
              <a:sym typeface="+mn-ea"/>
            </a:endParaRPr>
          </a:p>
        </p:txBody>
      </p:sp>
      <p:sp>
        <p:nvSpPr>
          <p:cNvPr id="7" name="TextBox 4"/>
          <p:cNvSpPr txBox="1">
            <a:spLocks noChangeArrowheads="1"/>
          </p:cNvSpPr>
          <p:nvPr/>
        </p:nvSpPr>
        <p:spPr bwMode="auto">
          <a:xfrm>
            <a:off x="2576558" y="3363838"/>
            <a:ext cx="1792288" cy="954087"/>
          </a:xfrm>
          <a:prstGeom prst="rect">
            <a:avLst/>
          </a:prstGeom>
          <a:noFill/>
          <a:ln w="9525">
            <a:noFill/>
            <a:miter lim="800000"/>
          </a:ln>
        </p:spPr>
        <p:txBody>
          <a:bodyPr wrap="none">
            <a:spAutoFit/>
          </a:bodyPr>
          <a:lstStyle/>
          <a:p>
            <a:r>
              <a:rPr lang="zh-CN" altLang="en-US" sz="2800" b="1">
                <a:solidFill>
                  <a:srgbClr val="FF0000"/>
                </a:solidFill>
                <a:latin typeface="黑体" panose="02010609060101010101" pitchFamily="49" charset="-122"/>
                <a:ea typeface="黑体" panose="02010609060101010101" pitchFamily="49" charset="-122"/>
                <a:sym typeface="+mn-ea"/>
              </a:rPr>
              <a:t>夏天最美</a:t>
            </a:r>
            <a:r>
              <a:rPr lang="en-US" altLang="zh-CN" sz="2800" b="1">
                <a:solidFill>
                  <a:srgbClr val="FF0000"/>
                </a:solidFill>
                <a:latin typeface="黑体" panose="02010609060101010101" pitchFamily="49" charset="-122"/>
                <a:ea typeface="黑体" panose="02010609060101010101" pitchFamily="49" charset="-122"/>
                <a:sym typeface="+mn-ea"/>
              </a:rPr>
              <a:t>:</a:t>
            </a:r>
            <a:endParaRPr lang="en-US" altLang="zh-CN" sz="2800" b="1">
              <a:solidFill>
                <a:srgbClr val="FF0000"/>
              </a:solidFill>
              <a:latin typeface="黑体" panose="02010609060101010101" pitchFamily="49" charset="-122"/>
              <a:ea typeface="黑体" panose="02010609060101010101" pitchFamily="49" charset="-122"/>
              <a:sym typeface="+mn-ea"/>
            </a:endParaRPr>
          </a:p>
          <a:p>
            <a:r>
              <a:rPr lang="zh-CN" altLang="en-US" sz="2800" b="1">
                <a:solidFill>
                  <a:srgbClr val="FF0000"/>
                </a:solidFill>
                <a:latin typeface="黑体" panose="02010609060101010101" pitchFamily="49" charset="-122"/>
                <a:ea typeface="黑体" panose="02010609060101010101" pitchFamily="49" charset="-122"/>
                <a:sym typeface="+mn-ea"/>
              </a:rPr>
              <a:t>  夜晚</a:t>
            </a:r>
            <a:endParaRPr lang="zh-CN" altLang="en-US" sz="2800" b="1">
              <a:solidFill>
                <a:srgbClr val="FF0000"/>
              </a:solidFill>
              <a:latin typeface="黑体" panose="02010609060101010101" pitchFamily="49" charset="-122"/>
              <a:ea typeface="黑体" panose="02010609060101010101" pitchFamily="49" charset="-122"/>
              <a:sym typeface="+mn-ea"/>
            </a:endParaRPr>
          </a:p>
        </p:txBody>
      </p:sp>
      <p:sp>
        <p:nvSpPr>
          <p:cNvPr id="8" name="TextBox 4"/>
          <p:cNvSpPr txBox="1">
            <a:spLocks noChangeArrowheads="1"/>
          </p:cNvSpPr>
          <p:nvPr/>
        </p:nvSpPr>
        <p:spPr bwMode="auto">
          <a:xfrm>
            <a:off x="7100933" y="3363838"/>
            <a:ext cx="2017713" cy="954087"/>
          </a:xfrm>
          <a:prstGeom prst="rect">
            <a:avLst/>
          </a:prstGeom>
          <a:noFill/>
          <a:ln w="9525">
            <a:noFill/>
            <a:miter lim="800000"/>
          </a:ln>
        </p:spPr>
        <p:txBody>
          <a:bodyPr>
            <a:spAutoFit/>
          </a:bodyPr>
          <a:lstStyle/>
          <a:p>
            <a:r>
              <a:rPr lang="zh-CN" altLang="en-US" sz="2800" b="1">
                <a:solidFill>
                  <a:srgbClr val="FF0000"/>
                </a:solidFill>
                <a:latin typeface="黑体" panose="02010609060101010101" pitchFamily="49" charset="-122"/>
                <a:ea typeface="黑体" panose="02010609060101010101" pitchFamily="49" charset="-122"/>
                <a:sym typeface="+mn-ea"/>
              </a:rPr>
              <a:t>冬天最美</a:t>
            </a:r>
            <a:r>
              <a:rPr lang="en-US" altLang="zh-CN" sz="2800" b="1">
                <a:solidFill>
                  <a:srgbClr val="FF0000"/>
                </a:solidFill>
                <a:latin typeface="黑体" panose="02010609060101010101" pitchFamily="49" charset="-122"/>
                <a:ea typeface="黑体" panose="02010609060101010101" pitchFamily="49" charset="-122"/>
                <a:sym typeface="+mn-ea"/>
              </a:rPr>
              <a:t>:</a:t>
            </a:r>
            <a:endParaRPr lang="en-US" altLang="zh-CN" sz="2800" b="1">
              <a:solidFill>
                <a:srgbClr val="FF0000"/>
              </a:solidFill>
              <a:latin typeface="黑体" panose="02010609060101010101" pitchFamily="49" charset="-122"/>
              <a:ea typeface="黑体" panose="02010609060101010101" pitchFamily="49" charset="-122"/>
              <a:sym typeface="+mn-ea"/>
            </a:endParaRPr>
          </a:p>
          <a:p>
            <a:r>
              <a:rPr lang="zh-CN" altLang="en-US" sz="2800" b="1">
                <a:solidFill>
                  <a:srgbClr val="FF0000"/>
                </a:solidFill>
                <a:latin typeface="黑体" panose="02010609060101010101" pitchFamily="49" charset="-122"/>
                <a:ea typeface="黑体" panose="02010609060101010101" pitchFamily="49" charset="-122"/>
                <a:sym typeface="+mn-ea"/>
              </a:rPr>
              <a:t>  早晨</a:t>
            </a:r>
            <a:endParaRPr lang="zh-CN" altLang="en-US" sz="2800" b="1">
              <a:solidFill>
                <a:srgbClr val="FF0000"/>
              </a:solidFill>
              <a:latin typeface="黑体" panose="02010609060101010101" pitchFamily="49" charset="-122"/>
              <a:ea typeface="黑体" panose="02010609060101010101" pitchFamily="49" charset="-122"/>
              <a:sym typeface="+mn-ea"/>
            </a:endParaRPr>
          </a:p>
        </p:txBody>
      </p:sp>
      <p:pic>
        <p:nvPicPr>
          <p:cNvPr id="9" name="图片 8"/>
          <p:cNvPicPr>
            <a:picLocks noChangeAspect="1"/>
          </p:cNvPicPr>
          <p:nvPr/>
        </p:nvPicPr>
        <p:blipFill rotWithShape="1">
          <a:blip r:embed="rId4"/>
          <a:srcRect b="6080"/>
          <a:stretch>
            <a:fillRect/>
          </a:stretch>
        </p:blipFill>
        <p:spPr bwMode="auto">
          <a:xfrm>
            <a:off x="6924675" y="742951"/>
            <a:ext cx="2146300" cy="252124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par>
                                <p:cTn id="8" presetID="3" presetClass="entr" presetSubtype="10" fill="hold" grpId="0" nodeType="withEffect">
                                  <p:stCondLst>
                                    <p:cond delay="0"/>
                                  </p:stCondLst>
                                  <p:childTnLst>
                                    <p:set>
                                      <p:cBhvr>
                                        <p:cTn id="9" dur="1000" fill="hold">
                                          <p:stCondLst>
                                            <p:cond delay="0"/>
                                          </p:stCondLst>
                                        </p:cTn>
                                        <p:tgtEl>
                                          <p:spTgt spid="7"/>
                                        </p:tgtEl>
                                        <p:attrNameLst>
                                          <p:attrName>style.visibility</p:attrName>
                                        </p:attrNameLst>
                                      </p:cBhvr>
                                      <p:to>
                                        <p:strVal val="visible"/>
                                      </p:to>
                                    </p:set>
                                    <p:animEffect transition="in" filter="blinds(horizontal)">
                                      <p:cBhvr>
                                        <p:cTn id="10" dur="1000"/>
                                        <p:tgtEl>
                                          <p:spTgt spid="7"/>
                                        </p:tgtEl>
                                      </p:cBhvr>
                                    </p:animEffect>
                                  </p:childTnLst>
                                </p:cTn>
                              </p:par>
                              <p:par>
                                <p:cTn id="11" presetID="3" presetClass="entr" presetSubtype="10" fill="hold" grpId="0" nodeType="withEffect">
                                  <p:stCondLst>
                                    <p:cond delay="0"/>
                                  </p:stCondLst>
                                  <p:childTnLst>
                                    <p:set>
                                      <p:cBhvr>
                                        <p:cTn id="12" dur="1000" fill="hold">
                                          <p:stCondLst>
                                            <p:cond delay="0"/>
                                          </p:stCondLst>
                                        </p:cTn>
                                        <p:tgtEl>
                                          <p:spTgt spid="10"/>
                                        </p:tgtEl>
                                        <p:attrNameLst>
                                          <p:attrName>style.visibility</p:attrName>
                                        </p:attrNameLst>
                                      </p:cBhvr>
                                      <p:to>
                                        <p:strVal val="visible"/>
                                      </p:to>
                                    </p:set>
                                    <p:animEffect transition="in" filter="blinds(horizontal)">
                                      <p:cBhvr>
                                        <p:cTn id="13" dur="1000"/>
                                        <p:tgtEl>
                                          <p:spTgt spid="10"/>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a:spLocks noChangeArrowheads="1"/>
          </p:cNvSpPr>
          <p:nvPr/>
        </p:nvSpPr>
        <p:spPr bwMode="auto">
          <a:xfrm>
            <a:off x="442913" y="1390371"/>
            <a:ext cx="7768481" cy="952500"/>
          </a:xfrm>
          <a:prstGeom prst="rect">
            <a:avLst/>
          </a:prstGeom>
          <a:noFill/>
          <a:ln w="9525">
            <a:noFill/>
            <a:miter lim="800000"/>
          </a:ln>
        </p:spPr>
        <p:txBody>
          <a:bodyPr wrap="square">
            <a:spAutoFit/>
          </a:bodyPr>
          <a:lstStyle/>
          <a:p>
            <a:r>
              <a:rPr lang="en-US" altLang="zh-CN" sz="2800" dirty="0" smtClean="0">
                <a:latin typeface="楷体" panose="02010609060101010101" pitchFamily="49" charset="-122"/>
                <a:ea typeface="楷体" panose="02010609060101010101" pitchFamily="49" charset="-122"/>
                <a:sym typeface="+mn-ea"/>
              </a:rPr>
              <a:t>    1</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即使是蒙蒙细雨的夜晚，也有一两只萤火虫，闪着朦胧的微光在飞行，这情景着实迷人。 </a:t>
            </a:r>
            <a:endParaRPr lang="zh-CN" altLang="en-US" sz="2800" dirty="0">
              <a:latin typeface="楷体" panose="02010609060101010101" pitchFamily="49" charset="-122"/>
              <a:ea typeface="楷体" panose="02010609060101010101" pitchFamily="49" charset="-122"/>
              <a:sym typeface="+mn-ea"/>
            </a:endParaRPr>
          </a:p>
        </p:txBody>
      </p:sp>
      <p:sp>
        <p:nvSpPr>
          <p:cNvPr id="19" name="文本框 18"/>
          <p:cNvSpPr txBox="1">
            <a:spLocks noChangeArrowheads="1"/>
          </p:cNvSpPr>
          <p:nvPr/>
        </p:nvSpPr>
        <p:spPr bwMode="auto">
          <a:xfrm>
            <a:off x="880988" y="414318"/>
            <a:ext cx="7447111" cy="954107"/>
          </a:xfrm>
          <a:prstGeom prst="rect">
            <a:avLst/>
          </a:prstGeom>
          <a:noFill/>
          <a:ln w="9525">
            <a:noFill/>
            <a:miter lim="800000"/>
          </a:ln>
        </p:spPr>
        <p:txBody>
          <a:bodyPr wrap="square">
            <a:spAutoFit/>
          </a:bodyPr>
          <a:lstStyle/>
          <a:p>
            <a:r>
              <a:rPr lang="zh-CN" altLang="en-US" sz="2800" dirty="0" smtClean="0">
                <a:latin typeface="楷体" panose="02010609060101010101" pitchFamily="49" charset="-122"/>
                <a:ea typeface="楷体" panose="02010609060101010101" pitchFamily="49" charset="-122"/>
              </a:rPr>
              <a:t>    二</a:t>
            </a:r>
            <a:r>
              <a:rPr lang="zh-CN" altLang="en-US" sz="2800" dirty="0">
                <a:latin typeface="楷体" panose="02010609060101010101" pitchFamily="49" charset="-122"/>
                <a:ea typeface="楷体" panose="02010609060101010101" pitchFamily="49" charset="-122"/>
              </a:rPr>
              <a:t>、读下面的句子， 联系上下文，体会其中的动态描写。</a:t>
            </a:r>
            <a:endParaRPr lang="zh-CN" altLang="en-US" sz="2800" dirty="0">
              <a:latin typeface="楷体" panose="02010609060101010101" pitchFamily="49" charset="-122"/>
              <a:ea typeface="楷体" panose="02010609060101010101" pitchFamily="49" charset="-122"/>
            </a:endParaRPr>
          </a:p>
        </p:txBody>
      </p:sp>
      <p:sp>
        <p:nvSpPr>
          <p:cNvPr id="6" name="单圆角矩形 5"/>
          <p:cNvSpPr/>
          <p:nvPr/>
        </p:nvSpPr>
        <p:spPr>
          <a:xfrm>
            <a:off x="747061" y="2571750"/>
            <a:ext cx="7705650" cy="1877860"/>
          </a:xfrm>
          <a:prstGeom prst="foldedCorner">
            <a:avLst/>
          </a:prstGeom>
        </p:spPr>
        <p:style>
          <a:lnRef idx="1">
            <a:schemeClr val="accent5"/>
          </a:lnRef>
          <a:fillRef idx="2">
            <a:schemeClr val="accent5"/>
          </a:fillRef>
          <a:effectRef idx="1">
            <a:schemeClr val="accent5"/>
          </a:effectRef>
          <a:fontRef idx="minor">
            <a:schemeClr val="dk1"/>
          </a:fontRef>
        </p:style>
        <p:txBody>
          <a:bodyPr anchor="ctr"/>
          <a:lstStyle/>
          <a:p>
            <a:r>
              <a:rPr lang="zh-CN" altLang="en-US" sz="2800" dirty="0" smtClean="0">
                <a:solidFill>
                  <a:schemeClr val="tx1"/>
                </a:solidFill>
                <a:latin typeface="楷体" panose="02010609060101010101" pitchFamily="49" charset="-122"/>
                <a:ea typeface="楷体" panose="02010609060101010101" pitchFamily="49" charset="-122"/>
                <a:sym typeface="+mn-ea"/>
              </a:rPr>
              <a:t>    蒙蒙细雨</a:t>
            </a:r>
            <a:r>
              <a:rPr lang="zh-CN" altLang="en-US" sz="2800" dirty="0">
                <a:solidFill>
                  <a:schemeClr val="tx1"/>
                </a:solidFill>
                <a:latin typeface="楷体" panose="02010609060101010101" pitchFamily="49" charset="-122"/>
                <a:ea typeface="楷体" panose="02010609060101010101" pitchFamily="49" charset="-122"/>
                <a:sym typeface="+mn-ea"/>
              </a:rPr>
              <a:t>的夜晚，一只两只萤火虫在雨雾中飞行，朦胧的微光闪动着，给人以朦胧美。</a:t>
            </a:r>
            <a:endParaRPr lang="zh-CN" altLang="en-US" sz="28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a:spLocks noChangeArrowheads="1"/>
          </p:cNvSpPr>
          <p:nvPr/>
        </p:nvSpPr>
        <p:spPr bwMode="auto">
          <a:xfrm>
            <a:off x="378594" y="771550"/>
            <a:ext cx="8208912" cy="1077218"/>
          </a:xfrm>
          <a:prstGeom prst="rect">
            <a:avLst/>
          </a:prstGeom>
          <a:noFill/>
          <a:ln w="9525">
            <a:noFill/>
            <a:miter lim="800000"/>
          </a:ln>
        </p:spPr>
        <p:txBody>
          <a:bodyPr wrap="square">
            <a:spAutoFit/>
          </a:bodyPr>
          <a:lstStyle/>
          <a:p>
            <a:r>
              <a:rPr lang="en-US" altLang="zh-CN" sz="3200" dirty="0" smtClean="0">
                <a:latin typeface="楷体" panose="02010609060101010101" pitchFamily="49" charset="-122"/>
                <a:ea typeface="楷体" panose="02010609060101010101" pitchFamily="49" charset="-122"/>
                <a:sym typeface="+mn-ea"/>
              </a:rPr>
              <a:t>    2</a:t>
            </a:r>
            <a:r>
              <a:rPr lang="en-US" altLang="zh-CN" sz="3200" dirty="0">
                <a:latin typeface="楷体" panose="02010609060101010101" pitchFamily="49" charset="-122"/>
                <a:ea typeface="楷体" panose="02010609060101010101" pitchFamily="49" charset="-122"/>
                <a:sym typeface="+mn-ea"/>
              </a:rPr>
              <a:t>.</a:t>
            </a:r>
            <a:r>
              <a:rPr lang="zh-CN" altLang="en-US" sz="3200" dirty="0">
                <a:latin typeface="楷体" panose="02010609060101010101" pitchFamily="49" charset="-122"/>
                <a:ea typeface="楷体" panose="02010609060101010101" pitchFamily="49" charset="-122"/>
                <a:sym typeface="+mn-ea"/>
              </a:rPr>
              <a:t>夕阳斜照西山时</a:t>
            </a:r>
            <a:r>
              <a:rPr lang="zh-CN" altLang="en-US" sz="3200" dirty="0" smtClean="0">
                <a:latin typeface="楷体" panose="02010609060101010101" pitchFamily="49" charset="-122"/>
                <a:ea typeface="楷体" panose="02010609060101010101" pitchFamily="49" charset="-122"/>
                <a:sym typeface="+mn-ea"/>
              </a:rPr>
              <a:t>，动人</a:t>
            </a:r>
            <a:r>
              <a:rPr lang="zh-CN" altLang="en-US" sz="3200" dirty="0">
                <a:latin typeface="楷体" panose="02010609060101010101" pitchFamily="49" charset="-122"/>
                <a:ea typeface="楷体" panose="02010609060101010101" pitchFamily="49" charset="-122"/>
                <a:sym typeface="+mn-ea"/>
              </a:rPr>
              <a:t>的是点点归鸦急急匆匆地朝窠里飞去。 </a:t>
            </a:r>
            <a:endParaRPr lang="zh-CN" altLang="en-US" sz="3200" dirty="0">
              <a:latin typeface="楷体" panose="02010609060101010101" pitchFamily="49" charset="-122"/>
              <a:ea typeface="楷体" panose="02010609060101010101" pitchFamily="49" charset="-122"/>
              <a:sym typeface="+mn-ea"/>
            </a:endParaRPr>
          </a:p>
        </p:txBody>
      </p:sp>
      <p:sp>
        <p:nvSpPr>
          <p:cNvPr id="4" name="单圆角矩形 5"/>
          <p:cNvSpPr/>
          <p:nvPr/>
        </p:nvSpPr>
        <p:spPr>
          <a:xfrm>
            <a:off x="630225" y="2355726"/>
            <a:ext cx="7705650" cy="1877860"/>
          </a:xfrm>
          <a:prstGeom prst="foldedCorner">
            <a:avLst/>
          </a:prstGeom>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夕阳西下</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时，归鸦急急匆匆地往家赶，就像人到了傍晚也要回家一样，看鸦归窠，让人想起回家的温馨画面，的确动人。</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3448328" y="182989"/>
            <a:ext cx="2749471" cy="707886"/>
          </a:xfrm>
          <a:prstGeom prst="rect">
            <a:avLst/>
          </a:prstGeom>
          <a:noFill/>
          <a:ln w="9525">
            <a:noFill/>
            <a:miter lim="800000"/>
          </a:ln>
        </p:spPr>
        <p:txBody>
          <a:bodyPr wrap="none">
            <a:spAutoFit/>
          </a:bodyPr>
          <a:lstStyle/>
          <a:p>
            <a:r>
              <a:rPr lang="zh-CN" altLang="en-US" sz="4000" b="1" dirty="0">
                <a:latin typeface="+mn-ea"/>
                <a:ea typeface="+mn-ea"/>
              </a:rPr>
              <a:t>三、形近字</a:t>
            </a:r>
            <a:endParaRPr lang="zh-CN" altLang="en-US" sz="4000" b="1" dirty="0">
              <a:latin typeface="+mn-ea"/>
              <a:ea typeface="+mn-ea"/>
            </a:endParaRPr>
          </a:p>
        </p:txBody>
      </p:sp>
      <p:sp>
        <p:nvSpPr>
          <p:cNvPr id="4" name="文本框 3"/>
          <p:cNvSpPr txBox="1">
            <a:spLocks noChangeArrowheads="1"/>
          </p:cNvSpPr>
          <p:nvPr/>
        </p:nvSpPr>
        <p:spPr bwMode="auto">
          <a:xfrm>
            <a:off x="6254750" y="1457325"/>
            <a:ext cx="4067672" cy="584775"/>
          </a:xfrm>
          <a:prstGeom prst="rect">
            <a:avLst/>
          </a:prstGeom>
          <a:noFill/>
          <a:ln w="9525">
            <a:noFill/>
            <a:miter lim="800000"/>
          </a:ln>
        </p:spPr>
        <p:txBody>
          <a:bodyPr wrap="square">
            <a:spAutoFit/>
          </a:bodyPr>
          <a:lstStyle/>
          <a:p>
            <a:r>
              <a:rPr lang="zh-CN" altLang="en-US" sz="3200" b="1" dirty="0" smtClean="0">
                <a:latin typeface="楷体" panose="02010609060101010101" pitchFamily="49" charset="-122"/>
                <a:ea typeface="楷体" panose="02010609060101010101" pitchFamily="49" charset="-122"/>
              </a:rPr>
              <a:t>旷</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扩</a:t>
            </a:r>
            <a:r>
              <a:rPr lang="en-US" altLang="zh-CN"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矿  </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220663" y="1092200"/>
            <a:ext cx="890100"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yùn</a:t>
            </a:r>
            <a:endParaRPr lang="en-US" altLang="zh-CN" sz="2400" dirty="0">
              <a:latin typeface="汉语拼音" panose="000B0604020202020204" pitchFamily="34" charset="0"/>
              <a:cs typeface="汉语拼音" panose="000B0604020202020204" pitchFamily="34" charset="0"/>
            </a:endParaRPr>
          </a:p>
        </p:txBody>
      </p:sp>
      <p:sp>
        <p:nvSpPr>
          <p:cNvPr id="6" name="文本框 5"/>
          <p:cNvSpPr txBox="1">
            <a:spLocks noChangeArrowheads="1"/>
          </p:cNvSpPr>
          <p:nvPr/>
        </p:nvSpPr>
        <p:spPr bwMode="auto">
          <a:xfrm>
            <a:off x="220663" y="1457325"/>
            <a:ext cx="4050741"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晕</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荤</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军 </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3259137" y="1457325"/>
            <a:ext cx="3614767"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漆</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膝</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添 </a:t>
            </a:r>
            <a:endParaRPr lang="zh-CN" altLang="en-US" sz="3200" b="1"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1812846" y="1092200"/>
            <a:ext cx="879730"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jūn</a:t>
            </a:r>
            <a:endParaRPr lang="en-US" altLang="zh-CN" sz="2400" dirty="0">
              <a:latin typeface="汉语拼音" panose="000B0604020202020204" pitchFamily="34" charset="0"/>
              <a:cs typeface="汉语拼音" panose="000B0604020202020204" pitchFamily="34" charset="0"/>
            </a:endParaRPr>
          </a:p>
        </p:txBody>
      </p:sp>
      <p:sp>
        <p:nvSpPr>
          <p:cNvPr id="9" name="文本框 8"/>
          <p:cNvSpPr txBox="1">
            <a:spLocks noChangeArrowheads="1"/>
          </p:cNvSpPr>
          <p:nvPr/>
        </p:nvSpPr>
        <p:spPr bwMode="auto">
          <a:xfrm>
            <a:off x="1038225" y="1092200"/>
            <a:ext cx="935038"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hūn</a:t>
            </a:r>
            <a:endParaRPr lang="en-US" altLang="zh-CN" sz="2400">
              <a:latin typeface="汉语拼音" panose="000B0604020202020204" pitchFamily="34" charset="0"/>
              <a:cs typeface="汉语拼音" panose="000B0604020202020204" pitchFamily="34" charset="0"/>
            </a:endParaRPr>
          </a:p>
        </p:txBody>
      </p:sp>
      <p:sp>
        <p:nvSpPr>
          <p:cNvPr id="11" name="文本框 10"/>
          <p:cNvSpPr txBox="1">
            <a:spLocks noChangeArrowheads="1"/>
          </p:cNvSpPr>
          <p:nvPr/>
        </p:nvSpPr>
        <p:spPr bwMode="auto">
          <a:xfrm>
            <a:off x="4210050" y="1092200"/>
            <a:ext cx="703439"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xī</a:t>
            </a:r>
            <a:endParaRPr lang="en-US" altLang="zh-CN" sz="2400">
              <a:latin typeface="汉语拼音" panose="000B0604020202020204" pitchFamily="34" charset="0"/>
              <a:cs typeface="汉语拼音" panose="000B0604020202020204" pitchFamily="34" charset="0"/>
            </a:endParaRPr>
          </a:p>
        </p:txBody>
      </p:sp>
      <p:sp>
        <p:nvSpPr>
          <p:cNvPr id="12" name="文本框 11"/>
          <p:cNvSpPr txBox="1">
            <a:spLocks noChangeArrowheads="1"/>
          </p:cNvSpPr>
          <p:nvPr/>
        </p:nvSpPr>
        <p:spPr bwMode="auto">
          <a:xfrm>
            <a:off x="4773761" y="1120810"/>
            <a:ext cx="1114786"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sym typeface="+mn-ea"/>
              </a:rPr>
              <a:t>tiān</a:t>
            </a:r>
            <a:endParaRPr lang="en-US" altLang="zh-CN" sz="2400" dirty="0">
              <a:latin typeface="汉语拼音" panose="000B0604020202020204" pitchFamily="34" charset="0"/>
              <a:cs typeface="汉语拼音" panose="000B0604020202020204" pitchFamily="34" charset="0"/>
              <a:sym typeface="+mn-ea"/>
            </a:endParaRPr>
          </a:p>
        </p:txBody>
      </p:sp>
      <p:sp>
        <p:nvSpPr>
          <p:cNvPr id="13" name="文本框 12"/>
          <p:cNvSpPr txBox="1">
            <a:spLocks noChangeArrowheads="1"/>
          </p:cNvSpPr>
          <p:nvPr/>
        </p:nvSpPr>
        <p:spPr bwMode="auto">
          <a:xfrm>
            <a:off x="3259138" y="1092200"/>
            <a:ext cx="537880"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qī</a:t>
            </a:r>
            <a:endParaRPr lang="en-US" altLang="zh-CN" sz="2400">
              <a:latin typeface="汉语拼音" panose="000B0604020202020204" pitchFamily="34" charset="0"/>
              <a:cs typeface="汉语拼音" panose="000B0604020202020204" pitchFamily="34" charset="0"/>
              <a:sym typeface="+mn-ea"/>
            </a:endParaRPr>
          </a:p>
        </p:txBody>
      </p:sp>
      <p:sp>
        <p:nvSpPr>
          <p:cNvPr id="14" name="文本框 13"/>
          <p:cNvSpPr txBox="1">
            <a:spLocks noChangeArrowheads="1"/>
          </p:cNvSpPr>
          <p:nvPr/>
        </p:nvSpPr>
        <p:spPr bwMode="auto">
          <a:xfrm>
            <a:off x="7882947" y="1092200"/>
            <a:ext cx="1261051"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kuàng</a:t>
            </a:r>
            <a:endParaRPr lang="en-US" altLang="zh-CN" sz="2400" dirty="0">
              <a:latin typeface="汉语拼音" panose="000B0604020202020204" pitchFamily="34" charset="0"/>
              <a:cs typeface="汉语拼音" panose="000B0604020202020204" pitchFamily="34" charset="0"/>
            </a:endParaRPr>
          </a:p>
        </p:txBody>
      </p:sp>
      <p:sp>
        <p:nvSpPr>
          <p:cNvPr id="15" name="文本框 14"/>
          <p:cNvSpPr txBox="1">
            <a:spLocks noChangeArrowheads="1"/>
          </p:cNvSpPr>
          <p:nvPr/>
        </p:nvSpPr>
        <p:spPr bwMode="auto">
          <a:xfrm>
            <a:off x="7127297" y="1092200"/>
            <a:ext cx="839804"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kuò</a:t>
            </a:r>
            <a:endParaRPr lang="en-US" altLang="zh-CN" sz="2400">
              <a:latin typeface="汉语拼音" panose="000B0604020202020204" pitchFamily="34" charset="0"/>
              <a:cs typeface="汉语拼音" panose="000B0604020202020204" pitchFamily="34" charset="0"/>
            </a:endParaRPr>
          </a:p>
        </p:txBody>
      </p:sp>
      <p:sp>
        <p:nvSpPr>
          <p:cNvPr id="16" name="文本框 15"/>
          <p:cNvSpPr txBox="1">
            <a:spLocks noChangeArrowheads="1"/>
          </p:cNvSpPr>
          <p:nvPr/>
        </p:nvSpPr>
        <p:spPr bwMode="auto">
          <a:xfrm>
            <a:off x="6052559" y="1092200"/>
            <a:ext cx="1298799"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sym typeface="+mn-ea"/>
              </a:rPr>
              <a:t>kuàng</a:t>
            </a:r>
            <a:endParaRPr lang="en-US" altLang="zh-CN" sz="2400" dirty="0">
              <a:latin typeface="汉语拼音" panose="000B0604020202020204" pitchFamily="34" charset="0"/>
              <a:cs typeface="汉语拼音" panose="000B0604020202020204" pitchFamily="34" charset="0"/>
            </a:endParaRPr>
          </a:p>
        </p:txBody>
      </p:sp>
      <p:sp>
        <p:nvSpPr>
          <p:cNvPr id="10" name="文本框 9"/>
          <p:cNvSpPr txBox="1">
            <a:spLocks noChangeArrowheads="1"/>
          </p:cNvSpPr>
          <p:nvPr/>
        </p:nvSpPr>
        <p:spPr bwMode="auto">
          <a:xfrm>
            <a:off x="237316" y="2392052"/>
            <a:ext cx="931580"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yì</a:t>
            </a:r>
            <a:endParaRPr lang="en-US" altLang="zh-CN" sz="2400">
              <a:latin typeface="汉语拼音" panose="000B0604020202020204" pitchFamily="34" charset="0"/>
              <a:cs typeface="汉语拼音" panose="000B0604020202020204" pitchFamily="34" charset="0"/>
            </a:endParaRPr>
          </a:p>
        </p:txBody>
      </p:sp>
      <p:sp>
        <p:nvSpPr>
          <p:cNvPr id="38" name="文本框 37"/>
          <p:cNvSpPr txBox="1">
            <a:spLocks noChangeArrowheads="1"/>
          </p:cNvSpPr>
          <p:nvPr/>
        </p:nvSpPr>
        <p:spPr bwMode="auto">
          <a:xfrm>
            <a:off x="180166" y="2758765"/>
            <a:ext cx="4188304" cy="584775"/>
          </a:xfrm>
          <a:prstGeom prst="rect">
            <a:avLst/>
          </a:prstGeom>
          <a:noFill/>
          <a:ln w="9525">
            <a:noFill/>
            <a:miter lim="800000"/>
          </a:ln>
        </p:spPr>
        <p:txBody>
          <a:bodyPr wrap="square">
            <a:spAutoFit/>
          </a:bodyPr>
          <a:lstStyle/>
          <a:p>
            <a:r>
              <a:rPr lang="zh-CN" altLang="en-US" sz="3200" b="1" dirty="0" smtClean="0">
                <a:latin typeface="楷体" panose="02010609060101010101" pitchFamily="49" charset="-122"/>
                <a:ea typeface="楷体" panose="02010609060101010101" pitchFamily="49" charset="-122"/>
                <a:sym typeface="+mn-ea"/>
              </a:rPr>
              <a:t>逸</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免</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兔 </a:t>
            </a:r>
            <a:endParaRPr lang="zh-CN" altLang="en-US" sz="3200" b="1" dirty="0">
              <a:latin typeface="楷体" panose="02010609060101010101" pitchFamily="49" charset="-122"/>
              <a:ea typeface="楷体" panose="02010609060101010101" pitchFamily="49" charset="-122"/>
            </a:endParaRPr>
          </a:p>
        </p:txBody>
      </p:sp>
      <p:sp>
        <p:nvSpPr>
          <p:cNvPr id="42" name="文本框 41"/>
          <p:cNvSpPr txBox="1">
            <a:spLocks noChangeArrowheads="1"/>
          </p:cNvSpPr>
          <p:nvPr/>
        </p:nvSpPr>
        <p:spPr bwMode="auto">
          <a:xfrm>
            <a:off x="3228166" y="2769877"/>
            <a:ext cx="3583021" cy="584775"/>
          </a:xfrm>
          <a:prstGeom prst="rect">
            <a:avLst/>
          </a:prstGeom>
          <a:noFill/>
          <a:ln w="9525">
            <a:noFill/>
            <a:miter lim="800000"/>
          </a:ln>
        </p:spPr>
        <p:txBody>
          <a:bodyPr wrap="square">
            <a:spAutoFit/>
          </a:bodyPr>
          <a:lstStyle/>
          <a:p>
            <a:r>
              <a:rPr lang="zh-CN" altLang="en-US" sz="3200" b="1" dirty="0" smtClean="0">
                <a:latin typeface="楷体" panose="02010609060101010101" pitchFamily="49" charset="-122"/>
                <a:ea typeface="楷体" panose="02010609060101010101" pitchFamily="49" charset="-122"/>
                <a:sym typeface="+mn-ea"/>
              </a:rPr>
              <a:t>桨</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浆</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奖</a:t>
            </a:r>
            <a:r>
              <a:rPr lang="zh-CN" altLang="en-US" sz="3200" b="1" dirty="0">
                <a:sym typeface="+mn-ea"/>
              </a:rPr>
              <a:t> </a:t>
            </a:r>
            <a:endParaRPr lang="zh-CN" altLang="en-US" sz="3200" b="1" dirty="0"/>
          </a:p>
        </p:txBody>
      </p:sp>
      <p:sp>
        <p:nvSpPr>
          <p:cNvPr id="43" name="文本框 42"/>
          <p:cNvSpPr txBox="1">
            <a:spLocks noChangeArrowheads="1"/>
          </p:cNvSpPr>
          <p:nvPr/>
        </p:nvSpPr>
        <p:spPr bwMode="auto">
          <a:xfrm>
            <a:off x="1845053" y="2406131"/>
            <a:ext cx="653316"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tù</a:t>
            </a:r>
            <a:endParaRPr lang="en-US" altLang="zh-CN" sz="2400" dirty="0">
              <a:latin typeface="汉语拼音" panose="000B0604020202020204" pitchFamily="34" charset="0"/>
              <a:cs typeface="汉语拼音" panose="000B0604020202020204" pitchFamily="34" charset="0"/>
            </a:endParaRPr>
          </a:p>
        </p:txBody>
      </p:sp>
      <p:sp>
        <p:nvSpPr>
          <p:cNvPr id="44" name="文本框 43"/>
          <p:cNvSpPr txBox="1">
            <a:spLocks noChangeArrowheads="1"/>
          </p:cNvSpPr>
          <p:nvPr/>
        </p:nvSpPr>
        <p:spPr bwMode="auto">
          <a:xfrm>
            <a:off x="948515" y="2392052"/>
            <a:ext cx="1071577"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miǎn</a:t>
            </a:r>
            <a:endParaRPr lang="en-US" altLang="zh-CN" sz="2400">
              <a:latin typeface="汉语拼音" panose="000B0604020202020204" pitchFamily="34" charset="0"/>
              <a:cs typeface="汉语拼音" panose="000B0604020202020204" pitchFamily="34" charset="0"/>
            </a:endParaRPr>
          </a:p>
        </p:txBody>
      </p:sp>
      <p:sp>
        <p:nvSpPr>
          <p:cNvPr id="45" name="文本框 44"/>
          <p:cNvSpPr txBox="1"/>
          <p:nvPr/>
        </p:nvSpPr>
        <p:spPr>
          <a:xfrm>
            <a:off x="3899149" y="2392052"/>
            <a:ext cx="1190834" cy="461665"/>
          </a:xfrm>
          <a:prstGeom prst="rect">
            <a:avLst/>
          </a:prstGeom>
          <a:noFill/>
        </p:spPr>
        <p:txBody>
          <a:bodyPr wrap="square">
            <a:spAutoFit/>
          </a:bodyPr>
          <a:lstStyle/>
          <a:p>
            <a:pPr fontAlgn="auto">
              <a:spcBef>
                <a:spcPts val="0"/>
              </a:spcBef>
              <a:spcAft>
                <a:spcPts val="0"/>
              </a:spcAft>
              <a:defRPr/>
            </a:pPr>
            <a:r>
              <a:rPr lang="en-US" altLang="zh-CN" sz="2400" dirty="0" err="1">
                <a:latin typeface="汉语拼音" panose="000B0604020202020204" pitchFamily="34" charset="0"/>
                <a:ea typeface="+mn-ea"/>
                <a:cs typeface="汉语拼音" panose="000B0604020202020204" pitchFamily="34" charset="0"/>
                <a:sym typeface="+mn-ea"/>
              </a:rPr>
              <a:t>jiāng</a:t>
            </a:r>
            <a:endParaRPr lang="en-US" altLang="zh-CN" sz="2400" dirty="0">
              <a:latin typeface="汉语拼音" panose="000B0604020202020204" pitchFamily="34" charset="0"/>
              <a:ea typeface="楷体" panose="02010609060101010101" pitchFamily="49" charset="-122"/>
              <a:cs typeface="汉语拼音" panose="000B0604020202020204" pitchFamily="34" charset="0"/>
            </a:endParaRPr>
          </a:p>
        </p:txBody>
      </p:sp>
      <p:sp>
        <p:nvSpPr>
          <p:cNvPr id="46" name="文本框 45"/>
          <p:cNvSpPr txBox="1">
            <a:spLocks noChangeArrowheads="1"/>
          </p:cNvSpPr>
          <p:nvPr/>
        </p:nvSpPr>
        <p:spPr bwMode="auto">
          <a:xfrm>
            <a:off x="4804023" y="2392052"/>
            <a:ext cx="1424161"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jiǎng</a:t>
            </a:r>
            <a:endParaRPr lang="en-US" altLang="zh-CN" sz="2400">
              <a:latin typeface="汉语拼音" panose="000B0604020202020204" pitchFamily="34" charset="0"/>
              <a:cs typeface="汉语拼音" panose="000B0604020202020204" pitchFamily="34" charset="0"/>
            </a:endParaRPr>
          </a:p>
        </p:txBody>
      </p:sp>
      <p:sp>
        <p:nvSpPr>
          <p:cNvPr id="47" name="文本框 46"/>
          <p:cNvSpPr txBox="1">
            <a:spLocks noChangeArrowheads="1"/>
          </p:cNvSpPr>
          <p:nvPr/>
        </p:nvSpPr>
        <p:spPr bwMode="auto">
          <a:xfrm>
            <a:off x="2965699" y="2392052"/>
            <a:ext cx="1148710"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sym typeface="+mn-ea"/>
              </a:rPr>
              <a:t>jiǎng</a:t>
            </a:r>
            <a:endParaRPr lang="en-US" altLang="zh-CN" sz="2400" dirty="0">
              <a:latin typeface="汉语拼音" panose="000B0604020202020204" pitchFamily="34" charset="0"/>
              <a:cs typeface="汉语拼音" panose="000B0604020202020204" pitchFamily="34" charset="0"/>
              <a:sym typeface="+mn-ea"/>
            </a:endParaRPr>
          </a:p>
        </p:txBody>
      </p:sp>
      <p:sp>
        <p:nvSpPr>
          <p:cNvPr id="48" name="文本框 47"/>
          <p:cNvSpPr txBox="1">
            <a:spLocks noChangeArrowheads="1"/>
          </p:cNvSpPr>
          <p:nvPr/>
        </p:nvSpPr>
        <p:spPr bwMode="auto">
          <a:xfrm>
            <a:off x="6254750" y="2758764"/>
            <a:ext cx="4074020" cy="584775"/>
          </a:xfrm>
          <a:prstGeom prst="rect">
            <a:avLst/>
          </a:prstGeom>
          <a:noFill/>
          <a:ln w="9525">
            <a:noFill/>
            <a:miter lim="800000"/>
          </a:ln>
        </p:spPr>
        <p:txBody>
          <a:bodyPr wrap="square">
            <a:spAutoFit/>
          </a:bodyPr>
          <a:lstStyle/>
          <a:p>
            <a:r>
              <a:rPr lang="zh-CN" altLang="en-US" sz="3200" b="1" dirty="0" smtClean="0">
                <a:latin typeface="楷体" panose="02010609060101010101" pitchFamily="49" charset="-122"/>
                <a:ea typeface="楷体" panose="02010609060101010101" pitchFamily="49" charset="-122"/>
              </a:rPr>
              <a:t>桩</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庄</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脏  </a:t>
            </a:r>
            <a:endParaRPr lang="zh-CN" altLang="en-US" sz="3200" b="1" dirty="0">
              <a:latin typeface="楷体" panose="02010609060101010101" pitchFamily="49" charset="-122"/>
              <a:ea typeface="楷体" panose="02010609060101010101" pitchFamily="49" charset="-122"/>
            </a:endParaRPr>
          </a:p>
        </p:txBody>
      </p:sp>
      <p:sp>
        <p:nvSpPr>
          <p:cNvPr id="49" name="文本框 48"/>
          <p:cNvSpPr txBox="1">
            <a:spLocks noChangeArrowheads="1"/>
          </p:cNvSpPr>
          <p:nvPr/>
        </p:nvSpPr>
        <p:spPr bwMode="auto">
          <a:xfrm>
            <a:off x="5623856" y="2392052"/>
            <a:ext cx="1690247"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zhuāng</a:t>
            </a:r>
            <a:endParaRPr lang="en-US" altLang="zh-CN" sz="2400" dirty="0">
              <a:latin typeface="汉语拼音" panose="000B0604020202020204" pitchFamily="34" charset="0"/>
              <a:cs typeface="汉语拼音" panose="000B0604020202020204" pitchFamily="34" charset="0"/>
            </a:endParaRPr>
          </a:p>
        </p:txBody>
      </p:sp>
      <p:sp>
        <p:nvSpPr>
          <p:cNvPr id="50" name="文本框 49"/>
          <p:cNvSpPr txBox="1">
            <a:spLocks noChangeArrowheads="1"/>
          </p:cNvSpPr>
          <p:nvPr/>
        </p:nvSpPr>
        <p:spPr bwMode="auto">
          <a:xfrm>
            <a:off x="6882742" y="2392052"/>
            <a:ext cx="1711035"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z</a:t>
            </a:r>
            <a:r>
              <a:rPr lang="en-US" altLang="zh-CN" sz="2400" dirty="0" err="1">
                <a:latin typeface="汉语拼音" panose="000B0604020202020204" pitchFamily="34" charset="0"/>
                <a:cs typeface="汉语拼音" panose="000B0604020202020204" pitchFamily="34" charset="0"/>
                <a:sym typeface="+mn-ea"/>
              </a:rPr>
              <a:t>huāng</a:t>
            </a:r>
            <a:endParaRPr lang="en-US" altLang="zh-CN" sz="2400" dirty="0">
              <a:latin typeface="汉语拼音" panose="000B0604020202020204" pitchFamily="34" charset="0"/>
              <a:cs typeface="汉语拼音" panose="000B0604020202020204" pitchFamily="34" charset="0"/>
            </a:endParaRPr>
          </a:p>
        </p:txBody>
      </p:sp>
      <p:sp>
        <p:nvSpPr>
          <p:cNvPr id="2" name="文本框 1"/>
          <p:cNvSpPr txBox="1">
            <a:spLocks noChangeArrowheads="1"/>
          </p:cNvSpPr>
          <p:nvPr/>
        </p:nvSpPr>
        <p:spPr bwMode="auto">
          <a:xfrm>
            <a:off x="8100355" y="2392052"/>
            <a:ext cx="1313797"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zàng</a:t>
            </a:r>
            <a:endParaRPr lang="en-US" altLang="zh-CN" sz="2400" dirty="0">
              <a:latin typeface="汉语拼音" panose="000B0604020202020204" pitchFamily="34" charset="0"/>
              <a:cs typeface="汉语拼音" panose="000B0604020202020204" pitchFamily="34" charset="0"/>
            </a:endParaRPr>
          </a:p>
        </p:txBody>
      </p:sp>
      <p:sp>
        <p:nvSpPr>
          <p:cNvPr id="28" name="线形标注 1 27"/>
          <p:cNvSpPr/>
          <p:nvPr/>
        </p:nvSpPr>
        <p:spPr>
          <a:xfrm>
            <a:off x="2458024" y="3443645"/>
            <a:ext cx="5830562" cy="1553708"/>
          </a:xfrm>
          <a:prstGeom prst="borderCallout1">
            <a:avLst>
              <a:gd name="adj1" fmla="val 580"/>
              <a:gd name="adj2" fmla="val 33820"/>
              <a:gd name="adj3" fmla="val -15395"/>
              <a:gd name="adj4" fmla="val 33545"/>
            </a:avLst>
          </a:prstGeom>
          <a:ln>
            <a:solidFill>
              <a:srgbClr val="FF0000"/>
            </a:solidFill>
          </a:ln>
        </p:spPr>
        <p:style>
          <a:lnRef idx="3">
            <a:schemeClr val="lt1"/>
          </a:lnRef>
          <a:fillRef idx="1">
            <a:schemeClr val="accent3"/>
          </a:fillRef>
          <a:effectRef idx="1">
            <a:schemeClr val="accent3"/>
          </a:effectRef>
          <a:fontRef idx="minor">
            <a:schemeClr val="lt1"/>
          </a:fontRef>
        </p:style>
        <p:txBody>
          <a:bodyPr anchor="ctr"/>
          <a:lstStyle/>
          <a:p>
            <a:pPr>
              <a:defRPr/>
            </a:pPr>
            <a:r>
              <a:rPr lang="zh-CN" altLang="en-US" sz="2800" b="1" dirty="0">
                <a:solidFill>
                  <a:schemeClr val="tx1"/>
                </a:solidFill>
                <a:latin typeface="宋体" panose="02010600030101010101" pitchFamily="2" charset="-122"/>
                <a:ea typeface="楷体" panose="02010609060101010101" pitchFamily="49" charset="-122"/>
                <a:sym typeface="+mn-ea"/>
              </a:rPr>
              <a:t> “桨”与“浆”十分相似，可是用法区别很大。“桨”表示划船的工具，大家用时一定要区分开哟</a:t>
            </a:r>
            <a:r>
              <a:rPr lang="en-US" altLang="zh-CN" sz="2800" b="1" dirty="0">
                <a:solidFill>
                  <a:schemeClr val="tx1"/>
                </a:solidFill>
                <a:latin typeface="宋体" panose="02010600030101010101" pitchFamily="2" charset="-122"/>
                <a:ea typeface="楷体" panose="02010609060101010101" pitchFamily="49" charset="-122"/>
                <a:sym typeface="+mn-ea"/>
              </a:rPr>
              <a:t>!</a:t>
            </a:r>
            <a:endParaRPr lang="zh-CN" altLang="en-US" sz="2800" b="1" dirty="0">
              <a:solidFill>
                <a:schemeClr val="tx1"/>
              </a:solidFill>
              <a:latin typeface="宋体" panose="02010600030101010101" pitchFamily="2"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500"/>
                                        <p:tgtEl>
                                          <p:spTgt spid="4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down)">
                                      <p:cBhvr>
                                        <p:cTn id="46" dur="500"/>
                                        <p:tgtEl>
                                          <p:spTgt spid="4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down)">
                                      <p:cBhvr>
                                        <p:cTn id="52" dur="500"/>
                                        <p:tgtEl>
                                          <p:spTgt spid="4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down)">
                                      <p:cBhvr>
                                        <p:cTn id="55" dur="500"/>
                                        <p:tgtEl>
                                          <p:spTgt spid="5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barn(inVertical)">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5" grpId="0"/>
      <p:bldP spid="8" grpId="0"/>
      <p:bldP spid="9" grpId="0"/>
      <p:bldP spid="11" grpId="0"/>
      <p:bldP spid="12" grpId="0"/>
      <p:bldP spid="13" grpId="0"/>
      <p:bldP spid="14" grpId="0"/>
      <p:bldP spid="15" grpId="0"/>
      <p:bldP spid="16" grpId="0"/>
      <p:bldP spid="10" grpId="0"/>
      <p:bldP spid="43" grpId="0"/>
      <p:bldP spid="44" grpId="0"/>
      <p:bldP spid="45" grpId="0"/>
      <p:bldP spid="46" grpId="0"/>
      <p:bldP spid="47" grpId="0"/>
      <p:bldP spid="49" grpId="0"/>
      <p:bldP spid="50" grpId="0"/>
      <p:bldP spid="2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a:spLocks noChangeArrowheads="1"/>
          </p:cNvSpPr>
          <p:nvPr/>
        </p:nvSpPr>
        <p:spPr bwMode="auto">
          <a:xfrm>
            <a:off x="683568" y="555526"/>
            <a:ext cx="7522865" cy="1077218"/>
          </a:xfrm>
          <a:prstGeom prst="rect">
            <a:avLst/>
          </a:prstGeom>
          <a:noFill/>
          <a:ln w="9525">
            <a:noFill/>
            <a:miter lim="800000"/>
          </a:ln>
        </p:spPr>
        <p:txBody>
          <a:bodyPr wrap="square">
            <a:spAutoFit/>
          </a:bodyPr>
          <a:lstStyle/>
          <a:p>
            <a:r>
              <a:rPr lang="en-US" altLang="zh-CN" sz="3200" dirty="0" smtClean="0">
                <a:latin typeface="楷体" panose="02010609060101010101" pitchFamily="49" charset="-122"/>
                <a:ea typeface="楷体" panose="02010609060101010101" pitchFamily="49" charset="-122"/>
                <a:sym typeface="+mn-ea"/>
              </a:rPr>
              <a:t>    3</a:t>
            </a:r>
            <a:r>
              <a:rPr lang="en-US" altLang="zh-CN" sz="3200" dirty="0">
                <a:latin typeface="楷体" panose="02010609060101010101" pitchFamily="49" charset="-122"/>
                <a:ea typeface="楷体" panose="02010609060101010101" pitchFamily="49" charset="-122"/>
                <a:sym typeface="+mn-ea"/>
              </a:rPr>
              <a:t>.</a:t>
            </a:r>
            <a:r>
              <a:rPr lang="zh-CN" altLang="en-US" sz="3200" dirty="0">
                <a:latin typeface="楷体" panose="02010609060101010101" pitchFamily="49" charset="-122"/>
                <a:ea typeface="楷体" panose="02010609060101010101" pitchFamily="49" charset="-122"/>
                <a:sym typeface="+mn-ea"/>
              </a:rPr>
              <a:t>成群结队的大雁，在高空中比翼双飞，更是叫人感动。</a:t>
            </a:r>
            <a:endParaRPr lang="zh-CN" altLang="en-US" sz="3200" dirty="0">
              <a:latin typeface="楷体" panose="02010609060101010101" pitchFamily="49" charset="-122"/>
              <a:ea typeface="楷体" panose="02010609060101010101" pitchFamily="49" charset="-122"/>
              <a:sym typeface="+mn-ea"/>
            </a:endParaRPr>
          </a:p>
        </p:txBody>
      </p:sp>
      <p:sp>
        <p:nvSpPr>
          <p:cNvPr id="4" name="单圆角矩形 5"/>
          <p:cNvSpPr/>
          <p:nvPr/>
        </p:nvSpPr>
        <p:spPr>
          <a:xfrm>
            <a:off x="683568" y="2211710"/>
            <a:ext cx="7705650" cy="1584176"/>
          </a:xfrm>
          <a:prstGeom prst="foldedCorner">
            <a:avLst/>
          </a:prstGeom>
        </p:spPr>
        <p:style>
          <a:lnRef idx="1">
            <a:schemeClr val="accent4"/>
          </a:lnRef>
          <a:fillRef idx="2">
            <a:schemeClr val="accent4"/>
          </a:fillRef>
          <a:effectRef idx="1">
            <a:schemeClr val="accent4"/>
          </a:effectRef>
          <a:fontRef idx="minor">
            <a:schemeClr val="dk1"/>
          </a:fontRef>
        </p:style>
        <p:txBody>
          <a:bodyPr anchor="ctr"/>
          <a:lstStyle/>
          <a:p>
            <a:pPr fontAlgn="auto">
              <a:spcBef>
                <a:spcPts val="0"/>
              </a:spcBef>
              <a:spcAft>
                <a:spcPts val="0"/>
              </a:spcAft>
              <a:defRPr/>
            </a:pPr>
            <a:r>
              <a:rPr lang="zh-CN" altLang="en-US" sz="280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大雁不是一只两只，而是成群结队在空中飞，它们的团结精神让人感动。</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827584" y="815975"/>
            <a:ext cx="8064896" cy="3108543"/>
          </a:xfrm>
          <a:prstGeom prst="rect">
            <a:avLst/>
          </a:prstGeom>
          <a:noFill/>
          <a:ln w="9525">
            <a:noFill/>
            <a:miter lim="800000"/>
          </a:ln>
        </p:spPr>
        <p:txBody>
          <a:bodyPr wrap="square">
            <a:spAutoFit/>
          </a:bodyPr>
          <a:lstStyle/>
          <a:p>
            <a:r>
              <a:rPr lang="zh-CN" altLang="en-US" sz="2800" dirty="0" smtClean="0">
                <a:latin typeface="楷体" panose="02010609060101010101" pitchFamily="49" charset="-122"/>
                <a:ea typeface="楷体" panose="02010609060101010101" pitchFamily="49" charset="-122"/>
                <a:sym typeface="+mn-ea"/>
              </a:rPr>
              <a:t>一</a:t>
            </a:r>
            <a:r>
              <a:rPr lang="zh-CN" altLang="en-US" sz="2800" dirty="0">
                <a:latin typeface="楷体" panose="02010609060101010101" pitchFamily="49" charset="-122"/>
                <a:ea typeface="楷体" panose="02010609060101010101" pitchFamily="49" charset="-122"/>
                <a:sym typeface="+mn-ea"/>
              </a:rPr>
              <a:t>、本文写了榕树的静态美</a:t>
            </a:r>
            <a:r>
              <a:rPr lang="en-US" altLang="zh-CN" sz="2800" dirty="0" smtClean="0">
                <a:latin typeface="楷体" panose="02010609060101010101" pitchFamily="49" charset="-122"/>
                <a:ea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sym typeface="+mn-ea"/>
              </a:rPr>
              <a:t>(                     )、(                    )(                   )</a:t>
            </a:r>
            <a:r>
              <a:rPr lang="zh-CN" altLang="en-US" sz="2800" dirty="0">
                <a:latin typeface="楷体" panose="02010609060101010101" pitchFamily="49" charset="-122"/>
                <a:ea typeface="楷体" panose="02010609060101010101" pitchFamily="49" charset="-122"/>
                <a:sym typeface="+mn-ea"/>
              </a:rPr>
              <a:t>、(                     </a:t>
            </a:r>
            <a:r>
              <a:rPr lang="zh-CN" altLang="en-US" sz="2800" dirty="0" smtClean="0">
                <a:latin typeface="楷体" panose="02010609060101010101" pitchFamily="49" charset="-122"/>
                <a:ea typeface="楷体" panose="02010609060101010101" pitchFamily="49" charset="-122"/>
                <a:sym typeface="+mn-ea"/>
              </a:rPr>
              <a:t>)还</a:t>
            </a:r>
            <a:r>
              <a:rPr lang="zh-CN" altLang="en-US" sz="2800" dirty="0">
                <a:latin typeface="楷体" panose="02010609060101010101" pitchFamily="49" charset="-122"/>
                <a:ea typeface="楷体" panose="02010609060101010101" pitchFamily="49" charset="-122"/>
                <a:sym typeface="+mn-ea"/>
              </a:rPr>
              <a:t>写了鸟的动态美</a:t>
            </a:r>
            <a:r>
              <a:rPr lang="en-US" altLang="zh-CN" sz="2800" dirty="0" smtClean="0">
                <a:latin typeface="楷体" panose="02010609060101010101" pitchFamily="49" charset="-122"/>
                <a:ea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a:t>
            </a:r>
            <a:endParaRPr lang="en-US" altLang="zh-CN" sz="2800" dirty="0">
              <a:latin typeface="楷体" panose="02010609060101010101" pitchFamily="49" charset="-122"/>
              <a:ea typeface="楷体" panose="02010609060101010101" pitchFamily="49" charset="-122"/>
              <a:sym typeface="+mn-ea"/>
            </a:endParaRPr>
          </a:p>
          <a:p>
            <a:r>
              <a:rPr lang="en-US" altLang="zh-CN" sz="2800" dirty="0" smtClean="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。这是一种动静结合的写作方法，以静写动，以动衬静，给人以栩栩如生的画面。</a:t>
            </a:r>
            <a:endParaRPr lang="zh-CN" altLang="en-US" sz="2800" dirty="0">
              <a:latin typeface="楷体" panose="02010609060101010101" pitchFamily="49" charset="-122"/>
              <a:ea typeface="楷体" panose="02010609060101010101" pitchFamily="49" charset="-122"/>
              <a:sym typeface="+mn-ea"/>
            </a:endParaRPr>
          </a:p>
        </p:txBody>
      </p:sp>
      <p:sp>
        <p:nvSpPr>
          <p:cNvPr id="26" name="文本框 25"/>
          <p:cNvSpPr txBox="1">
            <a:spLocks noChangeArrowheads="1"/>
          </p:cNvSpPr>
          <p:nvPr/>
        </p:nvSpPr>
        <p:spPr bwMode="auto">
          <a:xfrm>
            <a:off x="3419872" y="171174"/>
            <a:ext cx="3260417" cy="584775"/>
          </a:xfrm>
          <a:prstGeom prst="rect">
            <a:avLst/>
          </a:prstGeom>
          <a:noFill/>
          <a:ln w="9525">
            <a:noFill/>
            <a:miter lim="800000"/>
          </a:ln>
        </p:spPr>
        <p:txBody>
          <a:bodyPr wrap="square">
            <a:spAutoFit/>
          </a:bodyPr>
          <a:lstStyle/>
          <a:p>
            <a:pPr algn="ctr"/>
            <a:r>
              <a:rPr lang="en-US" altLang="zh-CN" sz="3200" b="1" dirty="0">
                <a:latin typeface="楷体" panose="02010609060101010101" pitchFamily="49" charset="-122"/>
                <a:ea typeface="楷体" panose="02010609060101010101" pitchFamily="49" charset="-122"/>
                <a:sym typeface="+mn-ea"/>
              </a:rPr>
              <a:t>23.</a:t>
            </a:r>
            <a:r>
              <a:rPr lang="zh-CN" altLang="en-US" sz="3200" b="1" dirty="0">
                <a:latin typeface="楷体" panose="02010609060101010101" pitchFamily="49" charset="-122"/>
                <a:ea typeface="楷体" panose="02010609060101010101" pitchFamily="49" charset="-122"/>
                <a:sym typeface="+mn-ea"/>
              </a:rPr>
              <a:t>鸟的天堂</a:t>
            </a:r>
            <a:endParaRPr lang="zh-CN" altLang="en-US" sz="3200" b="1" dirty="0">
              <a:latin typeface="楷体" panose="02010609060101010101" pitchFamily="49" charset="-122"/>
              <a:ea typeface="楷体" panose="02010609060101010101" pitchFamily="49" charset="-122"/>
              <a:sym typeface="+mn-ea"/>
            </a:endParaRPr>
          </a:p>
        </p:txBody>
      </p:sp>
      <p:sp>
        <p:nvSpPr>
          <p:cNvPr id="17" name="TextBox 4"/>
          <p:cNvSpPr txBox="1">
            <a:spLocks noChangeArrowheads="1"/>
          </p:cNvSpPr>
          <p:nvPr/>
        </p:nvSpPr>
        <p:spPr bwMode="auto">
          <a:xfrm>
            <a:off x="2234360" y="1223293"/>
            <a:ext cx="2677493" cy="522288"/>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干</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rPr>
              <a:t>不可计数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TextBox 4"/>
          <p:cNvSpPr txBox="1">
            <a:spLocks noChangeArrowheads="1"/>
          </p:cNvSpPr>
          <p:nvPr/>
        </p:nvSpPr>
        <p:spPr bwMode="auto">
          <a:xfrm>
            <a:off x="1273281" y="1630611"/>
            <a:ext cx="2675518" cy="522288"/>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枝</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rPr>
              <a:t>枝上生根</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4"/>
          <p:cNvSpPr txBox="1">
            <a:spLocks noChangeArrowheads="1"/>
          </p:cNvSpPr>
          <p:nvPr/>
        </p:nvSpPr>
        <p:spPr bwMode="auto">
          <a:xfrm>
            <a:off x="5608821" y="1593516"/>
            <a:ext cx="2892879" cy="522287"/>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根</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rPr>
              <a:t>直垂地面</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4"/>
          <p:cNvSpPr txBox="1">
            <a:spLocks noChangeArrowheads="1"/>
          </p:cNvSpPr>
          <p:nvPr/>
        </p:nvSpPr>
        <p:spPr bwMode="auto">
          <a:xfrm>
            <a:off x="1468671" y="2090295"/>
            <a:ext cx="2675518" cy="522287"/>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叶</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rPr>
              <a:t>生机勃勃</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TextBox 4"/>
          <p:cNvSpPr txBox="1">
            <a:spLocks noChangeArrowheads="1"/>
          </p:cNvSpPr>
          <p:nvPr/>
        </p:nvSpPr>
        <p:spPr bwMode="auto">
          <a:xfrm>
            <a:off x="2341984" y="2499460"/>
            <a:ext cx="3995492" cy="520700"/>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到处是鸟声、鸟影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9" name="TextBox 4"/>
          <p:cNvSpPr txBox="1">
            <a:spLocks noChangeArrowheads="1"/>
          </p:cNvSpPr>
          <p:nvPr/>
        </p:nvSpPr>
        <p:spPr bwMode="auto">
          <a:xfrm>
            <a:off x="1619672" y="2881530"/>
            <a:ext cx="2385045" cy="522287"/>
          </a:xfrm>
          <a:prstGeom prst="rect">
            <a:avLst/>
          </a:prstGeom>
          <a:noFill/>
          <a:ln w="9525">
            <a:noFill/>
            <a:miter lim="800000"/>
          </a:ln>
        </p:spPr>
        <p:txBody>
          <a:bodyPr wrap="squar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叫、飞、扑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4"/>
          <p:cNvSpPr txBox="1">
            <a:spLocks noChangeArrowheads="1"/>
          </p:cNvSpPr>
          <p:nvPr/>
        </p:nvSpPr>
        <p:spPr bwMode="auto">
          <a:xfrm>
            <a:off x="1619672" y="2499460"/>
            <a:ext cx="899084" cy="520700"/>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多</a:t>
            </a:r>
            <a:r>
              <a:rPr lang="zh-CN" altLang="en-US" sz="2800" dirty="0">
                <a:latin typeface="楷体" panose="02010609060101010101" pitchFamily="49" charset="-122"/>
                <a:ea typeface="楷体" panose="02010609060101010101" pitchFamily="49" charset="-122"/>
                <a:sym typeface="+mn-ea"/>
              </a:rPr>
              <a:t> </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TextBox 4"/>
          <p:cNvSpPr txBox="1">
            <a:spLocks noChangeArrowheads="1"/>
          </p:cNvSpPr>
          <p:nvPr/>
        </p:nvSpPr>
        <p:spPr bwMode="auto">
          <a:xfrm>
            <a:off x="964034" y="2881530"/>
            <a:ext cx="733099" cy="522287"/>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欢：</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17"/>
                                        </p:tgtEl>
                                        <p:attrNameLst>
                                          <p:attrName>style.visibility</p:attrName>
                                        </p:attrNameLst>
                                      </p:cBhvr>
                                      <p:to>
                                        <p:strVal val="visible"/>
                                      </p:to>
                                    </p:set>
                                    <p:animEffect transition="in" filter="blinds(horizontal)">
                                      <p:cBhvr>
                                        <p:cTn id="7" dur="1000"/>
                                        <p:tgtEl>
                                          <p:spTgt spid="17"/>
                                        </p:tgtEl>
                                      </p:cBhvr>
                                    </p:animEffect>
                                  </p:childTnLst>
                                </p:cTn>
                              </p:par>
                              <p:par>
                                <p:cTn id="8" presetID="3" presetClass="entr" presetSubtype="10" fill="hold" grpId="0" nodeType="withEffect">
                                  <p:stCondLst>
                                    <p:cond delay="0"/>
                                  </p:stCondLst>
                                  <p:childTnLst>
                                    <p:set>
                                      <p:cBhvr>
                                        <p:cTn id="9" dur="1000" fill="hold">
                                          <p:stCondLst>
                                            <p:cond delay="0"/>
                                          </p:stCondLst>
                                        </p:cTn>
                                        <p:tgtEl>
                                          <p:spTgt spid="3"/>
                                        </p:tgtEl>
                                        <p:attrNameLst>
                                          <p:attrName>style.visibility</p:attrName>
                                        </p:attrNameLst>
                                      </p:cBhvr>
                                      <p:to>
                                        <p:strVal val="visible"/>
                                      </p:to>
                                    </p:set>
                                    <p:animEffect transition="in" filter="blinds(horizontal)">
                                      <p:cBhvr>
                                        <p:cTn id="10" dur="1000"/>
                                        <p:tgtEl>
                                          <p:spTgt spid="3"/>
                                        </p:tgtEl>
                                      </p:cBhvr>
                                    </p:animEffect>
                                  </p:childTnLst>
                                </p:cTn>
                              </p:par>
                              <p:par>
                                <p:cTn id="11" presetID="3" presetClass="entr" presetSubtype="10" fill="hold" grpId="0" nodeType="withEffect">
                                  <p:stCondLst>
                                    <p:cond delay="0"/>
                                  </p:stCondLst>
                                  <p:childTnLst>
                                    <p:set>
                                      <p:cBhvr>
                                        <p:cTn id="12" dur="1000" fill="hold">
                                          <p:stCondLst>
                                            <p:cond delay="0"/>
                                          </p:stCondLst>
                                        </p:cTn>
                                        <p:tgtEl>
                                          <p:spTgt spid="12"/>
                                        </p:tgtEl>
                                        <p:attrNameLst>
                                          <p:attrName>style.visibility</p:attrName>
                                        </p:attrNameLst>
                                      </p:cBhvr>
                                      <p:to>
                                        <p:strVal val="visible"/>
                                      </p:to>
                                    </p:set>
                                    <p:animEffect transition="in" filter="blinds(horizontal)">
                                      <p:cBhvr>
                                        <p:cTn id="13" dur="1000"/>
                                        <p:tgtEl>
                                          <p:spTgt spid="12"/>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10"/>
                                        </p:tgtEl>
                                        <p:attrNameLst>
                                          <p:attrName>style.visibility</p:attrName>
                                        </p:attrNameLst>
                                      </p:cBhvr>
                                      <p:to>
                                        <p:strVal val="visible"/>
                                      </p:to>
                                    </p:set>
                                    <p:animEffect transition="in" filter="blinds(horizontal)">
                                      <p:cBhvr>
                                        <p:cTn id="16" dur="1000"/>
                                        <p:tgtEl>
                                          <p:spTgt spid="10"/>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4"/>
                                        </p:tgtEl>
                                        <p:attrNameLst>
                                          <p:attrName>style.visibility</p:attrName>
                                        </p:attrNameLst>
                                      </p:cBhvr>
                                      <p:to>
                                        <p:strVal val="visible"/>
                                      </p:to>
                                    </p:set>
                                    <p:animEffect transition="in" filter="blinds(horizontal)">
                                      <p:cBhvr>
                                        <p:cTn id="19" dur="1000"/>
                                        <p:tgtEl>
                                          <p:spTgt spid="14"/>
                                        </p:tgtEl>
                                      </p:cBhvr>
                                    </p:animEffect>
                                  </p:childTnLst>
                                </p:cTn>
                              </p:par>
                              <p:par>
                                <p:cTn id="20" presetID="3" presetClass="entr" presetSubtype="10" fill="hold" grpId="0" nodeType="withEffect">
                                  <p:stCondLst>
                                    <p:cond delay="0"/>
                                  </p:stCondLst>
                                  <p:childTnLst>
                                    <p:set>
                                      <p:cBhvr>
                                        <p:cTn id="21" dur="1000" fill="hold">
                                          <p:stCondLst>
                                            <p:cond delay="0"/>
                                          </p:stCondLst>
                                        </p:cTn>
                                        <p:tgtEl>
                                          <p:spTgt spid="18"/>
                                        </p:tgtEl>
                                        <p:attrNameLst>
                                          <p:attrName>style.visibility</p:attrName>
                                        </p:attrNameLst>
                                      </p:cBhvr>
                                      <p:to>
                                        <p:strVal val="visible"/>
                                      </p:to>
                                    </p:set>
                                    <p:animEffect transition="in" filter="blinds(horizontal)">
                                      <p:cBhvr>
                                        <p:cTn id="22" dur="1000"/>
                                        <p:tgtEl>
                                          <p:spTgt spid="18"/>
                                        </p:tgtEl>
                                      </p:cBhvr>
                                    </p:animEffect>
                                  </p:childTnLst>
                                </p:cTn>
                              </p:par>
                              <p:par>
                                <p:cTn id="23" presetID="3" presetClass="entr" presetSubtype="10" fill="hold" grpId="0" nodeType="withEffect">
                                  <p:stCondLst>
                                    <p:cond delay="0"/>
                                  </p:stCondLst>
                                  <p:childTnLst>
                                    <p:set>
                                      <p:cBhvr>
                                        <p:cTn id="24" dur="1000" fill="hold">
                                          <p:stCondLst>
                                            <p:cond delay="0"/>
                                          </p:stCondLst>
                                        </p:cTn>
                                        <p:tgtEl>
                                          <p:spTgt spid="16"/>
                                        </p:tgtEl>
                                        <p:attrNameLst>
                                          <p:attrName>style.visibility</p:attrName>
                                        </p:attrNameLst>
                                      </p:cBhvr>
                                      <p:to>
                                        <p:strVal val="visible"/>
                                      </p:to>
                                    </p:set>
                                    <p:animEffect transition="in" filter="blinds(horizontal)">
                                      <p:cBhvr>
                                        <p:cTn id="25" dur="1000"/>
                                        <p:tgtEl>
                                          <p:spTgt spid="16"/>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19"/>
                                        </p:tgtEl>
                                        <p:attrNameLst>
                                          <p:attrName>style.visibility</p:attrName>
                                        </p:attrNameLst>
                                      </p:cBhvr>
                                      <p:to>
                                        <p:strVal val="visible"/>
                                      </p:to>
                                    </p:set>
                                    <p:animEffect transition="in" filter="blinds(horizontal)">
                                      <p:cBhvr>
                                        <p:cTn id="2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12" grpId="0"/>
      <p:bldP spid="10" grpId="0"/>
      <p:bldP spid="18" grpId="0"/>
      <p:bldP spid="19" grpId="0"/>
      <p:bldP spid="14"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381000" y="1104900"/>
            <a:ext cx="7727950" cy="952500"/>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Wingdings" panose="05000000000000000000" pitchFamily="2" charset="2"/>
              </a:rPr>
              <a:t>    1</a:t>
            </a:r>
            <a:r>
              <a:rPr lang="en-US" altLang="zh-CN" sz="2800" dirty="0">
                <a:latin typeface="楷体" panose="02010609060101010101" pitchFamily="49" charset="-122"/>
                <a:ea typeface="楷体" panose="02010609060101010101" pitchFamily="49" charset="-122"/>
                <a:sym typeface="Wingdings" panose="05000000000000000000" pitchFamily="2" charset="2"/>
              </a:rPr>
              <a:t>.</a:t>
            </a:r>
            <a:r>
              <a:rPr lang="zh-CN" altLang="en-US" sz="2800" dirty="0">
                <a:latin typeface="楷体" panose="02010609060101010101" pitchFamily="49" charset="-122"/>
                <a:ea typeface="楷体" panose="02010609060101010101" pitchFamily="49" charset="-122"/>
                <a:sym typeface="Wingdings" panose="05000000000000000000" pitchFamily="2" charset="2"/>
              </a:rPr>
              <a:t>那翠绿的颜色，明亮地</a:t>
            </a:r>
            <a:r>
              <a:rPr lang="zh-CN" altLang="en-US" sz="2800" b="1" dirty="0">
                <a:solidFill>
                  <a:srgbClr val="FF0000"/>
                </a:solidFill>
                <a:latin typeface="楷体" panose="02010609060101010101" pitchFamily="49" charset="-122"/>
                <a:ea typeface="楷体" panose="02010609060101010101" pitchFamily="49" charset="-122"/>
                <a:sym typeface="Wingdings" panose="05000000000000000000" pitchFamily="2" charset="2"/>
              </a:rPr>
              <a:t>照耀</a:t>
            </a:r>
            <a:r>
              <a:rPr lang="zh-CN" altLang="en-US" sz="2800" dirty="0">
                <a:latin typeface="楷体" panose="02010609060101010101" pitchFamily="49" charset="-122"/>
                <a:ea typeface="楷体" panose="02010609060101010101" pitchFamily="49" charset="-122"/>
                <a:sym typeface="Wingdings" panose="05000000000000000000" pitchFamily="2" charset="2"/>
              </a:rPr>
              <a:t>着我们的眼睛，似乎每一片绿叶上都有一个新的生命在颤动。</a:t>
            </a:r>
            <a:endParaRPr lang="zh-CN" altLang="en-US"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971600" y="363537"/>
            <a:ext cx="2317750" cy="522288"/>
          </a:xfrm>
          <a:prstGeom prst="rect">
            <a:avLst/>
          </a:prstGeom>
          <a:noFill/>
          <a:ln w="9525">
            <a:noFill/>
            <a:miter lim="800000"/>
          </a:ln>
        </p:spPr>
        <p:txBody>
          <a:bodyPr wrap="none">
            <a:spAutoFit/>
          </a:bodyPr>
          <a:lstStyle/>
          <a:p>
            <a:r>
              <a:rPr lang="zh-CN" altLang="en-US" sz="2800" dirty="0">
                <a:latin typeface="楷体" panose="02010609060101010101" pitchFamily="49" charset="-122"/>
                <a:ea typeface="楷体" panose="02010609060101010101" pitchFamily="49" charset="-122"/>
                <a:sym typeface="Wingdings" panose="05000000000000000000" pitchFamily="2" charset="2"/>
              </a:rPr>
              <a:t>二、</a:t>
            </a:r>
            <a:r>
              <a:rPr lang="zh-CN" altLang="en-US" sz="2800" dirty="0">
                <a:latin typeface="楷体" panose="02010609060101010101" pitchFamily="49" charset="-122"/>
                <a:ea typeface="楷体" panose="02010609060101010101" pitchFamily="49" charset="-122"/>
              </a:rPr>
              <a:t>理解句子</a:t>
            </a:r>
            <a:endParaRPr lang="zh-CN" altLang="en-US" sz="2800" dirty="0">
              <a:latin typeface="楷体" panose="02010609060101010101" pitchFamily="49" charset="-122"/>
              <a:ea typeface="楷体" panose="02010609060101010101" pitchFamily="49" charset="-122"/>
            </a:endParaRPr>
          </a:p>
        </p:txBody>
      </p:sp>
      <p:sp>
        <p:nvSpPr>
          <p:cNvPr id="5" name="单圆角矩形 5"/>
          <p:cNvSpPr/>
          <p:nvPr/>
        </p:nvSpPr>
        <p:spPr>
          <a:xfrm>
            <a:off x="611560" y="2571750"/>
            <a:ext cx="7705650" cy="1584176"/>
          </a:xfrm>
          <a:prstGeom prst="foldedCorner">
            <a:avLst/>
          </a:prstGeom>
        </p:spPr>
        <p:style>
          <a:lnRef idx="1">
            <a:schemeClr val="accent3"/>
          </a:lnRef>
          <a:fillRef idx="2">
            <a:schemeClr val="accent3"/>
          </a:fillRef>
          <a:effectRef idx="1">
            <a:schemeClr val="accent3"/>
          </a:effectRef>
          <a:fontRef idx="minor">
            <a:schemeClr val="dk1"/>
          </a:fontRef>
        </p:style>
        <p:txBody>
          <a:bodyPr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“照耀”</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原意指“强光照射”，用在这里极为传神地表现出大榕树叶子绿的鲜亮，让我们感受到大榕树的生命力极其旺盛</a:t>
            </a: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636587" y="771550"/>
            <a:ext cx="7726363" cy="1077218"/>
          </a:xfrm>
          <a:prstGeom prst="rect">
            <a:avLst/>
          </a:prstGeom>
          <a:noFill/>
          <a:ln w="9525">
            <a:noFill/>
            <a:miter lim="800000"/>
          </a:ln>
        </p:spPr>
        <p:txBody>
          <a:bodyPr>
            <a:spAutoFit/>
          </a:bodyPr>
          <a:lstStyle/>
          <a:p>
            <a:r>
              <a:rPr lang="en-US" altLang="zh-CN" sz="3200" dirty="0" smtClean="0">
                <a:latin typeface="楷体" panose="02010609060101010101" pitchFamily="49" charset="-122"/>
                <a:ea typeface="楷体" panose="02010609060101010101" pitchFamily="49" charset="-122"/>
                <a:sym typeface="Wingdings" panose="05000000000000000000" pitchFamily="2" charset="2"/>
              </a:rPr>
              <a:t>    2</a:t>
            </a:r>
            <a:r>
              <a:rPr lang="en-US" altLang="zh-CN" sz="3200" dirty="0">
                <a:latin typeface="楷体" panose="02010609060101010101" pitchFamily="49" charset="-122"/>
                <a:ea typeface="楷体" panose="02010609060101010101" pitchFamily="49" charset="-122"/>
                <a:sym typeface="Wingdings" panose="05000000000000000000" pitchFamily="2" charset="2"/>
              </a:rPr>
              <a:t>.</a:t>
            </a:r>
            <a:r>
              <a:rPr lang="zh-CN" altLang="en-US" sz="3200" dirty="0">
                <a:latin typeface="楷体" panose="02010609060101010101" pitchFamily="49" charset="-122"/>
                <a:ea typeface="楷体" panose="02010609060101010101" pitchFamily="49" charset="-122"/>
                <a:sym typeface="Wingdings" panose="05000000000000000000" pitchFamily="2" charset="2"/>
              </a:rPr>
              <a:t>一部分树枝垂到水面，从远处看就像一株大树</a:t>
            </a:r>
            <a:r>
              <a:rPr lang="zh-CN" altLang="en-US" sz="3200" dirty="0">
                <a:solidFill>
                  <a:srgbClr val="FF0000"/>
                </a:solidFill>
                <a:latin typeface="楷体" panose="02010609060101010101" pitchFamily="49" charset="-122"/>
                <a:ea typeface="楷体" panose="02010609060101010101" pitchFamily="49" charset="-122"/>
                <a:sym typeface="Wingdings" panose="05000000000000000000" pitchFamily="2" charset="2"/>
              </a:rPr>
              <a:t>卧</a:t>
            </a:r>
            <a:r>
              <a:rPr lang="zh-CN" altLang="en-US" sz="3200" dirty="0">
                <a:latin typeface="楷体" panose="02010609060101010101" pitchFamily="49" charset="-122"/>
                <a:ea typeface="楷体" panose="02010609060101010101" pitchFamily="49" charset="-122"/>
                <a:sym typeface="Wingdings" panose="05000000000000000000" pitchFamily="2" charset="2"/>
              </a:rPr>
              <a:t>在水面上。</a:t>
            </a:r>
            <a:endParaRPr lang="zh-CN" altLang="en-US" sz="3200" dirty="0">
              <a:latin typeface="楷体" panose="02010609060101010101" pitchFamily="49" charset="-122"/>
              <a:ea typeface="楷体" panose="02010609060101010101" pitchFamily="49" charset="-122"/>
            </a:endParaRPr>
          </a:p>
        </p:txBody>
      </p:sp>
      <p:sp>
        <p:nvSpPr>
          <p:cNvPr id="5" name="单圆角矩形 5"/>
          <p:cNvSpPr/>
          <p:nvPr/>
        </p:nvSpPr>
        <p:spPr>
          <a:xfrm>
            <a:off x="627459" y="2427734"/>
            <a:ext cx="7705650" cy="1319137"/>
          </a:xfrm>
          <a:prstGeom prst="foldedCorner">
            <a:avLst/>
          </a:prstGeom>
        </p:spPr>
        <p:style>
          <a:lnRef idx="1">
            <a:schemeClr val="accent3"/>
          </a:lnRef>
          <a:fillRef idx="2">
            <a:schemeClr val="accent3"/>
          </a:fillRef>
          <a:effectRef idx="1">
            <a:schemeClr val="accent3"/>
          </a:effectRef>
          <a:fontRef idx="minor">
            <a:schemeClr val="dk1"/>
          </a:fontRef>
        </p:style>
        <p:txBody>
          <a:bodyPr anchor="ctr"/>
          <a:lstStyle/>
          <a:p>
            <a:pPr fontAlgn="auto">
              <a:spcBef>
                <a:spcPts val="0"/>
              </a:spcBef>
              <a:spcAft>
                <a:spcPts val="0"/>
              </a:spcAft>
              <a:defRPr/>
            </a:pP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“卧”</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字形象生动地写出了从远处看到的榕树的姿态</a:t>
            </a:r>
            <a:r>
              <a:rPr lang="zh-CN" altLang="en-US" sz="2800"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3838456" y="205401"/>
            <a:ext cx="1620957" cy="584775"/>
          </a:xfrm>
          <a:prstGeom prst="rect">
            <a:avLst/>
          </a:prstGeom>
          <a:noFill/>
          <a:ln w="9525">
            <a:noFill/>
            <a:miter lim="800000"/>
          </a:ln>
        </p:spPr>
        <p:txBody>
          <a:bodyPr wrap="none">
            <a:spAutoFit/>
          </a:bodyPr>
          <a:lstStyle/>
          <a:p>
            <a:r>
              <a:rPr lang="en-US" altLang="zh-CN" sz="3200" dirty="0">
                <a:latin typeface="楷体" panose="02010609060101010101" pitchFamily="49" charset="-122"/>
                <a:ea typeface="楷体" panose="02010609060101010101" pitchFamily="49" charset="-122"/>
              </a:rPr>
              <a:t>24.</a:t>
            </a:r>
            <a:r>
              <a:rPr lang="zh-CN" altLang="en-US" sz="3200" dirty="0">
                <a:latin typeface="楷体" panose="02010609060101010101" pitchFamily="49" charset="-122"/>
                <a:ea typeface="楷体" panose="02010609060101010101" pitchFamily="49" charset="-122"/>
              </a:rPr>
              <a:t>月迹</a:t>
            </a:r>
            <a:endParaRPr lang="zh-CN" altLang="en-US" sz="3200" dirty="0">
              <a:latin typeface="楷体" panose="02010609060101010101" pitchFamily="49" charset="-122"/>
              <a:ea typeface="楷体" panose="02010609060101010101" pitchFamily="49" charset="-122"/>
            </a:endParaRPr>
          </a:p>
        </p:txBody>
      </p:sp>
      <p:sp>
        <p:nvSpPr>
          <p:cNvPr id="7" name="矩形 6"/>
          <p:cNvSpPr/>
          <p:nvPr/>
        </p:nvSpPr>
        <p:spPr>
          <a:xfrm>
            <a:off x="611560" y="1059582"/>
            <a:ext cx="4591050" cy="2677656"/>
          </a:xfrm>
          <a:prstGeom prst="rect">
            <a:avLst/>
          </a:prstGeom>
        </p:spPr>
        <p:txBody>
          <a:bodyPr>
            <a:spAutoFit/>
          </a:bodyPr>
          <a:lstStyle/>
          <a:p>
            <a:pPr fontAlgn="auto">
              <a:spcBef>
                <a:spcPts val="0"/>
              </a:spcBef>
              <a:spcAft>
                <a:spcPts val="0"/>
              </a:spcAft>
              <a:defRPr/>
            </a:pPr>
            <a:r>
              <a:rPr lang="zh-CN" altLang="en-US" sz="2800" dirty="0" smtClean="0">
                <a:latin typeface="楷体" panose="02010609060101010101" pitchFamily="49" charset="-122"/>
                <a:ea typeface="楷体" panose="02010609060101010101" pitchFamily="49" charset="-122"/>
                <a:cs typeface="+mn-ea"/>
              </a:rPr>
              <a:t>    一</a:t>
            </a:r>
            <a:r>
              <a:rPr lang="zh-CN" altLang="en-US" sz="2800" dirty="0">
                <a:latin typeface="楷体" panose="02010609060101010101" pitchFamily="49" charset="-122"/>
                <a:ea typeface="楷体" panose="02010609060101010101" pitchFamily="49" charset="-122"/>
                <a:cs typeface="+mn-ea"/>
              </a:rPr>
              <a:t>、本文以</a:t>
            </a:r>
            <a:r>
              <a:rPr lang="zh-CN" altLang="en-US" sz="2800" dirty="0">
                <a:latin typeface="楷体" panose="02010609060101010101" pitchFamily="49" charset="-122"/>
                <a:ea typeface="楷体" panose="02010609060101010101" pitchFamily="49" charset="-122"/>
                <a:cs typeface="+mn-ea"/>
                <a:sym typeface="+mn-ea"/>
              </a:rPr>
              <a:t>(    )为写作线索，讲了(     )、(     </a:t>
            </a:r>
            <a:r>
              <a:rPr lang="zh-CN" altLang="en-US" sz="2800" dirty="0" smtClean="0">
                <a:latin typeface="楷体" panose="02010609060101010101" pitchFamily="49" charset="-122"/>
                <a:ea typeface="楷体" panose="02010609060101010101" pitchFamily="49" charset="-122"/>
                <a:cs typeface="+mn-ea"/>
                <a:sym typeface="+mn-ea"/>
              </a:rPr>
              <a:t>)(     )。说明了</a:t>
            </a:r>
            <a:r>
              <a:rPr lang="zh-CN" altLang="en-US" sz="2800" dirty="0" smtClean="0">
                <a:latin typeface="楷体" panose="02010609060101010101" pitchFamily="49" charset="-122"/>
                <a:ea typeface="楷体" panose="02010609060101010101" pitchFamily="49" charset="-122"/>
                <a:sym typeface="+mn-ea"/>
              </a:rPr>
              <a:t>童心的可爱与单纯，也告诉人们人人都可以拥有美，美属于每个人。</a:t>
            </a:r>
            <a:endParaRPr lang="en-US" altLang="zh-CN" sz="2800" dirty="0">
              <a:latin typeface="楷体" panose="02010609060101010101" pitchFamily="49" charset="-122"/>
              <a:ea typeface="楷体" panose="02010609060101010101" pitchFamily="49" charset="-122"/>
              <a:sym typeface="+mn-ea"/>
            </a:endParaRPr>
          </a:p>
        </p:txBody>
      </p:sp>
      <p:sp>
        <p:nvSpPr>
          <p:cNvPr id="17" name="TextBox 4"/>
          <p:cNvSpPr txBox="1">
            <a:spLocks noChangeArrowheads="1"/>
          </p:cNvSpPr>
          <p:nvPr/>
        </p:nvSpPr>
        <p:spPr bwMode="auto">
          <a:xfrm>
            <a:off x="2170658" y="1912069"/>
            <a:ext cx="898525" cy="522288"/>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议月</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4"/>
          <p:cNvSpPr txBox="1">
            <a:spLocks noChangeArrowheads="1"/>
          </p:cNvSpPr>
          <p:nvPr/>
        </p:nvSpPr>
        <p:spPr bwMode="auto">
          <a:xfrm>
            <a:off x="3034754" y="1497731"/>
            <a:ext cx="898525" cy="522287"/>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盼月</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4"/>
          <p:cNvSpPr txBox="1">
            <a:spLocks noChangeArrowheads="1"/>
          </p:cNvSpPr>
          <p:nvPr/>
        </p:nvSpPr>
        <p:spPr bwMode="auto">
          <a:xfrm>
            <a:off x="830312" y="1907306"/>
            <a:ext cx="900113" cy="522287"/>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寻月</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3322786" y="1059581"/>
            <a:ext cx="906017" cy="523220"/>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月迹</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21362" y="1019978"/>
            <a:ext cx="3448860" cy="2296941"/>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grpId="0" nodeType="withEffect">
                                  <p:stCondLst>
                                    <p:cond delay="0"/>
                                  </p:stCondLst>
                                  <p:childTnLst>
                                    <p:set>
                                      <p:cBhvr>
                                        <p:cTn id="9" dur="1000" fill="hold">
                                          <p:stCondLst>
                                            <p:cond delay="0"/>
                                          </p:stCondLst>
                                        </p:cTn>
                                        <p:tgtEl>
                                          <p:spTgt spid="6"/>
                                        </p:tgtEl>
                                        <p:attrNameLst>
                                          <p:attrName>style.visibility</p:attrName>
                                        </p:attrNameLst>
                                      </p:cBhvr>
                                      <p:to>
                                        <p:strVal val="visible"/>
                                      </p:to>
                                    </p:set>
                                    <p:animEffect transition="in" filter="blinds(horizontal)">
                                      <p:cBhvr>
                                        <p:cTn id="10" dur="1000"/>
                                        <p:tgtEl>
                                          <p:spTgt spid="6"/>
                                        </p:tgtEl>
                                      </p:cBhvr>
                                    </p:animEffect>
                                  </p:childTnLst>
                                </p:cTn>
                              </p:par>
                              <p:par>
                                <p:cTn id="11" presetID="3" presetClass="entr" presetSubtype="10" fill="hold" grpId="0" nodeType="withEffect">
                                  <p:stCondLst>
                                    <p:cond delay="0"/>
                                  </p:stCondLst>
                                  <p:childTnLst>
                                    <p:set>
                                      <p:cBhvr>
                                        <p:cTn id="12" dur="1000" fill="hold">
                                          <p:stCondLst>
                                            <p:cond delay="0"/>
                                          </p:stCondLst>
                                        </p:cTn>
                                        <p:tgtEl>
                                          <p:spTgt spid="8"/>
                                        </p:tgtEl>
                                        <p:attrNameLst>
                                          <p:attrName>style.visibility</p:attrName>
                                        </p:attrNameLst>
                                      </p:cBhvr>
                                      <p:to>
                                        <p:strVal val="visible"/>
                                      </p:to>
                                    </p:set>
                                    <p:animEffect transition="in" filter="blinds(horizontal)">
                                      <p:cBhvr>
                                        <p:cTn id="13" dur="1000"/>
                                        <p:tgtEl>
                                          <p:spTgt spid="8"/>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17"/>
                                        </p:tgtEl>
                                        <p:attrNameLst>
                                          <p:attrName>style.visibility</p:attrName>
                                        </p:attrNameLst>
                                      </p:cBhvr>
                                      <p:to>
                                        <p:strVal val="visible"/>
                                      </p:to>
                                    </p:set>
                                    <p:animEffect transition="in" filter="blinds(horizontal)">
                                      <p:cBhvr>
                                        <p:cTn id="1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043608" y="411510"/>
            <a:ext cx="2592288" cy="520700"/>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二、理解</a:t>
            </a:r>
            <a:r>
              <a:rPr lang="zh-CN" altLang="en-US" sz="2800" dirty="0" smtClean="0">
                <a:latin typeface="楷体" panose="02010609060101010101" pitchFamily="49" charset="-122"/>
                <a:ea typeface="楷体" panose="02010609060101010101" pitchFamily="49" charset="-122"/>
              </a:rPr>
              <a:t>句子。</a:t>
            </a:r>
            <a:endParaRPr lang="zh-CN" altLang="en-US"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11560" y="1131590"/>
            <a:ext cx="9001125" cy="584775"/>
          </a:xfrm>
          <a:prstGeom prst="rect">
            <a:avLst/>
          </a:prstGeom>
          <a:noFill/>
          <a:ln w="9525">
            <a:noFill/>
            <a:miter lim="800000"/>
          </a:ln>
        </p:spPr>
        <p:txBody>
          <a:bodyPr>
            <a:spAutoFit/>
          </a:bodyPr>
          <a:lstStyle/>
          <a:p>
            <a:r>
              <a:rPr lang="en-US" altLang="zh-CN" sz="2800" dirty="0" err="1">
                <a:latin typeface="楷体" panose="02010609060101010101" pitchFamily="49" charset="-122"/>
                <a:ea typeface="楷体" panose="02010609060101010101" pitchFamily="49" charset="-122"/>
              </a:rPr>
              <a:t>噢，</a:t>
            </a:r>
            <a:r>
              <a:rPr lang="en-US" altLang="zh-CN" sz="3200" dirty="0" err="1">
                <a:latin typeface="楷体" panose="02010609060101010101" pitchFamily="49" charset="-122"/>
                <a:ea typeface="楷体" panose="02010609060101010101" pitchFamily="49" charset="-122"/>
              </a:rPr>
              <a:t>月亮竟是这么多</a:t>
            </a:r>
            <a:r>
              <a:rPr lang="en-US" altLang="zh-CN" sz="2800" dirty="0" err="1">
                <a:latin typeface="楷体" panose="02010609060101010101" pitchFamily="49" charset="-122"/>
                <a:ea typeface="楷体" panose="02010609060101010101" pitchFamily="49" charset="-122"/>
              </a:rPr>
              <a:t>:只要你愿意,它就有了哩</a:t>
            </a:r>
            <a:r>
              <a:rPr lang="en-US" altLang="zh-CN"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1040036" y="1915745"/>
            <a:ext cx="7132364" cy="2654300"/>
          </a:xfrm>
          <a:prstGeom prst="rect">
            <a:avLst/>
          </a:prstGeom>
          <a:noFill/>
          <a:ln w="9525">
            <a:noFill/>
            <a:miter lim="800000"/>
          </a:ln>
        </p:spPr>
        <p:txBody>
          <a:bodyPr wrap="square">
            <a:spAutoFit/>
          </a:bodyPr>
          <a:lstStyle/>
          <a:p>
            <a:r>
              <a:rPr lang="en-US" altLang="zh-CN" sz="2800" dirty="0">
                <a:latin typeface="楷体" panose="02010609060101010101" pitchFamily="49" charset="-122"/>
                <a:ea typeface="楷体" panose="02010609060101010101" pitchFamily="49" charset="-122"/>
                <a:sym typeface="+mn-ea"/>
              </a:rPr>
              <a:t>1.句中的 “</a:t>
            </a:r>
            <a:r>
              <a:rPr lang="en-US" altLang="zh-CN" sz="2800" dirty="0" err="1">
                <a:latin typeface="楷体" panose="02010609060101010101" pitchFamily="49" charset="-122"/>
                <a:ea typeface="楷体" panose="02010609060101010101" pitchFamily="49" charset="-122"/>
                <a:sym typeface="+mn-ea"/>
              </a:rPr>
              <a:t>噢”表达的意思是</a:t>
            </a:r>
            <a:r>
              <a:rPr lang="en-US" altLang="zh-CN" sz="2800" dirty="0">
                <a:latin typeface="楷体" panose="02010609060101010101" pitchFamily="49" charset="-122"/>
                <a:ea typeface="楷体" panose="02010609060101010101" pitchFamily="49" charset="-122"/>
                <a:sym typeface="+mn-ea"/>
              </a:rPr>
              <a:t>(   )。</a:t>
            </a:r>
            <a:endParaRPr lang="en-US" altLang="zh-CN" sz="2800" dirty="0">
              <a:latin typeface="楷体" panose="02010609060101010101" pitchFamily="49" charset="-122"/>
              <a:ea typeface="楷体" panose="02010609060101010101" pitchFamily="49" charset="-122"/>
              <a:sym typeface="+mn-ea"/>
            </a:endParaRPr>
          </a:p>
          <a:p>
            <a:endParaRPr lang="en-US" altLang="zh-CN" sz="2800" dirty="0">
              <a:latin typeface="楷体" panose="02010609060101010101" pitchFamily="49" charset="-122"/>
              <a:ea typeface="楷体" panose="02010609060101010101" pitchFamily="49" charset="-122"/>
              <a:sym typeface="+mn-ea"/>
            </a:endParaRPr>
          </a:p>
          <a:p>
            <a:r>
              <a:rPr lang="en-US" altLang="zh-CN" sz="2800" dirty="0" err="1">
                <a:latin typeface="楷体" panose="02010609060101010101" pitchFamily="49" charset="-122"/>
                <a:ea typeface="楷体" panose="02010609060101010101" pitchFamily="49" charset="-122"/>
                <a:sym typeface="+mn-ea"/>
              </a:rPr>
              <a:t>A.出乎意料,流露出惊喜之情</a:t>
            </a:r>
            <a:r>
              <a:rPr lang="en-US" altLang="zh-CN" sz="2800" dirty="0">
                <a:latin typeface="楷体" panose="02010609060101010101" pitchFamily="49" charset="-122"/>
                <a:ea typeface="楷体" panose="02010609060101010101" pitchFamily="49" charset="-122"/>
                <a:sym typeface="+mn-ea"/>
              </a:rPr>
              <a:t>  </a:t>
            </a:r>
            <a:endParaRPr lang="en-US" altLang="zh-CN" sz="2800" dirty="0">
              <a:latin typeface="楷体" panose="02010609060101010101" pitchFamily="49" charset="-122"/>
              <a:ea typeface="楷体" panose="02010609060101010101" pitchFamily="49" charset="-122"/>
              <a:sym typeface="+mn-ea"/>
            </a:endParaRPr>
          </a:p>
          <a:p>
            <a:r>
              <a:rPr lang="en-US" altLang="zh-CN" sz="2800" dirty="0" err="1">
                <a:latin typeface="楷体" panose="02010609060101010101" pitchFamily="49" charset="-122"/>
                <a:ea typeface="楷体" panose="02010609060101010101" pitchFamily="49" charset="-122"/>
                <a:sym typeface="+mn-ea"/>
              </a:rPr>
              <a:t>B.回答的声音，流露出惊喜之情</a:t>
            </a:r>
            <a:endParaRPr lang="en-US" altLang="zh-CN" sz="2800" dirty="0">
              <a:latin typeface="楷体" panose="02010609060101010101" pitchFamily="49" charset="-122"/>
              <a:ea typeface="楷体" panose="02010609060101010101" pitchFamily="49" charset="-122"/>
              <a:sym typeface="+mn-ea"/>
            </a:endParaRPr>
          </a:p>
          <a:p>
            <a:r>
              <a:rPr lang="en-US" altLang="zh-CN" sz="2800" dirty="0" err="1">
                <a:latin typeface="楷体" panose="02010609060101010101" pitchFamily="49" charset="-122"/>
                <a:ea typeface="楷体" panose="02010609060101010101" pitchFamily="49" charset="-122"/>
                <a:sym typeface="+mn-ea"/>
              </a:rPr>
              <a:t>C.知道了答案,流露出惊喜之情</a:t>
            </a:r>
            <a:endParaRPr lang="en-US" altLang="zh-CN" sz="2800" dirty="0">
              <a:latin typeface="楷体" panose="02010609060101010101" pitchFamily="49" charset="-122"/>
              <a:ea typeface="楷体" panose="02010609060101010101" pitchFamily="49" charset="-122"/>
              <a:sym typeface="+mn-ea"/>
            </a:endParaRPr>
          </a:p>
          <a:p>
            <a:endParaRPr lang="en-US" altLang="zh-CN" sz="2800" dirty="0">
              <a:solidFill>
                <a:srgbClr val="FF0000"/>
              </a:solidFill>
              <a:latin typeface="楷体" panose="02010609060101010101" pitchFamily="49" charset="-122"/>
              <a:ea typeface="楷体" panose="02010609060101010101" pitchFamily="49" charset="-122"/>
              <a:sym typeface="+mn-ea"/>
            </a:endParaRPr>
          </a:p>
        </p:txBody>
      </p:sp>
      <p:sp>
        <p:nvSpPr>
          <p:cNvPr id="5" name="文本框 4"/>
          <p:cNvSpPr txBox="1">
            <a:spLocks noChangeArrowheads="1"/>
          </p:cNvSpPr>
          <p:nvPr/>
        </p:nvSpPr>
        <p:spPr bwMode="auto">
          <a:xfrm>
            <a:off x="6151786" y="1915745"/>
            <a:ext cx="433387" cy="522288"/>
          </a:xfrm>
          <a:prstGeom prst="rect">
            <a:avLst/>
          </a:prstGeom>
          <a:noFill/>
          <a:ln w="9525">
            <a:noFill/>
            <a:miter lim="800000"/>
          </a:ln>
        </p:spPr>
        <p:txBody>
          <a:bodyPr>
            <a:spAutoFit/>
          </a:bodyPr>
          <a:lstStyle/>
          <a:p>
            <a:r>
              <a:rPr lang="en-US" altLang="zh-CN" sz="2800" b="1">
                <a:solidFill>
                  <a:srgbClr val="FF0000"/>
                </a:solidFill>
                <a:latin typeface="黑体" panose="02010609060101010101" pitchFamily="49" charset="-122"/>
                <a:ea typeface="黑体" panose="02010609060101010101" pitchFamily="49" charset="-122"/>
                <a:sym typeface="+mn-ea"/>
              </a:rPr>
              <a:t>A</a:t>
            </a:r>
            <a:endParaRPr lang="en-US" altLang="zh-CN" sz="28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25425" y="655638"/>
            <a:ext cx="8693150" cy="2654300"/>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mn-ea"/>
              </a:rPr>
              <a:t>     2</a:t>
            </a:r>
            <a:r>
              <a:rPr lang="en-US" altLang="zh-CN" sz="2800" dirty="0">
                <a:latin typeface="楷体" panose="02010609060101010101" pitchFamily="49" charset="-122"/>
                <a:ea typeface="楷体" panose="02010609060101010101" pitchFamily="49" charset="-122"/>
                <a:sym typeface="+mn-ea"/>
              </a:rPr>
              <a:t>.这句话表达了(     )</a:t>
            </a:r>
            <a:r>
              <a:rPr lang="en-US" altLang="zh-CN" sz="2800" dirty="0" err="1">
                <a:latin typeface="楷体" panose="02010609060101010101" pitchFamily="49" charset="-122"/>
                <a:ea typeface="楷体" panose="02010609060101010101" pitchFamily="49" charset="-122"/>
                <a:sym typeface="+mn-ea"/>
              </a:rPr>
              <a:t>之情，</a:t>
            </a:r>
            <a:r>
              <a:rPr lang="en-US" altLang="zh-CN" sz="2800" dirty="0" err="1" smtClean="0">
                <a:latin typeface="楷体" panose="02010609060101010101" pitchFamily="49" charset="-122"/>
                <a:ea typeface="楷体" panose="02010609060101010101" pitchFamily="49" charset="-122"/>
                <a:sym typeface="+mn-ea"/>
              </a:rPr>
              <a:t>应该用</a:t>
            </a:r>
            <a:r>
              <a:rPr lang="en-US" altLang="zh-CN" sz="2800" dirty="0" smtClean="0">
                <a:latin typeface="楷体" panose="02010609060101010101" pitchFamily="49" charset="-122"/>
                <a:ea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的语气来读。</a:t>
            </a:r>
            <a:endParaRPr lang="zh-CN" altLang="en-US" sz="2800" dirty="0">
              <a:latin typeface="楷体" panose="02010609060101010101" pitchFamily="49" charset="-122"/>
              <a:ea typeface="楷体" panose="02010609060101010101" pitchFamily="49" charset="-122"/>
              <a:sym typeface="+mn-ea"/>
            </a:endParaRPr>
          </a:p>
          <a:p>
            <a:r>
              <a:rPr lang="en-US" altLang="zh-CN" sz="2800" dirty="0" smtClean="0">
                <a:latin typeface="楷体" panose="02010609060101010101" pitchFamily="49" charset="-122"/>
                <a:ea typeface="楷体" panose="02010609060101010101" pitchFamily="49" charset="-122"/>
                <a:sym typeface="+mn-ea"/>
              </a:rPr>
              <a:t>    3</a:t>
            </a:r>
            <a:r>
              <a:rPr lang="en-US" altLang="zh-CN" sz="2800" dirty="0">
                <a:latin typeface="楷体" panose="02010609060101010101" pitchFamily="49" charset="-122"/>
                <a:ea typeface="楷体" panose="02010609060101010101" pitchFamily="49" charset="-122"/>
                <a:sym typeface="+mn-ea"/>
              </a:rPr>
              <a:t>.句中的“它”能改成你”吗?为什么?</a:t>
            </a:r>
            <a:endParaRPr lang="en-US" altLang="zh-CN" sz="2800" dirty="0">
              <a:latin typeface="楷体" panose="02010609060101010101" pitchFamily="49" charset="-122"/>
              <a:ea typeface="楷体" panose="02010609060101010101" pitchFamily="49" charset="-122"/>
              <a:sym typeface="+mn-ea"/>
            </a:endParaRPr>
          </a:p>
          <a:p>
            <a:endParaRPr lang="en-US" altLang="zh-CN" sz="2800" dirty="0">
              <a:latin typeface="楷体" panose="02010609060101010101" pitchFamily="49" charset="-122"/>
              <a:ea typeface="楷体" panose="02010609060101010101" pitchFamily="49" charset="-122"/>
              <a:sym typeface="+mn-ea"/>
            </a:endParaRPr>
          </a:p>
          <a:p>
            <a:endParaRPr lang="en-US" altLang="zh-CN" sz="2800" dirty="0">
              <a:latin typeface="楷体" panose="02010609060101010101" pitchFamily="49" charset="-122"/>
              <a:ea typeface="楷体" panose="02010609060101010101" pitchFamily="49" charset="-122"/>
              <a:sym typeface="+mn-ea"/>
            </a:endParaRPr>
          </a:p>
          <a:p>
            <a:r>
              <a:rPr lang="en-US" altLang="zh-CN" sz="2800" dirty="0" smtClean="0">
                <a:latin typeface="楷体" panose="02010609060101010101" pitchFamily="49" charset="-122"/>
                <a:ea typeface="楷体" panose="02010609060101010101" pitchFamily="49" charset="-122"/>
                <a:sym typeface="+mn-ea"/>
              </a:rPr>
              <a:t>    4</a:t>
            </a:r>
            <a:r>
              <a:rPr lang="en-US" altLang="zh-CN" sz="2800" dirty="0">
                <a:latin typeface="楷体" panose="02010609060101010101" pitchFamily="49" charset="-122"/>
                <a:ea typeface="楷体" panose="02010609060101010101" pitchFamily="49" charset="-122"/>
                <a:sym typeface="+mn-ea"/>
              </a:rPr>
              <a:t>.你是怎样理解这句话的?</a:t>
            </a:r>
            <a:endParaRPr lang="zh-CN" altLang="en-US" sz="2800" dirty="0">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3863479" y="655637"/>
            <a:ext cx="898525" cy="522287"/>
          </a:xfrm>
          <a:prstGeom prst="rect">
            <a:avLst/>
          </a:prstGeom>
          <a:noFill/>
          <a:ln w="9525">
            <a:noFill/>
            <a:miter lim="800000"/>
          </a:ln>
        </p:spPr>
        <p:txBody>
          <a:bodyPr wrap="none">
            <a:spAutoFit/>
          </a:bodyPr>
          <a:lstStyle/>
          <a:p>
            <a:r>
              <a:rPr lang="en-US" altLang="zh-CN" sz="2800" b="1" dirty="0" err="1">
                <a:solidFill>
                  <a:srgbClr val="FF0000"/>
                </a:solidFill>
                <a:latin typeface="楷体" panose="02010609060101010101" pitchFamily="49" charset="-122"/>
                <a:ea typeface="楷体" panose="02010609060101010101" pitchFamily="49" charset="-122"/>
                <a:sym typeface="+mn-ea"/>
              </a:rPr>
              <a:t>惊喜</a:t>
            </a:r>
            <a:endParaRPr lang="en-US" altLang="zh-CN" sz="2800" b="1" dirty="0">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a:spLocks noChangeArrowheads="1"/>
          </p:cNvSpPr>
          <p:nvPr/>
        </p:nvSpPr>
        <p:spPr bwMode="auto">
          <a:xfrm>
            <a:off x="467544" y="1059582"/>
            <a:ext cx="1970087" cy="522287"/>
          </a:xfrm>
          <a:prstGeom prst="rect">
            <a:avLst/>
          </a:prstGeom>
          <a:noFill/>
          <a:ln w="9525">
            <a:noFill/>
            <a:miter lim="800000"/>
          </a:ln>
        </p:spPr>
        <p:txBody>
          <a:bodyPr wrap="none">
            <a:spAutoFit/>
          </a:bodyPr>
          <a:lstStyle/>
          <a:p>
            <a:r>
              <a:rPr lang="en-US" altLang="zh-CN" sz="2800" b="1" dirty="0" err="1">
                <a:solidFill>
                  <a:srgbClr val="FF0000"/>
                </a:solidFill>
                <a:latin typeface="楷体" panose="02010609060101010101" pitchFamily="49" charset="-122"/>
                <a:ea typeface="楷体" panose="02010609060101010101" pitchFamily="49" charset="-122"/>
                <a:sym typeface="+mn-ea"/>
              </a:rPr>
              <a:t>好奇和惊喜</a:t>
            </a:r>
            <a:endParaRPr lang="en-US" altLang="zh-CN" sz="2800" b="1" dirty="0">
              <a:solidFill>
                <a:srgbClr val="FF0000"/>
              </a:solidFill>
              <a:latin typeface="楷体" panose="02010609060101010101" pitchFamily="49" charset="-122"/>
              <a:ea typeface="楷体" panose="02010609060101010101" pitchFamily="49" charset="-122"/>
              <a:sym typeface="+mn-ea"/>
            </a:endParaRPr>
          </a:p>
        </p:txBody>
      </p:sp>
      <p:sp>
        <p:nvSpPr>
          <p:cNvPr id="5" name="线形标注 1 4"/>
          <p:cNvSpPr/>
          <p:nvPr/>
        </p:nvSpPr>
        <p:spPr>
          <a:xfrm>
            <a:off x="277813" y="2114550"/>
            <a:ext cx="8640762" cy="565150"/>
          </a:xfrm>
          <a:prstGeom prst="borderCallout1">
            <a:avLst>
              <a:gd name="adj1" fmla="val 5381"/>
              <a:gd name="adj2" fmla="val 2285"/>
              <a:gd name="adj3" fmla="val -28630"/>
              <a:gd name="adj4" fmla="val 23330"/>
            </a:avLst>
          </a:prstGeom>
        </p:spPr>
        <p:style>
          <a:lnRef idx="2">
            <a:schemeClr val="accent3"/>
          </a:lnRef>
          <a:fillRef idx="1">
            <a:schemeClr val="lt1"/>
          </a:fillRef>
          <a:effectRef idx="0">
            <a:schemeClr val="accent3"/>
          </a:effectRef>
          <a:fontRef idx="minor">
            <a:schemeClr val="dk1"/>
          </a:fontRef>
        </p:style>
        <p:txBody>
          <a:bodyPr anchor="ctr"/>
          <a:lstStyle/>
          <a:p>
            <a:r>
              <a:rPr lang="en-US" altLang="zh-CN" sz="2800" dirty="0" err="1">
                <a:solidFill>
                  <a:schemeClr val="tx1"/>
                </a:solidFill>
                <a:latin typeface="楷体" panose="02010609060101010101" pitchFamily="49" charset="-122"/>
                <a:ea typeface="楷体" panose="02010609060101010101" pitchFamily="49" charset="-122"/>
                <a:sym typeface="+mn-ea"/>
              </a:rPr>
              <a:t>不能</a:t>
            </a:r>
            <a:r>
              <a:rPr lang="en-US" altLang="zh-CN" sz="2800" dirty="0">
                <a:solidFill>
                  <a:schemeClr val="tx1"/>
                </a:solidFill>
                <a:latin typeface="楷体" panose="02010609060101010101" pitchFamily="49" charset="-122"/>
                <a:ea typeface="楷体" panose="02010609060101010101" pitchFamily="49" charset="-122"/>
                <a:sym typeface="+mn-ea"/>
              </a:rPr>
              <a:t>，“</a:t>
            </a:r>
            <a:r>
              <a:rPr lang="en-US" altLang="zh-CN" sz="2800" dirty="0" err="1">
                <a:solidFill>
                  <a:schemeClr val="tx1"/>
                </a:solidFill>
                <a:latin typeface="楷体" panose="02010609060101010101" pitchFamily="49" charset="-122"/>
                <a:ea typeface="楷体" panose="02010609060101010101" pitchFamily="49" charset="-122"/>
                <a:sym typeface="+mn-ea"/>
              </a:rPr>
              <a:t>它”指的是眼睛，亮，改了就不符合原意</a:t>
            </a:r>
            <a:r>
              <a:rPr lang="en-US" altLang="zh-CN" sz="2800" dirty="0">
                <a:solidFill>
                  <a:schemeClr val="tx1"/>
                </a:solidFill>
                <a:latin typeface="楷体" panose="02010609060101010101" pitchFamily="49" charset="-122"/>
                <a:ea typeface="楷体" panose="02010609060101010101" pitchFamily="49" charset="-122"/>
                <a:sym typeface="+mn-ea"/>
              </a:rPr>
              <a:t>。</a:t>
            </a:r>
            <a:endParaRPr lang="en-US" altLang="zh-CN" sz="2800" dirty="0">
              <a:solidFill>
                <a:schemeClr val="tx1"/>
              </a:solidFill>
              <a:latin typeface="楷体" panose="02010609060101010101" pitchFamily="49" charset="-122"/>
              <a:ea typeface="楷体" panose="02010609060101010101" pitchFamily="49" charset="-122"/>
              <a:sym typeface="+mn-ea"/>
            </a:endParaRPr>
          </a:p>
        </p:txBody>
      </p:sp>
      <p:sp>
        <p:nvSpPr>
          <p:cNvPr id="8" name="线形标注 1 7"/>
          <p:cNvSpPr/>
          <p:nvPr/>
        </p:nvSpPr>
        <p:spPr>
          <a:xfrm>
            <a:off x="323850" y="3363912"/>
            <a:ext cx="8488363" cy="1404937"/>
          </a:xfrm>
          <a:prstGeom prst="borderCallout1">
            <a:avLst>
              <a:gd name="adj1" fmla="val -43"/>
              <a:gd name="adj2" fmla="val 3183"/>
              <a:gd name="adj3" fmla="val -6031"/>
              <a:gd name="adj4" fmla="val 15251"/>
            </a:avLst>
          </a:prstGeom>
        </p:spPr>
        <p:style>
          <a:lnRef idx="2">
            <a:schemeClr val="accent4"/>
          </a:lnRef>
          <a:fillRef idx="1">
            <a:schemeClr val="lt1"/>
          </a:fillRef>
          <a:effectRef idx="0">
            <a:schemeClr val="accent4"/>
          </a:effectRef>
          <a:fontRef idx="minor">
            <a:schemeClr val="dk1"/>
          </a:fontRef>
        </p:style>
        <p:txBody>
          <a:bodyPr anchor="ctr"/>
          <a:lstStyle/>
          <a:p>
            <a:r>
              <a:rPr lang="en-US" altLang="zh-CN" sz="2800" dirty="0" smtClean="0">
                <a:solidFill>
                  <a:schemeClr val="tx1"/>
                </a:solidFill>
                <a:latin typeface="楷体" panose="02010609060101010101" pitchFamily="49" charset="-122"/>
                <a:ea typeface="楷体" panose="02010609060101010101" pitchFamily="49" charset="-122"/>
                <a:sym typeface="+mn-ea"/>
              </a:rPr>
              <a:t>    </a:t>
            </a:r>
            <a:r>
              <a:rPr lang="en-US" altLang="zh-CN" sz="2800" dirty="0" err="1" smtClean="0">
                <a:solidFill>
                  <a:schemeClr val="tx1"/>
                </a:solidFill>
                <a:latin typeface="楷体" panose="02010609060101010101" pitchFamily="49" charset="-122"/>
                <a:ea typeface="楷体" panose="02010609060101010101" pitchFamily="49" charset="-122"/>
                <a:sym typeface="+mn-ea"/>
              </a:rPr>
              <a:t>这句话说明了生活中不是缺少美</a:t>
            </a:r>
            <a:r>
              <a:rPr lang="en-US" altLang="zh-CN" sz="2800" dirty="0" err="1">
                <a:solidFill>
                  <a:schemeClr val="tx1"/>
                </a:solidFill>
                <a:latin typeface="楷体" panose="02010609060101010101" pitchFamily="49" charset="-122"/>
                <a:ea typeface="楷体" panose="02010609060101010101" pitchFamily="49" charset="-122"/>
                <a:sym typeface="+mn-ea"/>
              </a:rPr>
              <a:t>，而是缺少发现</a:t>
            </a:r>
            <a:r>
              <a:rPr lang="zh-CN" altLang="en-US" sz="2800" dirty="0">
                <a:solidFill>
                  <a:schemeClr val="tx1"/>
                </a:solidFill>
                <a:latin typeface="楷体" panose="02010609060101010101" pitchFamily="49" charset="-122"/>
                <a:ea typeface="楷体" panose="02010609060101010101" pitchFamily="49" charset="-122"/>
                <a:sym typeface="+mn-ea"/>
              </a:rPr>
              <a:t>美的眼睛，只要你愿意去发</a:t>
            </a:r>
            <a:r>
              <a:rPr lang="en-US" altLang="zh-CN" sz="2800" dirty="0" err="1">
                <a:solidFill>
                  <a:schemeClr val="tx1"/>
                </a:solidFill>
                <a:latin typeface="楷体" panose="02010609060101010101" pitchFamily="49" charset="-122"/>
                <a:ea typeface="楷体" panose="02010609060101010101" pitchFamily="49" charset="-122"/>
                <a:sym typeface="+mn-ea"/>
              </a:rPr>
              <a:t>现，美无处不在，希望无处不有</a:t>
            </a:r>
            <a:r>
              <a:rPr lang="en-US" altLang="zh-CN" sz="2800" dirty="0">
                <a:solidFill>
                  <a:schemeClr val="tx1"/>
                </a:solidFill>
                <a:latin typeface="楷体" panose="02010609060101010101" pitchFamily="49" charset="-122"/>
                <a:ea typeface="楷体" panose="02010609060101010101" pitchFamily="49" charset="-122"/>
                <a:sym typeface="+mn-ea"/>
              </a:rPr>
              <a:t>。</a:t>
            </a:r>
            <a:endParaRPr lang="en-US" altLang="zh-CN" sz="28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bldLvl="0" animBg="1"/>
      <p:bldP spid="8"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a:spLocks noChangeArrowheads="1"/>
          </p:cNvSpPr>
          <p:nvPr/>
        </p:nvSpPr>
        <p:spPr bwMode="auto">
          <a:xfrm>
            <a:off x="2915816" y="24725"/>
            <a:ext cx="2242922" cy="707886"/>
          </a:xfrm>
          <a:prstGeom prst="rect">
            <a:avLst/>
          </a:prstGeom>
          <a:noFill/>
          <a:ln w="9525">
            <a:noFill/>
            <a:miter lim="800000"/>
          </a:ln>
        </p:spPr>
        <p:txBody>
          <a:bodyPr wrap="none">
            <a:spAutoFit/>
          </a:bodyPr>
          <a:lstStyle/>
          <a:p>
            <a:r>
              <a:rPr lang="zh-CN" altLang="en-US" sz="4000" b="1" dirty="0" smtClean="0">
                <a:latin typeface="+mn-ea"/>
                <a:ea typeface="+mn-ea"/>
              </a:rPr>
              <a:t>巩固</a:t>
            </a:r>
            <a:r>
              <a:rPr lang="zh-CN" altLang="en-US" sz="4000" b="1" dirty="0">
                <a:latin typeface="+mn-ea"/>
                <a:ea typeface="+mn-ea"/>
              </a:rPr>
              <a:t>练习</a:t>
            </a:r>
            <a:endParaRPr lang="zh-CN" altLang="en-US" sz="4000" b="1" dirty="0">
              <a:latin typeface="+mn-ea"/>
              <a:ea typeface="+mn-ea"/>
            </a:endParaRPr>
          </a:p>
        </p:txBody>
      </p:sp>
      <p:sp>
        <p:nvSpPr>
          <p:cNvPr id="8" name="文本框 7"/>
          <p:cNvSpPr txBox="1"/>
          <p:nvPr/>
        </p:nvSpPr>
        <p:spPr>
          <a:xfrm>
            <a:off x="315913" y="2457450"/>
            <a:ext cx="8969375" cy="1384300"/>
          </a:xfrm>
          <a:prstGeom prst="rect">
            <a:avLst/>
          </a:prstGeom>
          <a:noFill/>
        </p:spPr>
        <p:txBody>
          <a:bodyPr>
            <a:spAutoFit/>
          </a:bodyPr>
          <a:lstStyle/>
          <a:p>
            <a:pPr fontAlgn="auto">
              <a:spcBef>
                <a:spcPts val="0"/>
              </a:spcBef>
              <a:spcAft>
                <a:spcPts val="0"/>
              </a:spcAft>
              <a:defRPr/>
            </a:pPr>
            <a:r>
              <a:rPr lang="en-US" altLang="zh-CN" sz="2800">
                <a:latin typeface="楷体" panose="02010609060101010101" pitchFamily="49" charset="-122"/>
                <a:ea typeface="楷体" panose="02010609060101010101" pitchFamily="49" charset="-122"/>
                <a:cs typeface="楷体" panose="02010609060101010101" pitchFamily="49" charset="-122"/>
              </a:rPr>
              <a:t>①</a:t>
            </a:r>
            <a:r>
              <a:rPr lang="zh-CN" altLang="en-US" sz="2800">
                <a:latin typeface="楷体" panose="02010609060101010101" pitchFamily="49" charset="-122"/>
                <a:ea typeface="楷体" panose="02010609060101010101" pitchFamily="49" charset="-122"/>
                <a:cs typeface="楷体" panose="02010609060101010101" pitchFamily="49" charset="-122"/>
              </a:rPr>
              <a:t>火与雪动静之美。</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 </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②</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rPr>
              <a:t>物</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动”</a:t>
            </a:r>
            <a:r>
              <a:rPr lang="zh-CN" altLang="en-US" sz="2800">
                <a:latin typeface="楷体" panose="02010609060101010101" pitchFamily="49" charset="-122"/>
                <a:ea typeface="楷体" panose="02010609060101010101" pitchFamily="49" charset="-122"/>
                <a:cs typeface="楷体" panose="02010609060101010101" pitchFamily="49" charset="-122"/>
              </a:rPr>
              <a:t>之美。</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fontAlgn="auto">
              <a:spcBef>
                <a:spcPts val="0"/>
              </a:spcBef>
              <a:spcAft>
                <a:spcPts val="0"/>
              </a:spcAft>
              <a:defRPr/>
            </a:pPr>
            <a:endParaRPr lang="zh-CN" altLang="en-US" sz="2800" dirty="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fontAlgn="auto">
              <a:spcBef>
                <a:spcPts val="0"/>
              </a:spcBef>
              <a:spcAft>
                <a:spcPts val="0"/>
              </a:spcAft>
              <a:defRPr/>
            </a:pPr>
            <a:r>
              <a:rPr lang="zh-CN" altLang="en-US" sz="2800" dirty="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③</a:t>
            </a:r>
            <a:r>
              <a:rPr lang="zh-CN" altLang="en-US" sz="2800">
                <a:latin typeface="楷体" panose="02010609060101010101" pitchFamily="49" charset="-122"/>
                <a:ea typeface="楷体" panose="02010609060101010101" pitchFamily="49" charset="-122"/>
                <a:cs typeface="楷体" panose="02010609060101010101" pitchFamily="49" charset="-122"/>
              </a:rPr>
              <a:t>“色变”之美。</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   </a:t>
            </a:r>
            <a:r>
              <a:rPr lang="zh-CN" altLang="en-US" sz="2800" dirty="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④</a:t>
            </a:r>
            <a:r>
              <a:rPr lang="zh-CN" altLang="en-US" sz="2800">
                <a:latin typeface="楷体" panose="02010609060101010101" pitchFamily="49" charset="-122"/>
                <a:ea typeface="楷体" panose="02010609060101010101" pitchFamily="49" charset="-122"/>
                <a:cs typeface="楷体" panose="02010609060101010101" pitchFamily="49" charset="-122"/>
              </a:rPr>
              <a:t>“光感相映”之美。</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54275" name="文本框 8"/>
          <p:cNvSpPr txBox="1">
            <a:spLocks noChangeArrowheads="1"/>
          </p:cNvSpPr>
          <p:nvPr/>
        </p:nvSpPr>
        <p:spPr bwMode="auto">
          <a:xfrm>
            <a:off x="464132" y="1072336"/>
            <a:ext cx="7784479" cy="954107"/>
          </a:xfrm>
          <a:prstGeom prst="rect">
            <a:avLst/>
          </a:prstGeom>
          <a:noFill/>
          <a:ln w="9525">
            <a:noFill/>
            <a:miter lim="800000"/>
          </a:ln>
        </p:spPr>
        <p:txBody>
          <a:bodyPr wrap="square">
            <a:spAutoFit/>
          </a:bodyPr>
          <a:lstStyle/>
          <a:p>
            <a:r>
              <a:rPr lang="en-US" altLang="zh-CN" sz="2800" dirty="0">
                <a:latin typeface="+mn-ea"/>
                <a:ea typeface="+mn-ea"/>
                <a:sym typeface="+mn-ea"/>
              </a:rPr>
              <a:t>1.</a:t>
            </a:r>
            <a:r>
              <a:rPr lang="zh-CN" altLang="en-US" sz="2800" dirty="0">
                <a:latin typeface="+mn-ea"/>
                <a:ea typeface="+mn-ea"/>
                <a:sym typeface="+mn-ea"/>
              </a:rPr>
              <a:t>下面的句子描写的</a:t>
            </a:r>
            <a:r>
              <a:rPr lang="zh-CN" altLang="en-US" sz="2800" dirty="0" smtClean="0">
                <a:latin typeface="+mn-ea"/>
                <a:ea typeface="+mn-ea"/>
                <a:sym typeface="+mn-ea"/>
              </a:rPr>
              <a:t>是</a:t>
            </a:r>
            <a:r>
              <a:rPr lang="en-US" altLang="zh-CN" sz="2800" dirty="0" smtClean="0">
                <a:latin typeface="+mn-ea"/>
                <a:ea typeface="+mn-ea"/>
                <a:sym typeface="+mn-ea"/>
              </a:rPr>
              <a:t>《</a:t>
            </a:r>
            <a:r>
              <a:rPr lang="zh-CN" altLang="en-US" sz="2800" dirty="0" smtClean="0">
                <a:latin typeface="+mn-ea"/>
                <a:ea typeface="+mn-ea"/>
                <a:sym typeface="+mn-ea"/>
              </a:rPr>
              <a:t>四季之美</a:t>
            </a:r>
            <a:r>
              <a:rPr lang="en-US" altLang="zh-CN" sz="2800" dirty="0" smtClean="0">
                <a:latin typeface="+mn-ea"/>
                <a:ea typeface="+mn-ea"/>
                <a:sym typeface="+mn-ea"/>
              </a:rPr>
              <a:t>》</a:t>
            </a:r>
            <a:r>
              <a:rPr lang="zh-CN" altLang="en-US" sz="2800" dirty="0" smtClean="0">
                <a:latin typeface="+mn-ea"/>
                <a:ea typeface="+mn-ea"/>
                <a:sym typeface="+mn-ea"/>
              </a:rPr>
              <a:t>中哪个</a:t>
            </a:r>
            <a:r>
              <a:rPr lang="zh-CN" altLang="en-US" sz="2800" dirty="0">
                <a:latin typeface="+mn-ea"/>
                <a:ea typeface="+mn-ea"/>
                <a:sym typeface="+mn-ea"/>
              </a:rPr>
              <a:t>季节?请选择。</a:t>
            </a:r>
            <a:endParaRPr lang="zh-CN" altLang="en-US" sz="2800" dirty="0">
              <a:latin typeface="+mn-ea"/>
              <a:ea typeface="+mn-ea"/>
              <a:sym typeface="+mn-ea"/>
            </a:endParaRPr>
          </a:p>
        </p:txBody>
      </p:sp>
      <p:sp>
        <p:nvSpPr>
          <p:cNvPr id="10" name="文本框 9"/>
          <p:cNvSpPr txBox="1">
            <a:spLocks noChangeArrowheads="1"/>
          </p:cNvSpPr>
          <p:nvPr/>
        </p:nvSpPr>
        <p:spPr bwMode="auto">
          <a:xfrm>
            <a:off x="2381250" y="1708150"/>
            <a:ext cx="4606925" cy="522288"/>
          </a:xfrm>
          <a:prstGeom prst="rect">
            <a:avLst/>
          </a:prstGeom>
          <a:noFill/>
          <a:ln w="9525">
            <a:noFill/>
            <a:miter lim="800000"/>
          </a:ln>
        </p:spPr>
        <p:txBody>
          <a:bodyPr>
            <a:spAutoFit/>
          </a:bodyPr>
          <a:lstStyle/>
          <a:p>
            <a:r>
              <a:rPr lang="zh-CN" altLang="en-US" sz="2800">
                <a:latin typeface="楷体" panose="02010609060101010101" pitchFamily="49" charset="-122"/>
                <a:ea typeface="楷体" panose="02010609060101010101" pitchFamily="49" charset="-122"/>
                <a:sym typeface="+mn-ea"/>
              </a:rPr>
              <a:t>春   夏   秋   冬</a:t>
            </a:r>
            <a:endParaRPr lang="zh-CN" altLang="en-US" sz="2800">
              <a:latin typeface="楷体" panose="02010609060101010101" pitchFamily="49" charset="-122"/>
              <a:ea typeface="楷体" panose="02010609060101010101" pitchFamily="49" charset="-122"/>
              <a:sym typeface="+mn-ea"/>
            </a:endParaRPr>
          </a:p>
        </p:txBody>
      </p:sp>
      <p:sp>
        <p:nvSpPr>
          <p:cNvPr id="12" name="文本框 11"/>
          <p:cNvSpPr txBox="1">
            <a:spLocks noChangeArrowheads="1"/>
          </p:cNvSpPr>
          <p:nvPr/>
        </p:nvSpPr>
        <p:spPr bwMode="auto">
          <a:xfrm>
            <a:off x="3789363" y="2457450"/>
            <a:ext cx="541337"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冬</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3" name="文本框 12"/>
          <p:cNvSpPr txBox="1">
            <a:spLocks noChangeArrowheads="1"/>
          </p:cNvSpPr>
          <p:nvPr/>
        </p:nvSpPr>
        <p:spPr bwMode="auto">
          <a:xfrm>
            <a:off x="7677150" y="2457450"/>
            <a:ext cx="545342"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秋</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4" name="文本框 13"/>
          <p:cNvSpPr txBox="1">
            <a:spLocks noChangeArrowheads="1"/>
          </p:cNvSpPr>
          <p:nvPr/>
        </p:nvSpPr>
        <p:spPr bwMode="auto">
          <a:xfrm>
            <a:off x="3430588" y="3319463"/>
            <a:ext cx="541337" cy="522287"/>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5" name="文本框 14"/>
          <p:cNvSpPr txBox="1">
            <a:spLocks noChangeArrowheads="1"/>
          </p:cNvSpPr>
          <p:nvPr/>
        </p:nvSpPr>
        <p:spPr bwMode="auto">
          <a:xfrm>
            <a:off x="8401050" y="3319463"/>
            <a:ext cx="545342"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夏</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blinds(horizontal)">
                                      <p:cBhvr>
                                        <p:cTn id="10" dur="500"/>
                                        <p:tgtEl>
                                          <p:spTgt spid="1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blinds(horizontal)">
                                      <p:cBhvr>
                                        <p:cTn id="13" dur="500"/>
                                        <p:tgtEl>
                                          <p:spTgt spid="14">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blinds(horizontal)">
                                      <p:cBhvr>
                                        <p:cTn id="16"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68263" y="1249363"/>
            <a:ext cx="8896350" cy="3081337"/>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Wingdings" panose="05000000000000000000" pitchFamily="2" charset="2"/>
              </a:rPr>
              <a:t>     </a:t>
            </a:r>
            <a:r>
              <a:rPr lang="en-US" altLang="zh-CN" sz="2800" dirty="0">
                <a:latin typeface="楷体" panose="02010609060101010101" pitchFamily="49" charset="-122"/>
                <a:ea typeface="楷体" panose="02010609060101010101" pitchFamily="49" charset="-122"/>
                <a:sym typeface="Wingdings" panose="05000000000000000000" pitchFamily="2" charset="2"/>
              </a:rPr>
              <a:t>“</a:t>
            </a:r>
            <a:r>
              <a:rPr lang="en-US" altLang="zh-CN" sz="2800" dirty="0" err="1">
                <a:latin typeface="楷体" panose="02010609060101010101" pitchFamily="49" charset="-122"/>
                <a:ea typeface="楷体" panose="02010609060101010101" pitchFamily="49" charset="-122"/>
                <a:sym typeface="Wingdings" panose="05000000000000000000" pitchFamily="2" charset="2"/>
              </a:rPr>
              <a:t>大的,小的，花的，黑的”这是写了鸟的</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rPr>
              <a:t>“有</a:t>
            </a:r>
            <a:r>
              <a:rPr lang="zh-CN" altLang="en-US" sz="2800" dirty="0">
                <a:latin typeface="楷体" panose="02010609060101010101" pitchFamily="49" charset="-122"/>
                <a:ea typeface="楷体" panose="02010609060101010101" pitchFamily="49" charset="-122"/>
              </a:rPr>
              <a:t>的</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有</a:t>
            </a:r>
            <a:r>
              <a:rPr lang="en-US" altLang="zh-CN" sz="2800" dirty="0">
                <a:latin typeface="楷体" panose="02010609060101010101" pitchFamily="49" charset="-122"/>
                <a:ea typeface="楷体" panose="02010609060101010101" pitchFamily="49" charset="-122"/>
              </a:rPr>
              <a:t>的……</a:t>
            </a:r>
            <a:r>
              <a:rPr lang="en-US" altLang="zh-CN" sz="2800" dirty="0" err="1">
                <a:latin typeface="楷体" panose="02010609060101010101" pitchFamily="49" charset="-122"/>
                <a:ea typeface="楷体" panose="02010609060101010101" pitchFamily="49" charset="-122"/>
              </a:rPr>
              <a:t>有的</a:t>
            </a:r>
            <a:r>
              <a:rPr lang="en-US" altLang="zh-CN" sz="2800" dirty="0">
                <a:latin typeface="楷体" panose="02010609060101010101" pitchFamily="49" charset="-122"/>
                <a:ea typeface="楷体" panose="02010609060101010101" pitchFamily="49" charset="-122"/>
              </a:rPr>
              <a:t>……”</a:t>
            </a:r>
            <a:r>
              <a:rPr lang="en-US" altLang="zh-CN" sz="2800" dirty="0" err="1">
                <a:latin typeface="楷体" panose="02010609060101010101" pitchFamily="49" charset="-122"/>
                <a:ea typeface="楷体" panose="02010609060101010101" pitchFamily="49" charset="-122"/>
              </a:rPr>
              <a:t>是写</a:t>
            </a:r>
            <a:r>
              <a:rPr lang="en-US" altLang="zh-CN" sz="2800" dirty="0" err="1">
                <a:latin typeface="楷体" panose="02010609060101010101" pitchFamily="49" charset="-122"/>
                <a:ea typeface="楷体" panose="02010609060101010101" pitchFamily="49" charset="-122"/>
                <a:sym typeface="+mn-ea"/>
              </a:rPr>
              <a:t>了鸟的</a:t>
            </a:r>
            <a:r>
              <a:rPr lang="en-US" altLang="zh-CN" sz="2800" dirty="0">
                <a:latin typeface="楷体" panose="02010609060101010101" pitchFamily="49" charset="-122"/>
                <a:ea typeface="楷体" panose="02010609060101010101" pitchFamily="49" charset="-122"/>
                <a:sym typeface="+mn-ea"/>
              </a:rPr>
              <a:t>(     )</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sym typeface="Wingdings" panose="05000000000000000000" pitchFamily="2" charset="2"/>
            </a:endParaRPr>
          </a:p>
          <a:p>
            <a:r>
              <a:rPr lang="en-US" altLang="zh-CN" sz="2800" dirty="0" smtClean="0">
                <a:latin typeface="楷体" panose="02010609060101010101" pitchFamily="49" charset="-122"/>
                <a:ea typeface="楷体" panose="02010609060101010101" pitchFamily="49" charset="-122"/>
                <a:sym typeface="Wingdings" panose="05000000000000000000" pitchFamily="2" charset="2"/>
              </a:rPr>
              <a:t>     </a:t>
            </a:r>
            <a:r>
              <a:rPr lang="en-US" altLang="zh-CN" sz="2800" dirty="0">
                <a:latin typeface="楷体" panose="02010609060101010101" pitchFamily="49" charset="-122"/>
                <a:ea typeface="楷体" panose="02010609060101010101" pitchFamily="49" charset="-122"/>
              </a:rPr>
              <a:t>“</a:t>
            </a:r>
            <a:r>
              <a:rPr lang="en-US" altLang="zh-CN" sz="2800" dirty="0" err="1">
                <a:latin typeface="楷体" panose="02010609060101010101" pitchFamily="49" charset="-122"/>
                <a:ea typeface="楷体" panose="02010609060101010101" pitchFamily="49" charset="-122"/>
              </a:rPr>
              <a:t>昨天我的眼睛骗了我</a:t>
            </a:r>
            <a:r>
              <a:rPr lang="en-US" altLang="zh-CN" sz="2800" dirty="0">
                <a:latin typeface="楷体" panose="02010609060101010101" pitchFamily="49" charset="-122"/>
                <a:ea typeface="楷体" panose="02010609060101010101" pitchFamily="49" charset="-122"/>
              </a:rPr>
              <a:t>。”</a:t>
            </a:r>
            <a:r>
              <a:rPr lang="en-US" altLang="zh-CN" sz="2800" dirty="0" err="1">
                <a:latin typeface="楷体" panose="02010609060101010101" pitchFamily="49" charset="-122"/>
                <a:ea typeface="楷体" panose="02010609060101010101" pitchFamily="49" charset="-122"/>
              </a:rPr>
              <a:t>这句话的意思是昨天不是</a:t>
            </a:r>
            <a:r>
              <a:rPr lang="en-US" altLang="zh-CN" sz="2800" dirty="0">
                <a:latin typeface="楷体" panose="02010609060101010101" pitchFamily="49" charset="-122"/>
                <a:ea typeface="楷体" panose="02010609060101010101" pitchFamily="49" charset="-122"/>
              </a:rPr>
              <a:t> </a:t>
            </a:r>
            <a:r>
              <a:rPr lang="en-US" altLang="zh-CN" sz="2800" dirty="0">
                <a:latin typeface="楷体" panose="02010609060101010101" pitchFamily="49" charset="-122"/>
                <a:ea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rPr>
              <a:t> ,</a:t>
            </a:r>
            <a:r>
              <a:rPr lang="en-US" altLang="zh-CN" sz="2800" dirty="0" err="1">
                <a:latin typeface="楷体" panose="02010609060101010101" pitchFamily="49" charset="-122"/>
                <a:ea typeface="楷体" panose="02010609060101010101" pitchFamily="49" charset="-122"/>
              </a:rPr>
              <a:t>而是</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sym typeface="Wingdings" panose="05000000000000000000" pitchFamily="2" charset="2"/>
            </a:endParaRPr>
          </a:p>
        </p:txBody>
      </p:sp>
      <p:sp>
        <p:nvSpPr>
          <p:cNvPr id="12" name="文本框 11"/>
          <p:cNvSpPr txBox="1">
            <a:spLocks noChangeArrowheads="1"/>
          </p:cNvSpPr>
          <p:nvPr/>
        </p:nvSpPr>
        <p:spPr bwMode="auto">
          <a:xfrm>
            <a:off x="1201044" y="401638"/>
            <a:ext cx="3595856" cy="523220"/>
          </a:xfrm>
          <a:prstGeom prst="rect">
            <a:avLst/>
          </a:prstGeom>
          <a:noFill/>
          <a:ln w="9525">
            <a:noFill/>
            <a:miter lim="800000"/>
          </a:ln>
        </p:spPr>
        <p:txBody>
          <a:bodyPr wrap="none">
            <a:spAutoFit/>
          </a:bodyPr>
          <a:lstStyle/>
          <a:p>
            <a:r>
              <a:rPr lang="en-US" altLang="zh-CN" sz="2800" dirty="0">
                <a:latin typeface="+mn-ea"/>
                <a:ea typeface="+mn-ea"/>
              </a:rPr>
              <a:t>2.按文中内容填空</a:t>
            </a:r>
            <a:r>
              <a:rPr lang="zh-CN" altLang="en-US" sz="2800" dirty="0">
                <a:latin typeface="+mn-ea"/>
                <a:ea typeface="+mn-ea"/>
              </a:rPr>
              <a:t>。</a:t>
            </a:r>
            <a:r>
              <a:rPr lang="en-US" altLang="zh-CN" sz="2800" dirty="0">
                <a:latin typeface="+mn-ea"/>
                <a:ea typeface="+mn-ea"/>
              </a:rPr>
              <a:t> </a:t>
            </a:r>
            <a:endParaRPr lang="en-US" altLang="zh-CN" sz="2800" dirty="0">
              <a:latin typeface="+mn-ea"/>
              <a:ea typeface="+mn-ea"/>
            </a:endParaRPr>
          </a:p>
        </p:txBody>
      </p:sp>
      <p:sp>
        <p:nvSpPr>
          <p:cNvPr id="2" name="文本框 1"/>
          <p:cNvSpPr txBox="1">
            <a:spLocks noChangeArrowheads="1"/>
          </p:cNvSpPr>
          <p:nvPr/>
        </p:nvSpPr>
        <p:spPr bwMode="auto">
          <a:xfrm>
            <a:off x="8081166" y="1249362"/>
            <a:ext cx="566737" cy="522287"/>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多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7054452" y="1673225"/>
            <a:ext cx="898525" cy="522288"/>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欢快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241872" y="2960688"/>
            <a:ext cx="1612900" cy="522287"/>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鸟的天堂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4427984" y="2960688"/>
            <a:ext cx="1898650"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 一棵榕树</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539552" y="1275606"/>
            <a:ext cx="8004175" cy="2677656"/>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mn-ea"/>
              </a:rPr>
              <a:t>    </a:t>
            </a:r>
            <a:r>
              <a:rPr lang="en-US" altLang="zh-CN" sz="2800" dirty="0" err="1" smtClean="0">
                <a:latin typeface="+mn-ea"/>
                <a:ea typeface="+mn-ea"/>
                <a:sym typeface="+mn-ea"/>
              </a:rPr>
              <a:t>最后一句话第一个</a:t>
            </a:r>
            <a:r>
              <a:rPr lang="en-US" altLang="zh-CN" sz="2800" dirty="0" err="1">
                <a:latin typeface="+mn-ea"/>
                <a:ea typeface="+mn-ea"/>
                <a:sym typeface="+mn-ea"/>
              </a:rPr>
              <a:t>“鸟的天堂”加了引号是因为</a:t>
            </a:r>
            <a:r>
              <a:rPr lang="en-US" altLang="zh-CN" sz="2800" dirty="0">
                <a:latin typeface="+mn-ea"/>
                <a:ea typeface="+mn-ea"/>
                <a:sym typeface="+mn-ea"/>
              </a:rPr>
              <a:t>(     );</a:t>
            </a:r>
            <a:r>
              <a:rPr lang="en-US" altLang="zh-CN" sz="2800" dirty="0" err="1">
                <a:latin typeface="+mn-ea"/>
                <a:ea typeface="+mn-ea"/>
                <a:sym typeface="+mn-ea"/>
              </a:rPr>
              <a:t>第二个没有加引号是因为</a:t>
            </a:r>
            <a:r>
              <a:rPr lang="en-US" altLang="zh-CN" sz="2800" dirty="0">
                <a:latin typeface="+mn-ea"/>
                <a:ea typeface="+mn-ea"/>
                <a:sym typeface="+mn-ea"/>
              </a:rPr>
              <a:t>(     ) </a:t>
            </a:r>
            <a:endParaRPr lang="en-US" altLang="zh-CN" sz="2800" dirty="0">
              <a:latin typeface="+mn-ea"/>
              <a:ea typeface="+mn-ea"/>
              <a:sym typeface="+mn-ea"/>
            </a:endParaRPr>
          </a:p>
          <a:p>
            <a:r>
              <a:rPr lang="en-US" altLang="zh-CN" sz="2800" dirty="0">
                <a:latin typeface="楷体" panose="02010609060101010101" pitchFamily="49" charset="-122"/>
                <a:ea typeface="楷体" panose="02010609060101010101" pitchFamily="49" charset="-122"/>
                <a:sym typeface="+mn-ea"/>
              </a:rPr>
              <a:t>(把</a:t>
            </a:r>
            <a:r>
              <a:rPr lang="zh-CN" altLang="en-US" sz="2800" dirty="0">
                <a:latin typeface="楷体" panose="02010609060101010101" pitchFamily="49" charset="-122"/>
                <a:ea typeface="楷体" panose="02010609060101010101" pitchFamily="49" charset="-122"/>
                <a:sym typeface="+mn-ea"/>
              </a:rPr>
              <a:t>字母</a:t>
            </a:r>
            <a:r>
              <a:rPr lang="en-US" altLang="zh-CN" sz="2800" dirty="0" err="1">
                <a:latin typeface="楷体" panose="02010609060101010101" pitchFamily="49" charset="-122"/>
                <a:ea typeface="楷体" panose="02010609060101010101" pitchFamily="49" charset="-122"/>
                <a:sym typeface="+mn-ea"/>
              </a:rPr>
              <a:t>填在</a:t>
            </a:r>
            <a:r>
              <a:rPr lang="zh-CN" altLang="en-US" sz="2800" dirty="0">
                <a:latin typeface="楷体" panose="02010609060101010101" pitchFamily="49" charset="-122"/>
                <a:ea typeface="楷体" panose="02010609060101010101" pitchFamily="49" charset="-122"/>
                <a:sym typeface="+mn-ea"/>
              </a:rPr>
              <a:t>括号里</a:t>
            </a:r>
            <a:r>
              <a:rPr lang="en-US" altLang="zh-CN" sz="2800" dirty="0" smtClean="0">
                <a:latin typeface="楷体" panose="02010609060101010101" pitchFamily="49" charset="-122"/>
                <a:ea typeface="楷体" panose="02010609060101010101" pitchFamily="49" charset="-122"/>
                <a:sym typeface="+mn-ea"/>
              </a:rPr>
              <a:t>)</a:t>
            </a:r>
            <a:endParaRPr lang="en-US" altLang="zh-CN" sz="2800" dirty="0">
              <a:latin typeface="楷体" panose="02010609060101010101" pitchFamily="49" charset="-122"/>
              <a:ea typeface="楷体" panose="02010609060101010101" pitchFamily="49" charset="-122"/>
              <a:sym typeface="+mn-ea"/>
            </a:endParaRPr>
          </a:p>
          <a:p>
            <a:endParaRPr lang="en-US" altLang="zh-CN" sz="2800" dirty="0" smtClean="0">
              <a:latin typeface="楷体" panose="02010609060101010101" pitchFamily="49" charset="-122"/>
              <a:ea typeface="楷体" panose="02010609060101010101" pitchFamily="49" charset="-122"/>
              <a:sym typeface="+mn-ea"/>
            </a:endParaRPr>
          </a:p>
          <a:p>
            <a:r>
              <a:rPr lang="en-US" altLang="zh-CN" sz="2800" dirty="0" err="1" smtClean="0">
                <a:latin typeface="楷体" panose="02010609060101010101" pitchFamily="49" charset="-122"/>
                <a:ea typeface="楷体" panose="02010609060101010101" pitchFamily="49" charset="-122"/>
                <a:sym typeface="+mn-ea"/>
              </a:rPr>
              <a:t>A</a:t>
            </a:r>
            <a:r>
              <a:rPr lang="en-US" altLang="zh-CN" sz="2800" dirty="0" err="1">
                <a:latin typeface="楷体" panose="02010609060101010101" pitchFamily="49" charset="-122"/>
                <a:ea typeface="楷体" panose="02010609060101010101" pitchFamily="49" charset="-122"/>
                <a:sym typeface="+mn-ea"/>
              </a:rPr>
              <a:t>.</a:t>
            </a:r>
            <a:r>
              <a:rPr lang="en-US" altLang="zh-CN" sz="2800" dirty="0" err="1" smtClean="0">
                <a:latin typeface="楷体" panose="02010609060101010101" pitchFamily="49" charset="-122"/>
                <a:ea typeface="楷体" panose="02010609060101010101" pitchFamily="49" charset="-122"/>
                <a:sym typeface="+mn-ea"/>
              </a:rPr>
              <a:t>对大榕树的称呼</a:t>
            </a:r>
            <a:endParaRPr lang="en-US" altLang="zh-CN" sz="2800" dirty="0">
              <a:latin typeface="楷体" panose="02010609060101010101" pitchFamily="49" charset="-122"/>
              <a:ea typeface="楷体" panose="02010609060101010101" pitchFamily="49" charset="-122"/>
              <a:sym typeface="+mn-ea"/>
            </a:endParaRPr>
          </a:p>
          <a:p>
            <a:r>
              <a:rPr lang="en-US" altLang="zh-CN" sz="2800" dirty="0" err="1">
                <a:latin typeface="楷体" panose="02010609060101010101" pitchFamily="49" charset="-122"/>
                <a:ea typeface="楷体" panose="02010609060101010101" pitchFamily="49" charset="-122"/>
                <a:sym typeface="+mn-ea"/>
              </a:rPr>
              <a:t>B.这的确是鸟栖息的好地方</a:t>
            </a:r>
            <a:r>
              <a:rPr lang="zh-CN" altLang="en-US" sz="2800" dirty="0">
                <a:latin typeface="楷体" panose="02010609060101010101" pitchFamily="49" charset="-122"/>
                <a:ea typeface="楷体" panose="02010609060101010101" pitchFamily="49" charset="-122"/>
                <a:sym typeface="+mn-ea"/>
              </a:rPr>
              <a:t>，</a:t>
            </a:r>
            <a:r>
              <a:rPr lang="en-US" altLang="zh-CN" sz="2800" dirty="0" err="1">
                <a:latin typeface="楷体" panose="02010609060101010101" pitchFamily="49" charset="-122"/>
                <a:ea typeface="楷体" panose="02010609060101010101" pitchFamily="49" charset="-122"/>
                <a:sym typeface="+mn-ea"/>
              </a:rPr>
              <a:t>是作者由衷的赞叹</a:t>
            </a:r>
            <a:endParaRPr lang="en-US" altLang="zh-CN" sz="2800" dirty="0">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6943626" y="1716931"/>
            <a:ext cx="363537" cy="522288"/>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sym typeface="+mn-ea"/>
              </a:rPr>
              <a:t>B</a:t>
            </a:r>
            <a:endParaRPr lang="en-US" altLang="zh-CN" sz="2800" b="1" dirty="0">
              <a:solidFill>
                <a:srgbClr val="FF0000"/>
              </a:solidFill>
              <a:latin typeface="黑体" panose="02010609060101010101" pitchFamily="49" charset="-122"/>
              <a:ea typeface="黑体" panose="02010609060101010101" pitchFamily="49" charset="-122"/>
              <a:sym typeface="+mn-ea"/>
            </a:endParaRPr>
          </a:p>
        </p:txBody>
      </p:sp>
      <p:sp>
        <p:nvSpPr>
          <p:cNvPr id="8" name="文本框 7"/>
          <p:cNvSpPr txBox="1">
            <a:spLocks noChangeArrowheads="1"/>
          </p:cNvSpPr>
          <p:nvPr/>
        </p:nvSpPr>
        <p:spPr bwMode="auto">
          <a:xfrm>
            <a:off x="1759050" y="1716931"/>
            <a:ext cx="363537" cy="522288"/>
          </a:xfrm>
          <a:prstGeom prst="rect">
            <a:avLst/>
          </a:prstGeom>
          <a:noFill/>
          <a:ln w="9525">
            <a:noFill/>
            <a:miter lim="800000"/>
          </a:ln>
        </p:spPr>
        <p:txBody>
          <a:bodyPr wrap="none">
            <a:spAutoFit/>
          </a:bodyPr>
          <a:lstStyle/>
          <a:p>
            <a:r>
              <a:rPr lang="en-US" altLang="zh-CN" sz="2800" b="1" dirty="0">
                <a:solidFill>
                  <a:srgbClr val="FF0000"/>
                </a:solidFill>
                <a:latin typeface="黑体" panose="02010609060101010101" pitchFamily="49" charset="-122"/>
                <a:ea typeface="黑体" panose="02010609060101010101" pitchFamily="49" charset="-122"/>
                <a:sym typeface="+mn-ea"/>
              </a:rPr>
              <a:t>A</a:t>
            </a:r>
            <a:endParaRPr lang="en-US" altLang="zh-CN" sz="2800" b="1" dirty="0">
              <a:solidFill>
                <a:srgbClr val="FF0000"/>
              </a:solidFill>
              <a:latin typeface="黑体" panose="02010609060101010101" pitchFamily="49" charset="-122"/>
              <a:ea typeface="黑体" panose="02010609060101010101" pitchFamily="49" charset="-122"/>
              <a:sym typeface="+mn-ea"/>
            </a:endParaRPr>
          </a:p>
        </p:txBody>
      </p:sp>
      <p:sp>
        <p:nvSpPr>
          <p:cNvPr id="5" name="文本框 4"/>
          <p:cNvSpPr txBox="1">
            <a:spLocks noChangeArrowheads="1"/>
          </p:cNvSpPr>
          <p:nvPr/>
        </p:nvSpPr>
        <p:spPr bwMode="auto">
          <a:xfrm>
            <a:off x="1128108" y="447269"/>
            <a:ext cx="1261884" cy="523220"/>
          </a:xfrm>
          <a:prstGeom prst="rect">
            <a:avLst/>
          </a:prstGeom>
          <a:noFill/>
          <a:ln w="9525">
            <a:noFill/>
            <a:miter lim="800000"/>
          </a:ln>
        </p:spPr>
        <p:txBody>
          <a:bodyPr wrap="none">
            <a:spAutoFit/>
          </a:bodyPr>
          <a:lstStyle/>
          <a:p>
            <a:r>
              <a:rPr lang="en-US" altLang="zh-CN" sz="2800" dirty="0" smtClean="0">
                <a:latin typeface="+mn-ea"/>
                <a:ea typeface="+mn-ea"/>
              </a:rPr>
              <a:t>3.</a:t>
            </a:r>
            <a:r>
              <a:rPr lang="zh-CN" altLang="en-US" sz="2800" dirty="0" smtClean="0">
                <a:latin typeface="+mn-ea"/>
                <a:ea typeface="+mn-ea"/>
              </a:rPr>
              <a:t>选择</a:t>
            </a:r>
            <a:endParaRPr lang="en-US" altLang="zh-CN" sz="28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6659562" y="1389211"/>
            <a:ext cx="3137359"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梢</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消</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sym typeface="+mn-ea"/>
              </a:rPr>
              <a:t>稍</a:t>
            </a:r>
            <a:r>
              <a:rPr lang="zh-CN" altLang="en-US" sz="3200" b="1" dirty="0" smtClean="0">
                <a:latin typeface="楷体" panose="02010609060101010101" pitchFamily="49" charset="-122"/>
                <a:ea typeface="楷体" panose="02010609060101010101" pitchFamily="49" charset="-122"/>
              </a:rPr>
              <a:t>  </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5875" y="987574"/>
            <a:ext cx="1475137" cy="461665"/>
          </a:xfrm>
          <a:prstGeom prst="rect">
            <a:avLst/>
          </a:prstGeom>
          <a:noFill/>
          <a:ln w="9525">
            <a:noFill/>
            <a:miter lim="800000"/>
          </a:ln>
        </p:spPr>
        <p:txBody>
          <a:bodyPr wrap="square">
            <a:spAutoFit/>
          </a:bodyPr>
          <a:lstStyle/>
          <a:p>
            <a:r>
              <a:rPr lang="en-US" altLang="zh-CN" sz="2400" dirty="0" err="1">
                <a:latin typeface="汉语拼音" panose="000B0604020202020204" pitchFamily="34" charset="0"/>
                <a:cs typeface="汉语拼音" panose="000B0604020202020204" pitchFamily="34" charset="0"/>
              </a:rPr>
              <a:t>zhǎng</a:t>
            </a:r>
            <a:endParaRPr lang="en-US" altLang="zh-CN" sz="2400" dirty="0">
              <a:latin typeface="汉语拼音" panose="000B0604020202020204" pitchFamily="34" charset="0"/>
              <a:cs typeface="汉语拼音" panose="000B0604020202020204" pitchFamily="34" charset="0"/>
            </a:endParaRPr>
          </a:p>
        </p:txBody>
      </p:sp>
      <p:sp>
        <p:nvSpPr>
          <p:cNvPr id="6" name="文本框 5"/>
          <p:cNvSpPr txBox="1">
            <a:spLocks noChangeArrowheads="1"/>
          </p:cNvSpPr>
          <p:nvPr/>
        </p:nvSpPr>
        <p:spPr bwMode="auto">
          <a:xfrm>
            <a:off x="220663" y="1389211"/>
            <a:ext cx="3832104"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涨</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张</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胀 </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3513138" y="1389211"/>
            <a:ext cx="3401642"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塔</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搭</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答 </a:t>
            </a:r>
            <a:endParaRPr lang="zh-CN" altLang="en-US" sz="3200" b="1"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2147888" y="987574"/>
            <a:ext cx="1543747"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zhàng</a:t>
            </a:r>
            <a:endParaRPr lang="en-US" altLang="zh-CN" sz="2400">
              <a:latin typeface="汉语拼音" panose="000B0604020202020204" pitchFamily="34" charset="0"/>
              <a:cs typeface="汉语拼音" panose="000B0604020202020204" pitchFamily="34" charset="0"/>
            </a:endParaRPr>
          </a:p>
        </p:txBody>
      </p:sp>
      <p:sp>
        <p:nvSpPr>
          <p:cNvPr id="9" name="文本框 8"/>
          <p:cNvSpPr txBox="1">
            <a:spLocks noChangeArrowheads="1"/>
          </p:cNvSpPr>
          <p:nvPr/>
        </p:nvSpPr>
        <p:spPr bwMode="auto">
          <a:xfrm>
            <a:off x="1030288" y="987574"/>
            <a:ext cx="1632538"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zhāng</a:t>
            </a:r>
            <a:endParaRPr lang="en-US" altLang="zh-CN" sz="2400">
              <a:latin typeface="汉语拼音" panose="000B0604020202020204" pitchFamily="34" charset="0"/>
              <a:cs typeface="汉语拼音" panose="000B0604020202020204" pitchFamily="34" charset="0"/>
            </a:endParaRPr>
          </a:p>
        </p:txBody>
      </p:sp>
      <p:sp>
        <p:nvSpPr>
          <p:cNvPr id="11" name="文本框 10"/>
          <p:cNvSpPr txBox="1">
            <a:spLocks noChangeArrowheads="1"/>
          </p:cNvSpPr>
          <p:nvPr/>
        </p:nvSpPr>
        <p:spPr bwMode="auto">
          <a:xfrm>
            <a:off x="4310063" y="987574"/>
            <a:ext cx="1216836"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dā</a:t>
            </a:r>
            <a:endParaRPr lang="en-US" altLang="zh-CN" sz="2400">
              <a:latin typeface="汉语拼音" panose="000B0604020202020204" pitchFamily="34" charset="0"/>
              <a:cs typeface="汉语拼音" panose="000B0604020202020204" pitchFamily="34" charset="0"/>
            </a:endParaRPr>
          </a:p>
        </p:txBody>
      </p:sp>
      <p:sp>
        <p:nvSpPr>
          <p:cNvPr id="12" name="文本框 11"/>
          <p:cNvSpPr txBox="1">
            <a:spLocks noChangeArrowheads="1"/>
          </p:cNvSpPr>
          <p:nvPr/>
        </p:nvSpPr>
        <p:spPr bwMode="auto">
          <a:xfrm>
            <a:off x="5213350" y="987574"/>
            <a:ext cx="1269304"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dá</a:t>
            </a:r>
            <a:endParaRPr lang="en-US" altLang="zh-CN" sz="2400">
              <a:latin typeface="汉语拼音" panose="000B0604020202020204" pitchFamily="34" charset="0"/>
              <a:cs typeface="汉语拼音" panose="000B0604020202020204" pitchFamily="34" charset="0"/>
              <a:sym typeface="+mn-ea"/>
            </a:endParaRPr>
          </a:p>
        </p:txBody>
      </p:sp>
      <p:sp>
        <p:nvSpPr>
          <p:cNvPr id="13" name="文本框 12"/>
          <p:cNvSpPr txBox="1">
            <a:spLocks noChangeArrowheads="1"/>
          </p:cNvSpPr>
          <p:nvPr/>
        </p:nvSpPr>
        <p:spPr bwMode="auto">
          <a:xfrm>
            <a:off x="3513138" y="987574"/>
            <a:ext cx="705444"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tǎ</a:t>
            </a:r>
            <a:endParaRPr lang="en-US" altLang="zh-CN" sz="2400">
              <a:latin typeface="汉语拼音" panose="000B0604020202020204" pitchFamily="34" charset="0"/>
              <a:cs typeface="汉语拼音" panose="000B0604020202020204" pitchFamily="34" charset="0"/>
              <a:sym typeface="+mn-ea"/>
            </a:endParaRPr>
          </a:p>
        </p:txBody>
      </p:sp>
      <p:sp>
        <p:nvSpPr>
          <p:cNvPr id="15" name="文本框 14"/>
          <p:cNvSpPr txBox="1">
            <a:spLocks noChangeArrowheads="1"/>
          </p:cNvSpPr>
          <p:nvPr/>
        </p:nvSpPr>
        <p:spPr bwMode="auto">
          <a:xfrm>
            <a:off x="7467600" y="987574"/>
            <a:ext cx="1121131"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xiāo</a:t>
            </a:r>
            <a:endParaRPr lang="en-US" altLang="zh-CN" sz="2400">
              <a:latin typeface="汉语拼音" panose="000B0604020202020204" pitchFamily="34" charset="0"/>
              <a:cs typeface="汉语拼音" panose="000B0604020202020204" pitchFamily="34" charset="0"/>
            </a:endParaRPr>
          </a:p>
        </p:txBody>
      </p:sp>
      <p:sp>
        <p:nvSpPr>
          <p:cNvPr id="16" name="文本框 15"/>
          <p:cNvSpPr txBox="1">
            <a:spLocks noChangeArrowheads="1"/>
          </p:cNvSpPr>
          <p:nvPr/>
        </p:nvSpPr>
        <p:spPr bwMode="auto">
          <a:xfrm>
            <a:off x="6523038" y="987574"/>
            <a:ext cx="1229127"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shāo</a:t>
            </a:r>
            <a:endParaRPr lang="en-US" altLang="zh-CN" sz="2400">
              <a:latin typeface="汉语拼音" panose="000B0604020202020204" pitchFamily="34" charset="0"/>
              <a:cs typeface="汉语拼音" panose="000B0604020202020204" pitchFamily="34" charset="0"/>
            </a:endParaRPr>
          </a:p>
        </p:txBody>
      </p:sp>
      <p:sp>
        <p:nvSpPr>
          <p:cNvPr id="10" name="文本框 9"/>
          <p:cNvSpPr txBox="1">
            <a:spLocks noChangeArrowheads="1"/>
          </p:cNvSpPr>
          <p:nvPr/>
        </p:nvSpPr>
        <p:spPr bwMode="auto">
          <a:xfrm>
            <a:off x="107949" y="2169319"/>
            <a:ext cx="1358095"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xiá</a:t>
            </a:r>
            <a:endParaRPr lang="en-US" altLang="zh-CN" sz="2400">
              <a:latin typeface="汉语拼音" panose="000B0604020202020204" pitchFamily="34" charset="0"/>
              <a:cs typeface="汉语拼音" panose="000B0604020202020204" pitchFamily="34" charset="0"/>
            </a:endParaRPr>
          </a:p>
        </p:txBody>
      </p:sp>
      <p:sp>
        <p:nvSpPr>
          <p:cNvPr id="38" name="文本框 37"/>
          <p:cNvSpPr txBox="1">
            <a:spLocks noChangeArrowheads="1"/>
          </p:cNvSpPr>
          <p:nvPr/>
        </p:nvSpPr>
        <p:spPr bwMode="auto">
          <a:xfrm>
            <a:off x="220662" y="2511127"/>
            <a:ext cx="3962243"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暇</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瑕</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假 </a:t>
            </a:r>
            <a:endParaRPr lang="zh-CN" altLang="en-US" sz="3200" b="1" dirty="0">
              <a:latin typeface="楷体" panose="02010609060101010101" pitchFamily="49" charset="-122"/>
              <a:ea typeface="楷体" panose="02010609060101010101" pitchFamily="49" charset="-122"/>
            </a:endParaRPr>
          </a:p>
        </p:txBody>
      </p:sp>
      <p:sp>
        <p:nvSpPr>
          <p:cNvPr id="42" name="文本框 41"/>
          <p:cNvSpPr txBox="1">
            <a:spLocks noChangeArrowheads="1"/>
          </p:cNvSpPr>
          <p:nvPr/>
        </p:nvSpPr>
        <p:spPr bwMode="auto">
          <a:xfrm>
            <a:off x="3462338" y="2511127"/>
            <a:ext cx="3389630"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sym typeface="+mn-ea"/>
              </a:rPr>
              <a:t>眉</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媚</a:t>
            </a:r>
            <a:r>
              <a:rPr lang="en-US" altLang="zh-CN" sz="3200" b="1" dirty="0" smtClean="0">
                <a:latin typeface="楷体" panose="02010609060101010101" pitchFamily="49" charset="-122"/>
                <a:ea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sym typeface="+mn-ea"/>
              </a:rPr>
              <a:t>肩</a:t>
            </a:r>
            <a:r>
              <a:rPr lang="zh-CN" altLang="en-US" sz="3200" b="1" dirty="0" smtClean="0">
                <a:sym typeface="+mn-ea"/>
              </a:rPr>
              <a:t> </a:t>
            </a:r>
            <a:endParaRPr lang="zh-CN" altLang="en-US" sz="3200" b="1" dirty="0"/>
          </a:p>
        </p:txBody>
      </p:sp>
      <p:sp>
        <p:nvSpPr>
          <p:cNvPr id="43" name="文本框 42"/>
          <p:cNvSpPr txBox="1">
            <a:spLocks noChangeArrowheads="1"/>
          </p:cNvSpPr>
          <p:nvPr/>
        </p:nvSpPr>
        <p:spPr bwMode="auto">
          <a:xfrm>
            <a:off x="1992313" y="2169319"/>
            <a:ext cx="762793"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jiǎ</a:t>
            </a:r>
            <a:endParaRPr lang="en-US" altLang="zh-CN" sz="2400">
              <a:latin typeface="汉语拼音" panose="000B0604020202020204" pitchFamily="34" charset="0"/>
              <a:cs typeface="汉语拼音" panose="000B0604020202020204" pitchFamily="34" charset="0"/>
            </a:endParaRPr>
          </a:p>
        </p:txBody>
      </p:sp>
      <p:sp>
        <p:nvSpPr>
          <p:cNvPr id="44" name="文本框 43"/>
          <p:cNvSpPr txBox="1">
            <a:spLocks noChangeArrowheads="1"/>
          </p:cNvSpPr>
          <p:nvPr/>
        </p:nvSpPr>
        <p:spPr bwMode="auto">
          <a:xfrm>
            <a:off x="1030287" y="2169319"/>
            <a:ext cx="885889"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xiá</a:t>
            </a:r>
            <a:endParaRPr lang="en-US" altLang="zh-CN" sz="2400">
              <a:latin typeface="汉语拼音" panose="000B0604020202020204" pitchFamily="34" charset="0"/>
              <a:cs typeface="汉语拼音" panose="000B0604020202020204" pitchFamily="34" charset="0"/>
            </a:endParaRPr>
          </a:p>
        </p:txBody>
      </p:sp>
      <p:sp>
        <p:nvSpPr>
          <p:cNvPr id="45" name="文本框 44"/>
          <p:cNvSpPr txBox="1"/>
          <p:nvPr/>
        </p:nvSpPr>
        <p:spPr>
          <a:xfrm>
            <a:off x="4268788" y="2169319"/>
            <a:ext cx="1279394" cy="461665"/>
          </a:xfrm>
          <a:prstGeom prst="rect">
            <a:avLst/>
          </a:prstGeom>
          <a:noFill/>
        </p:spPr>
        <p:txBody>
          <a:bodyPr wrap="square">
            <a:spAutoFit/>
          </a:bodyPr>
          <a:lstStyle/>
          <a:p>
            <a:pPr fontAlgn="auto">
              <a:spcBef>
                <a:spcPts val="0"/>
              </a:spcBef>
              <a:spcAft>
                <a:spcPts val="0"/>
              </a:spcAft>
              <a:defRPr/>
            </a:pPr>
            <a:r>
              <a:rPr lang="en-US" altLang="zh-CN" sz="2400">
                <a:latin typeface="汉语拼音" panose="000B0604020202020204" pitchFamily="34" charset="0"/>
                <a:ea typeface="楷体" panose="02010609060101010101" pitchFamily="49" charset="-122"/>
                <a:cs typeface="汉语拼音" panose="000B0604020202020204" pitchFamily="34" charset="0"/>
              </a:rPr>
              <a:t>mèi</a:t>
            </a:r>
            <a:endParaRPr lang="en-US" altLang="zh-CN" sz="2400">
              <a:latin typeface="汉语拼音" panose="000B0604020202020204" pitchFamily="34" charset="0"/>
              <a:ea typeface="楷体" panose="02010609060101010101" pitchFamily="49" charset="-122"/>
              <a:cs typeface="汉语拼音" panose="000B0604020202020204" pitchFamily="34" charset="0"/>
            </a:endParaRPr>
          </a:p>
        </p:txBody>
      </p:sp>
      <p:sp>
        <p:nvSpPr>
          <p:cNvPr id="46" name="文本框 45"/>
          <p:cNvSpPr txBox="1">
            <a:spLocks noChangeArrowheads="1"/>
          </p:cNvSpPr>
          <p:nvPr/>
        </p:nvSpPr>
        <p:spPr bwMode="auto">
          <a:xfrm>
            <a:off x="5213350" y="2169319"/>
            <a:ext cx="1101812"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jiān</a:t>
            </a:r>
            <a:endParaRPr lang="en-US" altLang="zh-CN" sz="2400">
              <a:latin typeface="汉语拼音" panose="000B0604020202020204" pitchFamily="34" charset="0"/>
              <a:cs typeface="汉语拼音" panose="000B0604020202020204" pitchFamily="34" charset="0"/>
            </a:endParaRPr>
          </a:p>
        </p:txBody>
      </p:sp>
      <p:sp>
        <p:nvSpPr>
          <p:cNvPr id="47" name="文本框 46"/>
          <p:cNvSpPr txBox="1">
            <a:spLocks noChangeArrowheads="1"/>
          </p:cNvSpPr>
          <p:nvPr/>
        </p:nvSpPr>
        <p:spPr bwMode="auto">
          <a:xfrm>
            <a:off x="3462338" y="2169319"/>
            <a:ext cx="1004983"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mié</a:t>
            </a:r>
            <a:endParaRPr lang="en-US" altLang="zh-CN" sz="2400">
              <a:latin typeface="汉语拼音" panose="000B0604020202020204" pitchFamily="34" charset="0"/>
              <a:cs typeface="汉语拼音" panose="000B0604020202020204" pitchFamily="34" charset="0"/>
              <a:sym typeface="+mn-ea"/>
            </a:endParaRPr>
          </a:p>
        </p:txBody>
      </p:sp>
      <p:sp>
        <p:nvSpPr>
          <p:cNvPr id="48" name="文本框 47"/>
          <p:cNvSpPr txBox="1">
            <a:spLocks noChangeArrowheads="1"/>
          </p:cNvSpPr>
          <p:nvPr/>
        </p:nvSpPr>
        <p:spPr bwMode="auto">
          <a:xfrm>
            <a:off x="6769100" y="2504777"/>
            <a:ext cx="3275508"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rPr>
              <a:t>抛</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执</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掀  </a:t>
            </a:r>
            <a:endParaRPr lang="zh-CN" altLang="en-US" sz="3200" b="1" dirty="0">
              <a:latin typeface="楷体" panose="02010609060101010101" pitchFamily="49" charset="-122"/>
              <a:ea typeface="楷体" panose="02010609060101010101" pitchFamily="49" charset="-122"/>
            </a:endParaRPr>
          </a:p>
        </p:txBody>
      </p:sp>
      <p:sp>
        <p:nvSpPr>
          <p:cNvPr id="49" name="文本框 48"/>
          <p:cNvSpPr txBox="1">
            <a:spLocks noChangeArrowheads="1"/>
          </p:cNvSpPr>
          <p:nvPr/>
        </p:nvSpPr>
        <p:spPr bwMode="auto">
          <a:xfrm>
            <a:off x="6589879" y="2169319"/>
            <a:ext cx="1025359"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p</a:t>
            </a:r>
            <a:r>
              <a:rPr lang="en-US" altLang="zh-CN" sz="2400">
                <a:latin typeface="汉语拼音" panose="000B0604020202020204" pitchFamily="34" charset="0"/>
                <a:cs typeface="汉语拼音" panose="000B0604020202020204" pitchFamily="34" charset="0"/>
                <a:sym typeface="+mn-ea"/>
              </a:rPr>
              <a:t>āo</a:t>
            </a:r>
            <a:endParaRPr lang="en-US" altLang="zh-CN" sz="2400">
              <a:latin typeface="汉语拼音" panose="000B0604020202020204" pitchFamily="34" charset="0"/>
              <a:cs typeface="汉语拼音" panose="000B0604020202020204" pitchFamily="34" charset="0"/>
            </a:endParaRPr>
          </a:p>
        </p:txBody>
      </p:sp>
      <p:sp>
        <p:nvSpPr>
          <p:cNvPr id="51" name="文本框 50"/>
          <p:cNvSpPr txBox="1">
            <a:spLocks noChangeArrowheads="1"/>
          </p:cNvSpPr>
          <p:nvPr/>
        </p:nvSpPr>
        <p:spPr bwMode="auto">
          <a:xfrm>
            <a:off x="7513804" y="2169319"/>
            <a:ext cx="854195"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zhí</a:t>
            </a:r>
            <a:endParaRPr lang="en-US" altLang="zh-CN" sz="2400">
              <a:latin typeface="汉语拼音" panose="000B0604020202020204" pitchFamily="34" charset="0"/>
              <a:cs typeface="汉语拼音" panose="000B0604020202020204" pitchFamily="34" charset="0"/>
            </a:endParaRPr>
          </a:p>
        </p:txBody>
      </p:sp>
      <p:sp>
        <p:nvSpPr>
          <p:cNvPr id="3" name="文本框 2"/>
          <p:cNvSpPr txBox="1">
            <a:spLocks noChangeArrowheads="1"/>
          </p:cNvSpPr>
          <p:nvPr/>
        </p:nvSpPr>
        <p:spPr bwMode="auto">
          <a:xfrm>
            <a:off x="8194675" y="987574"/>
            <a:ext cx="1229127"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sym typeface="+mn-ea"/>
              </a:rPr>
              <a:t>shāo</a:t>
            </a:r>
            <a:endParaRPr lang="en-US" altLang="zh-CN" sz="2400">
              <a:latin typeface="汉语拼音" panose="000B0604020202020204" pitchFamily="34" charset="0"/>
              <a:cs typeface="汉语拼音" panose="000B0604020202020204" pitchFamily="34" charset="0"/>
            </a:endParaRPr>
          </a:p>
        </p:txBody>
      </p:sp>
      <p:sp>
        <p:nvSpPr>
          <p:cNvPr id="2" name="文本框 1"/>
          <p:cNvSpPr txBox="1">
            <a:spLocks noChangeArrowheads="1"/>
          </p:cNvSpPr>
          <p:nvPr/>
        </p:nvSpPr>
        <p:spPr bwMode="auto">
          <a:xfrm>
            <a:off x="8321841" y="2169319"/>
            <a:ext cx="1123168" cy="461665"/>
          </a:xfrm>
          <a:prstGeom prst="rect">
            <a:avLst/>
          </a:prstGeom>
          <a:noFill/>
          <a:ln w="9525">
            <a:noFill/>
            <a:miter lim="800000"/>
          </a:ln>
        </p:spPr>
        <p:txBody>
          <a:bodyPr wrap="square">
            <a:spAutoFit/>
          </a:bodyPr>
          <a:lstStyle/>
          <a:p>
            <a:r>
              <a:rPr lang="en-US" altLang="zh-CN" sz="2400">
                <a:latin typeface="汉语拼音" panose="000B0604020202020204" pitchFamily="34" charset="0"/>
                <a:cs typeface="汉语拼音" panose="000B0604020202020204" pitchFamily="34" charset="0"/>
              </a:rPr>
              <a:t>xiān</a:t>
            </a:r>
            <a:endParaRPr lang="en-US" altLang="zh-CN" sz="2400">
              <a:latin typeface="汉语拼音" panose="000B0604020202020204" pitchFamily="34" charset="0"/>
              <a:cs typeface="汉语拼音" panose="000B0604020202020204" pitchFamily="34" charset="0"/>
            </a:endParaRPr>
          </a:p>
        </p:txBody>
      </p:sp>
      <p:sp>
        <p:nvSpPr>
          <p:cNvPr id="27" name="线形标注 1 26"/>
          <p:cNvSpPr/>
          <p:nvPr/>
        </p:nvSpPr>
        <p:spPr>
          <a:xfrm>
            <a:off x="2848975" y="3291830"/>
            <a:ext cx="5830562" cy="1553708"/>
          </a:xfrm>
          <a:prstGeom prst="borderCallout1">
            <a:avLst>
              <a:gd name="adj1" fmla="val 580"/>
              <a:gd name="adj2" fmla="val 33820"/>
              <a:gd name="adj3" fmla="val -88961"/>
              <a:gd name="adj4" fmla="val 67960"/>
            </a:avLst>
          </a:prstGeom>
          <a:ln>
            <a:solidFill>
              <a:srgbClr val="FF0000"/>
            </a:solidFill>
          </a:ln>
        </p:spPr>
        <p:style>
          <a:lnRef idx="3">
            <a:schemeClr val="lt1"/>
          </a:lnRef>
          <a:fillRef idx="1">
            <a:schemeClr val="accent3"/>
          </a:fillRef>
          <a:effectRef idx="1">
            <a:schemeClr val="accent3"/>
          </a:effectRef>
          <a:fontRef idx="minor">
            <a:schemeClr val="lt1"/>
          </a:fontRef>
        </p:style>
        <p:txBody>
          <a:bodyPr anchor="ctr"/>
          <a:lstStyle/>
          <a:p>
            <a:pPr>
              <a:defRPr/>
            </a:pPr>
            <a:r>
              <a:rPr lang="zh-CN" altLang="en-US" sz="2800" b="1" dirty="0">
                <a:solidFill>
                  <a:schemeClr val="tx1"/>
                </a:solidFill>
                <a:latin typeface="宋体" panose="02010600030101010101" pitchFamily="2" charset="-122"/>
                <a:ea typeface="楷体" panose="02010609060101010101" pitchFamily="49" charset="-122"/>
                <a:sym typeface="+mn-ea"/>
              </a:rPr>
              <a:t>“梢”表示树枝的末端或长条形东西较细的一头。用时大家一定要与“消”、“稍”区分开哟</a:t>
            </a:r>
            <a:r>
              <a:rPr lang="en-US" altLang="zh-CN" sz="2800" b="1" dirty="0">
                <a:solidFill>
                  <a:schemeClr val="tx1"/>
                </a:solidFill>
                <a:latin typeface="宋体" panose="02010600030101010101" pitchFamily="2" charset="-122"/>
                <a:ea typeface="楷体" panose="02010609060101010101" pitchFamily="49" charset="-122"/>
                <a:sym typeface="+mn-ea"/>
              </a:rPr>
              <a:t>!</a:t>
            </a:r>
            <a:endParaRPr lang="en-US" altLang="zh-CN" sz="2800" b="1" dirty="0">
              <a:solidFill>
                <a:schemeClr val="tx1"/>
              </a:solidFill>
              <a:latin typeface="宋体" panose="02010600030101010101" pitchFamily="2"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down)">
                                      <p:cBhvr>
                                        <p:cTn id="40" dur="500"/>
                                        <p:tgtEl>
                                          <p:spTgt spid="4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down)">
                                      <p:cBhvr>
                                        <p:cTn id="46" dur="500"/>
                                        <p:tgtEl>
                                          <p:spTgt spid="4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down)">
                                      <p:cBhvr>
                                        <p:cTn id="49" dur="500"/>
                                        <p:tgtEl>
                                          <p:spTgt spid="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barn(inVertical)">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2" grpId="0"/>
      <p:bldP spid="13" grpId="0"/>
      <p:bldP spid="15" grpId="0"/>
      <p:bldP spid="16" grpId="0"/>
      <p:bldP spid="10" grpId="0"/>
      <p:bldP spid="43" grpId="0"/>
      <p:bldP spid="44" grpId="0"/>
      <p:bldP spid="45" grpId="0"/>
      <p:bldP spid="46" grpId="0"/>
      <p:bldP spid="47" grpId="0"/>
      <p:bldP spid="49" grpId="0"/>
      <p:bldP spid="51" grpId="0"/>
      <p:bldP spid="3" grpId="0"/>
      <p:bldP spid="2" grpId="0"/>
      <p:bldP spid="2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3347864" y="0"/>
            <a:ext cx="2242922" cy="707886"/>
          </a:xfrm>
          <a:prstGeom prst="rect">
            <a:avLst/>
          </a:prstGeom>
          <a:noFill/>
          <a:ln w="9525">
            <a:noFill/>
            <a:miter lim="800000"/>
          </a:ln>
        </p:spPr>
        <p:txBody>
          <a:bodyPr wrap="none">
            <a:spAutoFit/>
          </a:bodyPr>
          <a:lstStyle/>
          <a:p>
            <a:r>
              <a:rPr lang="zh-CN" altLang="en-US" sz="4000" b="1" dirty="0" smtClean="0">
                <a:latin typeface="+mn-ea"/>
                <a:ea typeface="+mn-ea"/>
                <a:sym typeface="+mn-ea"/>
              </a:rPr>
              <a:t>知识</a:t>
            </a:r>
            <a:r>
              <a:rPr lang="zh-CN" altLang="en-US" sz="4000" b="1" dirty="0">
                <a:latin typeface="+mn-ea"/>
                <a:ea typeface="+mn-ea"/>
                <a:sym typeface="+mn-ea"/>
              </a:rPr>
              <a:t>拓展</a:t>
            </a:r>
            <a:endParaRPr lang="zh-CN" altLang="en-US" sz="4000" b="1" dirty="0">
              <a:latin typeface="+mn-ea"/>
              <a:ea typeface="+mn-ea"/>
              <a:sym typeface="+mn-ea"/>
            </a:endParaRPr>
          </a:p>
        </p:txBody>
      </p:sp>
      <p:sp>
        <p:nvSpPr>
          <p:cNvPr id="2" name="文本框 1"/>
          <p:cNvSpPr txBox="1">
            <a:spLocks noChangeArrowheads="1"/>
          </p:cNvSpPr>
          <p:nvPr/>
        </p:nvSpPr>
        <p:spPr bwMode="auto">
          <a:xfrm>
            <a:off x="234950" y="1041400"/>
            <a:ext cx="4134465" cy="523220"/>
          </a:xfrm>
          <a:prstGeom prst="rect">
            <a:avLst/>
          </a:prstGeom>
          <a:noFill/>
          <a:ln w="9525">
            <a:noFill/>
            <a:miter lim="800000"/>
          </a:ln>
        </p:spPr>
        <p:txBody>
          <a:bodyPr wrap="none">
            <a:spAutoFit/>
          </a:bodyPr>
          <a:lstStyle/>
          <a:p>
            <a:r>
              <a:rPr lang="zh-CN" altLang="en-US" sz="2800" dirty="0">
                <a:latin typeface="+mn-ea"/>
                <a:ea typeface="+mn-ea"/>
                <a:sym typeface="+mn-ea"/>
              </a:rPr>
              <a:t>仿照例句把事物写具体。</a:t>
            </a:r>
            <a:endParaRPr lang="zh-CN" altLang="en-US" sz="2800" dirty="0">
              <a:latin typeface="+mn-ea"/>
              <a:ea typeface="+mn-ea"/>
              <a:sym typeface="+mn-ea"/>
            </a:endParaRPr>
          </a:p>
        </p:txBody>
      </p:sp>
      <p:sp>
        <p:nvSpPr>
          <p:cNvPr id="4" name="文本框 3"/>
          <p:cNvSpPr txBox="1">
            <a:spLocks noChangeArrowheads="1"/>
          </p:cNvSpPr>
          <p:nvPr/>
        </p:nvSpPr>
        <p:spPr bwMode="auto">
          <a:xfrm>
            <a:off x="454025" y="1779588"/>
            <a:ext cx="8407400" cy="1384300"/>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sym typeface="+mn-ea"/>
              </a:rPr>
              <a:t>例</a:t>
            </a:r>
            <a:r>
              <a:rPr lang="en-US" altLang="zh-CN" sz="2800" dirty="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sym typeface="+mn-ea"/>
              </a:rPr>
              <a:t>夕阳西下，乌鸦归窠。</a:t>
            </a:r>
            <a:endParaRPr lang="en-US" altLang="zh-CN" sz="2800" dirty="0">
              <a:latin typeface="楷体" panose="02010609060101010101" pitchFamily="49" charset="-122"/>
              <a:ea typeface="楷体" panose="02010609060101010101" pitchFamily="49" charset="-122"/>
              <a:sym typeface="+mn-ea"/>
            </a:endParaRPr>
          </a:p>
          <a:p>
            <a:r>
              <a:rPr lang="zh-CN" altLang="en-US" sz="2800" dirty="0">
                <a:solidFill>
                  <a:srgbClr val="FF0000"/>
                </a:solidFill>
                <a:latin typeface="楷体" panose="02010609060101010101" pitchFamily="49" charset="-122"/>
                <a:ea typeface="楷体" panose="02010609060101010101" pitchFamily="49" charset="-122"/>
                <a:sym typeface="+mn-ea"/>
              </a:rPr>
              <a:t>   </a:t>
            </a:r>
            <a:r>
              <a:rPr lang="zh-CN" altLang="en-US" sz="2800" dirty="0" smtClean="0">
                <a:solidFill>
                  <a:srgbClr val="FF0000"/>
                </a:solidFill>
                <a:latin typeface="楷体" panose="02010609060101010101" pitchFamily="49" charset="-122"/>
                <a:ea typeface="楷体" panose="02010609060101010101" pitchFamily="49" charset="-122"/>
                <a:sym typeface="+mn-ea"/>
              </a:rPr>
              <a:t> 夕阳</a:t>
            </a:r>
            <a:r>
              <a:rPr lang="zh-CN" altLang="en-US" sz="2800" dirty="0">
                <a:solidFill>
                  <a:srgbClr val="FF0000"/>
                </a:solidFill>
                <a:latin typeface="楷体" panose="02010609060101010101" pitchFamily="49" charset="-122"/>
                <a:ea typeface="楷体" panose="02010609060101010101" pitchFamily="49" charset="-122"/>
                <a:sym typeface="+mn-ea"/>
              </a:rPr>
              <a:t>斜照西山时</a:t>
            </a:r>
            <a:r>
              <a:rPr lang="zh-CN" altLang="en-US" sz="2800" dirty="0" smtClean="0">
                <a:solidFill>
                  <a:srgbClr val="FF0000"/>
                </a:solidFill>
                <a:latin typeface="楷体" panose="02010609060101010101" pitchFamily="49" charset="-122"/>
                <a:ea typeface="楷体" panose="02010609060101010101" pitchFamily="49" charset="-122"/>
                <a:sym typeface="+mn-ea"/>
              </a:rPr>
              <a:t>，动人</a:t>
            </a:r>
            <a:r>
              <a:rPr lang="zh-CN" altLang="en-US" sz="2800" dirty="0">
                <a:solidFill>
                  <a:srgbClr val="FF0000"/>
                </a:solidFill>
                <a:latin typeface="楷体" panose="02010609060101010101" pitchFamily="49" charset="-122"/>
                <a:ea typeface="楷体" panose="02010609060101010101" pitchFamily="49" charset="-122"/>
                <a:sym typeface="+mn-ea"/>
              </a:rPr>
              <a:t>的是点点归鸦急急匆匆地朝窠里飞去。</a:t>
            </a:r>
            <a:endParaRPr lang="zh-CN" altLang="en-US" sz="2800" dirty="0">
              <a:solidFill>
                <a:srgbClr val="FF0000"/>
              </a:solidFill>
              <a:latin typeface="楷体" panose="02010609060101010101" pitchFamily="49" charset="-122"/>
              <a:ea typeface="楷体" panose="02010609060101010101" pitchFamily="49" charset="-122"/>
              <a:sym typeface="+mn-ea"/>
            </a:endParaRPr>
          </a:p>
        </p:txBody>
      </p:sp>
      <p:sp>
        <p:nvSpPr>
          <p:cNvPr id="5" name="线形标注 1 4"/>
          <p:cNvSpPr/>
          <p:nvPr/>
        </p:nvSpPr>
        <p:spPr>
          <a:xfrm>
            <a:off x="228600" y="3295650"/>
            <a:ext cx="8859838" cy="1293813"/>
          </a:xfrm>
          <a:prstGeom prst="borderCallout1">
            <a:avLst>
              <a:gd name="adj1" fmla="val 5381"/>
              <a:gd name="adj2" fmla="val 2285"/>
              <a:gd name="adj3" fmla="val -28630"/>
              <a:gd name="adj4" fmla="val 23330"/>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r>
              <a:rPr lang="zh-CN" altLang="en-US" sz="2800" dirty="0" smtClean="0">
                <a:solidFill>
                  <a:schemeClr val="tx1"/>
                </a:solidFill>
                <a:latin typeface="楷体" panose="02010609060101010101" pitchFamily="49" charset="-122"/>
                <a:ea typeface="楷体" panose="02010609060101010101" pitchFamily="49" charset="-122"/>
                <a:sym typeface="+mn-ea"/>
              </a:rPr>
              <a:t>    所谓</a:t>
            </a:r>
            <a:r>
              <a:rPr lang="zh-CN" altLang="en-US" sz="2800" dirty="0">
                <a:solidFill>
                  <a:schemeClr val="tx1"/>
                </a:solidFill>
                <a:latin typeface="楷体" panose="02010609060101010101" pitchFamily="49" charset="-122"/>
                <a:ea typeface="楷体" panose="02010609060101010101" pitchFamily="49" charset="-122"/>
                <a:sym typeface="+mn-ea"/>
              </a:rPr>
              <a:t>写具体</a:t>
            </a:r>
            <a:r>
              <a:rPr lang="en-US" altLang="zh-CN" sz="2800" dirty="0">
                <a:solidFill>
                  <a:schemeClr val="tx1"/>
                </a:solidFill>
                <a:latin typeface="楷体" panose="02010609060101010101" pitchFamily="49" charset="-122"/>
                <a:ea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sym typeface="+mn-ea"/>
              </a:rPr>
              <a:t>即抓住细节；动静结合；运用适当的修辞手法。这里作者就用了</a:t>
            </a:r>
            <a:r>
              <a:rPr lang="en-US" altLang="zh-CN" sz="2800" dirty="0" err="1">
                <a:solidFill>
                  <a:schemeClr val="tx1"/>
                </a:solidFill>
                <a:latin typeface="楷体" panose="02010609060101010101" pitchFamily="49" charset="-122"/>
                <a:ea typeface="楷体" panose="02010609060101010101" pitchFamily="49" charset="-122"/>
                <a:sym typeface="+mn-ea"/>
              </a:rPr>
              <a:t>拟人的修辞手法</a:t>
            </a:r>
            <a:r>
              <a:rPr lang="zh-CN" altLang="en-US" sz="2800" dirty="0">
                <a:solidFill>
                  <a:schemeClr val="tx1"/>
                </a:solidFill>
                <a:latin typeface="楷体" panose="02010609060101010101" pitchFamily="49" charset="-122"/>
                <a:ea typeface="楷体" panose="02010609060101010101" pitchFamily="49" charset="-122"/>
                <a:sym typeface="+mn-ea"/>
              </a:rPr>
              <a:t>，用了“急急匆匆”，把乌鸦飞窠写具体了</a:t>
            </a:r>
            <a:r>
              <a:rPr lang="en-US" altLang="zh-CN" sz="2800" dirty="0">
                <a:solidFill>
                  <a:schemeClr val="tx1"/>
                </a:solidFill>
                <a:latin typeface="楷体" panose="02010609060101010101" pitchFamily="49" charset="-122"/>
                <a:ea typeface="楷体" panose="02010609060101010101" pitchFamily="49" charset="-122"/>
                <a:sym typeface="+mn-ea"/>
              </a:rPr>
              <a:t>。</a:t>
            </a:r>
            <a:endParaRPr lang="en-US" altLang="zh-CN" sz="2800"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73050" y="771550"/>
            <a:ext cx="8013700" cy="584775"/>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sym typeface="+mn-ea"/>
              </a:rPr>
              <a:t>1.</a:t>
            </a:r>
            <a:r>
              <a:rPr lang="zh-CN" altLang="en-US" sz="3200" dirty="0">
                <a:latin typeface="楷体" panose="02010609060101010101" pitchFamily="49" charset="-122"/>
                <a:ea typeface="楷体" panose="02010609060101010101" pitchFamily="49" charset="-122"/>
                <a:sym typeface="+mn-ea"/>
              </a:rPr>
              <a:t>眼前是一条清澈的小河。</a:t>
            </a:r>
            <a:endParaRPr lang="zh-CN" altLang="en-US" sz="3200" dirty="0">
              <a:latin typeface="楷体" panose="02010609060101010101" pitchFamily="49" charset="-122"/>
              <a:ea typeface="楷体" panose="02010609060101010101" pitchFamily="49" charset="-122"/>
              <a:sym typeface="+mn-ea"/>
            </a:endParaRPr>
          </a:p>
        </p:txBody>
      </p:sp>
      <p:sp>
        <p:nvSpPr>
          <p:cNvPr id="7" name="文本框 6"/>
          <p:cNvSpPr txBox="1">
            <a:spLocks noChangeArrowheads="1"/>
          </p:cNvSpPr>
          <p:nvPr/>
        </p:nvSpPr>
        <p:spPr bwMode="auto">
          <a:xfrm>
            <a:off x="273050" y="1522413"/>
            <a:ext cx="8597900" cy="1814512"/>
          </a:xfrm>
          <a:prstGeom prst="rect">
            <a:avLst/>
          </a:prstGeom>
          <a:noFill/>
          <a:ln w="9525">
            <a:noFill/>
            <a:miter lim="800000"/>
          </a:ln>
        </p:spPr>
        <p:txBody>
          <a:bodyPr>
            <a:spAutoFit/>
          </a:bodyPr>
          <a:lstStyle/>
          <a:p>
            <a:r>
              <a:rPr lang="en-US" altLang="zh-CN" sz="2800">
                <a:latin typeface="楷体" panose="02010609060101010101" pitchFamily="49" charset="-122"/>
                <a:ea typeface="楷体" panose="02010609060101010101" pitchFamily="49" charset="-122"/>
                <a:sym typeface="+mn-ea"/>
              </a:rPr>
              <a:t>    </a:t>
            </a:r>
            <a:r>
              <a:rPr lang="zh-CN" altLang="en-US" sz="2800">
                <a:latin typeface="楷体" panose="02010609060101010101" pitchFamily="49" charset="-122"/>
                <a:ea typeface="楷体" panose="02010609060101010101" pitchFamily="49" charset="-122"/>
                <a:sym typeface="+mn-ea"/>
              </a:rPr>
              <a:t>眼前是一条清澈的小河。透过这条小河，仿佛可以看见一整个世界，河中映出了草垛的影子，树的影子和桥的影子。蓝蓝的天倒映在小河里，就像给小河铺上了一条蓝蓝的毯子。</a:t>
            </a:r>
            <a:endParaRPr lang="zh-CN" altLang="en-US" sz="280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301625" y="798513"/>
            <a:ext cx="6081713" cy="584775"/>
          </a:xfrm>
          <a:prstGeom prst="rect">
            <a:avLst/>
          </a:prstGeom>
          <a:noFill/>
          <a:ln w="9525">
            <a:noFill/>
            <a:miter lim="800000"/>
          </a:ln>
        </p:spPr>
        <p:txBody>
          <a:bodyPr>
            <a:spAutoFit/>
          </a:bodyPr>
          <a:lstStyle/>
          <a:p>
            <a:r>
              <a:rPr lang="en-US" altLang="zh-CN" sz="3200" dirty="0">
                <a:latin typeface="楷体" panose="02010609060101010101" pitchFamily="49" charset="-122"/>
                <a:ea typeface="楷体" panose="02010609060101010101" pitchFamily="49" charset="-122"/>
                <a:sym typeface="+mn-ea"/>
              </a:rPr>
              <a:t>2.</a:t>
            </a:r>
            <a:r>
              <a:rPr lang="zh-CN" altLang="en-US" sz="3200" dirty="0">
                <a:latin typeface="楷体" panose="02010609060101010101" pitchFamily="49" charset="-122"/>
                <a:ea typeface="楷体" panose="02010609060101010101" pitchFamily="49" charset="-122"/>
                <a:sym typeface="+mn-ea"/>
              </a:rPr>
              <a:t>清晨，天空中布满了乌云。  </a:t>
            </a:r>
            <a:endParaRPr lang="zh-CN" altLang="en-US" sz="3200" dirty="0">
              <a:latin typeface="楷体" panose="02010609060101010101" pitchFamily="49" charset="-122"/>
              <a:ea typeface="楷体" panose="02010609060101010101" pitchFamily="49" charset="-122"/>
              <a:sym typeface="+mn-ea"/>
            </a:endParaRPr>
          </a:p>
        </p:txBody>
      </p:sp>
      <p:sp>
        <p:nvSpPr>
          <p:cNvPr id="9" name="文本框 8"/>
          <p:cNvSpPr txBox="1">
            <a:spLocks noChangeArrowheads="1"/>
          </p:cNvSpPr>
          <p:nvPr/>
        </p:nvSpPr>
        <p:spPr bwMode="auto">
          <a:xfrm>
            <a:off x="301625" y="1831975"/>
            <a:ext cx="8396288" cy="1814513"/>
          </a:xfrm>
          <a:prstGeom prst="rect">
            <a:avLst/>
          </a:prstGeom>
          <a:noFill/>
          <a:ln w="9525">
            <a:noFill/>
            <a:miter lim="800000"/>
          </a:ln>
        </p:spPr>
        <p:txBody>
          <a:bodyPr>
            <a:spAutoFit/>
          </a:bodyPr>
          <a:lstStyle/>
          <a:p>
            <a:r>
              <a:rPr lang="en-US" altLang="zh-CN" sz="2800">
                <a:latin typeface="楷体" panose="02010609060101010101" pitchFamily="49" charset="-122"/>
                <a:ea typeface="楷体" panose="02010609060101010101" pitchFamily="49" charset="-122"/>
                <a:sym typeface="+mn-ea"/>
              </a:rPr>
              <a:t>    </a:t>
            </a:r>
            <a:r>
              <a:rPr lang="zh-CN" altLang="en-US" sz="2800">
                <a:latin typeface="楷体" panose="02010609060101010101" pitchFamily="49" charset="-122"/>
                <a:ea typeface="楷体" panose="02010609060101010101" pitchFamily="49" charset="-122"/>
                <a:sym typeface="+mn-ea"/>
              </a:rPr>
              <a:t>清早，天空中布满了阴云，黑沉沉的，阴森森的。阴云在天空中，就像翻起的波浪，滚动着，互相纠缠着。那云越来越厚，颜色也越来越深，一场暴雨马上就要来临了。</a:t>
            </a:r>
            <a:endParaRPr lang="zh-CN" altLang="en-US" sz="280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3237647" y="192227"/>
            <a:ext cx="3262432" cy="707886"/>
          </a:xfrm>
          <a:prstGeom prst="rect">
            <a:avLst/>
          </a:prstGeom>
          <a:noFill/>
          <a:ln w="9525">
            <a:noFill/>
            <a:miter lim="800000"/>
          </a:ln>
        </p:spPr>
        <p:txBody>
          <a:bodyPr wrap="none">
            <a:spAutoFit/>
          </a:bodyPr>
          <a:lstStyle/>
          <a:p>
            <a:r>
              <a:rPr lang="zh-CN" altLang="en-US" sz="4000" b="1" dirty="0">
                <a:latin typeface="+mn-ea"/>
                <a:ea typeface="+mn-ea"/>
                <a:sym typeface="+mn-ea"/>
              </a:rPr>
              <a:t>一、背诵课文</a:t>
            </a:r>
            <a:endParaRPr lang="zh-CN" altLang="en-US" sz="4000" b="1" dirty="0">
              <a:latin typeface="+mn-ea"/>
              <a:ea typeface="+mn-ea"/>
              <a:sym typeface="+mn-ea"/>
            </a:endParaRPr>
          </a:p>
        </p:txBody>
      </p:sp>
      <p:sp>
        <p:nvSpPr>
          <p:cNvPr id="15" name="文本框 14"/>
          <p:cNvSpPr txBox="1">
            <a:spLocks noChangeArrowheads="1"/>
          </p:cNvSpPr>
          <p:nvPr/>
        </p:nvSpPr>
        <p:spPr bwMode="auto">
          <a:xfrm>
            <a:off x="711993" y="1106532"/>
            <a:ext cx="4284663" cy="522288"/>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按课文内容填空。</a:t>
            </a:r>
            <a:endParaRPr lang="zh-CN" altLang="en-US" sz="2800" dirty="0">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225425" y="1679496"/>
            <a:ext cx="9286875" cy="2227263"/>
          </a:xfrm>
          <a:prstGeom prst="rect">
            <a:avLst/>
          </a:prstGeom>
          <a:noFill/>
          <a:ln w="9525">
            <a:noFill/>
            <a:miter lim="800000"/>
          </a:ln>
        </p:spPr>
        <p:txBody>
          <a:bodyPr>
            <a:spAutoFit/>
          </a:bodyPr>
          <a:lstStyle/>
          <a:p>
            <a:r>
              <a:rPr lang="en-US" altLang="zh-CN" sz="28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春天最美是</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。东方一点儿一点儿泛着</a:t>
            </a:r>
            <a:r>
              <a:rPr lang="zh-CN" altLang="en-US" sz="2800" dirty="0">
                <a:latin typeface="楷体" panose="02010609060101010101" pitchFamily="49" charset="-122"/>
                <a:ea typeface="楷体" panose="02010609060101010101" pitchFamily="49" charset="-122"/>
                <a:sym typeface="+mn-ea"/>
              </a:rPr>
              <a:t>(     )</a:t>
            </a:r>
            <a:endParaRPr lang="zh-CN" altLang="en-US" sz="2800" dirty="0">
              <a:latin typeface="楷体" panose="02010609060101010101" pitchFamily="49" charset="-122"/>
              <a:ea typeface="楷体" panose="02010609060101010101" pitchFamily="49" charset="-122"/>
              <a:sym typeface="+mn-ea"/>
            </a:endParaRPr>
          </a:p>
          <a:p>
            <a:r>
              <a:rPr lang="zh-CN" altLang="en-US" sz="2800" dirty="0">
                <a:latin typeface="楷体" panose="02010609060101010101" pitchFamily="49" charset="-122"/>
                <a:ea typeface="楷体" panose="02010609060101010101" pitchFamily="49" charset="-122"/>
              </a:rPr>
              <a:t>色的天空，染上微微的</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，飘着红紫红紫的</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冬天最美是</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。落雪的早晨当然</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，就是</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在遍地</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白霜的早晨，或是在无雪无霜的凛冽的</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，也要生起熊熊的</a:t>
            </a:r>
            <a:r>
              <a:rPr lang="zh-CN" altLang="en-US"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 </a:t>
            </a:r>
            <a:endParaRPr lang="zh-CN" altLang="en-US" sz="28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2949575" y="1679496"/>
            <a:ext cx="1006475"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黎明</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a:spLocks noChangeArrowheads="1"/>
          </p:cNvSpPr>
          <p:nvPr/>
        </p:nvSpPr>
        <p:spPr bwMode="auto">
          <a:xfrm>
            <a:off x="8051626" y="1660446"/>
            <a:ext cx="1006475"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鱼肚</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a:spLocks noChangeArrowheads="1"/>
          </p:cNvSpPr>
          <p:nvPr/>
        </p:nvSpPr>
        <p:spPr bwMode="auto">
          <a:xfrm>
            <a:off x="3956050" y="2082721"/>
            <a:ext cx="1008063" cy="520700"/>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红晕</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7847013" y="2082721"/>
            <a:ext cx="1008062" cy="520700"/>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彩云</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a:spLocks noChangeArrowheads="1"/>
          </p:cNvSpPr>
          <p:nvPr/>
        </p:nvSpPr>
        <p:spPr bwMode="auto">
          <a:xfrm>
            <a:off x="2874963" y="2541509"/>
            <a:ext cx="1008062"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早晨</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a:spLocks noChangeArrowheads="1"/>
          </p:cNvSpPr>
          <p:nvPr/>
        </p:nvSpPr>
        <p:spPr bwMode="auto">
          <a:xfrm>
            <a:off x="6832600" y="2541509"/>
            <a:ext cx="542925"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美</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a:spLocks noChangeArrowheads="1"/>
          </p:cNvSpPr>
          <p:nvPr/>
        </p:nvSpPr>
        <p:spPr bwMode="auto">
          <a:xfrm>
            <a:off x="1460500" y="2957434"/>
            <a:ext cx="1008063" cy="522287"/>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铺满</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a:spLocks noChangeArrowheads="1"/>
          </p:cNvSpPr>
          <p:nvPr/>
        </p:nvSpPr>
        <p:spPr bwMode="auto">
          <a:xfrm>
            <a:off x="377825" y="3403521"/>
            <a:ext cx="1008063"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清晨</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a:spLocks noChangeArrowheads="1"/>
          </p:cNvSpPr>
          <p:nvPr/>
        </p:nvSpPr>
        <p:spPr bwMode="auto">
          <a:xfrm>
            <a:off x="4297363" y="3403521"/>
            <a:ext cx="1008062"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炭火</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7" name="文本框 16"/>
          <p:cNvSpPr txBox="1">
            <a:spLocks noChangeArrowheads="1"/>
          </p:cNvSpPr>
          <p:nvPr/>
        </p:nvSpPr>
        <p:spPr bwMode="auto">
          <a:xfrm>
            <a:off x="1043607" y="228556"/>
            <a:ext cx="1944217" cy="6001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300" dirty="0" smtClean="0">
                <a:latin typeface="幼圆" panose="02010509060101010101" charset="-122"/>
                <a:ea typeface="幼圆" panose="02010509060101010101" charset="-122"/>
              </a:rPr>
              <a:t>积累背诵</a:t>
            </a:r>
            <a:endParaRPr lang="zh-CN" altLang="en-US" sz="3300" dirty="0">
              <a:latin typeface="幼圆" panose="02010509060101010101" charset="-122"/>
              <a:ea typeface="幼圆"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linds(horizontal)">
                                      <p:cBhvr>
                                        <p:cTn id="16" dur="500"/>
                                        <p:tgtEl>
                                          <p:spTgt spid="6">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500"/>
                                        <p:tgtEl>
                                          <p:spTgt spid="7">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linds(horizontal)">
                                      <p:cBhvr>
                                        <p:cTn id="25" dur="500"/>
                                        <p:tgtEl>
                                          <p:spTgt spid="9">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blinds(horizontal)">
                                      <p:cBhvr>
                                        <p:cTn id="28" dur="500"/>
                                        <p:tgtEl>
                                          <p:spTgt spid="10">
                                            <p:txEl>
                                              <p:pRg st="0" end="0"/>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blinds(horizontal)">
                                      <p:cBhvr>
                                        <p:cTn id="3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2921600" y="109218"/>
            <a:ext cx="2236510" cy="707886"/>
          </a:xfrm>
          <a:prstGeom prst="rect">
            <a:avLst/>
          </a:prstGeom>
          <a:noFill/>
          <a:ln w="9525">
            <a:noFill/>
            <a:miter lim="800000"/>
          </a:ln>
        </p:spPr>
        <p:txBody>
          <a:bodyPr wrap="none">
            <a:spAutoFit/>
          </a:bodyPr>
          <a:lstStyle/>
          <a:p>
            <a:r>
              <a:rPr lang="zh-CN" altLang="en-US" sz="4000" b="1" dirty="0">
                <a:latin typeface="+mn-ea"/>
                <a:ea typeface="+mn-ea"/>
                <a:sym typeface="+mn-ea"/>
              </a:rPr>
              <a:t>二、古诗</a:t>
            </a:r>
            <a:endParaRPr lang="zh-CN" altLang="en-US" sz="4000" b="1" dirty="0">
              <a:latin typeface="+mn-ea"/>
              <a:ea typeface="+mn-ea"/>
              <a:sym typeface="+mn-ea"/>
            </a:endParaRPr>
          </a:p>
        </p:txBody>
      </p:sp>
      <p:sp>
        <p:nvSpPr>
          <p:cNvPr id="4" name="文本框 3"/>
          <p:cNvSpPr txBox="1">
            <a:spLocks noChangeArrowheads="1"/>
          </p:cNvSpPr>
          <p:nvPr/>
        </p:nvSpPr>
        <p:spPr bwMode="auto">
          <a:xfrm>
            <a:off x="4273550" y="730250"/>
            <a:ext cx="4833938" cy="3108325"/>
          </a:xfrm>
          <a:prstGeom prst="rect">
            <a:avLst/>
          </a:prstGeom>
          <a:noFill/>
          <a:ln w="9525">
            <a:noFill/>
            <a:miter lim="800000"/>
          </a:ln>
        </p:spPr>
        <p:txBody>
          <a:bodyPr>
            <a:spAutoFit/>
          </a:bodyPr>
          <a:lstStyle/>
          <a:p>
            <a:r>
              <a:rPr lang="en-US" altLang="zh-CN" sz="2800">
                <a:latin typeface="楷体" panose="02010609060101010101" pitchFamily="49" charset="-122"/>
                <a:ea typeface="楷体" panose="02010609060101010101" pitchFamily="49" charset="-122"/>
              </a:rPr>
              <a:t>       《山居秋暝》 </a:t>
            </a:r>
            <a:endParaRPr lang="en-US" altLang="zh-CN" sz="2800">
              <a:latin typeface="楷体" panose="02010609060101010101" pitchFamily="49" charset="-122"/>
              <a:ea typeface="楷体" panose="02010609060101010101" pitchFamily="49" charset="-122"/>
            </a:endParaRPr>
          </a:p>
          <a:p>
            <a:pPr algn="ctr"/>
            <a:r>
              <a:rPr lang="en-US" altLang="zh-CN" sz="2800">
                <a:latin typeface="楷体" panose="02010609060101010101" pitchFamily="49" charset="-122"/>
                <a:ea typeface="楷体" panose="02010609060101010101" pitchFamily="49" charset="-122"/>
                <a:sym typeface="+mn-ea"/>
              </a:rPr>
              <a:t>[ </a:t>
            </a:r>
            <a:r>
              <a:rPr lang="zh-CN" altLang="en-US" sz="2800">
                <a:latin typeface="楷体" panose="02010609060101010101" pitchFamily="49" charset="-122"/>
                <a:ea typeface="楷体" panose="02010609060101010101" pitchFamily="49" charset="-122"/>
                <a:sym typeface="+mn-ea"/>
              </a:rPr>
              <a:t>唐</a:t>
            </a:r>
            <a:r>
              <a:rPr lang="en-US" altLang="zh-CN"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王维 </a:t>
            </a:r>
            <a:endParaRPr lang="en-US" altLang="zh-CN" sz="2800">
              <a:latin typeface="楷体" panose="02010609060101010101" pitchFamily="49" charset="-122"/>
              <a:ea typeface="楷体" panose="02010609060101010101" pitchFamily="49" charset="-122"/>
            </a:endParaRPr>
          </a:p>
          <a:p>
            <a:pPr algn="ct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新雨后,</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晚来秋。 </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松间照,</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石上流。 </a:t>
            </a:r>
            <a:endParaRPr lang="en-US" altLang="zh-CN" sz="2800">
              <a:latin typeface="楷体" panose="02010609060101010101" pitchFamily="49" charset="-122"/>
              <a:ea typeface="楷体" panose="02010609060101010101" pitchFamily="49" charset="-122"/>
            </a:endParaRPr>
          </a:p>
          <a:p>
            <a:r>
              <a:rPr lang="en-US" altLang="zh-CN" sz="2800">
                <a:latin typeface="楷体" panose="02010609060101010101" pitchFamily="49" charset="-122"/>
                <a:ea typeface="楷体" panose="02010609060101010101" pitchFamily="49" charset="-122"/>
              </a:rPr>
              <a:t>竹喧</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浣女，莲动</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渔舟。 </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春芳歇,</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自可留。</a:t>
            </a:r>
            <a:r>
              <a:rPr lang="en-US" altLang="zh-CN" sz="2400"/>
              <a:t> </a:t>
            </a:r>
            <a:endParaRPr lang="en-US" altLang="zh-CN" sz="2400"/>
          </a:p>
        </p:txBody>
      </p:sp>
      <p:pic>
        <p:nvPicPr>
          <p:cNvPr id="2" name="图片 1"/>
          <p:cNvPicPr>
            <a:picLocks noChangeAspect="1"/>
          </p:cNvPicPr>
          <p:nvPr/>
        </p:nvPicPr>
        <p:blipFill>
          <a:blip r:embed="rId1"/>
          <a:srcRect/>
          <a:stretch>
            <a:fillRect/>
          </a:stretch>
        </p:blipFill>
        <p:spPr bwMode="auto">
          <a:xfrm>
            <a:off x="1238250" y="1581714"/>
            <a:ext cx="2482850" cy="2207084"/>
          </a:xfrm>
          <a:prstGeom prst="rect">
            <a:avLst/>
          </a:prstGeom>
          <a:noFill/>
          <a:ln w="9525">
            <a:noFill/>
            <a:miter lim="800000"/>
            <a:headEnd/>
            <a:tailEnd/>
          </a:ln>
        </p:spPr>
      </p:pic>
      <p:sp>
        <p:nvSpPr>
          <p:cNvPr id="5" name="文本框 4"/>
          <p:cNvSpPr txBox="1">
            <a:spLocks noChangeArrowheads="1"/>
          </p:cNvSpPr>
          <p:nvPr/>
        </p:nvSpPr>
        <p:spPr bwMode="auto">
          <a:xfrm>
            <a:off x="4419600" y="2022475"/>
            <a:ext cx="1006475"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空山</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6756400" y="2022475"/>
            <a:ext cx="1006475"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天气</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a:spLocks noChangeArrowheads="1"/>
          </p:cNvSpPr>
          <p:nvPr/>
        </p:nvSpPr>
        <p:spPr bwMode="auto">
          <a:xfrm>
            <a:off x="4419600" y="2424113"/>
            <a:ext cx="1006475"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明月</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a:spLocks noChangeArrowheads="1"/>
          </p:cNvSpPr>
          <p:nvPr/>
        </p:nvSpPr>
        <p:spPr bwMode="auto">
          <a:xfrm>
            <a:off x="6756400" y="2424113"/>
            <a:ext cx="1006475"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清泉</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a:spLocks noChangeArrowheads="1"/>
          </p:cNvSpPr>
          <p:nvPr/>
        </p:nvSpPr>
        <p:spPr bwMode="auto">
          <a:xfrm>
            <a:off x="7607300" y="2835275"/>
            <a:ext cx="590550"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下</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a:spLocks noChangeArrowheads="1"/>
          </p:cNvSpPr>
          <p:nvPr/>
        </p:nvSpPr>
        <p:spPr bwMode="auto">
          <a:xfrm>
            <a:off x="5124450" y="2835275"/>
            <a:ext cx="906463"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归</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a:spLocks noChangeArrowheads="1"/>
          </p:cNvSpPr>
          <p:nvPr/>
        </p:nvSpPr>
        <p:spPr bwMode="auto">
          <a:xfrm>
            <a:off x="4419600" y="3316288"/>
            <a:ext cx="1006475"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随意</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12"/>
          <p:cNvSpPr txBox="1">
            <a:spLocks noChangeArrowheads="1"/>
          </p:cNvSpPr>
          <p:nvPr/>
        </p:nvSpPr>
        <p:spPr bwMode="auto">
          <a:xfrm>
            <a:off x="6756400" y="3316288"/>
            <a:ext cx="1006475"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王孙</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linds(horizontal)">
                                      <p:cBhvr>
                                        <p:cTn id="13" dur="500"/>
                                        <p:tgtEl>
                                          <p:spTgt spid="7">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blinds(horizontal)">
                                      <p:cBhvr>
                                        <p:cTn id="16" dur="500"/>
                                        <p:tgtEl>
                                          <p:spTgt spid="8">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blinds(horizontal)">
                                      <p:cBhvr>
                                        <p:cTn id="19" dur="500"/>
                                        <p:tgtEl>
                                          <p:spTgt spid="10">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blinds(horizontal)">
                                      <p:cBhvr>
                                        <p:cTn id="25" dur="500"/>
                                        <p:tgtEl>
                                          <p:spTgt spid="11">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blinds(horizontal)">
                                      <p:cBhvr>
                                        <p:cTn id="2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a:stretch>
            <a:fillRect/>
          </a:stretch>
        </p:blipFill>
        <p:spPr bwMode="auto">
          <a:xfrm>
            <a:off x="1117254" y="1190437"/>
            <a:ext cx="2733377" cy="2662265"/>
          </a:xfrm>
          <a:prstGeom prst="rect">
            <a:avLst/>
          </a:prstGeom>
          <a:noFill/>
          <a:ln w="9525">
            <a:noFill/>
            <a:miter lim="800000"/>
            <a:headEnd/>
            <a:tailEnd/>
          </a:ln>
        </p:spPr>
      </p:pic>
      <p:sp>
        <p:nvSpPr>
          <p:cNvPr id="4" name="文本框 3"/>
          <p:cNvSpPr txBox="1">
            <a:spLocks noChangeArrowheads="1"/>
          </p:cNvSpPr>
          <p:nvPr/>
        </p:nvSpPr>
        <p:spPr bwMode="auto">
          <a:xfrm>
            <a:off x="4137025" y="579264"/>
            <a:ext cx="4635500" cy="3106738"/>
          </a:xfrm>
          <a:prstGeom prst="rect">
            <a:avLst/>
          </a:prstGeom>
          <a:noFill/>
          <a:ln w="9525">
            <a:noFill/>
            <a:miter lim="800000"/>
          </a:ln>
        </p:spPr>
        <p:txBody>
          <a:bodyPr>
            <a:spAutoFit/>
          </a:bodyPr>
          <a:lstStyle/>
          <a:p>
            <a:pPr algn="ctr"/>
            <a:r>
              <a:rPr lang="en-US" altLang="zh-CN" sz="2800">
                <a:latin typeface="楷体" panose="02010609060101010101" pitchFamily="49" charset="-122"/>
                <a:ea typeface="楷体" panose="02010609060101010101" pitchFamily="49" charset="-122"/>
              </a:rPr>
              <a:t>枫桥夜泊</a:t>
            </a:r>
            <a:endParaRPr lang="en-US" altLang="zh-CN" sz="2800">
              <a:latin typeface="楷体" panose="02010609060101010101" pitchFamily="49" charset="-122"/>
              <a:ea typeface="楷体" panose="02010609060101010101" pitchFamily="49" charset="-122"/>
            </a:endParaRPr>
          </a:p>
          <a:p>
            <a:pPr algn="ctr"/>
            <a:r>
              <a:rPr lang="en-US" altLang="zh-CN" sz="2800">
                <a:latin typeface="楷体" panose="02010609060101010101" pitchFamily="49" charset="-122"/>
                <a:ea typeface="楷体" panose="02010609060101010101" pitchFamily="49" charset="-122"/>
                <a:sym typeface="+mn-ea"/>
              </a:rPr>
              <a:t> [ </a:t>
            </a:r>
            <a:r>
              <a:rPr lang="zh-CN" altLang="en-US" sz="2800">
                <a:latin typeface="楷体" panose="02010609060101010101" pitchFamily="49" charset="-122"/>
                <a:ea typeface="楷体" panose="02010609060101010101" pitchFamily="49" charset="-122"/>
                <a:sym typeface="+mn-ea"/>
              </a:rPr>
              <a:t>唐</a:t>
            </a:r>
            <a:r>
              <a:rPr lang="en-US" altLang="zh-CN" sz="2800">
                <a:latin typeface="楷体" panose="02010609060101010101" pitchFamily="49" charset="-122"/>
                <a:ea typeface="楷体" panose="02010609060101010101" pitchFamily="49" charset="-122"/>
                <a:sym typeface="+mn-ea"/>
              </a:rPr>
              <a:t> ]</a:t>
            </a:r>
            <a:r>
              <a:rPr lang="zh-CN" altLang="en-US" sz="2800">
                <a:latin typeface="楷体" panose="02010609060101010101" pitchFamily="49" charset="-122"/>
                <a:ea typeface="楷体" panose="02010609060101010101" pitchFamily="49" charset="-122"/>
                <a:sym typeface="+mn-ea"/>
              </a:rPr>
              <a:t>张继</a:t>
            </a:r>
            <a:endParaRPr lang="zh-CN" altLang="en-US" sz="2800">
              <a:latin typeface="楷体" panose="02010609060101010101" pitchFamily="49" charset="-122"/>
              <a:ea typeface="楷体" panose="02010609060101010101" pitchFamily="49" charset="-122"/>
              <a:sym typeface="+mn-ea"/>
            </a:endParaRPr>
          </a:p>
          <a:p>
            <a:pPr algn="ctr"/>
            <a:endParaRPr lang="en-US" altLang="zh-CN" sz="2800">
              <a:latin typeface="楷体" panose="02010609060101010101" pitchFamily="49" charset="-122"/>
              <a:ea typeface="楷体" panose="02010609060101010101" pitchFamily="49" charset="-122"/>
            </a:endParaRPr>
          </a:p>
          <a:p>
            <a:pPr algn="ct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乌啼霜满天，</a:t>
            </a:r>
            <a:endParaRPr lang="en-US" altLang="zh-CN" sz="2800">
              <a:latin typeface="楷体" panose="02010609060101010101" pitchFamily="49" charset="-122"/>
              <a:ea typeface="楷体" panose="02010609060101010101" pitchFamily="49" charset="-122"/>
            </a:endParaRPr>
          </a:p>
          <a:p>
            <a:pPr algn="ct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渔火对愁眠。</a:t>
            </a:r>
            <a:endParaRPr lang="en-US" altLang="zh-CN" sz="2800">
              <a:latin typeface="楷体" panose="02010609060101010101" pitchFamily="49" charset="-122"/>
              <a:ea typeface="楷体" panose="02010609060101010101" pitchFamily="49" charset="-122"/>
            </a:endParaRPr>
          </a:p>
          <a:p>
            <a:pPr algn="ctr"/>
            <a:r>
              <a:rPr lang="en-US" altLang="zh-CN" sz="2800">
                <a:latin typeface="楷体" panose="02010609060101010101" pitchFamily="49" charset="-122"/>
                <a:ea typeface="楷体" panose="02010609060101010101" pitchFamily="49" charset="-122"/>
              </a:rPr>
              <a:t>姑苏</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寒山寺，</a:t>
            </a:r>
            <a:endParaRPr lang="en-US" altLang="zh-CN" sz="2800">
              <a:latin typeface="楷体" panose="02010609060101010101" pitchFamily="49" charset="-122"/>
              <a:ea typeface="楷体" panose="02010609060101010101" pitchFamily="49" charset="-122"/>
            </a:endParaRPr>
          </a:p>
          <a:p>
            <a:pPr algn="ctr"/>
            <a:r>
              <a:rPr lang="en-US" altLang="zh-CN" sz="2800">
                <a:latin typeface="楷体" panose="02010609060101010101" pitchFamily="49" charset="-122"/>
                <a:ea typeface="楷体" panose="02010609060101010101" pitchFamily="49" charset="-122"/>
              </a:rPr>
              <a:t>夜半</a:t>
            </a:r>
            <a:r>
              <a:rPr lang="zh-CN" altLang="en-US" sz="2800">
                <a:latin typeface="楷体" panose="02010609060101010101" pitchFamily="49" charset="-122"/>
                <a:ea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rPr>
              <a:t>到客船。</a:t>
            </a:r>
            <a:endParaRPr lang="en-US" altLang="zh-CN" sz="280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4913313" y="1871489"/>
            <a:ext cx="1008062"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月落</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a:spLocks noChangeArrowheads="1"/>
          </p:cNvSpPr>
          <p:nvPr/>
        </p:nvSpPr>
        <p:spPr bwMode="auto">
          <a:xfrm>
            <a:off x="4913313" y="2260427"/>
            <a:ext cx="1008062"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江枫</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5638800" y="3163714"/>
            <a:ext cx="1006475"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钟声</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a:spLocks noChangeArrowheads="1"/>
          </p:cNvSpPr>
          <p:nvPr/>
        </p:nvSpPr>
        <p:spPr bwMode="auto">
          <a:xfrm>
            <a:off x="5638800" y="2679527"/>
            <a:ext cx="1006475"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城外</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linds(horizontal)">
                                      <p:cBhvr>
                                        <p:cTn id="13" dur="500"/>
                                        <p:tgtEl>
                                          <p:spTgt spid="7">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linds(horizontal)">
                                      <p:cBhvr>
                                        <p:cTn id="1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a:stretch>
            <a:fillRect/>
          </a:stretch>
        </p:blipFill>
        <p:spPr bwMode="auto">
          <a:xfrm>
            <a:off x="1098229" y="1061595"/>
            <a:ext cx="3439368" cy="2810318"/>
          </a:xfrm>
          <a:prstGeom prst="rect">
            <a:avLst/>
          </a:prstGeom>
          <a:noFill/>
          <a:ln w="9525">
            <a:noFill/>
            <a:miter lim="800000"/>
            <a:headEnd/>
            <a:tailEnd/>
          </a:ln>
        </p:spPr>
      </p:pic>
      <p:sp>
        <p:nvSpPr>
          <p:cNvPr id="4" name="文本框 3"/>
          <p:cNvSpPr txBox="1">
            <a:spLocks noChangeArrowheads="1"/>
          </p:cNvSpPr>
          <p:nvPr/>
        </p:nvSpPr>
        <p:spPr bwMode="auto">
          <a:xfrm>
            <a:off x="4830763" y="371475"/>
            <a:ext cx="4133850" cy="4400550"/>
          </a:xfrm>
          <a:prstGeom prst="rect">
            <a:avLst/>
          </a:prstGeom>
          <a:noFill/>
          <a:ln w="9525">
            <a:noFill/>
            <a:miter lim="800000"/>
          </a:ln>
        </p:spPr>
        <p:txBody>
          <a:bodyPr>
            <a:spAutoFit/>
          </a:bodyPr>
          <a:lstStyle/>
          <a:p>
            <a:pPr algn="ctr"/>
            <a:r>
              <a:rPr lang="zh-CN" altLang="en-US" sz="2800" dirty="0">
                <a:latin typeface="楷体" panose="02010609060101010101" pitchFamily="49" charset="-122"/>
                <a:ea typeface="楷体" panose="02010609060101010101" pitchFamily="49" charset="-122"/>
                <a:sym typeface="+mn-ea"/>
              </a:rPr>
              <a:t>长相思</a:t>
            </a:r>
            <a:endParaRPr lang="zh-CN" altLang="en-US" sz="2800" dirty="0">
              <a:latin typeface="楷体" panose="02010609060101010101" pitchFamily="49" charset="-122"/>
              <a:ea typeface="楷体" panose="02010609060101010101" pitchFamily="49" charset="-122"/>
            </a:endParaRPr>
          </a:p>
          <a:p>
            <a:pPr algn="ctr"/>
            <a:r>
              <a:rPr lang="en-US" altLang="zh-CN" sz="2800" dirty="0" err="1">
                <a:latin typeface="楷体" panose="02010609060101010101" pitchFamily="49" charset="-122"/>
                <a:ea typeface="楷体" panose="02010609060101010101" pitchFamily="49" charset="-122"/>
              </a:rPr>
              <a:t>纳兰性德</a:t>
            </a:r>
            <a:r>
              <a:rPr lang="en-US" altLang="zh-CN" sz="2800" dirty="0">
                <a:latin typeface="楷体" panose="02010609060101010101" pitchFamily="49" charset="-122"/>
                <a:ea typeface="楷体" panose="02010609060101010101" pitchFamily="49" charset="-122"/>
              </a:rPr>
              <a:t> (清)</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sym typeface="+mn-ea"/>
              </a:rPr>
              <a:t>    (   </a:t>
            </a:r>
            <a:r>
              <a:rPr lang="zh-CN" altLang="en-US" sz="2800" dirty="0">
                <a:latin typeface="楷体" panose="02010609060101010101" pitchFamily="49" charset="-122"/>
                <a:ea typeface="楷体" panose="02010609060101010101" pitchFamily="49" charset="-122"/>
                <a:sym typeface="+mn-ea"/>
              </a:rPr>
              <a:t>)</a:t>
            </a:r>
            <a:r>
              <a:rPr lang="en-US" altLang="zh-CN" sz="2800" dirty="0" err="1">
                <a:latin typeface="楷体" panose="02010609060101010101" pitchFamily="49" charset="-122"/>
                <a:ea typeface="楷体" panose="02010609060101010101" pitchFamily="49" charset="-122"/>
              </a:rPr>
              <a:t>一程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一程，身向</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那畔行</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千帐灯</a:t>
            </a:r>
            <a:r>
              <a:rPr lang="en-US" altLang="zh-CN"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sym typeface="+mn-ea"/>
              </a:rPr>
              <a:t>    (   </a:t>
            </a:r>
            <a:r>
              <a:rPr lang="zh-CN" altLang="en-US" sz="2800" dirty="0">
                <a:latin typeface="楷体" panose="02010609060101010101" pitchFamily="49" charset="-122"/>
                <a:ea typeface="楷体" panose="02010609060101010101" pitchFamily="49" charset="-122"/>
                <a:sym typeface="+mn-ea"/>
              </a:rPr>
              <a:t>)</a:t>
            </a:r>
            <a:r>
              <a:rPr lang="en-US" altLang="zh-CN" sz="2800" dirty="0" err="1">
                <a:latin typeface="楷体" panose="02010609060101010101" pitchFamily="49" charset="-122"/>
                <a:ea typeface="楷体" panose="02010609060101010101" pitchFamily="49" charset="-122"/>
              </a:rPr>
              <a:t>一更</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一更，聒碎</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梦不成</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    )</a:t>
            </a:r>
            <a:r>
              <a:rPr lang="en-US" altLang="zh-CN" sz="2800" dirty="0" err="1">
                <a:latin typeface="楷体" panose="02010609060101010101" pitchFamily="49" charset="-122"/>
                <a:ea typeface="楷体" panose="02010609060101010101" pitchFamily="49" charset="-122"/>
              </a:rPr>
              <a:t>无此声</a:t>
            </a:r>
            <a:r>
              <a:rPr lang="en-US" altLang="zh-CN"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5823222" y="1647825"/>
            <a:ext cx="531813" cy="522288"/>
          </a:xfrm>
          <a:prstGeom prst="rect">
            <a:avLst/>
          </a:prstGeom>
          <a:noFill/>
          <a:ln w="9525">
            <a:noFill/>
            <a:miter lim="800000"/>
          </a:ln>
        </p:spPr>
        <p:txBody>
          <a:bodyPr>
            <a:spAutoFit/>
          </a:bodyPr>
          <a:lstStyle/>
          <a:p>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山</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a:spLocks noChangeArrowheads="1"/>
          </p:cNvSpPr>
          <p:nvPr/>
        </p:nvSpPr>
        <p:spPr bwMode="auto">
          <a:xfrm>
            <a:off x="7812360" y="1647825"/>
            <a:ext cx="536575"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水</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6511132" y="2078038"/>
            <a:ext cx="1008062" cy="522287"/>
          </a:xfrm>
          <a:prstGeom prst="rect">
            <a:avLst/>
          </a:prstGeom>
          <a:noFill/>
          <a:ln w="9525">
            <a:noFill/>
            <a:miter lim="800000"/>
          </a:ln>
        </p:spPr>
        <p:txBody>
          <a:bodyPr>
            <a:spAutoFit/>
          </a:bodyPr>
          <a:lstStyle/>
          <a:p>
            <a:r>
              <a:rPr lang="en-US" altLang="zh-CN"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榆关</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a:spLocks noChangeArrowheads="1"/>
          </p:cNvSpPr>
          <p:nvPr/>
        </p:nvSpPr>
        <p:spPr bwMode="auto">
          <a:xfrm>
            <a:off x="5003800" y="2489200"/>
            <a:ext cx="1008063" cy="520700"/>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夜深</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a:spLocks noChangeArrowheads="1"/>
          </p:cNvSpPr>
          <p:nvPr/>
        </p:nvSpPr>
        <p:spPr bwMode="auto">
          <a:xfrm>
            <a:off x="5835922" y="3349625"/>
            <a:ext cx="474663" cy="522288"/>
          </a:xfrm>
          <a:prstGeom prst="rect">
            <a:avLst/>
          </a:prstGeom>
          <a:noFill/>
          <a:ln w="9525">
            <a:noFill/>
            <a:miter lim="800000"/>
          </a:ln>
        </p:spPr>
        <p:txBody>
          <a:bodyPr>
            <a:spAutoFit/>
          </a:bodyPr>
          <a:lstStyle/>
          <a:p>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风</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a:spLocks noChangeArrowheads="1"/>
          </p:cNvSpPr>
          <p:nvPr/>
        </p:nvSpPr>
        <p:spPr bwMode="auto">
          <a:xfrm>
            <a:off x="7723460" y="3349625"/>
            <a:ext cx="625475" cy="522288"/>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雪</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a:spLocks noChangeArrowheads="1"/>
          </p:cNvSpPr>
          <p:nvPr/>
        </p:nvSpPr>
        <p:spPr bwMode="auto">
          <a:xfrm>
            <a:off x="6393657" y="3762375"/>
            <a:ext cx="1008062" cy="520700"/>
          </a:xfrm>
          <a:prstGeom prst="rect">
            <a:avLst/>
          </a:prstGeom>
          <a:noFill/>
          <a:ln w="9525">
            <a:noFill/>
            <a:miter lim="800000"/>
          </a:ln>
        </p:spPr>
        <p:txBody>
          <a:bodyPr>
            <a:spAutoFit/>
          </a:bodyPr>
          <a:lstStyle/>
          <a:p>
            <a:r>
              <a:rPr lang="en-US" altLang="zh-CN" sz="2800" b="1"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乡心</a:t>
            </a:r>
            <a:endPar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a:spLocks noChangeArrowheads="1"/>
          </p:cNvSpPr>
          <p:nvPr/>
        </p:nvSpPr>
        <p:spPr bwMode="auto">
          <a:xfrm>
            <a:off x="5003800" y="4192588"/>
            <a:ext cx="1008063" cy="5222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故园</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linds(horizontal)">
                                      <p:cBhvr>
                                        <p:cTn id="10" dur="500"/>
                                        <p:tgtEl>
                                          <p:spTgt spid="5">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500"/>
                                        <p:tgtEl>
                                          <p:spTgt spid="8">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blinds(horizontal)">
                                      <p:cBhvr>
                                        <p:cTn id="25" dur="500"/>
                                        <p:tgtEl>
                                          <p:spTgt spid="11">
                                            <p:txEl>
                                              <p:pRg st="0" end="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blinds(horizontal)">
                                      <p:cBhvr>
                                        <p:cTn id="2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3"/>
          <p:cNvSpPr txBox="1">
            <a:spLocks noChangeArrowheads="1"/>
          </p:cNvSpPr>
          <p:nvPr/>
        </p:nvSpPr>
        <p:spPr bwMode="auto">
          <a:xfrm>
            <a:off x="4476750" y="1236663"/>
            <a:ext cx="4198938" cy="3081337"/>
          </a:xfrm>
          <a:prstGeom prst="rect">
            <a:avLst/>
          </a:prstGeom>
          <a:noFill/>
          <a:ln w="9525">
            <a:noFill/>
            <a:miter lim="800000"/>
          </a:ln>
        </p:spPr>
        <p:txBody>
          <a:bodyPr>
            <a:spAutoFit/>
          </a:bodyPr>
          <a:lstStyle/>
          <a:p>
            <a:pPr algn="ctr"/>
            <a:r>
              <a:rPr lang="zh-CN" altLang="en-US" sz="2800" dirty="0">
                <a:latin typeface="楷体" panose="02010609060101010101" pitchFamily="49" charset="-122"/>
                <a:ea typeface="楷体" panose="02010609060101010101" pitchFamily="49" charset="-122"/>
                <a:sym typeface="+mn-ea"/>
              </a:rPr>
              <a:t>《渔歌子》</a:t>
            </a:r>
            <a:endParaRPr lang="zh-CN" altLang="en-US" sz="2800" dirty="0">
              <a:latin typeface="楷体" panose="02010609060101010101" pitchFamily="49" charset="-122"/>
              <a:ea typeface="楷体" panose="02010609060101010101" pitchFamily="49" charset="-122"/>
              <a:sym typeface="+mn-ea"/>
            </a:endParaRPr>
          </a:p>
          <a:p>
            <a:pPr algn="ctr"/>
            <a:r>
              <a:rPr lang="zh-CN" altLang="en-US" sz="2800" dirty="0">
                <a:latin typeface="楷体" panose="02010609060101010101" pitchFamily="49" charset="-122"/>
                <a:ea typeface="楷体" panose="02010609060101010101" pitchFamily="49" charset="-122"/>
                <a:sym typeface="+mn-ea"/>
              </a:rPr>
              <a:t> (唐)</a:t>
            </a:r>
            <a:r>
              <a:rPr lang="zh-CN" altLang="en-US" sz="2800" dirty="0">
                <a:latin typeface="楷体" panose="02010609060101010101" pitchFamily="49" charset="-122"/>
                <a:ea typeface="楷体" panose="02010609060101010101" pitchFamily="49" charset="-122"/>
              </a:rPr>
              <a:t>张志和</a:t>
            </a:r>
            <a:endParaRPr lang="zh-CN" altLang="en-US" sz="2800" dirty="0">
              <a:latin typeface="楷体" panose="02010609060101010101" pitchFamily="49" charset="-122"/>
              <a:ea typeface="楷体" panose="02010609060101010101" pitchFamily="49" charset="-122"/>
            </a:endParaRPr>
          </a:p>
          <a:p>
            <a:pPr algn="ctr"/>
            <a:endParaRPr lang="zh-CN" altLang="en-US" sz="2800" dirty="0">
              <a:latin typeface="楷体" panose="02010609060101010101" pitchFamily="49" charset="-122"/>
              <a:ea typeface="楷体" panose="02010609060101010101" pitchFamily="49" charset="-122"/>
            </a:endParaRPr>
          </a:p>
          <a:p>
            <a:pPr algn="ct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山前白鹭飞，</a:t>
            </a:r>
            <a:endParaRPr lang="zh-CN" altLang="en-US" sz="2800" dirty="0">
              <a:latin typeface="楷体" panose="02010609060101010101" pitchFamily="49" charset="-122"/>
              <a:ea typeface="楷体" panose="02010609060101010101" pitchFamily="49" charset="-122"/>
            </a:endParaRPr>
          </a:p>
          <a:p>
            <a:pPr algn="ct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流水鳜鱼肥。</a:t>
            </a:r>
            <a:endParaRPr lang="zh-CN" altLang="en-US" sz="2800" dirty="0">
              <a:latin typeface="楷体" panose="02010609060101010101" pitchFamily="49" charset="-122"/>
              <a:ea typeface="楷体" panose="02010609060101010101" pitchFamily="49" charset="-122"/>
            </a:endParaRPr>
          </a:p>
          <a:p>
            <a:pPr algn="ctr"/>
            <a:r>
              <a:rPr lang="en-US" altLang="zh-CN" sz="2800" dirty="0">
                <a:latin typeface="楷体" panose="02010609060101010101" pitchFamily="49" charset="-122"/>
                <a:ea typeface="楷体" panose="02010609060101010101" pitchFamily="49" charset="-122"/>
                <a:sym typeface="+mn-ea"/>
              </a:rPr>
              <a:t>  (  )</a:t>
            </a:r>
            <a:r>
              <a:rPr lang="zh-CN" altLang="en-US" sz="2800" dirty="0">
                <a:latin typeface="楷体" panose="02010609060101010101" pitchFamily="49" charset="-122"/>
                <a:ea typeface="楷体" panose="02010609060101010101" pitchFamily="49" charset="-122"/>
              </a:rPr>
              <a:t>箬笠，</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蓑衣，</a:t>
            </a:r>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rPr>
              <a:t>细雨不须归。</a:t>
            </a:r>
            <a:endParaRPr lang="zh-CN" altLang="en-US" sz="28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rcRect/>
          <a:stretch>
            <a:fillRect/>
          </a:stretch>
        </p:blipFill>
        <p:spPr bwMode="auto">
          <a:xfrm>
            <a:off x="107950" y="1203325"/>
            <a:ext cx="4392613" cy="3378200"/>
          </a:xfrm>
          <a:prstGeom prst="rect">
            <a:avLst/>
          </a:prstGeom>
          <a:noFill/>
          <a:ln w="9525">
            <a:noFill/>
            <a:miter lim="800000"/>
            <a:headEnd/>
            <a:tailEnd/>
          </a:ln>
        </p:spPr>
      </p:pic>
      <p:sp>
        <p:nvSpPr>
          <p:cNvPr id="3" name="文本框 2"/>
          <p:cNvSpPr txBox="1">
            <a:spLocks noChangeArrowheads="1"/>
          </p:cNvSpPr>
          <p:nvPr/>
        </p:nvSpPr>
        <p:spPr bwMode="auto">
          <a:xfrm>
            <a:off x="5021485" y="2517775"/>
            <a:ext cx="1006475"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西塞</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a:spLocks noChangeArrowheads="1"/>
          </p:cNvSpPr>
          <p:nvPr/>
        </p:nvSpPr>
        <p:spPr bwMode="auto">
          <a:xfrm>
            <a:off x="5021485" y="2921000"/>
            <a:ext cx="1006475" cy="520700"/>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桃花</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5021485" y="3375025"/>
            <a:ext cx="520700"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青</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a:spLocks noChangeArrowheads="1"/>
          </p:cNvSpPr>
          <p:nvPr/>
        </p:nvSpPr>
        <p:spPr bwMode="auto">
          <a:xfrm>
            <a:off x="6804248" y="3365500"/>
            <a:ext cx="582612" cy="522288"/>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绿</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a:spLocks noChangeArrowheads="1"/>
          </p:cNvSpPr>
          <p:nvPr/>
        </p:nvSpPr>
        <p:spPr bwMode="auto">
          <a:xfrm>
            <a:off x="5021485" y="3822700"/>
            <a:ext cx="1006475" cy="520700"/>
          </a:xfrm>
          <a:prstGeom prst="rect">
            <a:avLst/>
          </a:prstGeom>
          <a:noFill/>
          <a:ln w="9525">
            <a:noFill/>
            <a:miter lim="800000"/>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斜风</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a:spLocks noChangeArrowheads="1"/>
          </p:cNvSpPr>
          <p:nvPr/>
        </p:nvSpPr>
        <p:spPr bwMode="auto">
          <a:xfrm>
            <a:off x="2845534" y="69126"/>
            <a:ext cx="3262432" cy="707886"/>
          </a:xfrm>
          <a:prstGeom prst="rect">
            <a:avLst/>
          </a:prstGeom>
          <a:noFill/>
          <a:ln w="9525">
            <a:noFill/>
            <a:miter lim="800000"/>
          </a:ln>
        </p:spPr>
        <p:txBody>
          <a:bodyPr wrap="none">
            <a:spAutoFit/>
          </a:bodyPr>
          <a:lstStyle/>
          <a:p>
            <a:r>
              <a:rPr lang="zh-CN" altLang="en-US" sz="4000" b="1" dirty="0">
                <a:latin typeface="+mn-ea"/>
                <a:ea typeface="+mn-ea"/>
                <a:sym typeface="+mn-ea"/>
              </a:rPr>
              <a:t>三、日积月累</a:t>
            </a:r>
            <a:endParaRPr lang="zh-CN" altLang="en-US" sz="4000" b="1" dirty="0">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linds(horizontal)">
                                      <p:cBhvr>
                                        <p:cTn id="10" dur="500"/>
                                        <p:tgtEl>
                                          <p:spTgt spid="5">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blinds(horizontal)">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461517" y="902356"/>
            <a:ext cx="3382963" cy="522287"/>
          </a:xfrm>
          <a:prstGeom prst="rect">
            <a:avLst/>
          </a:prstGeom>
          <a:noFill/>
          <a:ln w="9525">
            <a:noFill/>
            <a:miter lim="800000"/>
          </a:ln>
        </p:spPr>
        <p:txBody>
          <a:bodyPr wrap="none">
            <a:spAutoFit/>
          </a:bodyPr>
          <a:lstStyle/>
          <a:p>
            <a:r>
              <a:rPr lang="en-US" altLang="zh-CN" sz="2800" dirty="0">
                <a:latin typeface="楷体" panose="02010609060101010101" pitchFamily="49" charset="-122"/>
                <a:ea typeface="楷体" panose="02010609060101010101" pitchFamily="49" charset="-122"/>
                <a:sym typeface="+mn-ea"/>
              </a:rPr>
              <a:t>1.</a:t>
            </a:r>
            <a:r>
              <a:rPr lang="zh-CN" altLang="en-US" sz="2800" dirty="0">
                <a:latin typeface="楷体" panose="02010609060101010101" pitchFamily="49" charset="-122"/>
                <a:ea typeface="楷体" panose="02010609060101010101" pitchFamily="49" charset="-122"/>
                <a:sym typeface="+mn-ea"/>
              </a:rPr>
              <a:t>根据课文内容填空</a:t>
            </a:r>
            <a:endParaRPr lang="zh-CN" altLang="en-US" sz="2800" dirty="0">
              <a:latin typeface="楷体" panose="02010609060101010101" pitchFamily="49" charset="-122"/>
              <a:ea typeface="楷体" panose="02010609060101010101" pitchFamily="49" charset="-122"/>
              <a:sym typeface="+mn-ea"/>
            </a:endParaRPr>
          </a:p>
        </p:txBody>
      </p:sp>
      <p:sp>
        <p:nvSpPr>
          <p:cNvPr id="5" name="文本框 4"/>
          <p:cNvSpPr txBox="1">
            <a:spLocks noChangeArrowheads="1"/>
          </p:cNvSpPr>
          <p:nvPr/>
        </p:nvSpPr>
        <p:spPr bwMode="auto">
          <a:xfrm>
            <a:off x="155575" y="1879600"/>
            <a:ext cx="9055100" cy="2246313"/>
          </a:xfrm>
          <a:prstGeom prst="rect">
            <a:avLst/>
          </a:prstGeom>
          <a:noFill/>
          <a:ln w="9525">
            <a:noFill/>
            <a:miter lim="800000"/>
          </a:ln>
        </p:spPr>
        <p:txBody>
          <a:bodyPr>
            <a:spAutoFit/>
          </a:bodyPr>
          <a:lstStyle/>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mn-ea"/>
              </a:rPr>
              <a:t>《山居秋暝》中以动衬静、声色相间的句子是“(                        )”，作者用清新自然的笔调勾画出一幅有声(     )、有色(     )、有动(     )、有静(     )的幽静雅致的山间月夜图。</a:t>
            </a:r>
            <a:endParaRPr lang="zh-CN" altLang="en-US" sz="2800" dirty="0">
              <a:latin typeface="楷体" panose="02010609060101010101" pitchFamily="49" charset="-122"/>
              <a:ea typeface="楷体" panose="02010609060101010101" pitchFamily="49" charset="-122"/>
              <a:sym typeface="+mn-ea"/>
            </a:endParaRPr>
          </a:p>
          <a:p>
            <a:endParaRPr lang="zh-CN" altLang="en-US" sz="2800" dirty="0">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852488" y="2311400"/>
            <a:ext cx="4116387" cy="52070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明月松间照，清泉石上流</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a:spLocks noChangeArrowheads="1"/>
          </p:cNvSpPr>
          <p:nvPr/>
        </p:nvSpPr>
        <p:spPr bwMode="auto">
          <a:xfrm>
            <a:off x="3641725" y="2741613"/>
            <a:ext cx="898525" cy="522287"/>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泉声</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8" name="文本框 7"/>
          <p:cNvSpPr txBox="1">
            <a:spLocks noChangeArrowheads="1"/>
          </p:cNvSpPr>
          <p:nvPr/>
        </p:nvSpPr>
        <p:spPr bwMode="auto">
          <a:xfrm>
            <a:off x="5938838" y="2741613"/>
            <a:ext cx="898525" cy="522287"/>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青松</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a:spLocks noChangeArrowheads="1"/>
          </p:cNvSpPr>
          <p:nvPr/>
        </p:nvSpPr>
        <p:spPr bwMode="auto">
          <a:xfrm>
            <a:off x="425450" y="3146425"/>
            <a:ext cx="906017"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泉流</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0" name="文本框 9"/>
          <p:cNvSpPr txBox="1">
            <a:spLocks noChangeArrowheads="1"/>
          </p:cNvSpPr>
          <p:nvPr/>
        </p:nvSpPr>
        <p:spPr bwMode="auto">
          <a:xfrm>
            <a:off x="2744788" y="3146425"/>
            <a:ext cx="906017"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月照</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2" name="文本框 1"/>
          <p:cNvSpPr txBox="1">
            <a:spLocks noChangeArrowheads="1"/>
          </p:cNvSpPr>
          <p:nvPr/>
        </p:nvSpPr>
        <p:spPr bwMode="auto">
          <a:xfrm>
            <a:off x="2755628" y="123032"/>
            <a:ext cx="3603252" cy="707886"/>
          </a:xfrm>
          <a:prstGeom prst="rect">
            <a:avLst/>
          </a:prstGeom>
          <a:noFill/>
          <a:ln w="9525">
            <a:noFill/>
            <a:miter lim="800000"/>
          </a:ln>
        </p:spPr>
        <p:txBody>
          <a:bodyPr wrap="square">
            <a:spAutoFit/>
          </a:bodyPr>
          <a:lstStyle/>
          <a:p>
            <a:r>
              <a:rPr lang="zh-CN" altLang="en-US" sz="4000" b="1" dirty="0" smtClean="0">
                <a:latin typeface="+mn-ea"/>
                <a:ea typeface="+mn-ea"/>
                <a:sym typeface="+mn-ea"/>
              </a:rPr>
              <a:t>四、</a:t>
            </a:r>
            <a:r>
              <a:rPr lang="zh-CN" altLang="en-US" sz="4000" b="1" dirty="0">
                <a:latin typeface="+mn-ea"/>
                <a:ea typeface="+mn-ea"/>
                <a:sym typeface="+mn-ea"/>
              </a:rPr>
              <a:t>巩固练习</a:t>
            </a:r>
            <a:endParaRPr lang="zh-CN" altLang="en-US" sz="4000" b="1" dirty="0">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blinds(horizontal)">
                                      <p:cBhvr>
                                        <p:cTn id="16" dur="500"/>
                                        <p:tgtEl>
                                          <p:spTgt spid="9">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blinds(horizontal)">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1275" y="790575"/>
            <a:ext cx="9197975" cy="3970318"/>
          </a:xfrm>
          <a:prstGeom prst="rect">
            <a:avLst/>
          </a:prstGeom>
          <a:noFill/>
          <a:ln w="9525">
            <a:noFill/>
            <a:miter lim="800000"/>
          </a:ln>
        </p:spPr>
        <p:txBody>
          <a:bodyPr>
            <a:spAutoFit/>
          </a:bodyPr>
          <a:lstStyle/>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mn-ea"/>
              </a:rPr>
              <a:t>《枫桥夜泊》一、二句写的是诗人(     )的景色，三四句写的是诗人(     )的声音，抒发了诗人在旅途中(           )的思想感情。</a:t>
            </a:r>
            <a:endParaRPr lang="zh-CN" altLang="en-US"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sym typeface="+mn-ea"/>
            </a:endParaRPr>
          </a:p>
          <a:p>
            <a:r>
              <a:rPr lang="zh-CN" altLang="en-US" sz="2800"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800" dirty="0">
                <a:latin typeface="楷体" panose="02010609060101010101" pitchFamily="49" charset="-122"/>
                <a:ea typeface="楷体" panose="02010609060101010101" pitchFamily="49" charset="-122"/>
                <a:sym typeface="+mn-ea"/>
              </a:rPr>
              <a:t>《长相思》是一首(   )而不是诗，长相思是(      )。</a:t>
            </a:r>
            <a:r>
              <a:rPr lang="en-US" altLang="zh-CN" sz="2800" dirty="0" err="1">
                <a:latin typeface="楷体" panose="02010609060101010101" pitchFamily="49" charset="-122"/>
                <a:ea typeface="楷体" panose="02010609060101010101" pitchFamily="49" charset="-122"/>
                <a:sym typeface="+mn-ea"/>
              </a:rPr>
              <a:t>山一程，水一程</a:t>
            </a:r>
            <a:r>
              <a:rPr lang="en-US" altLang="zh-CN" sz="2800" dirty="0">
                <a:latin typeface="楷体" panose="02010609060101010101" pitchFamily="49" charset="-122"/>
                <a:ea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sym typeface="+mn-ea"/>
              </a:rPr>
              <a:t>表(                   </a:t>
            </a:r>
            <a:r>
              <a:rPr lang="zh-CN" altLang="en-US" sz="2800" dirty="0">
                <a:latin typeface="楷体" panose="02010609060101010101" pitchFamily="49" charset="-122"/>
                <a:ea typeface="楷体" panose="02010609060101010101" pitchFamily="49" charset="-122"/>
                <a:sym typeface="+mn-ea"/>
              </a:rPr>
              <a:t>)。</a:t>
            </a:r>
            <a:endParaRPr lang="zh-CN" altLang="en-US" sz="2800" dirty="0">
              <a:latin typeface="楷体" panose="02010609060101010101" pitchFamily="49" charset="-122"/>
              <a:ea typeface="楷体" panose="02010609060101010101" pitchFamily="49" charset="-122"/>
              <a:sym typeface="+mn-ea"/>
            </a:endParaRPr>
          </a:p>
          <a:p>
            <a:r>
              <a:rPr lang="en-US" altLang="zh-CN" sz="2800" dirty="0" err="1">
                <a:latin typeface="楷体" panose="02010609060101010101" pitchFamily="49" charset="-122"/>
                <a:ea typeface="楷体" panose="02010609060101010101" pitchFamily="49" charset="-122"/>
                <a:sym typeface="+mn-ea"/>
              </a:rPr>
              <a:t>风一更，雪一更</a:t>
            </a:r>
            <a:r>
              <a:rPr lang="zh-CN" altLang="en-US" sz="2800" dirty="0">
                <a:latin typeface="楷体" panose="02010609060101010101" pitchFamily="49" charset="-122"/>
                <a:ea typeface="楷体" panose="02010609060101010101" pitchFamily="49" charset="-122"/>
                <a:sym typeface="+mn-ea"/>
              </a:rPr>
              <a:t>，表示(                   )。</a:t>
            </a:r>
            <a:endParaRPr lang="zh-CN" altLang="en-US"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sym typeface="+mn-ea"/>
            </a:endParaRPr>
          </a:p>
          <a:p>
            <a:endParaRPr lang="zh-CN" altLang="en-US" sz="2800" dirty="0">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6649814" y="790575"/>
            <a:ext cx="898525" cy="522288"/>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看到</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2" name="文本框 11"/>
          <p:cNvSpPr txBox="1">
            <a:spLocks noChangeArrowheads="1"/>
          </p:cNvSpPr>
          <p:nvPr/>
        </p:nvSpPr>
        <p:spPr bwMode="auto">
          <a:xfrm>
            <a:off x="3125788" y="1227138"/>
            <a:ext cx="906017" cy="52322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听到</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3" name="文本框 12"/>
          <p:cNvSpPr txBox="1">
            <a:spLocks noChangeArrowheads="1"/>
          </p:cNvSpPr>
          <p:nvPr/>
        </p:nvSpPr>
        <p:spPr bwMode="auto">
          <a:xfrm>
            <a:off x="501650" y="1635125"/>
            <a:ext cx="1612900" cy="520700"/>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孤寂忧愁</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14" name="文本框 13"/>
          <p:cNvSpPr txBox="1">
            <a:spLocks noChangeArrowheads="1"/>
          </p:cNvSpPr>
          <p:nvPr/>
        </p:nvSpPr>
        <p:spPr bwMode="auto">
          <a:xfrm>
            <a:off x="4211960" y="2454602"/>
            <a:ext cx="545342" cy="523220"/>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词</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5" name="文本框 14"/>
          <p:cNvSpPr txBox="1">
            <a:spLocks noChangeArrowheads="1"/>
          </p:cNvSpPr>
          <p:nvPr/>
        </p:nvSpPr>
        <p:spPr bwMode="auto">
          <a:xfrm>
            <a:off x="251520" y="2903538"/>
            <a:ext cx="1284288" cy="52070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词牌名</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6" name="文本框 15"/>
          <p:cNvSpPr txBox="1">
            <a:spLocks noChangeArrowheads="1"/>
          </p:cNvSpPr>
          <p:nvPr/>
        </p:nvSpPr>
        <p:spPr bwMode="auto">
          <a:xfrm>
            <a:off x="5292080" y="2936876"/>
            <a:ext cx="3400425" cy="522287"/>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路途遥远、行程艰辛</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7" name="文本框 16"/>
          <p:cNvSpPr txBox="1">
            <a:spLocks noChangeArrowheads="1"/>
          </p:cNvSpPr>
          <p:nvPr/>
        </p:nvSpPr>
        <p:spPr bwMode="auto">
          <a:xfrm>
            <a:off x="3908425" y="3340100"/>
            <a:ext cx="3400425"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sym typeface="+mn-ea"/>
              </a:rPr>
              <a:t>风雪交加、环境恶劣</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blinds(horizontal)">
                                      <p:cBhvr>
                                        <p:cTn id="10" dur="500"/>
                                        <p:tgtEl>
                                          <p:spTgt spid="12">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blinds(horizontal)">
                                      <p:cBhvr>
                                        <p:cTn id="13" dur="500"/>
                                        <p:tgtEl>
                                          <p:spTgt spid="1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blinds(horizontal)">
                                      <p:cBhvr>
                                        <p:cTn id="18" dur="500"/>
                                        <p:tgtEl>
                                          <p:spTgt spid="14">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blinds(horizontal)">
                                      <p:cBhvr>
                                        <p:cTn id="21" dur="500"/>
                                        <p:tgtEl>
                                          <p:spTgt spid="15">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blinds(horizontal)">
                                      <p:cBhvr>
                                        <p:cTn id="24" dur="500"/>
                                        <p:tgtEl>
                                          <p:spTgt spid="16">
                                            <p:txEl>
                                              <p:pRg st="0" end="0"/>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blinds(horizontal)">
                                      <p:cBhvr>
                                        <p:cTn id="2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1174750" y="2811463"/>
            <a:ext cx="1261080" cy="584775"/>
          </a:xfrm>
          <a:prstGeom prst="rect">
            <a:avLst/>
          </a:prstGeom>
          <a:noFill/>
          <a:ln w="9525">
            <a:noFill/>
            <a:miter lim="800000"/>
          </a:ln>
        </p:spPr>
        <p:txBody>
          <a:bodyPr wrap="square">
            <a:spAutoFit/>
          </a:bodyPr>
          <a:lstStyle/>
          <a:p>
            <a:r>
              <a:rPr lang="en-US" altLang="zh-CN" sz="3200">
                <a:latin typeface="汉语拼音" panose="000B0604020202020204" pitchFamily="34" charset="0"/>
                <a:cs typeface="汉语拼音" panose="000B0604020202020204" pitchFamily="34" charset="0"/>
              </a:rPr>
              <a:t>qiǎo</a:t>
            </a:r>
            <a:endParaRPr lang="en-US" altLang="zh-CN" sz="3200">
              <a:latin typeface="汉语拼音" panose="000B0604020202020204" pitchFamily="34" charset="0"/>
              <a:cs typeface="汉语拼音" panose="000B0604020202020204" pitchFamily="34" charset="0"/>
            </a:endParaRPr>
          </a:p>
        </p:txBody>
      </p:sp>
      <p:sp>
        <p:nvSpPr>
          <p:cNvPr id="9" name="左大括号 8"/>
          <p:cNvSpPr/>
          <p:nvPr/>
        </p:nvSpPr>
        <p:spPr>
          <a:xfrm>
            <a:off x="1020763" y="1846263"/>
            <a:ext cx="211268" cy="128587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3200">
              <a:latin typeface="楷体" panose="02010609060101010101" pitchFamily="49" charset="-122"/>
              <a:ea typeface="楷体" panose="02010609060101010101" pitchFamily="49" charset="-122"/>
            </a:endParaRPr>
          </a:p>
        </p:txBody>
      </p:sp>
      <p:sp>
        <p:nvSpPr>
          <p:cNvPr id="16" name="文本框 15"/>
          <p:cNvSpPr txBox="1">
            <a:spLocks noChangeArrowheads="1"/>
          </p:cNvSpPr>
          <p:nvPr/>
        </p:nvSpPr>
        <p:spPr bwMode="auto">
          <a:xfrm>
            <a:off x="1174750" y="1552575"/>
            <a:ext cx="1375001" cy="584775"/>
          </a:xfrm>
          <a:prstGeom prst="rect">
            <a:avLst/>
          </a:prstGeom>
          <a:noFill/>
          <a:ln w="9525">
            <a:noFill/>
            <a:miter lim="800000"/>
          </a:ln>
        </p:spPr>
        <p:txBody>
          <a:bodyPr wrap="square">
            <a:spAutoFit/>
          </a:bodyPr>
          <a:lstStyle/>
          <a:p>
            <a:r>
              <a:rPr lang="en-US" altLang="zh-CN" sz="3200" dirty="0" err="1">
                <a:latin typeface="汉语拼音" panose="000B0604020202020204" pitchFamily="34" charset="0"/>
                <a:cs typeface="汉语拼音" panose="000B0604020202020204" pitchFamily="34" charset="0"/>
              </a:rPr>
              <a:t>qiāo</a:t>
            </a:r>
            <a:endParaRPr lang="en-US" altLang="zh-CN" sz="3200" dirty="0">
              <a:latin typeface="汉语拼音" panose="000B0604020202020204" pitchFamily="34" charset="0"/>
              <a:cs typeface="汉语拼音" panose="000B0604020202020204" pitchFamily="34" charset="0"/>
            </a:endParaRPr>
          </a:p>
        </p:txBody>
      </p:sp>
      <p:sp>
        <p:nvSpPr>
          <p:cNvPr id="18" name="文本框 17"/>
          <p:cNvSpPr txBox="1">
            <a:spLocks noChangeArrowheads="1"/>
          </p:cNvSpPr>
          <p:nvPr/>
        </p:nvSpPr>
        <p:spPr bwMode="auto">
          <a:xfrm>
            <a:off x="229675" y="2038808"/>
            <a:ext cx="1031051" cy="769441"/>
          </a:xfrm>
          <a:prstGeom prst="rect">
            <a:avLst/>
          </a:prstGeom>
          <a:noFill/>
          <a:ln w="9525">
            <a:noFill/>
            <a:miter lim="800000"/>
          </a:ln>
        </p:spPr>
        <p:txBody>
          <a:bodyPr wrap="none">
            <a:spAutoFit/>
          </a:bodyPr>
          <a:lstStyle/>
          <a:p>
            <a:r>
              <a:rPr lang="zh-CN" altLang="en-US" sz="4400" b="1" dirty="0">
                <a:latin typeface="楷体" panose="02010609060101010101" pitchFamily="49" charset="-122"/>
                <a:ea typeface="楷体" panose="02010609060101010101" pitchFamily="49" charset="-122"/>
              </a:rPr>
              <a:t>悄 </a:t>
            </a:r>
            <a:endParaRPr lang="zh-CN" altLang="en-US" sz="4400" b="1" dirty="0">
              <a:latin typeface="楷体" panose="02010609060101010101" pitchFamily="49" charset="-122"/>
              <a:ea typeface="楷体" panose="02010609060101010101" pitchFamily="49" charset="-122"/>
            </a:endParaRPr>
          </a:p>
        </p:txBody>
      </p:sp>
      <p:sp>
        <p:nvSpPr>
          <p:cNvPr id="27" name="文本框 26"/>
          <p:cNvSpPr txBox="1">
            <a:spLocks noChangeArrowheads="1"/>
          </p:cNvSpPr>
          <p:nvPr/>
        </p:nvSpPr>
        <p:spPr bwMode="auto">
          <a:xfrm>
            <a:off x="2282826" y="2520663"/>
            <a:ext cx="2430681"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悄声细语</a:t>
            </a:r>
            <a:endParaRPr lang="zh-CN" altLang="en-US" sz="3200" b="1">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2435830" y="207169"/>
            <a:ext cx="3775393" cy="707886"/>
          </a:xfrm>
          <a:prstGeom prst="rect">
            <a:avLst/>
          </a:prstGeom>
          <a:noFill/>
          <a:ln w="9525">
            <a:noFill/>
            <a:miter lim="800000"/>
          </a:ln>
        </p:spPr>
        <p:txBody>
          <a:bodyPr wrap="none">
            <a:spAutoFit/>
          </a:bodyPr>
          <a:lstStyle/>
          <a:p>
            <a:r>
              <a:rPr lang="zh-CN" altLang="en-US" sz="4000" b="1">
                <a:latin typeface="+mn-ea"/>
                <a:ea typeface="+mn-ea"/>
              </a:rPr>
              <a:t>四、多音多义字</a:t>
            </a:r>
            <a:endParaRPr lang="zh-CN" altLang="en-US" sz="4000" b="1">
              <a:latin typeface="+mn-ea"/>
              <a:ea typeface="+mn-ea"/>
            </a:endParaRPr>
          </a:p>
        </p:txBody>
      </p:sp>
      <p:sp>
        <p:nvSpPr>
          <p:cNvPr id="6" name="文本框 5"/>
          <p:cNvSpPr txBox="1">
            <a:spLocks noChangeArrowheads="1"/>
          </p:cNvSpPr>
          <p:nvPr/>
        </p:nvSpPr>
        <p:spPr bwMode="auto">
          <a:xfrm>
            <a:off x="2346327" y="1103025"/>
            <a:ext cx="1694507"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静悄</a:t>
            </a:r>
            <a:endParaRPr lang="zh-CN" altLang="en-US" sz="3200" b="1">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2346326" y="3195350"/>
            <a:ext cx="2620169"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悄然落泪</a:t>
            </a:r>
            <a:endParaRPr lang="zh-CN" altLang="en-US" sz="3200" b="1">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2346326" y="1844388"/>
            <a:ext cx="1942421"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悄行动</a:t>
            </a:r>
            <a:endParaRPr lang="zh-CN" altLang="en-US" sz="3200" b="1">
              <a:latin typeface="楷体" panose="02010609060101010101" pitchFamily="49" charset="-122"/>
              <a:ea typeface="楷体" panose="02010609060101010101" pitchFamily="49" charset="-122"/>
            </a:endParaRPr>
          </a:p>
        </p:txBody>
      </p:sp>
      <p:sp>
        <p:nvSpPr>
          <p:cNvPr id="11" name="左大括号 10"/>
          <p:cNvSpPr/>
          <p:nvPr/>
        </p:nvSpPr>
        <p:spPr>
          <a:xfrm>
            <a:off x="2028825" y="1395413"/>
            <a:ext cx="313636" cy="80962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3200">
              <a:latin typeface="楷体" panose="02010609060101010101" pitchFamily="49" charset="-122"/>
              <a:ea typeface="楷体" panose="02010609060101010101" pitchFamily="49" charset="-122"/>
            </a:endParaRPr>
          </a:p>
        </p:txBody>
      </p:sp>
      <p:sp>
        <p:nvSpPr>
          <p:cNvPr id="19" name="左大括号 18"/>
          <p:cNvSpPr/>
          <p:nvPr/>
        </p:nvSpPr>
        <p:spPr>
          <a:xfrm>
            <a:off x="2060575" y="2674938"/>
            <a:ext cx="211270" cy="842962"/>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3200">
              <a:latin typeface="楷体" panose="02010609060101010101" pitchFamily="49" charset="-122"/>
              <a:ea typeface="楷体" panose="02010609060101010101" pitchFamily="49" charset="-122"/>
            </a:endParaRPr>
          </a:p>
        </p:txBody>
      </p:sp>
      <p:sp>
        <p:nvSpPr>
          <p:cNvPr id="14" name="云形标注 13"/>
          <p:cNvSpPr/>
          <p:nvPr/>
        </p:nvSpPr>
        <p:spPr>
          <a:xfrm>
            <a:off x="4966495" y="711794"/>
            <a:ext cx="3863335" cy="4192910"/>
          </a:xfrm>
          <a:prstGeom prst="cloudCallout">
            <a:avLst>
              <a:gd name="adj1" fmla="val -62762"/>
              <a:gd name="adj2" fmla="val -8511"/>
            </a:avLst>
          </a:prstGeom>
        </p:spPr>
        <p:style>
          <a:lnRef idx="3">
            <a:schemeClr val="lt1"/>
          </a:lnRef>
          <a:fillRef idx="1">
            <a:schemeClr val="accent6"/>
          </a:fillRef>
          <a:effectRef idx="1">
            <a:schemeClr val="accent6"/>
          </a:effectRef>
          <a:fontRef idx="minor">
            <a:schemeClr val="lt1"/>
          </a:fontRef>
        </p:style>
        <p:txBody>
          <a:bodyPr anchor="ctr"/>
          <a:lstStyle/>
          <a:p>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 “悄”这个字在读“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qiǎo</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时表示没有声音或声音很低；读“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qiāo</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时形容没有声音或声音很低。</a:t>
            </a:r>
            <a:endPar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6101" y="483518"/>
            <a:ext cx="8597900" cy="954107"/>
          </a:xfrm>
          <a:prstGeom prst="rect">
            <a:avLst/>
          </a:prstGeom>
          <a:noFill/>
        </p:spPr>
        <p:txBody>
          <a:bodyPr wrap="square">
            <a:spAutoFit/>
          </a:bodyPr>
          <a:lstStyle/>
          <a:p>
            <a:pPr fontAlgn="auto">
              <a:spcBef>
                <a:spcPts val="0"/>
              </a:spcBef>
              <a:spcAft>
                <a:spcPts val="0"/>
              </a:spcAft>
              <a:defRPr/>
            </a:pPr>
            <a:r>
              <a:rPr lang="zh-CN" altLang="en-US" sz="2800"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④</a:t>
            </a:r>
            <a:r>
              <a:rPr lang="zh-CN" altLang="en-US" sz="2800" dirty="0">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《渔子歌》表现渔夫</a:t>
            </a:r>
            <a:r>
              <a:rPr lang="zh-CN" altLang="en-US" sz="2800" dirty="0">
                <a:latin typeface="楷体" panose="02010609060101010101" pitchFamily="49" charset="-122"/>
                <a:ea typeface="楷体" panose="02010609060101010101" pitchFamily="49" charset="-122"/>
                <a:cs typeface="黑体" panose="02010609060101010101" pitchFamily="49" charset="-122"/>
                <a:sym typeface="+mn-ea"/>
              </a:rPr>
              <a:t>悠闲自得的句子</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smtClean="0">
                <a:latin typeface="楷体" panose="02010609060101010101" pitchFamily="49" charset="-122"/>
                <a:ea typeface="楷体" panose="02010609060101010101" pitchFamily="49" charset="-122"/>
                <a:cs typeface="楷体" panose="02010609060101010101" pitchFamily="49" charset="-122"/>
                <a:sym typeface="+mn-ea"/>
              </a:rPr>
              <a:t>(                  )。                                             </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a:spLocks noChangeArrowheads="1"/>
          </p:cNvSpPr>
          <p:nvPr/>
        </p:nvSpPr>
        <p:spPr bwMode="auto">
          <a:xfrm>
            <a:off x="3984005" y="885155"/>
            <a:ext cx="2686050" cy="522287"/>
          </a:xfrm>
          <a:prstGeom prst="rect">
            <a:avLst/>
          </a:prstGeom>
          <a:noFill/>
          <a:ln w="9525">
            <a:noFill/>
            <a:miter lim="800000"/>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斜风细雨不须归</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3" name="文本框 12"/>
          <p:cNvSpPr txBox="1">
            <a:spLocks noChangeArrowheads="1"/>
          </p:cNvSpPr>
          <p:nvPr/>
        </p:nvSpPr>
        <p:spPr bwMode="auto">
          <a:xfrm>
            <a:off x="2382043" y="885155"/>
            <a:ext cx="1469877" cy="523220"/>
          </a:xfrm>
          <a:prstGeom prst="rect">
            <a:avLst/>
          </a:prstGeom>
          <a:noFill/>
          <a:ln w="9525">
            <a:noFill/>
            <a:miter lim="800000"/>
          </a:ln>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绿蓑衣</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14" name="文本框 13"/>
          <p:cNvSpPr txBox="1">
            <a:spLocks noChangeArrowheads="1"/>
          </p:cNvSpPr>
          <p:nvPr/>
        </p:nvSpPr>
        <p:spPr bwMode="auto">
          <a:xfrm>
            <a:off x="671637" y="920080"/>
            <a:ext cx="1336675"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青箬笠</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a:spLocks noChangeArrowheads="1"/>
          </p:cNvSpPr>
          <p:nvPr/>
        </p:nvSpPr>
        <p:spPr bwMode="auto">
          <a:xfrm>
            <a:off x="643285" y="2493963"/>
            <a:ext cx="8433195" cy="2246312"/>
          </a:xfrm>
          <a:prstGeom prst="rect">
            <a:avLst/>
          </a:prstGeom>
          <a:noFill/>
          <a:ln w="9525">
            <a:noFill/>
            <a:miter lim="800000"/>
          </a:ln>
        </p:spPr>
        <p:txBody>
          <a:bodyPr wrap="square">
            <a:spAutoFit/>
          </a:bodyPr>
          <a:lstStyle/>
          <a:p>
            <a:r>
              <a:rPr lang="en-US" altLang="zh-CN" sz="2800" dirty="0">
                <a:latin typeface="楷体" panose="02010609060101010101" pitchFamily="49" charset="-122"/>
                <a:ea typeface="楷体" panose="02010609060101010101" pitchFamily="49" charset="-122"/>
                <a:sym typeface="+mn-ea"/>
              </a:rPr>
              <a:t>    </a:t>
            </a:r>
            <a:r>
              <a:rPr lang="zh-CN" altLang="en-US" sz="2800" dirty="0">
                <a:latin typeface="楷体" panose="02010609060101010101" pitchFamily="49" charset="-122"/>
                <a:ea typeface="楷体" panose="02010609060101010101" pitchFamily="49" charset="-122"/>
                <a:sym typeface="+mn-ea"/>
              </a:rPr>
              <a:t>小狗在公园的草坪上玩耍。它的前脚夹着小草。像是捧着心爱的宝物,不时地还放在鼻子上闻一闻。一会儿，小狗仰起头来，四脚朝天，头左右摇摆，好像在体验草坪的舒量。偶尔有只蝴蝶飞过,它会迅速地爬起来去追赶，没有追上，也不气馁。</a:t>
            </a:r>
            <a:endParaRPr lang="zh-CN" altLang="en-US" sz="2800" dirty="0">
              <a:latin typeface="楷体" panose="02010609060101010101" pitchFamily="49" charset="-122"/>
              <a:ea typeface="楷体" panose="02010609060101010101" pitchFamily="49" charset="-122"/>
              <a:sym typeface="+mn-ea"/>
            </a:endParaRPr>
          </a:p>
        </p:txBody>
      </p:sp>
      <p:sp>
        <p:nvSpPr>
          <p:cNvPr id="12" name="文本框 11"/>
          <p:cNvSpPr txBox="1">
            <a:spLocks noChangeArrowheads="1"/>
          </p:cNvSpPr>
          <p:nvPr/>
        </p:nvSpPr>
        <p:spPr bwMode="auto">
          <a:xfrm>
            <a:off x="671637" y="1541463"/>
            <a:ext cx="5160963" cy="952500"/>
          </a:xfrm>
          <a:prstGeom prst="rect">
            <a:avLst/>
          </a:prstGeom>
          <a:noFill/>
          <a:ln w="9525">
            <a:noFill/>
            <a:miter lim="800000"/>
          </a:ln>
        </p:spPr>
        <p:txBody>
          <a:bodyPr wrap="none">
            <a:spAutoFit/>
          </a:bodyPr>
          <a:lstStyle/>
          <a:p>
            <a:r>
              <a:rPr lang="en-US" altLang="zh-CN" sz="2800" dirty="0">
                <a:latin typeface="楷体" panose="02010609060101010101" pitchFamily="49" charset="-122"/>
                <a:ea typeface="楷体" panose="02010609060101010101" pitchFamily="49" charset="-122"/>
                <a:sym typeface="Wingdings" panose="05000000000000000000" pitchFamily="2" charset="2"/>
              </a:rPr>
              <a:t>2.</a:t>
            </a:r>
            <a:r>
              <a:rPr lang="zh-CN" altLang="en-US" sz="2800" dirty="0">
                <a:latin typeface="楷体" panose="02010609060101010101" pitchFamily="49" charset="-122"/>
                <a:ea typeface="楷体" panose="02010609060101010101" pitchFamily="49" charset="-122"/>
                <a:sym typeface="Wingdings" panose="05000000000000000000" pitchFamily="2" charset="2"/>
              </a:rPr>
              <a:t>将下列句子写具体。</a:t>
            </a:r>
            <a:endParaRPr lang="zh-CN" altLang="en-US" sz="2800" dirty="0">
              <a:latin typeface="楷体" panose="02010609060101010101" pitchFamily="49" charset="-122"/>
              <a:ea typeface="楷体" panose="02010609060101010101" pitchFamily="49" charset="-122"/>
              <a:sym typeface="Wingdings" panose="05000000000000000000" pitchFamily="2" charset="2"/>
            </a:endParaRPr>
          </a:p>
          <a:p>
            <a:r>
              <a:rPr lang="zh-CN" altLang="en-US" sz="2800" dirty="0">
                <a:latin typeface="楷体" panose="02010609060101010101" pitchFamily="49" charset="-122"/>
                <a:ea typeface="楷体" panose="02010609060101010101" pitchFamily="49" charset="-122"/>
                <a:sym typeface="Wingdings" panose="05000000000000000000" pitchFamily="2" charset="2"/>
              </a:rPr>
              <a:t>    小狗在公园的草坪上玩耍。</a:t>
            </a:r>
            <a:endParaRPr lang="zh-CN" altLang="en-US" sz="2800" dirty="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blinds(horizontal)">
                                      <p:cBhvr>
                                        <p:cTn id="10" dur="500"/>
                                        <p:tgtEl>
                                          <p:spTgt spid="1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54000" y="1138238"/>
            <a:ext cx="8796338" cy="3538537"/>
          </a:xfrm>
          <a:prstGeom prst="rect">
            <a:avLst/>
          </a:prstGeom>
          <a:noFill/>
          <a:ln w="9525">
            <a:noFill/>
            <a:miter lim="800000"/>
          </a:ln>
        </p:spPr>
        <p:txBody>
          <a:bodyPr>
            <a:spAutoFit/>
          </a:bodyPr>
          <a:lstStyle/>
          <a:p>
            <a:r>
              <a:rPr lang="zh-CN" altLang="en-US" sz="2800" dirty="0" smtClean="0">
                <a:latin typeface="楷体" panose="02010609060101010101" pitchFamily="49" charset="-122"/>
                <a:ea typeface="楷体" panose="02010609060101010101" pitchFamily="49" charset="-122"/>
                <a:sym typeface="+mn-ea"/>
              </a:rPr>
              <a:t>    ⑴ </a:t>
            </a:r>
            <a:r>
              <a:rPr lang="zh-CN" altLang="en-US" sz="2800" dirty="0" smtClean="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即使是蒙蒙细雨的夜晚，也有一只两只萤火虫，闪着朦胧的微光在飞行。”写的是动态美。(   )</a:t>
            </a:r>
            <a:endParaRPr lang="zh-CN" altLang="en-US"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sym typeface="+mn-ea"/>
            </a:endParaRPr>
          </a:p>
          <a:p>
            <a:r>
              <a:rPr lang="zh-CN" altLang="en-US" sz="2800" dirty="0" smtClean="0">
                <a:latin typeface="楷体" panose="02010609060101010101" pitchFamily="49" charset="-122"/>
                <a:ea typeface="楷体" panose="02010609060101010101" pitchFamily="49" charset="-122"/>
                <a:sym typeface="+mn-ea"/>
              </a:rPr>
              <a:t>    ⑵</a:t>
            </a:r>
            <a:r>
              <a:rPr lang="zh-CN" altLang="en-US" sz="2800" dirty="0" smtClean="0">
                <a:latin typeface="楷体" panose="02010609060101010101" pitchFamily="49" charset="-122"/>
                <a:ea typeface="楷体" panose="02010609060101010101" pitchFamily="49" charset="-122"/>
              </a:rPr>
              <a:t>秋天</a:t>
            </a:r>
            <a:r>
              <a:rPr lang="zh-CN" altLang="en-US" sz="2800" dirty="0">
                <a:latin typeface="楷体" panose="02010609060101010101" pitchFamily="49" charset="-122"/>
                <a:ea typeface="楷体" panose="02010609060101010101" pitchFamily="49" charset="-122"/>
              </a:rPr>
              <a:t>,最美的时间是黄昏,最美的景物有归鸦、大雁、风声、虫鸣。(   )</a:t>
            </a:r>
            <a:endParaRPr lang="zh-CN" altLang="en-US"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sym typeface="+mn-ea"/>
            </a:endParaRPr>
          </a:p>
          <a:p>
            <a:r>
              <a:rPr lang="zh-CN" altLang="en-US" sz="2800" dirty="0" smtClean="0">
                <a:latin typeface="楷体" panose="02010609060101010101" pitchFamily="49" charset="-122"/>
                <a:ea typeface="楷体" panose="02010609060101010101" pitchFamily="49" charset="-122"/>
                <a:sym typeface="+mn-ea"/>
              </a:rPr>
              <a:t>    ⑶</a:t>
            </a:r>
            <a:r>
              <a:rPr lang="zh-CN" altLang="en-US" sz="2800" dirty="0" smtClean="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大多变成了一堆白灰，这未免令人有点扫兴”，表现出作者对冬季的厌恶之情。(   )</a:t>
            </a:r>
            <a:endParaRPr lang="zh-CN" altLang="en-US" sz="2800"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890587" y="578644"/>
            <a:ext cx="7523163" cy="520700"/>
          </a:xfrm>
          <a:prstGeom prst="rect">
            <a:avLst/>
          </a:prstGeom>
          <a:noFill/>
          <a:ln w="9525">
            <a:noFill/>
            <a:miter lim="800000"/>
          </a:ln>
        </p:spPr>
        <p:txBody>
          <a:bodyPr>
            <a:spAutoFit/>
          </a:bodyPr>
          <a:lstStyle/>
          <a:p>
            <a:r>
              <a:rPr lang="en-US" altLang="zh-CN" sz="2800" dirty="0" smtClean="0">
                <a:latin typeface="楷体" panose="02010609060101010101" pitchFamily="49" charset="-122"/>
                <a:ea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sym typeface="+mn-ea"/>
              </a:rPr>
              <a:t>判断正误，在正确题号后面的括号里画“√”</a:t>
            </a:r>
            <a:endParaRPr lang="zh-CN" altLang="en-US" sz="2800" dirty="0">
              <a:latin typeface="楷体" panose="02010609060101010101" pitchFamily="49" charset="-122"/>
              <a:ea typeface="楷体" panose="02010609060101010101" pitchFamily="49" charset="-122"/>
              <a:sym typeface="+mn-ea"/>
            </a:endParaRPr>
          </a:p>
        </p:txBody>
      </p:sp>
      <p:sp>
        <p:nvSpPr>
          <p:cNvPr id="21" name="文本框 20"/>
          <p:cNvSpPr txBox="1">
            <a:spLocks noChangeArrowheads="1"/>
          </p:cNvSpPr>
          <p:nvPr/>
        </p:nvSpPr>
        <p:spPr bwMode="auto">
          <a:xfrm>
            <a:off x="7959551" y="1581150"/>
            <a:ext cx="404813" cy="522288"/>
          </a:xfrm>
          <a:prstGeom prst="rect">
            <a:avLst/>
          </a:prstGeom>
          <a:noFill/>
          <a:ln w="9525">
            <a:noFill/>
            <a:miter lim="800000"/>
          </a:ln>
        </p:spPr>
        <p:txBody>
          <a:bodyPr>
            <a:spAutoFit/>
          </a:bodyPr>
          <a:lstStyle/>
          <a:p>
            <a:r>
              <a:rPr lang="zh-CN" altLang="en-US" sz="2800" b="1" dirty="0">
                <a:solidFill>
                  <a:srgbClr val="FF0000"/>
                </a:solidFill>
                <a:latin typeface="黑体" panose="02010609060101010101" pitchFamily="49" charset="-122"/>
                <a:ea typeface="黑体" panose="02010609060101010101" pitchFamily="49" charset="-122"/>
                <a:sym typeface="+mn-ea"/>
              </a:rPr>
              <a:t>√</a:t>
            </a:r>
            <a:endParaRPr lang="zh-CN" altLang="en-US" sz="2800" b="1" dirty="0">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a:spLocks noChangeArrowheads="1"/>
          </p:cNvSpPr>
          <p:nvPr/>
        </p:nvSpPr>
        <p:spPr bwMode="auto">
          <a:xfrm>
            <a:off x="3347864" y="2828925"/>
            <a:ext cx="404812" cy="522288"/>
          </a:xfrm>
          <a:prstGeom prst="rect">
            <a:avLst/>
          </a:prstGeom>
          <a:noFill/>
          <a:ln w="9525">
            <a:noFill/>
            <a:miter lim="800000"/>
          </a:ln>
        </p:spPr>
        <p:txBody>
          <a:bodyPr>
            <a:spAutoFit/>
          </a:bodyPr>
          <a:lstStyle/>
          <a:p>
            <a:r>
              <a:rPr lang="zh-CN" altLang="en-US" sz="2800" b="1">
                <a:solidFill>
                  <a:srgbClr val="FF0000"/>
                </a:solidFill>
                <a:latin typeface="黑体" panose="02010609060101010101" pitchFamily="49" charset="-122"/>
                <a:ea typeface="黑体" panose="02010609060101010101" pitchFamily="49" charset="-122"/>
                <a:sym typeface="+mn-ea"/>
              </a:rPr>
              <a:t>√</a:t>
            </a:r>
            <a:endParaRPr lang="zh-CN" altLang="en-US" sz="28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9874" name="文本框 3"/>
          <p:cNvSpPr txBox="1">
            <a:spLocks noChangeArrowheads="1"/>
          </p:cNvSpPr>
          <p:nvPr/>
        </p:nvSpPr>
        <p:spPr bwMode="auto">
          <a:xfrm>
            <a:off x="688975" y="1419225"/>
            <a:ext cx="7758113" cy="1106488"/>
          </a:xfrm>
          <a:prstGeom prst="rect">
            <a:avLst/>
          </a:prstGeom>
          <a:noFill/>
          <a:ln w="9525">
            <a:noFill/>
            <a:miter lim="800000"/>
          </a:ln>
        </p:spPr>
        <p:txBody>
          <a:bodyPr wrap="none" lIns="91422" tIns="45712" rIns="91422" bIns="45712">
            <a:spAutoFit/>
          </a:bodyPr>
          <a:lstStyle/>
          <a:p>
            <a:pPr algn="ctr" defTabSz="684530"/>
            <a:r>
              <a:rPr kumimoji="1" lang="zh-CN" altLang="en-US" sz="6600" b="1">
                <a:solidFill>
                  <a:srgbClr val="FF6600"/>
                </a:solidFill>
                <a:latin typeface="Xingkai SC"/>
                <a:ea typeface="Xingkai SC"/>
                <a:cs typeface="Xingkai SC"/>
              </a:rPr>
              <a:t>七彩课堂  伴你成长</a:t>
            </a:r>
            <a:endParaRPr kumimoji="1" lang="zh-CN" altLang="en-US" sz="6600" b="1">
              <a:solidFill>
                <a:srgbClr val="FF6600"/>
              </a:solidFill>
              <a:latin typeface="Xingkai SC"/>
              <a:ea typeface="Xingkai SC"/>
              <a:cs typeface="Xingkai SC"/>
            </a:endParaRPr>
          </a:p>
        </p:txBody>
      </p:sp>
      <p:grpSp>
        <p:nvGrpSpPr>
          <p:cNvPr id="79875" name="组合 32"/>
          <p:cNvGrpSpPr/>
          <p:nvPr/>
        </p:nvGrpSpPr>
        <p:grpSpPr bwMode="auto">
          <a:xfrm>
            <a:off x="6967538" y="0"/>
            <a:ext cx="1927225" cy="771525"/>
            <a:chOff x="6968256" y="-1"/>
            <a:chExt cx="1927372" cy="771551"/>
          </a:xfrm>
        </p:grpSpPr>
        <p:pic>
          <p:nvPicPr>
            <p:cNvPr id="79876" name="图片 33"/>
            <p:cNvPicPr>
              <a:picLocks noChangeAspect="1"/>
            </p:cNvPicPr>
            <p:nvPr/>
          </p:nvPicPr>
          <p:blipFill>
            <a:blip r:embed="rId2"/>
            <a:srcRect r="5469"/>
            <a:stretch>
              <a:fillRect/>
            </a:stretch>
          </p:blipFill>
          <p:spPr bwMode="auto">
            <a:xfrm>
              <a:off x="6968256" y="-1"/>
              <a:ext cx="961585" cy="771551"/>
            </a:xfrm>
            <a:prstGeom prst="rect">
              <a:avLst/>
            </a:prstGeom>
            <a:noFill/>
            <a:ln w="9525">
              <a:noFill/>
              <a:miter lim="800000"/>
              <a:headEnd/>
              <a:tailEnd/>
            </a:ln>
          </p:spPr>
        </p:pic>
        <p:pic>
          <p:nvPicPr>
            <p:cNvPr id="79877" name="图片 34"/>
            <p:cNvPicPr>
              <a:picLocks noChangeAspect="1"/>
            </p:cNvPicPr>
            <p:nvPr/>
          </p:nvPicPr>
          <p:blipFill>
            <a:blip r:embed="rId3"/>
            <a:srcRect/>
            <a:stretch>
              <a:fillRect/>
            </a:stretch>
          </p:blipFill>
          <p:spPr bwMode="auto">
            <a:xfrm>
              <a:off x="7549408" y="124932"/>
              <a:ext cx="1346220" cy="553738"/>
            </a:xfrm>
            <a:prstGeom prst="rect">
              <a:avLst/>
            </a:prstGeom>
            <a:noFill/>
            <a:ln w="9525">
              <a:noFill/>
              <a:miter lim="800000"/>
              <a:headEnd/>
              <a:tailEnd/>
            </a:ln>
          </p:spPr>
        </p:pic>
        <p:sp>
          <p:nvSpPr>
            <p:cNvPr id="79878" name="文本框 35"/>
            <p:cNvSpPr txBox="1">
              <a:spLocks noChangeArrowheads="1"/>
            </p:cNvSpPr>
            <p:nvPr/>
          </p:nvSpPr>
          <p:spPr bwMode="auto">
            <a:xfrm>
              <a:off x="7080056" y="509940"/>
              <a:ext cx="1149824" cy="261610"/>
            </a:xfrm>
            <a:prstGeom prst="rect">
              <a:avLst/>
            </a:prstGeom>
            <a:noFill/>
            <a:ln w="9525">
              <a:noFill/>
              <a:miter lim="800000"/>
            </a:ln>
          </p:spPr>
          <p:txBody>
            <a:bodyPr wrap="none">
              <a:spAutoFit/>
            </a:bodyPr>
            <a:lstStyle/>
            <a:p>
              <a:pPr algn="dist" defTabSz="684530"/>
              <a:r>
                <a:rPr kumimoji="1" lang="en-US" altLang="zh-CN" sz="1100">
                  <a:solidFill>
                    <a:srgbClr val="BFBFBF"/>
                  </a:solidFill>
                </a:rPr>
                <a:t>QICAIKETANG</a:t>
              </a:r>
              <a:endParaRPr kumimoji="1" lang="zh-CN" altLang="en-US" sz="1100">
                <a:solidFill>
                  <a:srgbClr val="BFBFBF"/>
                </a:solidFill>
              </a:endParaRP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左大括号 19"/>
          <p:cNvSpPr/>
          <p:nvPr/>
        </p:nvSpPr>
        <p:spPr>
          <a:xfrm>
            <a:off x="971550" y="1592263"/>
            <a:ext cx="215900" cy="1392237"/>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24" name="文本框 23"/>
          <p:cNvSpPr txBox="1">
            <a:spLocks noChangeArrowheads="1"/>
          </p:cNvSpPr>
          <p:nvPr/>
        </p:nvSpPr>
        <p:spPr bwMode="auto">
          <a:xfrm>
            <a:off x="1206500" y="1360488"/>
            <a:ext cx="982961" cy="523220"/>
          </a:xfrm>
          <a:prstGeom prst="rect">
            <a:avLst/>
          </a:prstGeom>
          <a:noFill/>
          <a:ln w="9525">
            <a:noFill/>
            <a:miter lim="800000"/>
          </a:ln>
        </p:spPr>
        <p:txBody>
          <a:bodyPr wrap="none">
            <a:spAutoFit/>
          </a:bodyPr>
          <a:lstStyle/>
          <a:p>
            <a:r>
              <a:rPr lang="en-US" altLang="zh-CN" sz="2800" dirty="0" err="1">
                <a:latin typeface="汉语拼音" panose="000B0604020202020204" pitchFamily="34" charset="0"/>
                <a:cs typeface="汉语拼音" panose="000B0604020202020204" pitchFamily="34" charset="0"/>
              </a:rPr>
              <a:t>gēng</a:t>
            </a:r>
            <a:endParaRPr lang="en-US" altLang="zh-CN" sz="2800" dirty="0">
              <a:latin typeface="汉语拼音" panose="000B0604020202020204" pitchFamily="34" charset="0"/>
              <a:cs typeface="汉语拼音" panose="000B0604020202020204" pitchFamily="34" charset="0"/>
            </a:endParaRPr>
          </a:p>
        </p:txBody>
      </p:sp>
      <p:sp>
        <p:nvSpPr>
          <p:cNvPr id="25" name="文本框 24"/>
          <p:cNvSpPr txBox="1">
            <a:spLocks noChangeArrowheads="1"/>
          </p:cNvSpPr>
          <p:nvPr/>
        </p:nvSpPr>
        <p:spPr bwMode="auto">
          <a:xfrm>
            <a:off x="1187450" y="2667000"/>
            <a:ext cx="986167" cy="523220"/>
          </a:xfrm>
          <a:prstGeom prst="rect">
            <a:avLst/>
          </a:prstGeom>
          <a:noFill/>
          <a:ln w="9525">
            <a:noFill/>
            <a:miter lim="800000"/>
          </a:ln>
        </p:spPr>
        <p:txBody>
          <a:bodyPr wrap="none">
            <a:spAutoFit/>
          </a:bodyPr>
          <a:lstStyle/>
          <a:p>
            <a:r>
              <a:rPr lang="en-US" altLang="zh-CN" sz="2800">
                <a:latin typeface="汉语拼音" panose="000B0604020202020204" pitchFamily="34" charset="0"/>
                <a:cs typeface="汉语拼音" panose="000B0604020202020204" pitchFamily="34" charset="0"/>
              </a:rPr>
              <a:t>gèng</a:t>
            </a:r>
            <a:endParaRPr lang="en-US" altLang="zh-CN" sz="2800">
              <a:latin typeface="汉语拼音" panose="000B0604020202020204" pitchFamily="34" charset="0"/>
              <a:cs typeface="汉语拼音" panose="000B0604020202020204" pitchFamily="34" charset="0"/>
            </a:endParaRPr>
          </a:p>
        </p:txBody>
      </p:sp>
      <p:sp>
        <p:nvSpPr>
          <p:cNvPr id="7" name="文本框 6"/>
          <p:cNvSpPr txBox="1">
            <a:spLocks noChangeArrowheads="1"/>
          </p:cNvSpPr>
          <p:nvPr/>
        </p:nvSpPr>
        <p:spPr bwMode="auto">
          <a:xfrm>
            <a:off x="2389517" y="2258724"/>
            <a:ext cx="1005403" cy="584775"/>
          </a:xfrm>
          <a:prstGeom prst="rect">
            <a:avLst/>
          </a:prstGeom>
          <a:noFill/>
          <a:ln w="9525">
            <a:noFill/>
            <a:miter lim="800000"/>
          </a:ln>
        </p:spPr>
        <p:txBody>
          <a:bodyPr wrap="none">
            <a:spAutoFit/>
          </a:bodyPr>
          <a:lstStyle/>
          <a:p>
            <a:r>
              <a:rPr lang="zh-CN" altLang="en-US" sz="3200" b="1">
                <a:latin typeface="楷体" panose="02010609060101010101" pitchFamily="49" charset="-122"/>
                <a:ea typeface="楷体" panose="02010609060101010101" pitchFamily="49" charset="-122"/>
              </a:rPr>
              <a:t>更进</a:t>
            </a:r>
            <a:endParaRPr lang="zh-CN" altLang="en-US" sz="3200" b="1">
              <a:latin typeface="楷体" panose="02010609060101010101" pitchFamily="49" charset="-122"/>
              <a:ea typeface="楷体" panose="02010609060101010101" pitchFamily="49" charset="-122"/>
            </a:endParaRPr>
          </a:p>
        </p:txBody>
      </p:sp>
      <p:sp>
        <p:nvSpPr>
          <p:cNvPr id="28" name="文本框 27"/>
          <p:cNvSpPr txBox="1">
            <a:spLocks noChangeArrowheads="1"/>
          </p:cNvSpPr>
          <p:nvPr/>
        </p:nvSpPr>
        <p:spPr bwMode="auto">
          <a:xfrm>
            <a:off x="281132" y="1904781"/>
            <a:ext cx="697627" cy="707886"/>
          </a:xfrm>
          <a:prstGeom prst="rect">
            <a:avLst/>
          </a:prstGeom>
          <a:noFill/>
          <a:ln w="9525">
            <a:noFill/>
            <a:miter lim="800000"/>
          </a:ln>
        </p:spPr>
        <p:txBody>
          <a:bodyPr wrap="none">
            <a:spAutoFit/>
          </a:bodyPr>
          <a:lstStyle/>
          <a:p>
            <a:r>
              <a:rPr lang="zh-CN" altLang="en-US" sz="4000" b="1">
                <a:latin typeface="楷体" panose="02010609060101010101" pitchFamily="49" charset="-122"/>
                <a:ea typeface="楷体" panose="02010609060101010101" pitchFamily="49" charset="-122"/>
              </a:rPr>
              <a:t>更</a:t>
            </a:r>
            <a:endParaRPr lang="zh-CN" altLang="en-US" sz="4000" b="1">
              <a:latin typeface="楷体" panose="02010609060101010101" pitchFamily="49" charset="-122"/>
              <a:ea typeface="楷体" panose="02010609060101010101" pitchFamily="49" charset="-122"/>
            </a:endParaRPr>
          </a:p>
        </p:txBody>
      </p:sp>
      <p:sp>
        <p:nvSpPr>
          <p:cNvPr id="12" name="文本框 11"/>
          <p:cNvSpPr txBox="1">
            <a:spLocks noChangeArrowheads="1"/>
          </p:cNvSpPr>
          <p:nvPr/>
        </p:nvSpPr>
        <p:spPr bwMode="auto">
          <a:xfrm>
            <a:off x="2389517" y="2779424"/>
            <a:ext cx="1005403" cy="584775"/>
          </a:xfrm>
          <a:prstGeom prst="rect">
            <a:avLst/>
          </a:prstGeom>
          <a:noFill/>
          <a:ln w="9525">
            <a:noFill/>
            <a:miter lim="800000"/>
          </a:ln>
        </p:spPr>
        <p:txBody>
          <a:bodyPr wrap="none">
            <a:spAutoFit/>
          </a:bodyPr>
          <a:lstStyle/>
          <a:p>
            <a:r>
              <a:rPr lang="zh-CN" altLang="en-US" sz="3200" b="1">
                <a:latin typeface="楷体" panose="02010609060101010101" pitchFamily="49" charset="-122"/>
                <a:ea typeface="楷体" panose="02010609060101010101" pitchFamily="49" charset="-122"/>
              </a:rPr>
              <a:t>更加</a:t>
            </a:r>
            <a:endParaRPr lang="zh-CN" altLang="en-US" sz="3200" b="1">
              <a:latin typeface="楷体" panose="02010609060101010101" pitchFamily="49" charset="-122"/>
              <a:ea typeface="楷体" panose="02010609060101010101" pitchFamily="49" charset="-122"/>
            </a:endParaRPr>
          </a:p>
        </p:txBody>
      </p:sp>
      <p:sp>
        <p:nvSpPr>
          <p:cNvPr id="13" name="文本框 12"/>
          <p:cNvSpPr txBox="1">
            <a:spLocks noChangeArrowheads="1"/>
          </p:cNvSpPr>
          <p:nvPr/>
        </p:nvSpPr>
        <p:spPr bwMode="auto">
          <a:xfrm>
            <a:off x="2389517" y="1274474"/>
            <a:ext cx="1005403" cy="584775"/>
          </a:xfrm>
          <a:prstGeom prst="rect">
            <a:avLst/>
          </a:prstGeom>
          <a:noFill/>
          <a:ln w="9525">
            <a:noFill/>
            <a:miter lim="800000"/>
          </a:ln>
        </p:spPr>
        <p:txBody>
          <a:bodyPr wrap="none">
            <a:spAutoFit/>
          </a:bodyPr>
          <a:lstStyle/>
          <a:p>
            <a:r>
              <a:rPr lang="zh-CN" altLang="en-US" sz="3200" b="1">
                <a:latin typeface="楷体" panose="02010609060101010101" pitchFamily="49" charset="-122"/>
                <a:ea typeface="楷体" panose="02010609060101010101" pitchFamily="49" charset="-122"/>
              </a:rPr>
              <a:t>变更</a:t>
            </a:r>
            <a:endParaRPr lang="zh-CN" altLang="en-US" sz="3200" b="1">
              <a:latin typeface="楷体" panose="02010609060101010101" pitchFamily="49" charset="-122"/>
              <a:ea typeface="楷体" panose="02010609060101010101" pitchFamily="49" charset="-122"/>
            </a:endParaRPr>
          </a:p>
        </p:txBody>
      </p:sp>
      <p:sp>
        <p:nvSpPr>
          <p:cNvPr id="14" name="文本框 13"/>
          <p:cNvSpPr txBox="1">
            <a:spLocks noChangeArrowheads="1"/>
          </p:cNvSpPr>
          <p:nvPr/>
        </p:nvSpPr>
        <p:spPr bwMode="auto">
          <a:xfrm>
            <a:off x="2389517" y="1717387"/>
            <a:ext cx="1826141" cy="584775"/>
          </a:xfrm>
          <a:prstGeom prst="rect">
            <a:avLst/>
          </a:prstGeom>
          <a:noFill/>
          <a:ln w="9525">
            <a:noFill/>
            <a:miter lim="800000"/>
          </a:ln>
        </p:spPr>
        <p:txBody>
          <a:bodyPr wrap="none">
            <a:spAutoFit/>
          </a:bodyPr>
          <a:lstStyle/>
          <a:p>
            <a:r>
              <a:rPr lang="zh-CN" altLang="en-US" sz="3200" b="1">
                <a:latin typeface="楷体" panose="02010609060101010101" pitchFamily="49" charset="-122"/>
                <a:ea typeface="楷体" panose="02010609060101010101" pitchFamily="49" charset="-122"/>
              </a:rPr>
              <a:t>少不更事</a:t>
            </a:r>
            <a:endParaRPr lang="zh-CN" altLang="en-US" sz="3200" b="1">
              <a:latin typeface="楷体" panose="02010609060101010101" pitchFamily="49" charset="-122"/>
              <a:ea typeface="楷体" panose="02010609060101010101" pitchFamily="49" charset="-122"/>
            </a:endParaRPr>
          </a:p>
        </p:txBody>
      </p:sp>
      <p:sp>
        <p:nvSpPr>
          <p:cNvPr id="15" name="左大括号 14"/>
          <p:cNvSpPr/>
          <p:nvPr/>
        </p:nvSpPr>
        <p:spPr>
          <a:xfrm>
            <a:off x="2065338" y="1085850"/>
            <a:ext cx="219075" cy="108902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2800"/>
          </a:p>
        </p:txBody>
      </p:sp>
      <p:sp>
        <p:nvSpPr>
          <p:cNvPr id="17" name="左大括号 16"/>
          <p:cNvSpPr/>
          <p:nvPr/>
        </p:nvSpPr>
        <p:spPr>
          <a:xfrm>
            <a:off x="2065338" y="2513013"/>
            <a:ext cx="219075" cy="830262"/>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a:p>
        </p:txBody>
      </p:sp>
      <p:sp>
        <p:nvSpPr>
          <p:cNvPr id="22540" name="文本框 9"/>
          <p:cNvSpPr txBox="1">
            <a:spLocks noChangeArrowheads="1"/>
          </p:cNvSpPr>
          <p:nvPr/>
        </p:nvSpPr>
        <p:spPr bwMode="auto">
          <a:xfrm>
            <a:off x="2389517" y="793462"/>
            <a:ext cx="1211262" cy="584775"/>
          </a:xfrm>
          <a:prstGeom prst="rect">
            <a:avLst/>
          </a:prstGeom>
          <a:noFill/>
          <a:ln w="9525">
            <a:noFill/>
            <a:miter lim="800000"/>
          </a:ln>
        </p:spPr>
        <p:txBody>
          <a:bodyPr>
            <a:spAutoFit/>
          </a:bodyPr>
          <a:lstStyle/>
          <a:p>
            <a:r>
              <a:rPr lang="zh-CN" altLang="en-US" sz="3200" b="1">
                <a:latin typeface="楷体" panose="02010609060101010101" pitchFamily="49" charset="-122"/>
                <a:ea typeface="楷体" panose="02010609060101010101" pitchFamily="49" charset="-122"/>
              </a:rPr>
              <a:t>五更</a:t>
            </a:r>
            <a:endParaRPr lang="zh-CN" altLang="en-US" sz="3200" b="1">
              <a:latin typeface="楷体" panose="02010609060101010101" pitchFamily="49" charset="-122"/>
              <a:ea typeface="楷体" panose="02010609060101010101" pitchFamily="49" charset="-122"/>
            </a:endParaRPr>
          </a:p>
        </p:txBody>
      </p:sp>
      <p:sp>
        <p:nvSpPr>
          <p:cNvPr id="16" name="云形标注 15"/>
          <p:cNvSpPr/>
          <p:nvPr/>
        </p:nvSpPr>
        <p:spPr>
          <a:xfrm>
            <a:off x="4860032" y="416558"/>
            <a:ext cx="3863335" cy="4192910"/>
          </a:xfrm>
          <a:prstGeom prst="cloudCallout">
            <a:avLst>
              <a:gd name="adj1" fmla="val -62762"/>
              <a:gd name="adj2" fmla="val -8511"/>
            </a:avLst>
          </a:prstGeom>
        </p:spPr>
        <p:style>
          <a:lnRef idx="3">
            <a:schemeClr val="lt1"/>
          </a:lnRef>
          <a:fillRef idx="1">
            <a:schemeClr val="accent6"/>
          </a:fillRef>
          <a:effectRef idx="1">
            <a:schemeClr val="accent6"/>
          </a:effectRef>
          <a:fontRef idx="minor">
            <a:schemeClr val="lt1"/>
          </a:fontRef>
        </p:style>
        <p:txBody>
          <a:bodyPr anchor="ctr"/>
          <a:lstStyle/>
          <a:p>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“更”这个字在读“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gèng</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时表示愈发；再、又。其他时候都读“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gēng</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endPar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a:spLocks noChangeArrowheads="1"/>
          </p:cNvSpPr>
          <p:nvPr/>
        </p:nvSpPr>
        <p:spPr bwMode="auto">
          <a:xfrm>
            <a:off x="337421" y="2187576"/>
            <a:ext cx="699230" cy="707886"/>
          </a:xfrm>
          <a:prstGeom prst="rect">
            <a:avLst/>
          </a:prstGeom>
          <a:noFill/>
          <a:ln w="9525">
            <a:noFill/>
            <a:miter lim="800000"/>
          </a:ln>
        </p:spPr>
        <p:txBody>
          <a:bodyPr wrap="none">
            <a:spAutoFit/>
          </a:bodyPr>
          <a:lstStyle/>
          <a:p>
            <a:r>
              <a:rPr lang="zh-CN" altLang="en-US" sz="4000" b="1" dirty="0">
                <a:latin typeface="楷体" panose="02010609060101010101" pitchFamily="49" charset="-122"/>
                <a:ea typeface="楷体" panose="02010609060101010101" pitchFamily="49" charset="-122"/>
              </a:rPr>
              <a:t>累</a:t>
            </a:r>
            <a:endParaRPr lang="zh-CN" altLang="en-US" sz="4000" b="1" dirty="0">
              <a:latin typeface="楷体" panose="02010609060101010101" pitchFamily="49" charset="-122"/>
              <a:ea typeface="楷体" panose="02010609060101010101" pitchFamily="49" charset="-122"/>
            </a:endParaRPr>
          </a:p>
        </p:txBody>
      </p:sp>
      <p:sp>
        <p:nvSpPr>
          <p:cNvPr id="29" name="左大括号 28"/>
          <p:cNvSpPr/>
          <p:nvPr/>
        </p:nvSpPr>
        <p:spPr>
          <a:xfrm>
            <a:off x="958850" y="1697038"/>
            <a:ext cx="330200" cy="1744662"/>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2800">
              <a:latin typeface="楷体" panose="02010609060101010101" pitchFamily="49" charset="-122"/>
              <a:ea typeface="楷体" panose="02010609060101010101" pitchFamily="49" charset="-122"/>
            </a:endParaRPr>
          </a:p>
        </p:txBody>
      </p:sp>
      <p:sp>
        <p:nvSpPr>
          <p:cNvPr id="32" name="文本框 31"/>
          <p:cNvSpPr txBox="1">
            <a:spLocks noChangeArrowheads="1"/>
          </p:cNvSpPr>
          <p:nvPr/>
        </p:nvSpPr>
        <p:spPr bwMode="auto">
          <a:xfrm>
            <a:off x="1203325" y="1463675"/>
            <a:ext cx="703886" cy="584775"/>
          </a:xfrm>
          <a:prstGeom prst="rect">
            <a:avLst/>
          </a:prstGeom>
          <a:noFill/>
          <a:ln w="9525">
            <a:noFill/>
            <a:miter lim="800000"/>
          </a:ln>
        </p:spPr>
        <p:txBody>
          <a:bodyPr wrap="square">
            <a:spAutoFit/>
          </a:bodyPr>
          <a:lstStyle/>
          <a:p>
            <a:r>
              <a:rPr lang="en-US" altLang="zh-CN" sz="3200" b="1" dirty="0" err="1">
                <a:latin typeface="汉语拼音" panose="000B0604020202020204" pitchFamily="34" charset="0"/>
                <a:cs typeface="汉语拼音" panose="000B0604020202020204" pitchFamily="34" charset="0"/>
              </a:rPr>
              <a:t>lěi</a:t>
            </a:r>
            <a:endParaRPr lang="en-US" altLang="zh-CN" sz="3200" b="1" dirty="0">
              <a:latin typeface="汉语拼音" panose="000B0604020202020204" pitchFamily="34" charset="0"/>
              <a:cs typeface="汉语拼音" panose="000B0604020202020204" pitchFamily="34" charset="0"/>
            </a:endParaRPr>
          </a:p>
        </p:txBody>
      </p:sp>
      <p:sp>
        <p:nvSpPr>
          <p:cNvPr id="33" name="文本框 32"/>
          <p:cNvSpPr txBox="1">
            <a:spLocks noChangeArrowheads="1"/>
          </p:cNvSpPr>
          <p:nvPr/>
        </p:nvSpPr>
        <p:spPr bwMode="auto">
          <a:xfrm>
            <a:off x="1203324" y="3109913"/>
            <a:ext cx="700063" cy="584775"/>
          </a:xfrm>
          <a:prstGeom prst="rect">
            <a:avLst/>
          </a:prstGeom>
          <a:noFill/>
          <a:ln w="9525">
            <a:noFill/>
            <a:miter lim="800000"/>
          </a:ln>
        </p:spPr>
        <p:txBody>
          <a:bodyPr wrap="square">
            <a:spAutoFit/>
          </a:bodyPr>
          <a:lstStyle/>
          <a:p>
            <a:r>
              <a:rPr lang="en-US" altLang="zh-CN" sz="3200" b="1" dirty="0" err="1">
                <a:latin typeface="汉语拼音" panose="000B0604020202020204" pitchFamily="34" charset="0"/>
                <a:cs typeface="汉语拼音" panose="000B0604020202020204" pitchFamily="34" charset="0"/>
              </a:rPr>
              <a:t>lèi</a:t>
            </a:r>
            <a:endParaRPr lang="en-US" altLang="zh-CN" sz="3200" b="1" dirty="0">
              <a:latin typeface="汉语拼音" panose="000B0604020202020204" pitchFamily="34" charset="0"/>
              <a:cs typeface="汉语拼音" panose="000B0604020202020204" pitchFamily="34" charset="0"/>
            </a:endParaRPr>
          </a:p>
        </p:txBody>
      </p:sp>
      <p:sp>
        <p:nvSpPr>
          <p:cNvPr id="36" name="文本框 35"/>
          <p:cNvSpPr txBox="1">
            <a:spLocks noChangeArrowheads="1"/>
          </p:cNvSpPr>
          <p:nvPr/>
        </p:nvSpPr>
        <p:spPr bwMode="auto">
          <a:xfrm>
            <a:off x="1962150" y="2752725"/>
            <a:ext cx="1199014"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劳累</a:t>
            </a:r>
            <a:endParaRPr lang="zh-CN" altLang="en-US" sz="3200" b="1">
              <a:latin typeface="楷体" panose="02010609060101010101" pitchFamily="49" charset="-122"/>
              <a:ea typeface="楷体" panose="02010609060101010101" pitchFamily="49" charset="-122"/>
            </a:endParaRPr>
          </a:p>
        </p:txBody>
      </p:sp>
      <p:sp>
        <p:nvSpPr>
          <p:cNvPr id="37" name="文本框 36"/>
          <p:cNvSpPr txBox="1">
            <a:spLocks noChangeArrowheads="1"/>
          </p:cNvSpPr>
          <p:nvPr/>
        </p:nvSpPr>
        <p:spPr bwMode="auto">
          <a:xfrm>
            <a:off x="1962150" y="1858963"/>
            <a:ext cx="1199014"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累计</a:t>
            </a:r>
            <a:endParaRPr lang="zh-CN" altLang="en-US" sz="3200" b="1">
              <a:latin typeface="楷体" panose="02010609060101010101" pitchFamily="49" charset="-122"/>
              <a:ea typeface="楷体" panose="02010609060101010101" pitchFamily="49" charset="-122"/>
            </a:endParaRPr>
          </a:p>
        </p:txBody>
      </p:sp>
      <p:sp>
        <p:nvSpPr>
          <p:cNvPr id="40" name="文本框 39"/>
          <p:cNvSpPr txBox="1">
            <a:spLocks noChangeArrowheads="1"/>
          </p:cNvSpPr>
          <p:nvPr/>
        </p:nvSpPr>
        <p:spPr bwMode="auto">
          <a:xfrm>
            <a:off x="1962150" y="2292350"/>
            <a:ext cx="1170001"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累赘</a:t>
            </a:r>
            <a:endParaRPr lang="zh-CN" altLang="en-US" sz="3200" b="1">
              <a:latin typeface="楷体" panose="02010609060101010101" pitchFamily="49" charset="-122"/>
              <a:ea typeface="楷体" panose="02010609060101010101" pitchFamily="49" charset="-122"/>
            </a:endParaRPr>
          </a:p>
        </p:txBody>
      </p:sp>
      <p:sp>
        <p:nvSpPr>
          <p:cNvPr id="41" name="文本框 40"/>
          <p:cNvSpPr txBox="1">
            <a:spLocks noChangeArrowheads="1"/>
          </p:cNvSpPr>
          <p:nvPr/>
        </p:nvSpPr>
        <p:spPr bwMode="auto">
          <a:xfrm>
            <a:off x="1203325" y="2292350"/>
            <a:ext cx="1020439" cy="584775"/>
          </a:xfrm>
          <a:prstGeom prst="rect">
            <a:avLst/>
          </a:prstGeom>
          <a:noFill/>
          <a:ln w="9525">
            <a:noFill/>
            <a:miter lim="800000"/>
          </a:ln>
        </p:spPr>
        <p:txBody>
          <a:bodyPr wrap="square">
            <a:spAutoFit/>
          </a:bodyPr>
          <a:lstStyle/>
          <a:p>
            <a:r>
              <a:rPr lang="en-US" altLang="zh-CN" sz="3200" b="1" dirty="0" err="1">
                <a:latin typeface="汉语拼音" panose="000B0604020202020204" pitchFamily="34" charset="0"/>
                <a:cs typeface="汉语拼音" panose="000B0604020202020204" pitchFamily="34" charset="0"/>
              </a:rPr>
              <a:t>léi</a:t>
            </a:r>
            <a:endParaRPr lang="en-US" altLang="zh-CN" sz="3200" b="1" dirty="0">
              <a:latin typeface="汉语拼音" panose="000B0604020202020204" pitchFamily="34" charset="0"/>
              <a:cs typeface="汉语拼音" panose="000B0604020202020204" pitchFamily="34" charset="0"/>
            </a:endParaRPr>
          </a:p>
        </p:txBody>
      </p:sp>
      <p:sp>
        <p:nvSpPr>
          <p:cNvPr id="2" name="文本框 1"/>
          <p:cNvSpPr txBox="1">
            <a:spLocks noChangeArrowheads="1"/>
          </p:cNvSpPr>
          <p:nvPr/>
        </p:nvSpPr>
        <p:spPr bwMode="auto">
          <a:xfrm>
            <a:off x="1962150" y="1490663"/>
            <a:ext cx="1199014"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连累</a:t>
            </a:r>
            <a:endParaRPr lang="zh-CN" altLang="en-US" sz="3200" b="1">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1962150" y="3162300"/>
            <a:ext cx="1199014"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累人</a:t>
            </a:r>
            <a:endParaRPr lang="zh-CN" altLang="en-US" sz="3200" b="1">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1962150" y="3571875"/>
            <a:ext cx="2177802" cy="584775"/>
          </a:xfrm>
          <a:prstGeom prst="rect">
            <a:avLst/>
          </a:prstGeom>
          <a:noFill/>
          <a:ln w="9525">
            <a:noFill/>
            <a:miter lim="800000"/>
          </a:ln>
        </p:spPr>
        <p:txBody>
          <a:bodyPr wrap="square">
            <a:spAutoFit/>
          </a:bodyPr>
          <a:lstStyle/>
          <a:p>
            <a:r>
              <a:rPr lang="zh-CN" altLang="en-US" sz="3200" b="1" dirty="0">
                <a:latin typeface="楷体" panose="02010609060101010101" pitchFamily="49" charset="-122"/>
                <a:ea typeface="楷体" panose="02010609060101010101" pitchFamily="49" charset="-122"/>
              </a:rPr>
              <a:t>累了一天</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962150" y="1123950"/>
            <a:ext cx="2177802" cy="584775"/>
          </a:xfrm>
          <a:prstGeom prst="rect">
            <a:avLst/>
          </a:prstGeom>
          <a:noFill/>
          <a:ln w="9525">
            <a:noFill/>
            <a:miter lim="800000"/>
          </a:ln>
        </p:spPr>
        <p:txBody>
          <a:bodyPr wrap="square">
            <a:spAutoFit/>
          </a:bodyPr>
          <a:lstStyle/>
          <a:p>
            <a:r>
              <a:rPr lang="zh-CN" altLang="en-US" sz="3200" b="1">
                <a:latin typeface="楷体" panose="02010609060101010101" pitchFamily="49" charset="-122"/>
                <a:ea typeface="楷体" panose="02010609060101010101" pitchFamily="49" charset="-122"/>
              </a:rPr>
              <a:t>累教不改</a:t>
            </a:r>
            <a:endParaRPr lang="zh-CN" altLang="en-US" sz="3200" b="1">
              <a:latin typeface="楷体" panose="02010609060101010101" pitchFamily="49" charset="-122"/>
              <a:ea typeface="楷体" panose="02010609060101010101" pitchFamily="49" charset="-122"/>
            </a:endParaRPr>
          </a:p>
        </p:txBody>
      </p:sp>
      <p:sp>
        <p:nvSpPr>
          <p:cNvPr id="6" name="左大括号 5"/>
          <p:cNvSpPr/>
          <p:nvPr/>
        </p:nvSpPr>
        <p:spPr>
          <a:xfrm>
            <a:off x="1778000" y="1236663"/>
            <a:ext cx="183642" cy="9144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3200" b="1">
              <a:latin typeface="楷体" panose="02010609060101010101" pitchFamily="49" charset="-122"/>
              <a:ea typeface="楷体" panose="02010609060101010101" pitchFamily="49" charset="-122"/>
            </a:endParaRPr>
          </a:p>
        </p:txBody>
      </p:sp>
      <p:sp>
        <p:nvSpPr>
          <p:cNvPr id="7" name="左大括号 6"/>
          <p:cNvSpPr/>
          <p:nvPr/>
        </p:nvSpPr>
        <p:spPr>
          <a:xfrm>
            <a:off x="1797050" y="2882900"/>
            <a:ext cx="185534" cy="9144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fontAlgn="auto">
              <a:spcBef>
                <a:spcPts val="0"/>
              </a:spcBef>
              <a:spcAft>
                <a:spcPts val="0"/>
              </a:spcAft>
              <a:defRPr/>
            </a:pPr>
            <a:endParaRPr lang="zh-CN" altLang="en-US" sz="3200" b="1">
              <a:latin typeface="楷体" panose="02010609060101010101" pitchFamily="49" charset="-122"/>
              <a:ea typeface="楷体" panose="02010609060101010101" pitchFamily="49" charset="-122"/>
            </a:endParaRPr>
          </a:p>
        </p:txBody>
      </p:sp>
      <p:sp>
        <p:nvSpPr>
          <p:cNvPr id="17" name="云形标注 16"/>
          <p:cNvSpPr/>
          <p:nvPr/>
        </p:nvSpPr>
        <p:spPr>
          <a:xfrm>
            <a:off x="4499992" y="656270"/>
            <a:ext cx="3863335" cy="4192910"/>
          </a:xfrm>
          <a:prstGeom prst="cloudCallout">
            <a:avLst>
              <a:gd name="adj1" fmla="val -62762"/>
              <a:gd name="adj2" fmla="val -8511"/>
            </a:avLst>
          </a:prstGeom>
        </p:spPr>
        <p:style>
          <a:lnRef idx="3">
            <a:schemeClr val="lt1"/>
          </a:lnRef>
          <a:fillRef idx="1">
            <a:schemeClr val="accent6"/>
          </a:fillRef>
          <a:effectRef idx="1">
            <a:schemeClr val="accent6"/>
          </a:effectRef>
          <a:fontRef idx="minor">
            <a:schemeClr val="lt1"/>
          </a:fontRef>
        </p:style>
        <p:txBody>
          <a:bodyPr anchor="ctr"/>
          <a:lstStyle/>
          <a:p>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“累”这个字在读“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lèi</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时表示疲劳、操劳、使疲劳；读“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léi</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时表示多余或麻烦；</a:t>
            </a:r>
            <a:endPar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endParaRPr>
          </a:p>
          <a:p>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其他时候读“</a:t>
            </a:r>
            <a:r>
              <a:rPr lang="en-US" altLang="zh-CN" sz="2600" b="1" dirty="0" err="1">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lěi</a:t>
            </a:r>
            <a:r>
              <a:rPr lang="en-US" altLang="zh-CN"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r>
              <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rPr>
              <a:t>。</a:t>
            </a:r>
            <a:endParaRPr lang="zh-CN" altLang="en-US" sz="2600" b="1" dirty="0">
              <a:solidFill>
                <a:schemeClr val="tx1"/>
              </a:solidFill>
              <a:latin typeface="汉语拼音" panose="000B0604020202020204" pitchFamily="34" charset="0"/>
              <a:ea typeface="楷体" panose="02010609060101010101" pitchFamily="49" charset="-122"/>
              <a:cs typeface="汉语拼音" panose="00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ags/tag1.xml><?xml version="1.0" encoding="utf-8"?>
<p:tagLst xmlns:p="http://schemas.openxmlformats.org/presentationml/2006/main">
  <p:tag name="KSO_WPP_MARK_KEY" val="864a1003-4890-4bc0-ac7b-90c534983a10"/>
</p:tagLst>
</file>

<file path=ppt/theme/theme1.xml><?xml version="1.0" encoding="utf-8"?>
<a:theme xmlns:a="http://schemas.openxmlformats.org/drawingml/2006/main" name="1_回顾">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7658</Words>
  <Application>WPS 演示</Application>
  <PresentationFormat>全屏显示(16:9)</PresentationFormat>
  <Paragraphs>931</Paragraphs>
  <Slides>72</Slides>
  <Notes>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72</vt:i4>
      </vt:variant>
    </vt:vector>
  </HeadingPairs>
  <TitlesOfParts>
    <vt:vector size="87" baseType="lpstr">
      <vt:lpstr>Arial</vt:lpstr>
      <vt:lpstr>宋体</vt:lpstr>
      <vt:lpstr>Wingdings</vt:lpstr>
      <vt:lpstr>Calibri</vt:lpstr>
      <vt:lpstr>黑体</vt:lpstr>
      <vt:lpstr>楷体</vt:lpstr>
      <vt:lpstr>汉语拼音</vt:lpstr>
      <vt:lpstr>幼圆</vt:lpstr>
      <vt:lpstr>微软雅黑</vt:lpstr>
      <vt:lpstr>Arial Unicode MS</vt:lpstr>
      <vt:lpstr>Wingdings</vt:lpstr>
      <vt:lpstr>Xingkai SC</vt:lpstr>
      <vt:lpstr>Segoe Print</vt:lpstr>
      <vt:lpstr>Calibri Light</vt:lpstr>
      <vt:lpstr>1_回顾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544</cp:revision>
  <dcterms:created xsi:type="dcterms:W3CDTF">2017-03-17T02:28:00Z</dcterms:created>
  <dcterms:modified xsi:type="dcterms:W3CDTF">2022-12-19T16:23:48Z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7AD129D180F94DB0B16AE593276198F4</vt:lpwstr>
  </property>
</Properties>
</file>