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60"/>
  </p:notesMasterIdLst>
  <p:sldIdLst>
    <p:sldId id="1296" r:id="rId3"/>
    <p:sldId id="1489" r:id="rId4"/>
    <p:sldId id="1999" r:id="rId5"/>
    <p:sldId id="1490" r:id="rId6"/>
    <p:sldId id="1871" r:id="rId7"/>
    <p:sldId id="1491" r:id="rId8"/>
    <p:sldId id="1492" r:id="rId9"/>
    <p:sldId id="1608" r:id="rId10"/>
    <p:sldId id="1917" r:id="rId11"/>
    <p:sldId id="2001" r:id="rId12"/>
    <p:sldId id="2002" r:id="rId13"/>
    <p:sldId id="2004" r:id="rId14"/>
    <p:sldId id="2018" r:id="rId15"/>
    <p:sldId id="2017" r:id="rId16"/>
    <p:sldId id="1609" r:id="rId17"/>
    <p:sldId id="2055" r:id="rId18"/>
    <p:sldId id="2056" r:id="rId19"/>
    <p:sldId id="2057" r:id="rId20"/>
    <p:sldId id="2058" r:id="rId21"/>
    <p:sldId id="2059" r:id="rId22"/>
    <p:sldId id="2060" r:id="rId23"/>
    <p:sldId id="2061" r:id="rId24"/>
    <p:sldId id="2062" r:id="rId25"/>
    <p:sldId id="2063" r:id="rId26"/>
    <p:sldId id="2064" r:id="rId27"/>
    <p:sldId id="2065" r:id="rId28"/>
    <p:sldId id="2010" r:id="rId29"/>
    <p:sldId id="2011" r:id="rId30"/>
    <p:sldId id="2012" r:id="rId31"/>
    <p:sldId id="2013" r:id="rId32"/>
    <p:sldId id="2014" r:id="rId33"/>
    <p:sldId id="1510" r:id="rId34"/>
    <p:sldId id="2030" r:id="rId35"/>
    <p:sldId id="2031" r:id="rId36"/>
    <p:sldId id="1935" r:id="rId37"/>
    <p:sldId id="1940" r:id="rId38"/>
    <p:sldId id="1938" r:id="rId39"/>
    <p:sldId id="2053" r:id="rId40"/>
    <p:sldId id="2032" r:id="rId41"/>
    <p:sldId id="2020" r:id="rId42"/>
    <p:sldId id="2033" r:id="rId43"/>
    <p:sldId id="2034" r:id="rId44"/>
    <p:sldId id="2035" r:id="rId45"/>
    <p:sldId id="2036" r:id="rId46"/>
    <p:sldId id="2037" r:id="rId47"/>
    <p:sldId id="2038" r:id="rId48"/>
    <p:sldId id="2028" r:id="rId49"/>
    <p:sldId id="2049" r:id="rId50"/>
    <p:sldId id="2052" r:id="rId51"/>
    <p:sldId id="2040" r:id="rId52"/>
    <p:sldId id="2066" r:id="rId53"/>
    <p:sldId id="2067" r:id="rId54"/>
    <p:sldId id="2068" r:id="rId55"/>
    <p:sldId id="2043" r:id="rId56"/>
    <p:sldId id="2069" r:id="rId57"/>
    <p:sldId id="2070" r:id="rId58"/>
    <p:sldId id="1982" r:id="rId59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64"/>
    </p:embeddedFont>
    <p:embeddedFont>
      <p:font typeface="Calibri" panose="020F0502020204030204" pitchFamily="34" charset="0"/>
      <p:regular r:id="rId65"/>
      <p:bold r:id="rId66"/>
      <p:italic r:id="rId67"/>
      <p:boldItalic r:id="rId68"/>
    </p:embeddedFont>
    <p:embeddedFont>
      <p:font typeface="黑体" panose="02010609060101010101" pitchFamily="49" charset="-122"/>
      <p:regular r:id="rId69"/>
    </p:embeddedFont>
    <p:embeddedFont>
      <p:font typeface="汉语拼音" panose="000B0604020202020204" pitchFamily="34" charset="0"/>
      <p:regular r:id="rId70"/>
    </p:embeddedFont>
    <p:embeddedFont>
      <p:font typeface="幼圆" panose="02010509060101010101" charset="-122"/>
      <p:regular r:id="rId71"/>
    </p:embeddedFont>
    <p:embeddedFont>
      <p:font typeface="Calibri Light" panose="020F0302020204030204" charset="0"/>
      <p:regular r:id="rId72"/>
      <p:italic r:id="rId73"/>
    </p:embeddedFont>
  </p:embeddedFontLst>
  <p:custDataLst>
    <p:tags r:id="rId74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13" userDrawn="1">
          <p15:clr>
            <a:srgbClr val="A4A3A4"/>
          </p15:clr>
        </p15:guide>
        <p15:guide id="2" pos="33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6DE"/>
    <a:srgbClr val="CBF1FF"/>
    <a:srgbClr val="FFFFFF"/>
    <a:srgbClr val="D1F5B8"/>
    <a:srgbClr val="0000FF"/>
    <a:srgbClr val="0B5FD1"/>
    <a:srgbClr val="ECAAC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94455" autoAdjust="0"/>
  </p:normalViewPr>
  <p:slideViewPr>
    <p:cSldViewPr showGuides="1">
      <p:cViewPr varScale="1">
        <p:scale>
          <a:sx n="110" d="100"/>
          <a:sy n="110" d="100"/>
        </p:scale>
        <p:origin x="-372" y="-78"/>
      </p:cViewPr>
      <p:guideLst>
        <p:guide orient="horz" pos="1513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4" Type="http://schemas.openxmlformats.org/officeDocument/2006/relationships/tags" Target="tags/tag1.xml"/><Relationship Id="rId73" Type="http://schemas.openxmlformats.org/officeDocument/2006/relationships/font" Target="fonts/font10.fntdata"/><Relationship Id="rId72" Type="http://schemas.openxmlformats.org/officeDocument/2006/relationships/font" Target="fonts/font9.fntdata"/><Relationship Id="rId71" Type="http://schemas.openxmlformats.org/officeDocument/2006/relationships/font" Target="fonts/font8.fntdata"/><Relationship Id="rId70" Type="http://schemas.openxmlformats.org/officeDocument/2006/relationships/font" Target="fonts/font7.fntdata"/><Relationship Id="rId7" Type="http://schemas.openxmlformats.org/officeDocument/2006/relationships/slide" Target="slides/slide5.xml"/><Relationship Id="rId69" Type="http://schemas.openxmlformats.org/officeDocument/2006/relationships/font" Target="fonts/font6.fntdata"/><Relationship Id="rId68" Type="http://schemas.openxmlformats.org/officeDocument/2006/relationships/font" Target="fonts/font5.fntdata"/><Relationship Id="rId67" Type="http://schemas.openxmlformats.org/officeDocument/2006/relationships/font" Target="fonts/font4.fntdata"/><Relationship Id="rId66" Type="http://schemas.openxmlformats.org/officeDocument/2006/relationships/font" Target="fonts/font3.fntdata"/><Relationship Id="rId65" Type="http://schemas.openxmlformats.org/officeDocument/2006/relationships/font" Target="fonts/font2.fntdata"/><Relationship Id="rId64" Type="http://schemas.openxmlformats.org/officeDocument/2006/relationships/font" Target="fonts/font1.fntdata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9EA1383-D187-4694-AA93-621E94450F7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A93969D-5654-4409-9EB1-28A5B2BFF27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987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4.jpeg"/><Relationship Id="rId26" Type="http://schemas.openxmlformats.org/officeDocument/2006/relationships/image" Target="../media/image3.jpeg"/><Relationship Id="rId25" Type="http://schemas.openxmlformats.org/officeDocument/2006/relationships/image" Target="../media/image2.png"/><Relationship Id="rId24" Type="http://schemas.openxmlformats.org/officeDocument/2006/relationships/image" Target="../media/image1.pn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9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/>
          <p:nvPr/>
        </p:nvSpPr>
        <p:spPr>
          <a:xfrm>
            <a:off x="1331640" y="1317220"/>
            <a:ext cx="6937850" cy="16204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第</a:t>
            </a:r>
            <a:r>
              <a:rPr lang="zh-CN" altLang="en-US" sz="7200" b="1" spc="450" dirty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八</a:t>
            </a: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单元复习</a:t>
            </a:r>
            <a:endParaRPr lang="zh-CN" altLang="en-US" sz="7200" b="1" spc="450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2"/>
          <p:cNvSpPr txBox="1"/>
          <p:nvPr/>
        </p:nvSpPr>
        <p:spPr>
          <a:xfrm>
            <a:off x="189166" y="109163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</a:t>
            </a:r>
            <a:r>
              <a:rPr lang="zh-CN" altLang="en-US" sz="1200" dirty="0" smtClean="0"/>
              <a:t>五年级    </a:t>
            </a:r>
            <a:r>
              <a:rPr lang="zh-CN" altLang="en-US" sz="1200" dirty="0"/>
              <a:t>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652043" y="3210967"/>
            <a:ext cx="104775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juǎn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563143" y="1653630"/>
            <a:ext cx="76200" cy="19716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652043" y="1420267"/>
            <a:ext cx="97494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juàn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851213" y="2285524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卷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699792" y="2810342"/>
            <a:ext cx="292125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卷席子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线形标注 1 22"/>
          <p:cNvSpPr/>
          <p:nvPr/>
        </p:nvSpPr>
        <p:spPr>
          <a:xfrm>
            <a:off x="4896677" y="991929"/>
            <a:ext cx="3456384" cy="3259137"/>
          </a:xfrm>
          <a:prstGeom prst="borderCallout1">
            <a:avLst>
              <a:gd name="adj1" fmla="val 52532"/>
              <a:gd name="adj2" fmla="val -654"/>
              <a:gd name="adj3" fmla="val 68807"/>
              <a:gd name="adj4" fmla="val -2437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卷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这个字在读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juǎn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时表示把东西裹成圆筒；或圆筒的东西；掀起；量词。其他时候读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juàn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699792" y="585204"/>
            <a:ext cx="291864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手不释卷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42498" y="3258017"/>
            <a:ext cx="31461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烟卷儿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99793" y="1507580"/>
            <a:ext cx="16563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上卷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2415630" y="809080"/>
            <a:ext cx="284163" cy="17494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545012" y="3103017"/>
            <a:ext cx="88900" cy="11461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699793" y="1020179"/>
            <a:ext cx="16737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卷宗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99793" y="1942555"/>
            <a:ext cx="165631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交卷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99793" y="2377530"/>
            <a:ext cx="16737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画卷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742498" y="3705692"/>
            <a:ext cx="16737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卷起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742498" y="4138504"/>
            <a:ext cx="167377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左大括号 19"/>
          <p:cNvSpPr/>
          <p:nvPr/>
        </p:nvSpPr>
        <p:spPr>
          <a:xfrm>
            <a:off x="1852563" y="1409193"/>
            <a:ext cx="306388" cy="26193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277988" y="3749168"/>
            <a:ext cx="88998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chāi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277988" y="1104393"/>
            <a:ext cx="1150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chā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525788" y="2479168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相差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1145746" y="2294502"/>
            <a:ext cx="75052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525788" y="2919479"/>
            <a:ext cx="223109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记差了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525788" y="770876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差额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525788" y="1157718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差错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188562" y="740857"/>
            <a:ext cx="344488" cy="124301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21" name="线形标注 1 20"/>
          <p:cNvSpPr/>
          <p:nvPr/>
        </p:nvSpPr>
        <p:spPr>
          <a:xfrm>
            <a:off x="5606395" y="695959"/>
            <a:ext cx="3034646" cy="3469585"/>
          </a:xfrm>
          <a:prstGeom prst="borderCallout1">
            <a:avLst>
              <a:gd name="adj1" fmla="val 44181"/>
              <a:gd name="adj2" fmla="val 1030"/>
              <a:gd name="adj3" fmla="val 87885"/>
              <a:gd name="adj4" fmla="val -3476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差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chāi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时表示派出去、公事、派遣的人；读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chà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时表示不好、欠缺、错；其他时候都读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rgbClr val="CC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</a:t>
            </a:r>
            <a:r>
              <a:rPr lang="en-US" altLang="en-US" sz="2800" dirty="0" err="1">
                <a:solidFill>
                  <a:srgbClr val="CC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ā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3217813" y="2250568"/>
            <a:ext cx="180975" cy="10826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525788" y="347806"/>
            <a:ext cx="14061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差别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525788" y="3332106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差事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563888" y="1609218"/>
            <a:ext cx="28781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差强人意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25788" y="2078323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差劲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525788" y="3748031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出差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25788" y="4165544"/>
            <a:ext cx="158406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当差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224138" y="3445956"/>
            <a:ext cx="179388" cy="10826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277988" y="2531556"/>
            <a:ext cx="805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chà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754212" y="3102000"/>
            <a:ext cx="920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bèn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635150" y="1725638"/>
            <a:ext cx="76200" cy="162401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724050" y="1492275"/>
            <a:ext cx="7747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b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ē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984275" y="2141125"/>
            <a:ext cx="53816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奔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745160" y="2614350"/>
            <a:ext cx="1771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投奔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线形标注 1 22"/>
          <p:cNvSpPr/>
          <p:nvPr/>
        </p:nvSpPr>
        <p:spPr>
          <a:xfrm>
            <a:off x="4812749" y="668249"/>
            <a:ext cx="3127300" cy="2663651"/>
          </a:xfrm>
          <a:prstGeom prst="borderCallout1">
            <a:avLst>
              <a:gd name="adj1" fmla="val 56874"/>
              <a:gd name="adj2" fmla="val 661"/>
              <a:gd name="adj3" fmla="val 89148"/>
              <a:gd name="adj4" fmla="val -3667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奔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这个字在读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bèn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时表示直往目的地；接近。其他时候读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 smtClean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bēn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71800" y="771550"/>
            <a:ext cx="17716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奔跑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45160" y="3331900"/>
            <a:ext cx="19097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71800" y="1581175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奔丧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2487637" y="993800"/>
            <a:ext cx="284163" cy="13938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584475" y="2917850"/>
            <a:ext cx="90487" cy="8921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71800" y="1206525"/>
            <a:ext cx="1016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出奔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771800" y="2016150"/>
            <a:ext cx="100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奔放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560" y="925822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</a:rPr>
              <a:t>填字组词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7584" y="1626245"/>
            <a:ext cx="849694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 </a:t>
            </a:r>
            <a:r>
              <a:rPr lang="en-US" altLang="zh-CN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3200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wèi</a:t>
            </a:r>
            <a:r>
              <a:rPr lang="en-US" altLang="zh-CN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             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suǒ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             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zhǎn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        </a:t>
            </a:r>
            <a:endParaRPr lang="en-US" altLang="zh-CN" sz="32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称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新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部      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)     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杀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河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(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开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78458" y="2054870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谓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57783" y="3072942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57783" y="4017164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渭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067943" y="2054870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23543" y="3072942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锁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067944" y="4017164"/>
            <a:ext cx="57995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唢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725857" y="2078315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725857" y="3096387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斩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725857" y="4040609"/>
            <a:ext cx="639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792327" y="195011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五、巩固练习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30586" y="460745"/>
            <a:ext cx="44243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</a:rPr>
              <a:t>找出括号内正确的字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55638" y="1339850"/>
            <a:ext cx="8956922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限   根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刊  刑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物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盛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衰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朗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诵   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诲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悔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称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谓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胃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斩   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杀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凯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锁  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碎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61125" y="1507651"/>
            <a:ext cx="6465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032909" y="1549626"/>
            <a:ext cx="6465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200823" y="1507651"/>
            <a:ext cx="6465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343746" y="2421337"/>
            <a:ext cx="6465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18196" y="2429622"/>
            <a:ext cx="6465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200823" y="2421336"/>
            <a:ext cx="38020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906156" y="3512209"/>
            <a:ext cx="42837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977714" y="3457231"/>
            <a:ext cx="3784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856810" y="3488707"/>
            <a:ext cx="5341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2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51520" y="882581"/>
            <a:ext cx="8760516" cy="39333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32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/>
              <a:t>诲人不倦  岂有此理   </a:t>
            </a:r>
            <a:r>
              <a:rPr lang="zh-CN" altLang="en-US" dirty="0" smtClean="0"/>
              <a:t>津津有味  </a:t>
            </a:r>
            <a:r>
              <a:rPr lang="zh-CN" altLang="en-US" dirty="0"/>
              <a:t>一知半解    兴亡盛衰  栩栩如生   </a:t>
            </a:r>
            <a:r>
              <a:rPr lang="zh-CN" altLang="en-US" dirty="0" smtClean="0"/>
              <a:t>索然无味  无</a:t>
            </a:r>
            <a:r>
              <a:rPr lang="zh-CN" altLang="en-US" dirty="0"/>
              <a:t>病而呻    流光溢彩  浮想联翩   </a:t>
            </a:r>
            <a:r>
              <a:rPr lang="zh-CN" altLang="en-US" dirty="0" smtClean="0"/>
              <a:t>囫囵吞枣  不求甚解    </a:t>
            </a:r>
            <a:r>
              <a:rPr lang="zh-CN" altLang="en-US" dirty="0"/>
              <a:t>悲欢离合  牵肠挂肚   </a:t>
            </a:r>
            <a:r>
              <a:rPr lang="zh-CN" altLang="en-US" dirty="0" smtClean="0"/>
              <a:t>如饥似渴  风花雪月    </a:t>
            </a:r>
            <a:r>
              <a:rPr lang="zh-CN" altLang="en-US" dirty="0"/>
              <a:t>黯然神伤  千篇一律   </a:t>
            </a:r>
            <a:r>
              <a:rPr lang="zh-CN" altLang="en-US" dirty="0" smtClean="0"/>
              <a:t>别出心裁  大显身手    </a:t>
            </a:r>
            <a:r>
              <a:rPr lang="zh-CN" altLang="en-US" dirty="0"/>
              <a:t>心安理得  呕心沥血 </a:t>
            </a:r>
            <a:r>
              <a:rPr lang="zh-CN" altLang="en-US" dirty="0" smtClean="0"/>
              <a:t>自作多情</a:t>
            </a:r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15816" y="174695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一、重点词语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词 语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059582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兴亡盛衰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b="1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xīnɡ</a:t>
              </a:r>
              <a:r>
                <a:rPr lang="en-US" altLang="zh-CN" sz="3200" b="1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b="1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wáng</a:t>
              </a:r>
              <a:r>
                <a:rPr lang="en-US" altLang="zh-CN" sz="3200" b="1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b="1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shènɡ</a:t>
              </a:r>
              <a:r>
                <a:rPr lang="en-US" altLang="zh-CN" sz="3200" b="1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b="1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shuāi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: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指人与事变化发展的各种情况。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39564" y="2355726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津津有味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jīn jīn yǒu wèi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):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吃得很有味道或谈得很有兴趣。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79512" y="987574"/>
            <a:ext cx="8731100" cy="1754326"/>
            <a:chOff x="233388" y="1131590"/>
            <a:chExt cx="8731100" cy="1754326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33388" y="1131590"/>
              <a:ext cx="8731100" cy="175432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索然无味</a:t>
              </a:r>
              <a:r>
                <a:rPr lang="en-US" altLang="zh-CN" sz="3200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suǒ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rán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wú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wèi</a:t>
              </a:r>
              <a:r>
                <a:rPr lang="en-US" altLang="zh-CN" sz="3200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)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: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形容事物枯燥无味(多指文章)。索然，没有意味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,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没有兴趣的样子。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760050" y="2476509"/>
              <a:ext cx="948669" cy="185874"/>
              <a:chOff x="7614737" y="2465419"/>
              <a:chExt cx="948669" cy="185874"/>
            </a:xfrm>
          </p:grpSpPr>
          <p:sp>
            <p:nvSpPr>
              <p:cNvPr id="6" name="流程图: 接点 5"/>
              <p:cNvSpPr/>
              <p:nvPr/>
            </p:nvSpPr>
            <p:spPr>
              <a:xfrm>
                <a:off x="8383386" y="246541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接点 6"/>
              <p:cNvSpPr/>
              <p:nvPr/>
            </p:nvSpPr>
            <p:spPr>
              <a:xfrm>
                <a:off x="8008955" y="2471273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流程图: 接点 7"/>
              <p:cNvSpPr/>
              <p:nvPr/>
            </p:nvSpPr>
            <p:spPr>
              <a:xfrm>
                <a:off x="7614737" y="246541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圆角矩形 28"/>
          <p:cNvSpPr/>
          <p:nvPr/>
        </p:nvSpPr>
        <p:spPr>
          <a:xfrm>
            <a:off x="179512" y="2898116"/>
            <a:ext cx="3744415" cy="18999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“津津有味”与“索然无味”是反义词，都是用于描写人物情态的词语。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34190" y="3084310"/>
            <a:ext cx="417285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这本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书我觉得索然无味，但弟弟却看得津津有味。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059582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一知半解</a:t>
              </a:r>
              <a:r>
                <a:rPr lang="en-US" altLang="zh-CN" sz="3200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y</a:t>
              </a:r>
              <a:r>
                <a:rPr lang="en-US" altLang="en-US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ì</a:t>
              </a:r>
              <a:r>
                <a:rPr lang="en-US" altLang="en-US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zhī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bàn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jiě</a:t>
              </a:r>
              <a:r>
                <a:rPr lang="en-US" altLang="zh-CN" sz="3200" dirty="0">
                  <a:ea typeface="楷体" panose="02010609060101010101" pitchFamily="49" charset="-122"/>
                  <a:sym typeface="+mn-ea"/>
                </a:rPr>
                <a:t>)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: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知道得不全面,理解得不透彻。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39564" y="2355726"/>
            <a:ext cx="8731100" cy="1692771"/>
            <a:chOff x="-61477" y="5344734"/>
            <a:chExt cx="8731100" cy="1692771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69277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风花雪月</a:t>
              </a:r>
              <a:r>
                <a:rPr lang="en-US" altLang="zh-CN" sz="3200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fēng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huā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xuě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yuè</a:t>
              </a:r>
              <a:r>
                <a:rPr lang="en-US" altLang="zh-CN" sz="3200" dirty="0"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)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: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原指古典文学里描写自然最物的四种对象。后比喻堆砌辞藻而内容贫乏的诗文。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79512" y="987574"/>
            <a:ext cx="87311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栩栩如生</a:t>
            </a:r>
            <a:r>
              <a:rPr lang="en-US" altLang="zh-CN" sz="3200" dirty="0">
                <a:ea typeface="楷体" panose="02010609060101010101" pitchFamily="49" charset="-122"/>
                <a:cs typeface="+mj-lt"/>
                <a:sym typeface="+mn-ea"/>
              </a:rPr>
              <a:t>(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xǔ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xǔ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rú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shēng</a:t>
            </a:r>
            <a:r>
              <a:rPr lang="en-US" altLang="zh-CN" sz="3200" dirty="0">
                <a:ea typeface="楷体" panose="02010609060101010101" pitchFamily="49" charset="-122"/>
                <a:cs typeface="+mj-lt"/>
                <a:sym typeface="+mn-ea"/>
              </a:rPr>
              <a:t>)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+mj-lt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。指艺术形象非常逼真，如同活的一样。栩栩，活泼生动的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样子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915816" y="2787774"/>
            <a:ext cx="2214074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活灵活现</a:t>
            </a:r>
            <a:endParaRPr lang="en-US" altLang="zh-CN" sz="32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惟妙惟肖</a:t>
            </a:r>
            <a:endParaRPr lang="en-US" altLang="zh-CN" sz="32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跃然纸上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901949" y="1449388"/>
            <a:ext cx="291944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莽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87337" y="1449388"/>
            <a:ext cx="31642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晩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矣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5516562" y="2232025"/>
            <a:ext cx="31663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栩栩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5516562" y="1449388"/>
            <a:ext cx="33039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恶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煞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516562" y="3016250"/>
            <a:ext cx="324839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烟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瘾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01950" y="3016250"/>
            <a:ext cx="284337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87338" y="2232025"/>
            <a:ext cx="31147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浒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901950" y="2232025"/>
            <a:ext cx="27960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寇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87338" y="3016250"/>
            <a:ext cx="27960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6524625" y="1449388"/>
            <a:ext cx="113184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shà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1384300" y="1449388"/>
            <a:ext cx="72079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yǐ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3770313" y="1450975"/>
            <a:ext cx="65436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lǔ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314450" y="2232025"/>
            <a:ext cx="8598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hǔ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971925" y="2232025"/>
            <a:ext cx="110901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kòu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6432550" y="2232025"/>
            <a:ext cx="145355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xǔ xǔ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69950" y="3016250"/>
            <a:ext cx="137474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shēn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569074" y="3016250"/>
            <a:ext cx="110198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yǐn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 flipH="1">
            <a:off x="4021137" y="3016250"/>
            <a:ext cx="91489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yù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2483768" y="137782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一、易读错字</a:t>
            </a:r>
            <a:endParaRPr lang="zh-CN" altLang="en-US" dirty="0"/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26" name="矩形标注 25"/>
          <p:cNvSpPr/>
          <p:nvPr/>
        </p:nvSpPr>
        <p:spPr>
          <a:xfrm>
            <a:off x="6262063" y="137782"/>
            <a:ext cx="2788822" cy="2336508"/>
          </a:xfrm>
          <a:prstGeom prst="wedgeRectCallout">
            <a:avLst>
              <a:gd name="adj1" fmla="val -94701"/>
              <a:gd name="adj2" fmla="val 3908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“寇”和“冠”相似，不能读成“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guàn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它的意思是强盗；侵略；侵略者。</a:t>
            </a:r>
            <a:endParaRPr lang="zh-CN" altLang="en-US" sz="2800" b="1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0" name="矩形标注 29"/>
          <p:cNvSpPr/>
          <p:nvPr/>
        </p:nvSpPr>
        <p:spPr>
          <a:xfrm>
            <a:off x="1474005" y="3404976"/>
            <a:ext cx="4051131" cy="1537708"/>
          </a:xfrm>
          <a:prstGeom prst="wedgeRectCallout">
            <a:avLst>
              <a:gd name="adj1" fmla="val -38379"/>
              <a:gd name="adj2" fmla="val -85936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“浒”和“许”相似，千万不要读半边，读成“ 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xú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它的意思是水边。</a:t>
            </a:r>
            <a:endParaRPr lang="zh-CN" altLang="en-US" sz="2800" b="1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7" grpId="0"/>
      <p:bldP spid="38" grpId="0"/>
      <p:bldP spid="39" grpId="0"/>
      <p:bldP spid="40" grpId="0"/>
      <p:bldP spid="7" grpId="0"/>
      <p:bldP spid="8" grpId="0"/>
      <p:bldP spid="9" grpId="0"/>
      <p:bldP spid="24" grpId="0"/>
      <p:bldP spid="25" grpId="0" animBg="1"/>
      <p:bldP spid="26" grpId="0" animBg="1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059582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流光溢彩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liú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guāng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yì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cǎi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：流动的光影 ，满意的色彩。形容光彩流动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闪烁。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39564" y="2355726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如醉如痴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rú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zuì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rú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chī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：形容神态失常，失去自制。文中指作者读书读到入迷的程度。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1520" y="992662"/>
            <a:ext cx="8731100" cy="16927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无病而呻</a:t>
            </a:r>
            <a:r>
              <a:rPr lang="en-US" altLang="zh-CN" sz="3200" dirty="0">
                <a:ea typeface="楷体" panose="02010609060101010101" pitchFamily="49" charset="-122"/>
                <a:cs typeface="+mj-lt"/>
                <a:sym typeface="+mn-ea"/>
              </a:rPr>
              <a:t>(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wú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bìng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ér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shēng</a:t>
            </a:r>
            <a:r>
              <a:rPr lang="en-US" altLang="zh-CN" sz="3200" dirty="0" smtClean="0">
                <a:ea typeface="楷体" panose="02010609060101010101" pitchFamily="49" charset="-122"/>
                <a:cs typeface="+mj-lt"/>
                <a:sym typeface="+mn-ea"/>
              </a:rPr>
              <a:t>)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没病瞎哼哼。比喻没有值得忧伤的事情而叹息感慨。也比喻文艺作品没有真实感情，装腔作势。又作无病呻吟。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835696" y="3003798"/>
            <a:ext cx="6336704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这些无聊的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作品</a:t>
            </a:r>
            <a:r>
              <a:rPr lang="en-US" altLang="zh-CN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毫无真情,只是无病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而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呻罢了!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122164"/>
            <a:ext cx="8719144" cy="1692771"/>
            <a:chOff x="245344" y="2499742"/>
            <a:chExt cx="8719144" cy="1692771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69277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浮想联翩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fú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xiǎng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lián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piān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：指许许多多的想象不断涌现出来。文中指作者读书进入意境,产生许多联想。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518152" y="3853898"/>
              <a:ext cx="1338600" cy="203442"/>
              <a:chOff x="7381745" y="1898592"/>
              <a:chExt cx="1338600" cy="203442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40325" y="191129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7961035" y="189859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381745" y="192201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51520" y="3291830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囫囵吞枣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hú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lún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tūn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zǎo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：把枣儿整个儿吞下去，比喻读书等不加分析地笼统接受。     </a:t>
              </a:r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1520" y="992662"/>
            <a:ext cx="873110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牵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肠挂肚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(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qiān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cháng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guà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dù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)</a:t>
            </a:r>
            <a:r>
              <a:rPr lang="zh-CN" altLang="en-US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形容非常挂念，很不放心。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61904" y="3299430"/>
            <a:ext cx="4248472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刚刚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送</a:t>
            </a:r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走孩子，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母亲又牵肠挂肚起来。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01645" y="3032503"/>
            <a:ext cx="3266299" cy="16110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多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用于描写人物的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心理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179512" y="904838"/>
            <a:ext cx="8719144" cy="1692771"/>
            <a:chOff x="245344" y="2499742"/>
            <a:chExt cx="8719144" cy="1692771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69277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悲欢离合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bēi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huān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lí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hé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：悲伤、欢乐、离散、聚会。泛指生活中经历的各种境遇和由此产生的各种心情。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826427"/>
              <a:ext cx="948669" cy="185874"/>
              <a:chOff x="7764567" y="1871121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87112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876975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87112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67556" y="2597609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如饥似渴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rú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jī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sì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kě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：形容要求很迫切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,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好像饿了急着要吃饭</a:t>
              </a: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,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渴了急着要喝水一样。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79512" y="3797938"/>
            <a:ext cx="8719144" cy="1200329"/>
            <a:chOff x="245344" y="2499742"/>
            <a:chExt cx="8719144" cy="1200329"/>
          </a:xfrm>
        </p:grpSpPr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心安理得</a:t>
              </a:r>
              <a:r>
                <a:rPr lang="en-US" altLang="zh-CN" sz="3200" dirty="0">
                  <a:ea typeface="楷体" panose="02010609060101010101" pitchFamily="49" charset="-122"/>
                  <a:cs typeface="+mn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xīn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ān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lǐ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dé</a:t>
              </a:r>
              <a:r>
                <a:rPr lang="en-US" altLang="zh-CN" sz="3200" dirty="0">
                  <a:ea typeface="楷体" panose="02010609060101010101" pitchFamily="49" charset="-122"/>
                  <a:cs typeface="+mn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：自信事情做得合理，心里很坦然。得，适当。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8" name="流程图: 接点 17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流程图: 接点 18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流程图: 接点 19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51520" y="1122164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千篇一律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qiān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piān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yī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lǜ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：指诗文公式化，泛指事物只有一种形式，毫无变化。 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439270" y="3360564"/>
              <a:ext cx="1338600" cy="203442"/>
              <a:chOff x="7302863" y="1405258"/>
              <a:chExt cx="1338600" cy="203442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461443" y="14179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7882153" y="14052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302863" y="142868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251520" y="2787774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黯然神伤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àn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rán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shén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shāng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 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：心情不愉快，无精打采的样子。</a:t>
              </a:r>
              <a:endPara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1520" y="992662"/>
            <a:ext cx="873110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ym typeface="+mn-ea"/>
              </a:rPr>
              <a:t>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呕心沥血</a:t>
            </a:r>
            <a:r>
              <a:rPr lang="en-US" altLang="zh-CN" sz="3200" b="1" dirty="0">
                <a:ea typeface="楷体" panose="02010609060101010101" pitchFamily="49" charset="-122"/>
                <a:cs typeface="+mj-lt"/>
                <a:sym typeface="+mn-ea"/>
              </a:rPr>
              <a:t>(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ǒu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xīn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lì</a:t>
            </a:r>
            <a:r>
              <a:rPr lang="en-US" altLang="zh-CN" sz="3200" b="1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3200" b="1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xuè</a:t>
            </a:r>
            <a:r>
              <a:rPr lang="en-US" altLang="zh-CN" sz="3200" b="1" dirty="0">
                <a:ea typeface="楷体" panose="02010609060101010101" pitchFamily="49" charset="-122"/>
                <a:cs typeface="+mj-lt"/>
                <a:sym typeface="+mn-ea"/>
              </a:rPr>
              <a:t>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：形容费尽心思。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98621" y="2355726"/>
            <a:ext cx="2186360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搜肠刮肚</a:t>
            </a:r>
            <a:endParaRPr lang="en-US" altLang="zh-CN" sz="36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呕</a:t>
            </a:r>
            <a:r>
              <a:rPr lang="zh-CN" altLang="en-US" sz="3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尽</a:t>
            </a:r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心血</a:t>
            </a:r>
            <a:endParaRPr lang="en-US" altLang="zh-CN" sz="36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苦心孤诣</a:t>
            </a:r>
            <a:endParaRPr lang="zh-CN" altLang="en-US" sz="36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43225" y="167482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二、词语归类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4487" y="2054225"/>
            <a:ext cx="29844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4488" y="2670175"/>
            <a:ext cx="24828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44488" y="3294063"/>
            <a:ext cx="245849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BC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587625" y="2054225"/>
            <a:ext cx="47811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勉勉强强   哭哭啼啼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87625" y="2670175"/>
            <a:ext cx="72648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朦朦胧胧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欢欢乐乐  轰轰烈烈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587625" y="3286125"/>
            <a:ext cx="74569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津津有味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高高在上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44488" y="3954463"/>
            <a:ext cx="24828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87625" y="3954463"/>
            <a:ext cx="63048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侃侃而谈   格格不入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朗朗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上口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47675" y="1241425"/>
            <a:ext cx="610063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词语从形式上进行归类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572115" y="815975"/>
            <a:ext cx="3467100" cy="1854200"/>
          </a:xfrm>
          <a:custGeom>
            <a:avLst/>
            <a:gdLst>
              <a:gd name="connsiteX0" fmla="*/ 38100 w 3467100"/>
              <a:gd name="connsiteY0" fmla="*/ 190500 h 1854200"/>
              <a:gd name="connsiteX1" fmla="*/ 0 w 3467100"/>
              <a:gd name="connsiteY1" fmla="*/ 1206500 h 1854200"/>
              <a:gd name="connsiteX2" fmla="*/ 1231900 w 3467100"/>
              <a:gd name="connsiteY2" fmla="*/ 1257300 h 1854200"/>
              <a:gd name="connsiteX3" fmla="*/ 1231900 w 3467100"/>
              <a:gd name="connsiteY3" fmla="*/ 1854200 h 1854200"/>
              <a:gd name="connsiteX4" fmla="*/ 3416300 w 3467100"/>
              <a:gd name="connsiteY4" fmla="*/ 1816100 h 1854200"/>
              <a:gd name="connsiteX5" fmla="*/ 3467100 w 3467100"/>
              <a:gd name="connsiteY5" fmla="*/ 0 h 1854200"/>
              <a:gd name="connsiteX6" fmla="*/ 38100 w 3467100"/>
              <a:gd name="connsiteY6" fmla="*/ 25400 h 1854200"/>
              <a:gd name="connsiteX7" fmla="*/ 38100 w 3467100"/>
              <a:gd name="connsiteY7" fmla="*/ 190500 h 185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67100" h="1854200">
                <a:moveTo>
                  <a:pt x="38100" y="190500"/>
                </a:moveTo>
                <a:lnTo>
                  <a:pt x="0" y="1206500"/>
                </a:lnTo>
                <a:lnTo>
                  <a:pt x="1231900" y="1257300"/>
                </a:lnTo>
                <a:lnTo>
                  <a:pt x="1231900" y="1854200"/>
                </a:lnTo>
                <a:lnTo>
                  <a:pt x="3416300" y="1816100"/>
                </a:lnTo>
                <a:lnTo>
                  <a:pt x="3467100" y="0"/>
                </a:lnTo>
                <a:lnTo>
                  <a:pt x="38100" y="25400"/>
                </a:lnTo>
                <a:lnTo>
                  <a:pt x="38100" y="19050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特殊</a:t>
            </a:r>
            <a:r>
              <a:rPr lang="zh-CN" altLang="en-US" sz="2800" dirty="0">
                <a:solidFill>
                  <a:schemeClr val="tx1"/>
                </a:solidFill>
              </a:rPr>
              <a:t>格式的词语用于文中，可以</a:t>
            </a:r>
            <a:r>
              <a:rPr lang="zh-CN" altLang="en-US" sz="2800" dirty="0" smtClean="0">
                <a:solidFill>
                  <a:schemeClr val="tx1"/>
                </a:solidFill>
              </a:rPr>
              <a:t>增强  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语言 的动感 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和</a:t>
            </a:r>
            <a:r>
              <a:rPr lang="zh-CN" altLang="en-US" sz="2800" dirty="0">
                <a:solidFill>
                  <a:schemeClr val="tx1"/>
                </a:solidFill>
              </a:rPr>
              <a:t>力度。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文本框 4"/>
          <p:cNvSpPr txBox="1">
            <a:spLocks noChangeArrowheads="1"/>
          </p:cNvSpPr>
          <p:nvPr/>
        </p:nvSpPr>
        <p:spPr bwMode="auto">
          <a:xfrm>
            <a:off x="960488" y="1280443"/>
            <a:ext cx="31208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如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似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960488" y="2077368"/>
            <a:ext cx="69958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如饥似渴    如狼似虎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971600" y="483518"/>
            <a:ext cx="55597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词语从内容上进行分类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960488" y="2874293"/>
            <a:ext cx="2303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43608" y="3671218"/>
            <a:ext cx="877230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如胶似漆    如花似锦    如痴似醉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33871" y="883990"/>
            <a:ext cx="34766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四种事物并列的词语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10496" y="883990"/>
            <a:ext cx="38655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风花雪月   牛鬼蛇神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0675" y="1508125"/>
            <a:ext cx="31432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类似词语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23728" y="1508125"/>
            <a:ext cx="702027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镜花水月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豺狼虎豹 风雨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雷电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花草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树木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46695" y="2115244"/>
            <a:ext cx="315436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有关读书的词语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46695" y="2719843"/>
            <a:ext cx="8093075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专心致志   凿壁借光   好学不倦   学富五年   开卷有益   夜以继日   废寝忘食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56469" y="2291775"/>
            <a:ext cx="30423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反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馈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56468" y="3088700"/>
            <a:ext cx="28476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发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酵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180606" y="1493263"/>
            <a:ext cx="297325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饿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556469" y="1493263"/>
            <a:ext cx="322260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籍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5806331" y="2275900"/>
            <a:ext cx="322260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皎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5806331" y="1493263"/>
            <a:ext cx="336480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草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甸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806330" y="3060125"/>
            <a:ext cx="33082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血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194893" y="3047425"/>
            <a:ext cx="28957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借</a:t>
            </a:r>
            <a:r>
              <a:rPr lang="zh-CN" altLang="en-US" sz="32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鉴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6841381" y="1493263"/>
            <a:ext cx="13429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diàn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1716931" y="1493263"/>
            <a:ext cx="6008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jí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4042619" y="1493263"/>
            <a:ext cx="61145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jī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675656" y="2275900"/>
            <a:ext cx="97299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kuì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944194" y="2275900"/>
            <a:ext cx="73492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cí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6500069" y="2291775"/>
            <a:ext cx="14782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jiǎo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635969" y="3060125"/>
            <a:ext cx="123305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jiào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08031" y="3060125"/>
            <a:ext cx="7579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lì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 flipH="1">
            <a:off x="4202955" y="3047425"/>
            <a:ext cx="132540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jiàn</a:t>
            </a:r>
            <a:endParaRPr lang="en-US" altLang="zh-CN" sz="32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180605" y="2275900"/>
            <a:ext cx="28476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608778" y="535527"/>
            <a:ext cx="4051131" cy="1537708"/>
          </a:xfrm>
          <a:prstGeom prst="wedgeRectCallout">
            <a:avLst>
              <a:gd name="adj1" fmla="val -78820"/>
              <a:gd name="adj2" fmla="val 7016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“馈”和“贵”相似，不能读成“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guì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它的意思是赠送、传递。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392574" y="3711655"/>
            <a:ext cx="33082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寝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室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184663" y="3711654"/>
            <a:ext cx="90769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qǐn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4454801" y="3711655"/>
            <a:ext cx="330827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宴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5148064" y="3711654"/>
            <a:ext cx="108389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yàn</a:t>
            </a:r>
            <a:endParaRPr lang="en-US" altLang="zh-CN" sz="32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3" name="矩形标注 22"/>
          <p:cNvSpPr/>
          <p:nvPr/>
        </p:nvSpPr>
        <p:spPr>
          <a:xfrm>
            <a:off x="2836698" y="3527576"/>
            <a:ext cx="4823211" cy="1537708"/>
          </a:xfrm>
          <a:prstGeom prst="wedgeRectCallout">
            <a:avLst>
              <a:gd name="adj1" fmla="val -78820"/>
              <a:gd name="adj2" fmla="val -45054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“酵”和“孝”相似，不能读成“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xiào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</a:t>
            </a:r>
            <a:r>
              <a:rPr lang="zh-CN" altLang="en-US" sz="2800" dirty="0" smtClean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发酵，发面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、酿酒等的一道工序。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7" grpId="0"/>
      <p:bldP spid="38" grpId="0"/>
      <p:bldP spid="39" grpId="0"/>
      <p:bldP spid="40" grpId="0"/>
      <p:bldP spid="7" grpId="0"/>
      <p:bldP spid="8" grpId="0"/>
      <p:bldP spid="9" grpId="0"/>
      <p:bldP spid="22" grpId="0" animBg="1"/>
      <p:bldP spid="25" grpId="0"/>
      <p:bldP spid="30" grpId="0"/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24761" y="210093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三、巩固练习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9592" y="1101924"/>
            <a:ext cx="387798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解释</a:t>
            </a:r>
            <a:r>
              <a:rPr lang="zh-CN" altLang="en-US" sz="32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画线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的字词。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03649" y="1560255"/>
            <a:ext cx="5904656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敏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而好学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(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心到最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(       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学而不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厌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(         )    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却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浪漫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诵读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)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228302" y="3830296"/>
            <a:ext cx="10985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497560" y="2407787"/>
            <a:ext cx="22542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紧迫，重要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875634" y="3086182"/>
            <a:ext cx="110966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满足  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861867" y="1724055"/>
            <a:ext cx="137636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勤勉           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27584" y="422276"/>
            <a:ext cx="64643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写出下列词语的近义词。</a:t>
            </a:r>
            <a:endParaRPr lang="en-US" altLang="zh-CN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79413" y="1112838"/>
            <a:ext cx="7986712" cy="1382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一知半解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别出心裁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黯然伤神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索然无味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03225" y="3330575"/>
            <a:ext cx="8542338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津津有味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千篇一律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 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一知半解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511425" y="3330575"/>
            <a:ext cx="18351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索然无味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99592" y="2575718"/>
            <a:ext cx="44354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3.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写出下列词语的反义词。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11425" y="1112838"/>
            <a:ext cx="18351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不求甚解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562725" y="1112838"/>
            <a:ext cx="19161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独创一格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11425" y="1974850"/>
            <a:ext cx="18351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无精打采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562725" y="1974850"/>
            <a:ext cx="16986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枯燥无味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562725" y="3330575"/>
            <a:ext cx="24876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与众不同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11425" y="4192588"/>
            <a:ext cx="19034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心领神会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8" grpId="0"/>
      <p:bldP spid="9" grpId="0"/>
      <p:bldP spid="10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7025" y="1587500"/>
            <a:ext cx="861377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人们都爱秋天，爱她的天高气爽，爱她的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云淡日丽，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爱她的香飘四野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885825" y="2859088"/>
            <a:ext cx="7496175" cy="1187450"/>
          </a:xfrm>
          <a:prstGeom prst="borderCallout1">
            <a:avLst>
              <a:gd name="adj1" fmla="val 5381"/>
              <a:gd name="adj2" fmla="val 2285"/>
              <a:gd name="adj3" fmla="val 8036"/>
              <a:gd name="adj4" fmla="val 815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charset="0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charset="0"/>
              </a:rPr>
              <a:t>是一个排比句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charset="0"/>
              </a:rPr>
              <a:t>，</a:t>
            </a:r>
            <a:r>
              <a:rPr lang="en-US" altLang="zh-CN" sz="2800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charset="0"/>
              </a:rPr>
              <a:t>这样的句式增强了语势，更具有说服力，强调了自己对秋天的喜爱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Wingdings" panose="05000000000000000000" charset="0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Wingdings" panose="05000000000000000000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47208" y="149046"/>
            <a:ext cx="275748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</a:t>
            </a:r>
            <a:r>
              <a:rPr lang="zh-CN" altLang="en-US" sz="4000" b="1" dirty="0" smtClean="0">
                <a:latin typeface="+mn-ea"/>
                <a:ea typeface="+mn-ea"/>
              </a:rPr>
              <a:t>、排比句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67870" y="195486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二、比喻句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474663" y="1223963"/>
            <a:ext cx="83454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书，被人们称为人类文明的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长生果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线形标注 1 52"/>
          <p:cNvSpPr/>
          <p:nvPr/>
        </p:nvSpPr>
        <p:spPr>
          <a:xfrm>
            <a:off x="1078630" y="2499742"/>
            <a:ext cx="6527950" cy="1512168"/>
          </a:xfrm>
          <a:prstGeom prst="borderCallout1">
            <a:avLst>
              <a:gd name="adj1" fmla="val 5381"/>
              <a:gd name="adj2" fmla="val 2285"/>
              <a:gd name="adj3" fmla="val -2567"/>
              <a:gd name="adj4" fmla="val 2186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把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书比喻成“长生果”，形象地说明了书在人类文明的传承中发挥着重要作用。我们读起来会感到十分有趣。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279400" y="699542"/>
            <a:ext cx="8345488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记忆中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,少年时代的读书生活恰似一幅流光溢彩的画页,也似一阕跳跃着欢快音符的乐章。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线形标注 1 52"/>
          <p:cNvSpPr/>
          <p:nvPr/>
        </p:nvSpPr>
        <p:spPr>
          <a:xfrm>
            <a:off x="849276" y="2571750"/>
            <a:ext cx="7205736" cy="1336675"/>
          </a:xfrm>
          <a:prstGeom prst="borderCallout1">
            <a:avLst>
              <a:gd name="adj1" fmla="val 5381"/>
              <a:gd name="adj2" fmla="val 2285"/>
              <a:gd name="adj3" fmla="val 774"/>
              <a:gd name="adj4" fmla="val 2011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把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少年时代的读书生活比作画页和乐章，是为了说明自己对少年读书生活的怀念，可见那样的生活给了她十分美好的回忆。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251520" y="555526"/>
            <a:ext cx="8345488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3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渐渐地,连环画一类的小书已不能使我满足了，我又发现了一块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“绿洲”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镇的文化站有几百册图书!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线形标注 1 52"/>
          <p:cNvSpPr/>
          <p:nvPr/>
        </p:nvSpPr>
        <p:spPr>
          <a:xfrm>
            <a:off x="1182688" y="2252663"/>
            <a:ext cx="6913562" cy="1770062"/>
          </a:xfrm>
          <a:prstGeom prst="borderCallout1">
            <a:avLst>
              <a:gd name="adj1" fmla="val 5381"/>
              <a:gd name="adj2" fmla="val 2285"/>
              <a:gd name="adj3" fmla="val 3184"/>
              <a:gd name="adj4" fmla="val 184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是一个比喻句，作者把小镇的文化站有几百册图书比作“绿洲”，说明了作者当时的惊喜。可见作者当时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对书籍是多么的喜爱。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3118519" y="145038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五、重点句子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514350" y="1974850"/>
            <a:ext cx="8266113" cy="1600200"/>
          </a:xfrm>
          <a:prstGeom prst="borderCallout1">
            <a:avLst>
              <a:gd name="adj1" fmla="val -968"/>
              <a:gd name="adj2" fmla="val 2746"/>
              <a:gd name="adj3" fmla="val 1529"/>
              <a:gd name="adj4" fmla="val 1411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是《论语)中的一句话，意思是聪明好学，不以向不如自己的人请教为耻。这是好学者对于学习的正确态度。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67656" y="1028700"/>
            <a:ext cx="77962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1.敏而好学,不耻下问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线形标注 1 8"/>
          <p:cNvSpPr/>
          <p:nvPr/>
        </p:nvSpPr>
        <p:spPr>
          <a:xfrm>
            <a:off x="1115616" y="2067694"/>
            <a:ext cx="6843042" cy="1470273"/>
          </a:xfrm>
          <a:prstGeom prst="borderCallout1">
            <a:avLst>
              <a:gd name="adj1" fmla="val 5381"/>
              <a:gd name="adj2" fmla="val 2285"/>
              <a:gd name="adj3" fmla="val 2140"/>
              <a:gd name="adj4" fmla="val 756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句话的意思是知道就是知道，不知道就是不知道，这是聪明的。这句话讲出了对待知识的正确态度。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07629" y="843558"/>
            <a:ext cx="8256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知之为知之,不知为不知，是知也。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755576" y="2067694"/>
            <a:ext cx="6922541" cy="1418332"/>
          </a:xfrm>
          <a:prstGeom prst="borderCallout1">
            <a:avLst>
              <a:gd name="adj1" fmla="val 5381"/>
              <a:gd name="adj2" fmla="val 2285"/>
              <a:gd name="adj3" fmla="val 1150"/>
              <a:gd name="adj4" fmla="val 795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是宋代朱熹的读书心得，对我们读书有着积极的指导意义，为我们读书提供了很好的方法指导。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72840" y="843558"/>
            <a:ext cx="82565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读书有三到，谓心到,眼到,口到。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190368" y="230290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四、巩固练习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18227" y="1097775"/>
            <a:ext cx="32146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</a:rPr>
              <a:t>按课文内容填空。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96850" y="1779662"/>
            <a:ext cx="9249469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读书有三到，“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三到”是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728741" y="1781324"/>
            <a:ext cx="111285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7573834" y="1781324"/>
            <a:ext cx="10686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95536" y="2225938"/>
            <a:ext cx="124538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口到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16376" y="2697803"/>
            <a:ext cx="22111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舅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母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95588" y="34201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二、易写错字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40581" y="1985963"/>
            <a:ext cx="21954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教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诲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34150" y="1285875"/>
            <a:ext cx="260985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岂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敢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81063" y="1281113"/>
            <a:ext cx="223339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耻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95588" y="1282700"/>
            <a:ext cx="200879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谓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语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97399" y="1282700"/>
            <a:ext cx="210053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诵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422603" y="1985963"/>
            <a:ext cx="21954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限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制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19388" y="1985962"/>
            <a:ext cx="219543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津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597400" y="1977455"/>
            <a:ext cx="204359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斩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首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标注 15"/>
          <p:cNvSpPr/>
          <p:nvPr/>
        </p:nvSpPr>
        <p:spPr bwMode="auto">
          <a:xfrm>
            <a:off x="179512" y="699402"/>
            <a:ext cx="3855930" cy="1286561"/>
          </a:xfrm>
          <a:prstGeom prst="wedgeRectCallout">
            <a:avLst>
              <a:gd name="adj1" fmla="val 74288"/>
              <a:gd name="adj2" fmla="val -9885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“诵”的右边部分千万不要少一“点”哟！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8" name="矩形标注 17"/>
          <p:cNvSpPr/>
          <p:nvPr/>
        </p:nvSpPr>
        <p:spPr bwMode="auto">
          <a:xfrm>
            <a:off x="3347864" y="3020968"/>
            <a:ext cx="3855930" cy="1286561"/>
          </a:xfrm>
          <a:prstGeom prst="wedgeRectCallout">
            <a:avLst>
              <a:gd name="adj1" fmla="val -77548"/>
              <a:gd name="adj2" fmla="val -4246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“舅”上面部分不是“白”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下面部分是“男”，大家要仔细哟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!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6088" y="1163638"/>
            <a:ext cx="8682037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⑴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知道就是知道，不知道就是不知道，这样是真正的智慧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）心思不在书本上，那么眼睛就不会仔细看，心和眼既然不专心致志，却只是随随便便地读，就一定不能记住，即使记住了也不能长久。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991568" y="400566"/>
            <a:ext cx="88090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>
                <a:latin typeface="+mn-ea"/>
                <a:ea typeface="+mn-ea"/>
                <a:sym typeface="+mn-ea"/>
              </a:rPr>
              <a:t>在课文中找出符合下列句释的句子。</a:t>
            </a:r>
            <a:endParaRPr lang="zh-CN" altLang="en-US" sz="2800"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77789" y="1977454"/>
            <a:ext cx="68786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知之为知之，不知为不知，是知也。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1600" y="3795127"/>
            <a:ext cx="7488832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心不在此，则眼不看仔细，心眼既不专一，却只漫浪诵读，决不能记，记亦不能久也。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864100" y="981075"/>
            <a:ext cx="4111625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、本文是按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为线索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来写的。分别写了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。通过记叙自己的读书生活、读书感受以及对读书的认识,表达了自己热爱读书，以读书为乐的情感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18276" y="971550"/>
            <a:ext cx="81280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忆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43500" y="1819275"/>
            <a:ext cx="16113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读书好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4"/>
          <p:cNvSpPr txBox="1">
            <a:spLocks noChangeArrowheads="1"/>
          </p:cNvSpPr>
          <p:nvPr/>
        </p:nvSpPr>
        <p:spPr bwMode="auto">
          <a:xfrm>
            <a:off x="5211763" y="2311400"/>
            <a:ext cx="14239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读好书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7329488" y="1819275"/>
            <a:ext cx="13795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多读书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63888" y="206375"/>
            <a:ext cx="21971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26.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忆读书</a:t>
            </a:r>
            <a:endParaRPr lang="zh-CN" altLang="en-US" sz="32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043608" y="228556"/>
            <a:ext cx="151216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1028" name="Picture 4" descr="https://gimg2.baidu.com/image_search/src=http%3A%2F%2F5b0988e595225.cdn.sohucs.com%2Fimages%2F20180519%2Fb9f3cb6ffbc74265912a4ebcab1ed459.jpeg&amp;refer=http%3A%2F%2F5b0988e595225.cdn.sohucs.com&amp;app=2002&amp;size=f9999,10000&amp;q=a80&amp;n=0&amp;g=0n&amp;fmt=jpeg?sec=1619592505&amp;t=18011d5fab4b63583bfceef415bedd7b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72" y="1410754"/>
            <a:ext cx="3306819" cy="186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  <p:bldP spid="26" grpId="0"/>
      <p:bldP spid="1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234950" y="895350"/>
            <a:ext cx="867410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读书好，多读书，读好书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这三者的顺序能不能调换?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328613" y="2105025"/>
            <a:ext cx="8256587" cy="1311275"/>
          </a:xfrm>
          <a:prstGeom prst="borderCallout1">
            <a:avLst>
              <a:gd name="adj1" fmla="val 9255"/>
              <a:gd name="adj2" fmla="val 439"/>
              <a:gd name="adj3" fmla="val 1375"/>
              <a:gd name="adj4" fmla="val 28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不能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。三句话层层递进,第一句倡导要读书，第二句建议读书要有一定数量,第三句指导读书要有一定质量。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6525" y="700088"/>
            <a:ext cx="867410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、本文作者在结尾说</a:t>
            </a:r>
            <a:r>
              <a:rPr lang="zh-CN" altLang="en-US" sz="2800" dirty="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“读书好，多读书，读好书”,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请用古诗句或名言来证明这九个字的道理。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36575" y="1895475"/>
            <a:ext cx="17811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读书好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63888" y="1895475"/>
            <a:ext cx="16160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多读书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372225" y="1924050"/>
            <a:ext cx="12509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读好书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27013" y="2660650"/>
            <a:ext cx="2779712" cy="73977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腹有诗书气自华。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163888" y="2660650"/>
            <a:ext cx="2298700" cy="8472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读书破万卷，下笔如有神。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753100" y="2660650"/>
            <a:ext cx="3149600" cy="12890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读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一本好书，就是和一位品德高尚的人谈话。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3" grpId="0" bldLvl="0" animBg="1"/>
      <p:bldP spid="5" grpId="0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3255"/>
          <a:stretch>
            <a:fillRect/>
          </a:stretch>
        </p:blipFill>
        <p:spPr bwMode="auto">
          <a:xfrm>
            <a:off x="949000" y="1123356"/>
            <a:ext cx="2527625" cy="244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459163" y="283587"/>
            <a:ext cx="37322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27.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我的“长生果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860800" y="862013"/>
            <a:ext cx="5165725" cy="3538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、本文写了作者读书经历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看小画片时(             )；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看连环画时(             )；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读文艺书籍时(           )；读中外名著时(           )。</a:t>
            </a:r>
            <a:endParaRPr lang="zh-CN" altLang="en-US" sz="2800" dirty="0"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使我们懂得了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的重要性，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领会了一些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的方法。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6391275" y="125095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津津有味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391275" y="1712913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废寝忘食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391275" y="2174875"/>
            <a:ext cx="23241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不求甚解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391275" y="263525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如痴如醉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7191375" y="3389313"/>
            <a:ext cx="9763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6183313" y="3000375"/>
            <a:ext cx="11572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阅读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5770563" y="3389313"/>
            <a:ext cx="10017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12" grpId="0"/>
      <p:bldP spid="10" grpId="0"/>
      <p:bldP spid="19" grpId="0"/>
      <p:bldP spid="14" grpId="0"/>
      <p:bldP spid="1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5250" y="538163"/>
            <a:ext cx="859155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、读下面句子，说说运用了什么修辞手法，分别写了什么。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5250" y="1606550"/>
            <a:ext cx="8482013" cy="1814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我把秋天比作一个穿着金色衣裙的仙女，她那轻飘的衣袖拂去了太阳的焦热，将明亮和清爽撒给大地;她用宽大的衣衫挡着风寒，却捧起沉甸甸的果实奉献人间。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542925" y="3559175"/>
            <a:ext cx="7913688" cy="842963"/>
          </a:xfrm>
          <a:prstGeom prst="borderCallout1">
            <a:avLst>
              <a:gd name="adj1" fmla="val 5381"/>
              <a:gd name="adj2" fmla="val 2285"/>
              <a:gd name="adj3" fmla="val 4515"/>
              <a:gd name="adj4" fmla="val 166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运用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拟人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的修辞手法，写出了秋天带给“我”的独特感受。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6050" y="631825"/>
            <a:ext cx="862965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像蜂蝶飞过花丛，像泉水流经山谷，我每忆及少年时代，就禁不住涌起愉悦之情。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363538" y="1916113"/>
            <a:ext cx="8256587" cy="1311275"/>
          </a:xfrm>
          <a:prstGeom prst="borderCallout1">
            <a:avLst>
              <a:gd name="adj1" fmla="val 5381"/>
              <a:gd name="adj2" fmla="val 2285"/>
              <a:gd name="adj3" fmla="val -28630"/>
              <a:gd name="adj4" fmla="val 2333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运用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比喻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的修辞手法，借美好的影像来引发自己对少年时代的回忆，使人感受到少年时代的生活是多姿多彩的。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7544" y="861590"/>
            <a:ext cx="64643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根据课文内容填空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91393" y="2660154"/>
            <a:ext cx="689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默而识之，学而不厌，诲人不倦 。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46075" y="1707654"/>
            <a:ext cx="82740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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《论语》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是记录孔子和他弟子言行的书。我能写出其中一句谈学习方法和学习态度的句子。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159266" y="91072"/>
            <a:ext cx="224292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+mn-ea"/>
                <a:ea typeface="+mn-ea"/>
                <a:cs typeface="汉语拼音" panose="000B0604020202020204" pitchFamily="34" charset="0"/>
              </a:rPr>
              <a:t>巩固</a:t>
            </a:r>
            <a:r>
              <a:rPr lang="zh-CN" altLang="en-US" sz="4000" b="1" dirty="0">
                <a:latin typeface="+mn-ea"/>
                <a:ea typeface="+mn-ea"/>
                <a:cs typeface="汉语拼音" panose="000B0604020202020204" pitchFamily="34" charset="0"/>
              </a:rPr>
              <a:t>练习</a:t>
            </a:r>
            <a:endParaRPr lang="zh-CN" altLang="en-US" sz="4000" b="1" dirty="0">
              <a:latin typeface="+mn-ea"/>
              <a:ea typeface="+mn-ea"/>
              <a:cs typeface="汉语拼音" panose="000B0604020202020204" pitchFamily="34" charset="0"/>
            </a:endParaRPr>
          </a:p>
        </p:txBody>
      </p:sp>
      <p:sp>
        <p:nvSpPr>
          <p:cNvPr id="10" name="文本框 8"/>
          <p:cNvSpPr txBox="1">
            <a:spLocks noChangeArrowheads="1"/>
          </p:cNvSpPr>
          <p:nvPr/>
        </p:nvSpPr>
        <p:spPr bwMode="auto">
          <a:xfrm>
            <a:off x="258763" y="3307705"/>
            <a:ext cx="8866187" cy="1382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②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《忆读书》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一文的作者是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，这个笔名来源于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，其代表作品有诗集《繁星》和《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4"/>
          <p:cNvSpPr txBox="1">
            <a:spLocks noChangeArrowheads="1"/>
          </p:cNvSpPr>
          <p:nvPr/>
        </p:nvSpPr>
        <p:spPr bwMode="auto">
          <a:xfrm>
            <a:off x="5436096" y="3291830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1478161" y="3737918"/>
            <a:ext cx="26860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一片冰心在玉壶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6"/>
          <p:cNvSpPr txBox="1">
            <a:spLocks noChangeArrowheads="1"/>
          </p:cNvSpPr>
          <p:nvPr/>
        </p:nvSpPr>
        <p:spPr bwMode="auto">
          <a:xfrm>
            <a:off x="1711524" y="416813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987574"/>
            <a:ext cx="8718550" cy="32864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文中的“长生果”指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)。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A.“香烟人”的小画片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B.连环画一类的小书 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C.书 </a:t>
            </a:r>
            <a:r>
              <a:rPr lang="zh-CN" altLang="en-US" sz="36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402799"/>
            <a:ext cx="172819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3200" dirty="0">
                <a:latin typeface="+mn-ea"/>
                <a:ea typeface="+mn-ea"/>
                <a:sym typeface="+mn-ea"/>
              </a:rPr>
              <a:t>选择。</a:t>
            </a:r>
            <a:endParaRPr lang="zh-CN" altLang="en-US" sz="3200" dirty="0">
              <a:latin typeface="+mn-ea"/>
              <a:ea typeface="+mn-ea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868144" y="1131590"/>
            <a:ext cx="41710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C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23528" y="1419622"/>
            <a:ext cx="8569325" cy="25766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心不在此，则眼不看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，心眼既不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却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诵读，决不能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，记亦不能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到之中，心到最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既到矣，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岂不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到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乎?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517976" y="1419622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仔细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69151" y="1419622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专一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76301" y="2276872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漫浪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716016" y="2134712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355830" y="2184735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久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379415" y="2838527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716016" y="2838527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906567" y="2838527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眼口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300016" y="123670"/>
            <a:ext cx="352345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一、背诵课文 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043607" y="228556"/>
            <a:ext cx="1944217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积累背诵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21769" y="1095375"/>
            <a:ext cx="21178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凯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歌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329016" y="1785938"/>
            <a:ext cx="15417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琐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事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23728" y="1785938"/>
            <a:ext cx="21178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衰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老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187107" y="1095375"/>
            <a:ext cx="211779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陈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述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189066" y="1785938"/>
            <a:ext cx="211779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简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朴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327057" y="1095375"/>
            <a:ext cx="211779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贾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标注 11"/>
          <p:cNvSpPr/>
          <p:nvPr/>
        </p:nvSpPr>
        <p:spPr bwMode="auto">
          <a:xfrm>
            <a:off x="2440327" y="3147814"/>
            <a:ext cx="3855930" cy="1286561"/>
          </a:xfrm>
          <a:prstGeom prst="wedgeRectCallout">
            <a:avLst>
              <a:gd name="adj1" fmla="val -39342"/>
              <a:gd name="adj2" fmla="val -105636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“衰”与“哀”相似，书写时千万注意不要少写一“横”哟！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829175" y="720725"/>
            <a:ext cx="3778250" cy="3908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观书有感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[宋]朱熹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其一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半亩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一鉴开，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天光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共徘徊。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那得清如许?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为有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活水来。</a:t>
            </a:r>
            <a:endParaRPr lang="zh-CN" altLang="en-US" sz="2400" dirty="0"/>
          </a:p>
          <a:p>
            <a:pPr algn="ctr"/>
            <a:endParaRPr lang="zh-CN" altLang="en-US" sz="2400" dirty="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897563" y="2413000"/>
            <a:ext cx="10080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方塘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897563" y="2914650"/>
            <a:ext cx="10080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云影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000750" y="3703638"/>
            <a:ext cx="10080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源头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351463" y="3286125"/>
            <a:ext cx="10080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问渠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7694613" y="1476375"/>
            <a:ext cx="912812" cy="811213"/>
          </a:xfrm>
          <a:prstGeom prst="borderCallout1">
            <a:avLst>
              <a:gd name="adj1" fmla="val 5381"/>
              <a:gd name="adj2" fmla="val 2285"/>
              <a:gd name="adj3" fmla="val 134741"/>
              <a:gd name="adj4" fmla="val -1880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镜子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4210050" y="1601788"/>
            <a:ext cx="1908175" cy="811212"/>
          </a:xfrm>
          <a:prstGeom prst="borderCallout1">
            <a:avLst>
              <a:gd name="adj1" fmla="val 97749"/>
              <a:gd name="adj2" fmla="val 50205"/>
              <a:gd name="adj3" fmla="val 220970"/>
              <a:gd name="adj4" fmla="val 9075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代词，这里指方塘。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8045450" y="4225925"/>
            <a:ext cx="949325" cy="431800"/>
          </a:xfrm>
          <a:prstGeom prst="borderCallout1">
            <a:avLst>
              <a:gd name="adj1" fmla="val 5381"/>
              <a:gd name="adj2" fmla="val 2285"/>
              <a:gd name="adj3" fmla="val -137352"/>
              <a:gd name="adj4" fmla="val -2620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这样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线形标注 1 12"/>
          <p:cNvSpPr/>
          <p:nvPr/>
        </p:nvSpPr>
        <p:spPr>
          <a:xfrm>
            <a:off x="5111750" y="4354513"/>
            <a:ext cx="1006475" cy="430212"/>
          </a:xfrm>
          <a:prstGeom prst="borderCallout1">
            <a:avLst>
              <a:gd name="adj1" fmla="val 5381"/>
              <a:gd name="adj2" fmla="val 2285"/>
              <a:gd name="adj3" fmla="val -61260"/>
              <a:gd name="adj4" fmla="val 307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文本框 4"/>
          <p:cNvSpPr txBox="1">
            <a:spLocks noChangeArrowheads="1"/>
          </p:cNvSpPr>
          <p:nvPr/>
        </p:nvSpPr>
        <p:spPr bwMode="auto">
          <a:xfrm>
            <a:off x="2832772" y="195486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+mn-ea"/>
                <a:ea typeface="+mn-ea"/>
                <a:sym typeface="+mn-ea"/>
              </a:rPr>
              <a:t>二、日积月累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2050" name="Picture 2" descr="https://gimg2.baidu.com/image_search/src=http%3A%2F%2Fmmbiz.qpic.cn%2Fmmbiz_png%2FTIBKgfAZ8XV4bVicvKSnwoJR2nliaANunDbcEyyd5597wQq9jlDzDJHMoLye6QCo5bL9bZtpX7jQuHZxTXEibhOsA%2F0%3Fwx_fmt%3Dpng&amp;refer=http%3A%2F%2Fmmbiz.qpic.cn&amp;app=2002&amp;size=f9999,10000&amp;q=a80&amp;n=0&amp;g=0n&amp;fmt=jpeg?sec=1619593060&amp;t=00b9a3ea7510fdc726ba15b9aeb4afb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21" y="1467537"/>
            <a:ext cx="3086442" cy="207973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8" grpId="0" bldLvl="0" animBg="1"/>
      <p:bldP spid="9" grpId="0" bldLvl="0" animBg="1"/>
      <p:bldP spid="13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11960" y="1419622"/>
            <a:ext cx="4608512" cy="3170099"/>
          </a:xfrm>
          <a:prstGeom prst="rect">
            <a:avLst/>
          </a:prstGeom>
          <a:noFill/>
          <a:ln w="34925">
            <a:solidFill>
              <a:srgbClr val="53B948"/>
            </a:solidFill>
          </a:ln>
        </p:spPr>
        <p:txBody>
          <a:bodyPr wrap="square" rtlCol="0" anchor="t">
            <a:spAutoFit/>
          </a:bodyPr>
          <a:lstStyle>
            <a:defPPr>
              <a:defRPr lang="zh-CN"/>
            </a:defPPr>
            <a:lvl1pPr marL="0" eaLnBrk="1" latinLnBrk="0" hangingPunct="1"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latin typeface="+mn-lt"/>
                <a:ea typeface="+mn-ea"/>
              </a:defRPr>
            </a:lvl2pPr>
            <a:lvl3pPr eaLnBrk="1" latinLnBrk="0" hangingPunct="1">
              <a:defRPr>
                <a:latin typeface="+mn-lt"/>
                <a:ea typeface="+mn-ea"/>
              </a:defRPr>
            </a:lvl3pPr>
            <a:lvl4pPr eaLnBrk="1" latinLnBrk="0" hangingPunct="1">
              <a:defRPr>
                <a:latin typeface="+mn-lt"/>
                <a:ea typeface="+mn-ea"/>
              </a:defRPr>
            </a:lvl4pPr>
            <a:lvl5pPr eaLnBrk="1" latinLnBrk="0" hangingPunct="1">
              <a:defRPr>
                <a:latin typeface="+mn-lt"/>
                <a:ea typeface="+mn-ea"/>
              </a:defRPr>
            </a:lvl5pPr>
            <a:lvl6pPr marL="1714500" defTabSz="685800">
              <a:defRPr>
                <a:latin typeface="+mn-lt"/>
                <a:ea typeface="+mn-ea"/>
              </a:defRPr>
            </a:lvl6pPr>
            <a:lvl7pPr marL="2057400" defTabSz="685800">
              <a:defRPr>
                <a:latin typeface="+mn-lt"/>
                <a:ea typeface="+mn-ea"/>
              </a:defRPr>
            </a:lvl7pPr>
            <a:lvl8pPr marL="2400300" defTabSz="685800">
              <a:defRPr>
                <a:latin typeface="+mn-lt"/>
                <a:ea typeface="+mn-ea"/>
              </a:defRPr>
            </a:lvl8pPr>
            <a:lvl9pPr marL="2743200" defTabSz="685800">
              <a:defRPr>
                <a:latin typeface="+mn-lt"/>
                <a:ea typeface="+mn-ea"/>
              </a:defRPr>
            </a:lvl9pPr>
          </a:lstStyle>
          <a:p>
            <a:r>
              <a:rPr lang="zh-CN" altLang="en-US" sz="3200" dirty="0" smtClean="0"/>
              <a:t>朱熹</a:t>
            </a:r>
            <a:r>
              <a:rPr lang="zh-CN" altLang="en-US" dirty="0" smtClean="0"/>
              <a:t>，</a:t>
            </a:r>
            <a:r>
              <a:rPr lang="zh-CN" altLang="en-US" dirty="0"/>
              <a:t>字元晦，又字仲晦，号晦庵，晚称晦翁。祖籍徽州府婺源县（今江西省婺源），生于南剑州尤溪（今属福建省尤溪县）。中国南宋时期理学家、思想家、哲学家、教育家、诗人。</a:t>
            </a:r>
            <a:endParaRPr lang="zh-CN" altLang="en-US" dirty="0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作者介绍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646" y="1409080"/>
            <a:ext cx="2381250" cy="2647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995936" y="1168575"/>
            <a:ext cx="4608512" cy="2677656"/>
          </a:xfrm>
          <a:prstGeom prst="rect">
            <a:avLst/>
          </a:prstGeom>
          <a:noFill/>
          <a:ln w="34925" cmpd="sng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亩大的方形池塘像一面镜子被打开，映照着来回闪动着的天的光和云的影。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要问这方塘里的水怎会如此清澈？因为有活水从源头不断地流进来。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诗文意思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 descr="https://gimg2.baidu.com/image_search/src=http%3A%2F%2Fmmbiz.qpic.cn%2Fmmbiz_png%2FTIBKgfAZ8XV4bVicvKSnwoJR2nliaANunDbcEyyd5597wQq9jlDzDJHMoLye6QCo5bL9bZtpX7jQuHZxTXEibhOsA%2F0%3Fwx_fmt%3Dpng&amp;refer=http%3A%2F%2Fmmbiz.qpic.cn&amp;app=2002&amp;size=f9999,10000&amp;q=a80&amp;n=0&amp;g=0n&amp;fmt=jpeg?sec=1619593060&amp;t=00b9a3ea7510fdc726ba15b9aeb4afb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21" y="1467537"/>
            <a:ext cx="3086442" cy="207973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851920" y="869156"/>
            <a:ext cx="4896544" cy="2246769"/>
          </a:xfrm>
          <a:prstGeom prst="rect">
            <a:avLst/>
          </a:prstGeom>
          <a:noFill/>
          <a:ln w="34925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首诗表面是在写景，实际上写的是朱熹对读书的感悟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诗人在读书时心情舒畅，心中突然有了感悟，于是拿笔写了下来。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>
                <a:latin typeface="+mn-ea"/>
              </a:rPr>
              <a:t>主题思想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5" name="Picture 2" descr="https://gimg2.baidu.com/image_search/src=http%3A%2F%2Fmmbiz.qpic.cn%2Fmmbiz_png%2FTIBKgfAZ8XV4bVicvKSnwoJR2nliaANunDbcEyyd5597wQq9jlDzDJHMoLye6QCo5bL9bZtpX7jQuHZxTXEibhOsA%2F0%3Fwx_fmt%3Dpng&amp;refer=http%3A%2F%2Fmmbiz.qpic.cn&amp;app=2002&amp;size=f9999,10000&amp;q=a80&amp;n=0&amp;g=0n&amp;fmt=jpeg?sec=1619593060&amp;t=00b9a3ea7510fdc726ba15b9aeb4afb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21" y="1467537"/>
            <a:ext cx="3086442" cy="2079732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716016" y="542925"/>
            <a:ext cx="3754438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观书有感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[宋]朱熹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其二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昨夜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春水生，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蒙冲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一毛轻。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向来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推移力，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此日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自在行。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765354" y="2260600"/>
            <a:ext cx="10080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江边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805041" y="2660650"/>
            <a:ext cx="9286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巨舰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805041" y="3559175"/>
            <a:ext cx="100806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中流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805041" y="3087688"/>
            <a:ext cx="10080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枉费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4919216" y="1838325"/>
            <a:ext cx="981075" cy="422275"/>
          </a:xfrm>
          <a:prstGeom prst="borderCallout1">
            <a:avLst>
              <a:gd name="adj1" fmla="val 89592"/>
              <a:gd name="adj2" fmla="val -304"/>
              <a:gd name="adj3" fmla="val 256606"/>
              <a:gd name="adj4" fmla="val 2440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大船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4716016" y="3967163"/>
            <a:ext cx="911225" cy="458787"/>
          </a:xfrm>
          <a:prstGeom prst="borderCallout1">
            <a:avLst>
              <a:gd name="adj1" fmla="val 5381"/>
              <a:gd name="adj2" fmla="val 2285"/>
              <a:gd name="adj3" fmla="val -91562"/>
              <a:gd name="adj4" fmla="val 6295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原来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6813104" y="3967163"/>
            <a:ext cx="1668462" cy="479425"/>
          </a:xfrm>
          <a:prstGeom prst="borderCallout1">
            <a:avLst>
              <a:gd name="adj1" fmla="val 5381"/>
              <a:gd name="adj2" fmla="val 2285"/>
              <a:gd name="adj3" fmla="val -18278"/>
              <a:gd name="adj4" fmla="val -4145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河流中心</a:t>
            </a:r>
            <a:endParaRPr lang="zh-CN" altLang="en-US" sz="28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4098" name="Picture 2" descr="https://gimg2.baidu.com/image_search/src=http%3A%2F%2F5b0988e595225.cdn.sohucs.com%2Fimages%2F20181129%2Ff89425e8390240b9a0e5eae531aa10dd.jpeg&amp;refer=http%3A%2F%2F5b0988e595225.cdn.sohucs.com&amp;app=2002&amp;size=f9999,10000&amp;q=a80&amp;n=0&amp;g=0n&amp;fmt=jpeg?sec=1619593152&amp;t=cf2892d3ae66f9b6ccec965148f28c0a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3" y="1226269"/>
            <a:ext cx="3649748" cy="2419648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8" grpId="0" bldLvl="0" animBg="1"/>
      <p:bldP spid="9" grpId="0" bldLvl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55976" y="1038830"/>
            <a:ext cx="3960440" cy="2677656"/>
          </a:xfrm>
          <a:prstGeom prst="rect">
            <a:avLst/>
          </a:prstGeom>
          <a:noFill/>
          <a:ln w="34925" cmpd="sng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昨天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夜晚江边的春水大涨，那艘大船就像一片羽毛一般轻盈。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以往花费许多力量也不能推动它，今天却能在江水中央自在漂流。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诗文意思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2" descr="https://gimg2.baidu.com/image_search/src=http%3A%2F%2F5b0988e595225.cdn.sohucs.com%2Fimages%2F20181129%2Ff89425e8390240b9a0e5eae531aa10dd.jpeg&amp;refer=http%3A%2F%2F5b0988e595225.cdn.sohucs.com&amp;app=2002&amp;size=f9999,10000&amp;q=a80&amp;n=0&amp;g=0n&amp;fmt=jpeg?sec=1619593152&amp;t=cf2892d3ae66f9b6ccec965148f28c0a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3" y="1226269"/>
            <a:ext cx="3649748" cy="2419648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427984" y="1059582"/>
            <a:ext cx="4392488" cy="3108543"/>
          </a:xfrm>
          <a:prstGeom prst="rect">
            <a:avLst/>
          </a:prstGeom>
          <a:noFill/>
          <a:ln w="34925">
            <a:solidFill>
              <a:schemeClr val="accent3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诗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中突出春水的重要，意在强调艺术灵感的勃发，使创作流畅自如；也可以理解驾驭自如。这首诗很可能是作者苦思某个问题，经过学习忽然有了心得后写下来的。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303338" y="348456"/>
            <a:ext cx="1655762" cy="520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>
                <a:latin typeface="+mn-ea"/>
              </a:rPr>
              <a:t>主题思想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6" name="Picture 2" descr="https://gimg2.baidu.com/image_search/src=http%3A%2F%2F5b0988e595225.cdn.sohucs.com%2Fimages%2F20181129%2Ff89425e8390240b9a0e5eae531aa10dd.jpeg&amp;refer=http%3A%2F%2F5b0988e595225.cdn.sohucs.com&amp;app=2002&amp;size=f9999,10000&amp;q=a80&amp;n=0&amp;g=0n&amp;fmt=jpeg?sec=1619593152&amp;t=cf2892d3ae66f9b6ccec965148f28c0a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3" y="1226269"/>
            <a:ext cx="3649748" cy="2419648"/>
          </a:xfrm>
          <a:prstGeom prst="ellipse">
            <a:avLst/>
          </a:prstGeom>
          <a:ln w="63500" cap="rnd">
            <a:solidFill>
              <a:schemeClr val="accent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39552" y="840196"/>
            <a:ext cx="341632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解释画线的字词。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39552" y="1558235"/>
            <a:ext cx="8067451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敏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而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诲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人不倦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下问:             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默而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识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之:  </a:t>
            </a:r>
            <a:endParaRPr lang="zh-CN" altLang="en-US" sz="32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67571" y="3459599"/>
            <a:ext cx="22987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以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为耻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28131" y="1601638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喜好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01652" y="227749"/>
            <a:ext cx="381456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三、巩固练习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467571" y="2557899"/>
            <a:ext cx="10826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524328" y="3528005"/>
            <a:ext cx="10826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91655" y="125314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三、形近字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844370" y="1457325"/>
            <a:ext cx="30511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诵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涌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桶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85011" y="1088072"/>
            <a:ext cx="94193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chǐ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0663" y="1457325"/>
            <a:ext cx="303847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耻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扯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083118" y="1442087"/>
            <a:ext cx="27114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诲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悔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侮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897063" y="1092200"/>
            <a:ext cx="101875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chě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114426" y="1090136"/>
            <a:ext cx="98949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zhǐ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776" name="文本框 10"/>
          <p:cNvSpPr txBox="1">
            <a:spLocks noChangeArrowheads="1"/>
          </p:cNvSpPr>
          <p:nvPr/>
        </p:nvSpPr>
        <p:spPr bwMode="auto">
          <a:xfrm>
            <a:off x="4041775" y="1058863"/>
            <a:ext cx="11083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huǐ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932363" y="1058863"/>
            <a:ext cx="117970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wǔ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259138" y="1092200"/>
            <a:ext cx="79452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huì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786114" y="1087140"/>
            <a:ext cx="10807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tǒng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752983" y="1094751"/>
            <a:ext cx="114173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yǒng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778271" y="1094751"/>
            <a:ext cx="109923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sòng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1665606" y="2702025"/>
            <a:ext cx="26876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斩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析</a:t>
            </a:r>
            <a:r>
              <a:rPr lang="zh-CN" altLang="en-US" sz="3200"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45" name="文本框 44"/>
          <p:cNvSpPr txBox="1"/>
          <p:nvPr/>
        </p:nvSpPr>
        <p:spPr>
          <a:xfrm>
            <a:off x="2555168" y="2324200"/>
            <a:ext cx="1112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latin typeface="汉语拼音" panose="000B0604020202020204" pitchFamily="34" charset="0"/>
                <a:ea typeface="+mn-ea"/>
                <a:cs typeface="汉语拼音" panose="000B0604020202020204" pitchFamily="34" charset="0"/>
                <a:sym typeface="+mn-ea"/>
              </a:rPr>
              <a:t>zhǎn</a:t>
            </a:r>
            <a:endParaRPr lang="en-US" altLang="zh-CN" sz="280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3801725" y="2324200"/>
            <a:ext cx="84317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xī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1517968" y="2324200"/>
            <a:ext cx="11565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zhǎn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4932363" y="2696672"/>
            <a:ext cx="35541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凯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铠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岂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4897075" y="2348687"/>
            <a:ext cx="84499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kǎi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5919687" y="2323365"/>
            <a:ext cx="77235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kǎi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3" name="线形标注 1 52"/>
          <p:cNvSpPr/>
          <p:nvPr/>
        </p:nvSpPr>
        <p:spPr>
          <a:xfrm>
            <a:off x="1377377" y="3310315"/>
            <a:ext cx="6408737" cy="1384300"/>
          </a:xfrm>
          <a:prstGeom prst="borderCallout1">
            <a:avLst>
              <a:gd name="adj1" fmla="val 5381"/>
              <a:gd name="adj2" fmla="val 2285"/>
              <a:gd name="adj3" fmla="val -88853"/>
              <a:gd name="adj4" fmla="val 33320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诲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与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悔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侮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十分相似，可是用法区别很大。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诲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表示教育、诱导，大家用时一定要区分开哟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51058" y="2272466"/>
            <a:ext cx="59824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qǐ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endParaRPr lang="zh-CN" altLang="en-US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8" grpId="0"/>
      <p:bldP spid="9" grpId="0"/>
      <p:bldP spid="32776" grpId="0"/>
      <p:bldP spid="12" grpId="0"/>
      <p:bldP spid="13" grpId="0"/>
      <p:bldP spid="14" grpId="0"/>
      <p:bldP spid="15" grpId="0"/>
      <p:bldP spid="16" grpId="0"/>
      <p:bldP spid="45" grpId="0"/>
      <p:bldP spid="46" grpId="0"/>
      <p:bldP spid="47" grpId="0"/>
      <p:bldP spid="49" grpId="0"/>
      <p:bldP spid="50" grpId="0"/>
      <p:bldP spid="53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51093" y="1448947"/>
            <a:ext cx="314691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衰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裹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7950" y="1092200"/>
            <a:ext cx="11604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shù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2251" y="1491630"/>
            <a:ext cx="384377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述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达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怵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171826" y="1491630"/>
            <a:ext cx="341199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贾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栗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194762" y="1075312"/>
            <a:ext cx="12160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156538" y="1075312"/>
            <a:ext cx="6969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dá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056012" y="1062612"/>
            <a:ext cx="9572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piào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348288" y="1092200"/>
            <a:ext cx="6191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lì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170378" y="1061680"/>
            <a:ext cx="65274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jiǎ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223383" y="1092200"/>
            <a:ext cx="49725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āi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994227" y="1068030"/>
            <a:ext cx="10534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shuāi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15595" y="2043506"/>
            <a:ext cx="10683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pǔ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222251" y="2469530"/>
            <a:ext cx="397430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朴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扑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补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121026" y="2469530"/>
            <a:ext cx="339994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某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桌</a:t>
            </a:r>
            <a:r>
              <a:rPr lang="zh-CN" altLang="en-US" sz="3200">
                <a:sym typeface="+mn-ea"/>
              </a:rPr>
              <a:t> </a:t>
            </a:r>
            <a:endParaRPr lang="zh-CN" altLang="en-US" sz="3200"/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202197" y="2059516"/>
            <a:ext cx="6000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bǔ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240172" y="2059516"/>
            <a:ext cx="6969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pū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039639" y="2026752"/>
            <a:ext cx="100647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móu</a:t>
            </a:r>
            <a:endParaRPr lang="en-US" altLang="zh-CN" sz="28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4989798" y="2041611"/>
            <a:ext cx="11080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zhuō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3031127" y="2000553"/>
            <a:ext cx="92044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mǒu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6260629" y="2420497"/>
            <a:ext cx="328547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刊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刑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到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6247722" y="2014850"/>
            <a:ext cx="7906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kān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7187214" y="2028734"/>
            <a:ext cx="86914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xíng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3" name="线形标注 1 52"/>
          <p:cNvSpPr/>
          <p:nvPr/>
        </p:nvSpPr>
        <p:spPr>
          <a:xfrm>
            <a:off x="1641416" y="3134962"/>
            <a:ext cx="6435725" cy="1687512"/>
          </a:xfrm>
          <a:prstGeom prst="borderCallout1">
            <a:avLst>
              <a:gd name="adj1" fmla="val 5381"/>
              <a:gd name="adj2" fmla="val 2285"/>
              <a:gd name="adj3" fmla="val -22808"/>
              <a:gd name="adj4" fmla="val 21285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衰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与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哀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十分相似，可是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衰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表示虚弱；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哀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表示悲伤、同情、悲痛等心情不愉悦。用时大家一定要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衰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与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哀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区分开哟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017583" y="1067344"/>
            <a:ext cx="79701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guǒ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207196" y="2041611"/>
            <a:ext cx="80823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10" grpId="0"/>
      <p:bldP spid="43" grpId="0"/>
      <p:bldP spid="44" grpId="0"/>
      <p:bldP spid="45" grpId="0"/>
      <p:bldP spid="46" grpId="0"/>
      <p:bldP spid="47" grpId="0"/>
      <p:bldP spid="49" grpId="0"/>
      <p:bldP spid="51" grpId="0"/>
      <p:bldP spid="53" grpId="0" animBg="1"/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18171" y="2906067"/>
            <a:ext cx="158261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b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zhì</a:t>
            </a:r>
            <a:endParaRPr lang="en-US" altLang="zh-CN" sz="36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329272" y="1859905"/>
            <a:ext cx="265135" cy="128587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483259" y="1566217"/>
            <a:ext cx="134746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b="1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shì</a:t>
            </a:r>
            <a:endParaRPr lang="en-US" altLang="zh-CN" sz="36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559153" y="2031137"/>
            <a:ext cx="1112854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识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660950" y="2590838"/>
            <a:ext cx="305043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标识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81338" y="65435"/>
            <a:ext cx="377539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cs typeface="汉语拼音" panose="000B0604020202020204" pitchFamily="34" charset="0"/>
              </a:rPr>
              <a:t>四、多音多义字</a:t>
            </a:r>
            <a:endParaRPr lang="zh-CN" altLang="en-US" sz="4000" b="1" dirty="0">
              <a:latin typeface="+mn-ea"/>
              <a:ea typeface="+mn-ea"/>
              <a:cs typeface="汉语拼音" panose="000B0604020202020204" pitchFamily="34" charset="0"/>
            </a:endParaRPr>
          </a:p>
        </p:txBody>
      </p:sp>
      <p:sp>
        <p:nvSpPr>
          <p:cNvPr id="23" name="线形标注 1 22"/>
          <p:cNvSpPr/>
          <p:nvPr/>
        </p:nvSpPr>
        <p:spPr>
          <a:xfrm>
            <a:off x="4574381" y="1236016"/>
            <a:ext cx="3958059" cy="1677987"/>
          </a:xfrm>
          <a:prstGeom prst="borderCallout1">
            <a:avLst>
              <a:gd name="adj1" fmla="val 5381"/>
              <a:gd name="adj2" fmla="val 2285"/>
              <a:gd name="adj3" fmla="val 90447"/>
              <a:gd name="adj4" fmla="val -3099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识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这个字在读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zhì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时表示标志；记住。其他时候读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shì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660951" y="1092238"/>
            <a:ext cx="212655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知识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60950" y="3265526"/>
            <a:ext cx="328823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默而知之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60951" y="1614526"/>
            <a:ext cx="190775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识字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2181759" y="1404292"/>
            <a:ext cx="475605" cy="115411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243672" y="2745730"/>
            <a:ext cx="265135" cy="84296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60951" y="2136813"/>
            <a:ext cx="190775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见识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左大括号 19"/>
          <p:cNvSpPr/>
          <p:nvPr/>
        </p:nvSpPr>
        <p:spPr>
          <a:xfrm>
            <a:off x="927100" y="1625600"/>
            <a:ext cx="339725" cy="191928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/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141413" y="3216275"/>
            <a:ext cx="123463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zhuàn</a:t>
            </a:r>
            <a:endParaRPr lang="en-US" altLang="zh-CN" sz="2800" b="1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5843" name="文本框 24"/>
          <p:cNvSpPr txBox="1">
            <a:spLocks noChangeArrowheads="1"/>
          </p:cNvSpPr>
          <p:nvPr/>
        </p:nvSpPr>
        <p:spPr bwMode="auto">
          <a:xfrm>
            <a:off x="1130300" y="1349375"/>
            <a:ext cx="13541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chuán</a:t>
            </a:r>
            <a:endParaRPr lang="en-US" altLang="zh-CN" sz="2800" b="1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02703" y="2736181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经传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127055" y="2147932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传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02703" y="3217193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传记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680503" y="931193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传统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680503" y="1377281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传讯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2292350" y="661988"/>
            <a:ext cx="287338" cy="1925637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/>
          </a:p>
        </p:txBody>
      </p:sp>
      <p:sp>
        <p:nvSpPr>
          <p:cNvPr id="21" name="线形标注 1 20"/>
          <p:cNvSpPr/>
          <p:nvPr/>
        </p:nvSpPr>
        <p:spPr>
          <a:xfrm>
            <a:off x="4747190" y="687747"/>
            <a:ext cx="3816423" cy="3166591"/>
          </a:xfrm>
          <a:prstGeom prst="borderCallout1">
            <a:avLst>
              <a:gd name="adj1" fmla="val 13001"/>
              <a:gd name="adj2" fmla="val -710"/>
              <a:gd name="adj3" fmla="val 90447"/>
              <a:gd name="adj4" fmla="val -3099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传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这个字在读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zhuàn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时，表示记述人物生平事迹的文字；叙述历史故事的作品；解说、注释等。其他时候都读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chuán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2279650" y="2936875"/>
            <a:ext cx="180975" cy="108108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/>
          </a:p>
        </p:txBody>
      </p:sp>
      <p:sp>
        <p:nvSpPr>
          <p:cNvPr id="35852" name="文本框 9"/>
          <p:cNvSpPr txBox="1">
            <a:spLocks noChangeArrowheads="1"/>
          </p:cNvSpPr>
          <p:nvPr/>
        </p:nvSpPr>
        <p:spPr bwMode="auto">
          <a:xfrm>
            <a:off x="2680503" y="483518"/>
            <a:ext cx="114141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传说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02703" y="3698206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水浒传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80503" y="1824956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传热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80503" y="2271043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传播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</p:bldLst>
  </p:timing>
</p:sld>
</file>

<file path=ppt/tags/tag1.xml><?xml version="1.0" encoding="utf-8"?>
<p:tagLst xmlns:p="http://schemas.openxmlformats.org/presentationml/2006/main">
  <p:tag name="KSO_WPP_MARK_KEY" val="5669d0a5-b2da-4897-934b-1f68f7782ffd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5891</Words>
  <Application>WPS 演示</Application>
  <PresentationFormat>全屏显示(16:9)</PresentationFormat>
  <Paragraphs>840</Paragraphs>
  <Slides>57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2" baseType="lpstr">
      <vt:lpstr>Arial</vt:lpstr>
      <vt:lpstr>宋体</vt:lpstr>
      <vt:lpstr>Wingdings</vt:lpstr>
      <vt:lpstr>楷体</vt:lpstr>
      <vt:lpstr>Calibri</vt:lpstr>
      <vt:lpstr>黑体</vt:lpstr>
      <vt:lpstr>汉语拼音</vt:lpstr>
      <vt:lpstr>幼圆</vt:lpstr>
      <vt:lpstr>微软雅黑</vt:lpstr>
      <vt:lpstr>Arial Unicode MS</vt:lpstr>
      <vt:lpstr>Wingdings</vt:lpstr>
      <vt:lpstr>Xingkai SC</vt:lpstr>
      <vt:lpstr>Segoe Print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555</cp:revision>
  <dcterms:created xsi:type="dcterms:W3CDTF">2017-03-17T02:28:00Z</dcterms:created>
  <dcterms:modified xsi:type="dcterms:W3CDTF">2022-12-19T16:26:09Z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CFEB6F401C7047398C4BDEF922F3F592</vt:lpwstr>
  </property>
</Properties>
</file>