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545" r:id="rId3"/>
    <p:sldId id="1041" r:id="rId5"/>
    <p:sldId id="997" r:id="rId6"/>
    <p:sldId id="1067" r:id="rId7"/>
    <p:sldId id="998" r:id="rId8"/>
    <p:sldId id="1020" r:id="rId9"/>
    <p:sldId id="1071" r:id="rId10"/>
    <p:sldId id="1072" r:id="rId11"/>
    <p:sldId id="1070" r:id="rId12"/>
    <p:sldId id="1000" r:id="rId13"/>
    <p:sldId id="1042" r:id="rId14"/>
    <p:sldId id="1083" r:id="rId15"/>
    <p:sldId id="1084" r:id="rId16"/>
    <p:sldId id="1085" r:id="rId17"/>
    <p:sldId id="1086" r:id="rId18"/>
    <p:sldId id="961" r:id="rId19"/>
    <p:sldId id="944" r:id="rId20"/>
    <p:sldId id="967" r:id="rId21"/>
    <p:sldId id="1089" r:id="rId22"/>
    <p:sldId id="1088" r:id="rId23"/>
    <p:sldId id="965" r:id="rId24"/>
    <p:sldId id="968" r:id="rId25"/>
    <p:sldId id="1103" r:id="rId26"/>
    <p:sldId id="1104" r:id="rId27"/>
    <p:sldId id="1105" r:id="rId28"/>
    <p:sldId id="1001" r:id="rId29"/>
    <p:sldId id="1106" r:id="rId30"/>
    <p:sldId id="1107" r:id="rId31"/>
    <p:sldId id="1108" r:id="rId32"/>
    <p:sldId id="1112" r:id="rId33"/>
    <p:sldId id="1113" r:id="rId34"/>
    <p:sldId id="1114" r:id="rId35"/>
    <p:sldId id="1115" r:id="rId36"/>
    <p:sldId id="1116" r:id="rId37"/>
    <p:sldId id="1117" r:id="rId38"/>
    <p:sldId id="1118" r:id="rId39"/>
    <p:sldId id="1111" r:id="rId40"/>
    <p:sldId id="1119" r:id="rId4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6"/>
    </p:embeddedFont>
    <p:embeddedFont>
      <p:font typeface="微软雅黑" panose="020B0503020204020204" charset="-122"/>
      <p:regular r:id="rId47"/>
    </p:embeddedFont>
    <p:embeddedFont>
      <p:font typeface="楷体" panose="02010609060101010101" charset="-122"/>
      <p:regular r:id="rId48"/>
    </p:embeddedFont>
    <p:embeddedFont>
      <p:font typeface="Calibri" panose="020F0502020204030204" charset="0"/>
      <p:regular r:id="rId49"/>
      <p:bold r:id="rId50"/>
      <p:italic r:id="rId51"/>
      <p:boldItalic r:id="rId52"/>
    </p:embeddedFont>
    <p:embeddedFont>
      <p:font typeface="汉语拼音" panose="020B0604020202020204" pitchFamily="34" charset="0"/>
      <p:regular r:id="rId53"/>
    </p:embeddedFont>
  </p:embeddedFontLst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ED6"/>
    <a:srgbClr val="E3F513"/>
    <a:srgbClr val="A5C647"/>
    <a:srgbClr val="FFFFFF"/>
    <a:srgbClr val="1C6C65"/>
    <a:srgbClr val="6F98D8"/>
    <a:srgbClr val="1F2764"/>
    <a:srgbClr val="002E7B"/>
    <a:srgbClr val="FF0000"/>
    <a:srgbClr val="D6C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8" autoAdjust="0"/>
    <p:restoredTop sz="94660"/>
  </p:normalViewPr>
  <p:slideViewPr>
    <p:cSldViewPr>
      <p:cViewPr>
        <p:scale>
          <a:sx n="120" d="100"/>
          <a:sy n="120" d="100"/>
        </p:scale>
        <p:origin x="-114" y="126"/>
      </p:cViewPr>
      <p:guideLst>
        <p:guide orient="horz" pos="1508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0.xml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0832"/>
            <a:ext cx="9144000" cy="9728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6.png"/><Relationship Id="rId3" Type="http://schemas.openxmlformats.org/officeDocument/2006/relationships/tags" Target="../tags/tag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7.png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7.png"/><Relationship Id="rId2" Type="http://schemas.openxmlformats.org/officeDocument/2006/relationships/tags" Target="../tags/tag4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7.png"/><Relationship Id="rId2" Type="http://schemas.openxmlformats.org/officeDocument/2006/relationships/tags" Target="../tags/tag5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7.png"/><Relationship Id="rId2" Type="http://schemas.openxmlformats.org/officeDocument/2006/relationships/tags" Target="../tags/tag7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tags" Target="../tags/tag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tags" Target="../tags/tag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14.wdp"/><Relationship Id="rId7" Type="http://schemas.openxmlformats.org/officeDocument/2006/relationships/image" Target="../media/image13.jpeg"/><Relationship Id="rId6" Type="http://schemas.microsoft.com/office/2007/relationships/hdphoto" Target="../media/image12.wdp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microsoft.com/office/2007/relationships/hdphoto" Target="../media/image9.wdp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22.wdp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image19.wdp"/><Relationship Id="rId3" Type="http://schemas.openxmlformats.org/officeDocument/2006/relationships/image" Target="../media/image18.jpeg"/><Relationship Id="rId2" Type="http://schemas.microsoft.com/office/2007/relationships/hdphoto" Target="../media/image17.wdp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375285"/>
            <a:ext cx="7284720" cy="48647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0" y="123190"/>
            <a:ext cx="431419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1"/>
          <p:cNvSpPr txBox="1"/>
          <p:nvPr/>
        </p:nvSpPr>
        <p:spPr>
          <a:xfrm>
            <a:off x="161281" y="134511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076767" y="1491630"/>
            <a:ext cx="4990465" cy="99187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90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语 文 园 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3688" y="2556535"/>
            <a:ext cx="5616624" cy="583564"/>
            <a:chOff x="1763688" y="2556535"/>
            <a:chExt cx="5616624" cy="583564"/>
          </a:xfrm>
        </p:grpSpPr>
        <p:sp>
          <p:nvSpPr>
            <p:cNvPr id="13" name="TextBox 12"/>
            <p:cNvSpPr txBox="1"/>
            <p:nvPr/>
          </p:nvSpPr>
          <p:spPr>
            <a:xfrm>
              <a:off x="3636194" y="2556535"/>
              <a:ext cx="1872208" cy="58356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n>
                    <a:noFill/>
                  </a:ln>
                  <a:latin typeface="黑体" panose="02010609060101010101" pitchFamily="49" charset="-122"/>
                  <a:ea typeface="黑体" panose="02010609060101010101" pitchFamily="49" charset="-122"/>
                </a:rPr>
                <a:t>第一单</a:t>
              </a:r>
              <a:r>
                <a:rPr lang="zh-CN" altLang="en-US" sz="3200" dirty="0">
                  <a:ln>
                    <a:noFill/>
                  </a:ln>
                  <a:latin typeface="黑体" panose="02010609060101010101" pitchFamily="49" charset="-122"/>
                  <a:ea typeface="黑体" panose="02010609060101010101" pitchFamily="49" charset="-122"/>
                </a:rPr>
                <a:t>元</a:t>
              </a:r>
              <a:endParaRPr lang="zh-CN" altLang="en-US" sz="3200" dirty="0">
                <a:ln>
                  <a:noFill/>
                </a:ln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1763688" y="2848317"/>
              <a:ext cx="187198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508332" y="2848317"/>
              <a:ext cx="187198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877" y="1059582"/>
            <a:ext cx="62744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所读内容想开去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，不仅可以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深化对课文思想内容的理解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，而且可以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活跃思想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激发创造力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。我们在以后的阅读中可以多使用这种方法。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99531" y="2355726"/>
            <a:ext cx="2344469" cy="21305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1563638"/>
            <a:ext cx="777113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33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◎</a:t>
            </a:r>
            <a:r>
              <a:rPr lang="zh-CN" altLang="en-US" sz="33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读一读，体会下面句子的特点。</a:t>
            </a:r>
            <a:endParaRPr lang="zh-CN" altLang="en-US" sz="33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5857" y="2355726"/>
            <a:ext cx="68522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漓江的水真静啊，静得让你感觉不到它在流动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漓江的水真清啊，清得可以看见江底的沙石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漓江的水真绿啊，绿得仿佛那是一块无瑕的翡翠。</a:t>
            </a: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03848" y="699542"/>
            <a:ext cx="2736304" cy="600164"/>
            <a:chOff x="3078104" y="1092835"/>
            <a:chExt cx="2736304" cy="600164"/>
          </a:xfrm>
        </p:grpSpPr>
        <p:sp>
          <p:nvSpPr>
            <p:cNvPr id="11" name="文本框 8"/>
            <p:cNvSpPr txBox="1"/>
            <p:nvPr/>
          </p:nvSpPr>
          <p:spPr>
            <a:xfrm>
              <a:off x="3294129" y="1092835"/>
              <a:ext cx="230425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3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词句段运用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78104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26778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3491830" y="1062174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936" y="699542"/>
            <a:ext cx="786212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漓江的水真静啊，静得让你感觉不到它在流动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漓江的水真清啊，清得可以看见江底的沙石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漓江的水真绿啊，绿得仿佛那是一块无瑕的翡翠。</a:t>
            </a: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83568" y="1347614"/>
            <a:ext cx="3600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23528" y="791140"/>
            <a:ext cx="2705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3003798"/>
            <a:ext cx="1741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句式相同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76" y="3795886"/>
            <a:ext cx="28613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都是写漓江的水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94866" y="3363838"/>
            <a:ext cx="100811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endParaRPr lang="zh-CN" altLang="en-US" sz="2800" b="1" dirty="0" smtClean="0">
              <a:solidFill>
                <a:srgbClr val="062ED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2067694"/>
            <a:ext cx="2705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435006"/>
            <a:ext cx="2705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698" y="834932"/>
            <a:ext cx="1440180" cy="1800200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683568" y="1995686"/>
            <a:ext cx="3600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83568" y="2571750"/>
            <a:ext cx="3600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左大括号 29"/>
          <p:cNvSpPr/>
          <p:nvPr/>
        </p:nvSpPr>
        <p:spPr>
          <a:xfrm>
            <a:off x="4158962" y="3075806"/>
            <a:ext cx="216024" cy="1224136"/>
          </a:xfrm>
          <a:prstGeom prst="leftBrace">
            <a:avLst/>
          </a:prstGeom>
          <a:ln w="28575">
            <a:solidFill>
              <a:srgbClr val="062E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7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3762296" y="690831"/>
            <a:ext cx="1584176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排比句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51890" y="1635760"/>
            <a:ext cx="6813550" cy="1930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像这样由三个或三个以上结构相似，甚至字数都基本相同且意义相关的句子组合在一起的句子，就叫排比句。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58165" y="555526"/>
            <a:ext cx="802767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读下面两个句子，思考排比有什么好处。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2468" y="1347614"/>
            <a:ext cx="715906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漓江的水真静啊，静得让你感觉不到它在流动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漓江的水真清啊，清得可以看见江底的沙石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漓江的水真绿啊，绿得仿佛那是一块无瑕的翡翠。</a:t>
            </a:r>
            <a:endParaRPr lang="zh-CN" altLang="en-US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600" y="2955988"/>
            <a:ext cx="720079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漓江的水有静、清、绿的特点，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静得让你感觉不到它在流动；清得可以看见江底的沙石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;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绿得仿佛那是一块无瑕的翡翠。</a:t>
            </a:r>
            <a:endParaRPr lang="zh-CN" altLang="en-US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403648" y="1499690"/>
            <a:ext cx="290830" cy="23876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1403648" y="3083866"/>
            <a:ext cx="290830" cy="23876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1165225" y="989330"/>
            <a:ext cx="68135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用上排比句，读起来更有节奏感，更能突出漓江水的三个特点。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 descr="G:\新建文件夹\图片1.png图片1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779232" y="655857"/>
            <a:ext cx="681990" cy="88742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91680" y="2130947"/>
            <a:ext cx="7118350" cy="2848610"/>
            <a:chOff x="1763569" y="2139573"/>
            <a:chExt cx="7118350" cy="2848610"/>
          </a:xfrm>
        </p:grpSpPr>
        <p:grpSp>
          <p:nvGrpSpPr>
            <p:cNvPr id="2" name="组合 1"/>
            <p:cNvGrpSpPr/>
            <p:nvPr/>
          </p:nvGrpSpPr>
          <p:grpSpPr>
            <a:xfrm>
              <a:off x="1763569" y="2139573"/>
              <a:ext cx="7118350" cy="2848610"/>
              <a:chOff x="3168" y="3000"/>
              <a:chExt cx="11210" cy="4486"/>
            </a:xfrm>
          </p:grpSpPr>
          <p:sp>
            <p:nvSpPr>
              <p:cNvPr id="9" name="云形标注 8"/>
              <p:cNvSpPr/>
              <p:nvPr/>
            </p:nvSpPr>
            <p:spPr>
              <a:xfrm>
                <a:off x="3168" y="3000"/>
                <a:ext cx="8845" cy="3629"/>
              </a:xfrm>
              <a:prstGeom prst="cloudCallout">
                <a:avLst>
                  <a:gd name="adj1" fmla="val 51541"/>
                  <a:gd name="adj2" fmla="val 33142"/>
                </a:avLst>
              </a:prstGeom>
              <a:solidFill>
                <a:srgbClr val="A5C647"/>
              </a:solidFill>
              <a:ln w="6350">
                <a:solidFill>
                  <a:schemeClr val="accent3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2400" b="1" dirty="0">
                  <a:solidFill>
                    <a:schemeClr val="tx1"/>
                  </a:solidFill>
                  <a:latin typeface="仿宋" panose="02010609060101010101" pitchFamily="49" charset="-122"/>
                  <a:ea typeface="仿宋" panose="02010609060101010101" pitchFamily="49" charset="-122"/>
                </a:endParaRPr>
              </a:p>
            </p:txBody>
          </p:sp>
          <p:pic>
            <p:nvPicPr>
              <p:cNvPr id="3" name="图片 2" descr="G:\新建文件夹\图片4.png图片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 flipH="1">
                <a:off x="12749" y="5395"/>
                <a:ext cx="1629" cy="2091"/>
              </a:xfrm>
              <a:prstGeom prst="rect">
                <a:avLst/>
              </a:prstGeom>
            </p:spPr>
          </p:pic>
        </p:grpSp>
        <p:sp>
          <p:nvSpPr>
            <p:cNvPr id="8" name="矩形 7"/>
            <p:cNvSpPr/>
            <p:nvPr/>
          </p:nvSpPr>
          <p:spPr>
            <a:xfrm>
              <a:off x="1835696" y="2571750"/>
              <a:ext cx="532859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    一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、朗朗上口，富有音乐感。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lvl="0" algn="just"/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    二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、能突出所写对象的特点，表达作者的强烈感情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169090" y="1008955"/>
            <a:ext cx="68058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我是亲友之间交往的礼品，我是婚礼的冠冕，我是生者赠予死者最后的祭献。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4097" y="2931790"/>
            <a:ext cx="7075805" cy="553085"/>
            <a:chOff x="2159" y="3846"/>
            <a:chExt cx="11143" cy="871"/>
          </a:xfrm>
        </p:grpSpPr>
        <p:sp>
          <p:nvSpPr>
            <p:cNvPr id="18" name="TextBox 17"/>
            <p:cNvSpPr txBox="1"/>
            <p:nvPr/>
          </p:nvSpPr>
          <p:spPr>
            <a:xfrm>
              <a:off x="2159" y="3846"/>
              <a:ext cx="11143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花的作用    突出花可以替人们表情达意。</a:t>
              </a:r>
              <a:endPara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右箭头 9"/>
            <p:cNvSpPr/>
            <p:nvPr/>
          </p:nvSpPr>
          <p:spPr>
            <a:xfrm>
              <a:off x="4851" y="4095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656065" y="828457"/>
            <a:ext cx="7831869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2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91830" y="1707969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592" y="3435846"/>
            <a:ext cx="7561069" cy="954405"/>
            <a:chOff x="932" y="4752"/>
            <a:chExt cx="11567" cy="1503"/>
          </a:xfrm>
        </p:grpSpPr>
        <p:sp>
          <p:nvSpPr>
            <p:cNvPr id="17" name="TextBox 16"/>
            <p:cNvSpPr txBox="1"/>
            <p:nvPr/>
          </p:nvSpPr>
          <p:spPr>
            <a:xfrm>
              <a:off x="932" y="4752"/>
              <a:ext cx="11567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运用排比     表现了“祖父的园子”里一切都是鲜活的。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右箭头 9"/>
            <p:cNvSpPr/>
            <p:nvPr/>
          </p:nvSpPr>
          <p:spPr>
            <a:xfrm>
              <a:off x="3671" y="4845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99592" y="1131590"/>
            <a:ext cx="66967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花开了，就像花睡醒了似的。鸟飞了，就像在天上逛似的。虫子叫了，就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说话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似的。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090" y="1707654"/>
            <a:ext cx="680581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我在原野上摇曳，使原野风光更加旖旎。   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022" y="699542"/>
            <a:ext cx="827595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◎自由读下面两个句子，说说你有什么发现。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4478" y="2194099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9090" y="2415517"/>
            <a:ext cx="6805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我在清风中呼吸，使清风芬芳馥郁。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399280" y="-210425"/>
            <a:ext cx="3454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666701" y="3350049"/>
            <a:ext cx="2151006" cy="523240"/>
            <a:chOff x="5960" y="5510"/>
            <a:chExt cx="3132" cy="824"/>
          </a:xfrm>
        </p:grpSpPr>
        <p:sp>
          <p:nvSpPr>
            <p:cNvPr id="18" name="TextBox 16"/>
            <p:cNvSpPr txBox="1"/>
            <p:nvPr/>
          </p:nvSpPr>
          <p:spPr>
            <a:xfrm>
              <a:off x="5960" y="5510"/>
              <a:ext cx="13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62ED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句式</a:t>
              </a:r>
              <a:endParaRPr lang="zh-CN" altLang="en-US" sz="2800" b="1" dirty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7698" y="5510"/>
              <a:ext cx="13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62ED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相同</a:t>
              </a:r>
              <a:endParaRPr lang="zh-CN" altLang="en-US" sz="2800" b="1" dirty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70812" y="3867894"/>
            <a:ext cx="2146886" cy="523240"/>
            <a:chOff x="5934" y="6388"/>
            <a:chExt cx="3126" cy="824"/>
          </a:xfrm>
        </p:grpSpPr>
        <p:sp>
          <p:nvSpPr>
            <p:cNvPr id="20" name="TextBox 16"/>
            <p:cNvSpPr txBox="1"/>
            <p:nvPr/>
          </p:nvSpPr>
          <p:spPr>
            <a:xfrm>
              <a:off x="5934" y="6388"/>
              <a:ext cx="1417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62ED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关系</a:t>
              </a:r>
              <a:endParaRPr lang="zh-CN" altLang="en-US" sz="2800" b="1" dirty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TextBox 16"/>
            <p:cNvSpPr txBox="1"/>
            <p:nvPr/>
          </p:nvSpPr>
          <p:spPr>
            <a:xfrm>
              <a:off x="7666" y="6388"/>
              <a:ext cx="13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62ED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并列 </a:t>
              </a:r>
              <a:endParaRPr lang="zh-CN" altLang="en-US" sz="2800" b="1" dirty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51720" y="3579862"/>
            <a:ext cx="1480185" cy="576580"/>
            <a:chOff x="3055" y="5864"/>
            <a:chExt cx="2331" cy="908"/>
          </a:xfrm>
        </p:grpSpPr>
        <p:sp>
          <p:nvSpPr>
            <p:cNvPr id="24" name="TextBox 16"/>
            <p:cNvSpPr txBox="1"/>
            <p:nvPr/>
          </p:nvSpPr>
          <p:spPr>
            <a:xfrm>
              <a:off x="3055" y="5916"/>
              <a:ext cx="155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发现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4380" y="6330"/>
              <a:ext cx="1006" cy="44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4365" y="5864"/>
              <a:ext cx="1021" cy="48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"/>
          <p:cNvSpPr/>
          <p:nvPr/>
        </p:nvSpPr>
        <p:spPr>
          <a:xfrm>
            <a:off x="1619672" y="1779661"/>
            <a:ext cx="720080" cy="1088587"/>
          </a:xfrm>
          <a:prstGeom prst="roundRect">
            <a:avLst/>
          </a:prstGeom>
          <a:noFill/>
          <a:ln>
            <a:solidFill>
              <a:srgbClr val="062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444918" y="1779662"/>
            <a:ext cx="423581" cy="1088587"/>
          </a:xfrm>
          <a:prstGeom prst="roundRect">
            <a:avLst/>
          </a:prstGeom>
          <a:noFill/>
          <a:ln>
            <a:solidFill>
              <a:srgbClr val="062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915" y="1635646"/>
            <a:ext cx="771080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我在原野上摇曳，使原野风光更加旖旎；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我在清风中呼吸，使清风芬芳馥郁。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005" y="472073"/>
            <a:ext cx="827595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3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现在把上面两句话合成一句话，请你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仔细观察一下，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哪里发生了变化。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49150" y="1995686"/>
            <a:ext cx="1398905" cy="708025"/>
            <a:chOff x="4307" y="5348"/>
            <a:chExt cx="2203" cy="1115"/>
          </a:xfrm>
        </p:grpSpPr>
        <p:sp>
          <p:nvSpPr>
            <p:cNvPr id="4" name="TextBox 16"/>
            <p:cNvSpPr txBox="1"/>
            <p:nvPr/>
          </p:nvSpPr>
          <p:spPr>
            <a:xfrm>
              <a:off x="5895" y="5348"/>
              <a:ext cx="61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；</a:t>
              </a:r>
              <a:endPara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5101" y="6142"/>
              <a:ext cx="680" cy="0"/>
            </a:xfrm>
            <a:prstGeom prst="straightConnector1">
              <a:avLst/>
            </a:prstGeom>
            <a:ln w="38100">
              <a:solidFill>
                <a:srgbClr val="062ED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16"/>
            <p:cNvSpPr txBox="1"/>
            <p:nvPr/>
          </p:nvSpPr>
          <p:spPr>
            <a:xfrm>
              <a:off x="4307" y="5348"/>
              <a:ext cx="61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7596336" y="1862460"/>
            <a:ext cx="216024" cy="360040"/>
          </a:xfrm>
          <a:prstGeom prst="roundRect">
            <a:avLst/>
          </a:prstGeom>
          <a:noFill/>
          <a:ln>
            <a:solidFill>
              <a:srgbClr val="062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528" y="3003798"/>
            <a:ext cx="6192688" cy="1886337"/>
            <a:chOff x="789940" y="2749550"/>
            <a:chExt cx="7094220" cy="2140585"/>
          </a:xfrm>
        </p:grpSpPr>
        <p:grpSp>
          <p:nvGrpSpPr>
            <p:cNvPr id="16" name="组合 15"/>
            <p:cNvGrpSpPr/>
            <p:nvPr/>
          </p:nvGrpSpPr>
          <p:grpSpPr>
            <a:xfrm>
              <a:off x="789940" y="2749550"/>
              <a:ext cx="7094220" cy="2140585"/>
              <a:chOff x="1244" y="4330"/>
              <a:chExt cx="11172" cy="3371"/>
            </a:xfrm>
          </p:grpSpPr>
          <p:sp>
            <p:nvSpPr>
              <p:cNvPr id="14" name="云形标注 13"/>
              <p:cNvSpPr/>
              <p:nvPr/>
            </p:nvSpPr>
            <p:spPr>
              <a:xfrm>
                <a:off x="4012" y="4330"/>
                <a:ext cx="8404" cy="3371"/>
              </a:xfrm>
              <a:prstGeom prst="cloudCallout">
                <a:avLst>
                  <a:gd name="adj1" fmla="val -59086"/>
                  <a:gd name="adj2" fmla="val -9665"/>
                </a:avLst>
              </a:prstGeom>
              <a:solidFill>
                <a:srgbClr val="E3F513"/>
              </a:solidFill>
              <a:ln w="6350">
                <a:solidFill>
                  <a:schemeClr val="accent3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2000" b="1" dirty="0">
                  <a:solidFill>
                    <a:schemeClr val="tx1"/>
                  </a:solidFill>
                  <a:latin typeface="仿宋" panose="02010609060101010101" pitchFamily="49" charset="-122"/>
                  <a:ea typeface="仿宋" panose="02010609060101010101" pitchFamily="49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 cstate="print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13511" t="50314" r="7224" b="3635"/>
              <a:stretch>
                <a:fillRect/>
              </a:stretch>
            </p:blipFill>
            <p:spPr>
              <a:xfrm flipH="1">
                <a:off x="1244" y="4737"/>
                <a:ext cx="1996" cy="2558"/>
              </a:xfrm>
              <a:prstGeom prst="rect">
                <a:avLst/>
              </a:prstGeom>
            </p:spPr>
          </p:pic>
        </p:grpSp>
        <p:sp>
          <p:nvSpPr>
            <p:cNvPr id="17" name="文本框 1"/>
            <p:cNvSpPr txBox="1"/>
            <p:nvPr/>
          </p:nvSpPr>
          <p:spPr>
            <a:xfrm>
              <a:off x="2627784" y="3075806"/>
              <a:ext cx="5184576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4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分号</a:t>
              </a:r>
              <a:r>
                <a:rPr lang="zh-CN" altLang="en-US" sz="2400" b="1" dirty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是一种介于逗号和句号之间的标点符号，主要用以分隔存在一定关系的两个分句</a:t>
              </a:r>
              <a:r>
                <a:rPr lang="zh-CN" altLang="en-US" sz="24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>
                <a:solidFill>
                  <a:srgbClr val="062ED6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1"/>
          <p:cNvSpPr txBox="1"/>
          <p:nvPr/>
        </p:nvSpPr>
        <p:spPr>
          <a:xfrm>
            <a:off x="74753" y="348113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5516" y="1563638"/>
            <a:ext cx="653224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阅读文章，首先要读懂文章，把握文章的主要内容，体会文章的思想感情。在此基础上，还要能从所读的内容想开去，学习本单元课文时，你从哪些内容想开去，又想到了什么呢？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66479" y="699542"/>
            <a:ext cx="2205990" cy="598805"/>
            <a:chOff x="3315335" y="1092835"/>
            <a:chExt cx="2205990" cy="598805"/>
          </a:xfrm>
        </p:grpSpPr>
        <p:sp>
          <p:nvSpPr>
            <p:cNvPr id="9" name="文本框 8"/>
            <p:cNvSpPr txBox="1"/>
            <p:nvPr/>
          </p:nvSpPr>
          <p:spPr>
            <a:xfrm>
              <a:off x="3398837" y="1092835"/>
              <a:ext cx="2038985" cy="59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315335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433695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12420" y="1659258"/>
            <a:ext cx="8519160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&gt;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我微睡时，黑夜星空的千万颗亮晶晶的眼睛对我察看；我醒来时，白昼的那只硕大无朋的独眼向我凝视。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347" y="411510"/>
            <a:ext cx="86633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自由读读下面的句子，说说每句中分句之间的关系。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4478" y="2409364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360" y="2787774"/>
            <a:ext cx="8463280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&gt;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太阳晒着地面，有些地区吸收的热量多，那里的空气就比较热；有些地区吸收的热量少，那里的空气就比较冷。空气有冷有热，才能流动，成为风。</a:t>
            </a:r>
            <a:endParaRPr lang="zh-CN" altLang="en-US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187624" y="987574"/>
            <a:ext cx="6429583" cy="193033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800" b="1" dirty="0" smtClean="0">
                <a:latin typeface="楷体" panose="02010609060101010101" charset="-122"/>
                <a:ea typeface="楷体" panose="02010609060101010101" charset="-122"/>
              </a:rPr>
              <a:t>分号表示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并列复句</a:t>
            </a:r>
            <a:r>
              <a:rPr lang="zh-CN" sz="2800" b="1" dirty="0" smtClean="0">
                <a:latin typeface="楷体" panose="02010609060101010101" charset="-122"/>
                <a:ea typeface="楷体" panose="02010609060101010101" charset="-122"/>
              </a:rPr>
              <a:t>内部分句之间的停顿，但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有时为了使句意紧密，非并列关系（转折、因果）的句式中也用分号</a:t>
            </a:r>
            <a:r>
              <a:rPr lang="zh-CN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511" t="50314" r="7224" b="3635"/>
          <a:stretch>
            <a:fillRect/>
          </a:stretch>
        </p:blipFill>
        <p:spPr>
          <a:xfrm>
            <a:off x="7375525" y="2718435"/>
            <a:ext cx="1305560" cy="1624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179512" y="411510"/>
            <a:ext cx="1513751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6475" y="987574"/>
            <a:ext cx="7317681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判断：下面三个句子中分号的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正确？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讨论：依据分号用法，讨论并说明理由。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528" y="1995686"/>
            <a:ext cx="858644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飞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得慢，因为它受过箭伤，伤口没有愈合，还在作痛;叫得悲惨，因为它离开同伴，孤单失群，得不到帮助。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7614" y="3398682"/>
            <a:ext cx="781236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有的人活着,他已经死了；有的人死了,他还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活着。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7614" y="3939902"/>
            <a:ext cx="40324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他气喘吁吁；汗如雨下。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7574" y="2139702"/>
            <a:ext cx="290830" cy="2160270"/>
            <a:chOff x="1966" y="3862"/>
            <a:chExt cx="458" cy="3402"/>
          </a:xfrm>
        </p:grpSpPr>
        <p:sp>
          <p:nvSpPr>
            <p:cNvPr id="16" name="等腰三角形 15"/>
            <p:cNvSpPr/>
            <p:nvPr/>
          </p:nvSpPr>
          <p:spPr>
            <a:xfrm>
              <a:off x="1966" y="3862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966" y="6094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966" y="6888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68430" y="725420"/>
            <a:ext cx="799288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得慢，因为它受过箭伤，伤口没有愈合，还在作痛;叫得悲惨，因为它离开同伴，孤单失群，得不到帮助。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2466" y="2478583"/>
            <a:ext cx="734481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的人活着,他已经死了；有的人死了,他还活着。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36682" y="3677748"/>
            <a:ext cx="345638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他气喘吁吁；汗如雨下。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7936354" y="1131590"/>
            <a:ext cx="352425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√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83929" y="2340083"/>
            <a:ext cx="352425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√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6176" y="3523859"/>
            <a:ext cx="50405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3480" y="1905223"/>
            <a:ext cx="1717040" cy="5232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并列关系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20695" y="4227934"/>
            <a:ext cx="3102610" cy="52322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前后不是两个分句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59632" y="1275606"/>
            <a:ext cx="7200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83568" y="1808540"/>
            <a:ext cx="7200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88852" y="3021050"/>
            <a:ext cx="33123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482740" y="3012424"/>
            <a:ext cx="30415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924442" y="4101170"/>
            <a:ext cx="1584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666886" y="4101170"/>
            <a:ext cx="148929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713480" y="3147814"/>
            <a:ext cx="1717040" cy="52322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并列关系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5933" y="954872"/>
            <a:ext cx="2174240" cy="3131185"/>
            <a:chOff x="1514" y="3862"/>
            <a:chExt cx="3424" cy="4931"/>
          </a:xfrm>
        </p:grpSpPr>
        <p:sp>
          <p:nvSpPr>
            <p:cNvPr id="19" name="等腰三角形 18"/>
            <p:cNvSpPr/>
            <p:nvPr/>
          </p:nvSpPr>
          <p:spPr>
            <a:xfrm>
              <a:off x="1966" y="3862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4480" y="8417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1514" y="6700"/>
              <a:ext cx="458" cy="37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 animBg="1"/>
      <p:bldP spid="17" grpId="0" animBg="1"/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94094" y="377079"/>
            <a:ext cx="5414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◎认识路牌，学会正确拼写。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6233" y="2409364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9" y="1131590"/>
            <a:ext cx="777686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27584" y="1995686"/>
            <a:ext cx="3018155" cy="1201420"/>
            <a:chOff x="1673" y="3378"/>
            <a:chExt cx="4753" cy="1892"/>
          </a:xfrm>
        </p:grpSpPr>
        <p:grpSp>
          <p:nvGrpSpPr>
            <p:cNvPr id="44" name="组合 43"/>
            <p:cNvGrpSpPr/>
            <p:nvPr/>
          </p:nvGrpSpPr>
          <p:grpSpPr>
            <a:xfrm>
              <a:off x="1673" y="3378"/>
              <a:ext cx="4753" cy="1892"/>
              <a:chOff x="1705" y="3531"/>
              <a:chExt cx="4753" cy="189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705" y="3531"/>
                <a:ext cx="4747" cy="1812"/>
                <a:chOff x="1915" y="4319"/>
                <a:chExt cx="8000" cy="2876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1915" y="4319"/>
                  <a:ext cx="8001" cy="2877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915" y="4319"/>
                  <a:ext cx="8001" cy="2292"/>
                </a:xfrm>
                <a:prstGeom prst="rect">
                  <a:avLst/>
                </a:prstGeom>
                <a:solidFill>
                  <a:srgbClr val="062ED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709" y="3717"/>
                <a:ext cx="4749" cy="1706"/>
                <a:chOff x="1742" y="3258"/>
                <a:chExt cx="4749" cy="1706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2527" y="3258"/>
                  <a:ext cx="3179" cy="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浦   宾    路</a:t>
                  </a:r>
                  <a:endParaRPr lang="zh-CN" altLang="en-US" sz="28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  <a:p>
                  <a:pPr algn="ctr"/>
                  <a:endParaRPr lang="en-US" altLang="zh-CN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1742" y="4433"/>
                  <a:ext cx="4749" cy="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/>
                    <a:t>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西</a:t>
                  </a:r>
                  <a:r>
                    <a:rPr lang="zh-CN" altLang="en-US" sz="1600"/>
                    <a:t>                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东</a:t>
                  </a:r>
                  <a:endParaRPr lang="zh-CN" altLang="en-US" sz="1600">
                    <a:solidFill>
                      <a:srgbClr val="062ED6"/>
                    </a:solidFill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2172" y="4862"/>
              <a:ext cx="3648" cy="286"/>
              <a:chOff x="2317" y="5027"/>
              <a:chExt cx="3648" cy="2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17" y="5027"/>
                <a:ext cx="283" cy="283"/>
                <a:chOff x="9135" y="4390"/>
                <a:chExt cx="1440" cy="1440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9135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200000">
                  <a:off x="9071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3900000">
                <a:off x="5682" y="5030"/>
                <a:ext cx="283" cy="283"/>
                <a:chOff x="8561" y="4390"/>
                <a:chExt cx="1440" cy="1440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8561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16200000">
                  <a:off x="8497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0" name="直接连接符 29"/>
              <p:cNvCxnSpPr/>
              <p:nvPr/>
            </p:nvCxnSpPr>
            <p:spPr>
              <a:xfrm flipV="1">
                <a:off x="3379" y="5172"/>
                <a:ext cx="166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4932040" y="1491630"/>
            <a:ext cx="2248535" cy="2321560"/>
            <a:chOff x="6902" y="4901"/>
            <a:chExt cx="3541" cy="3656"/>
          </a:xfrm>
        </p:grpSpPr>
        <p:grpSp>
          <p:nvGrpSpPr>
            <p:cNvPr id="34" name="组合 33"/>
            <p:cNvGrpSpPr/>
            <p:nvPr/>
          </p:nvGrpSpPr>
          <p:grpSpPr>
            <a:xfrm>
              <a:off x="6902" y="4901"/>
              <a:ext cx="3541" cy="3656"/>
              <a:chOff x="11600" y="4197"/>
              <a:chExt cx="2899" cy="2887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1600" y="4197"/>
                <a:ext cx="2899" cy="2887"/>
              </a:xfrm>
              <a:prstGeom prst="roundRect">
                <a:avLst>
                  <a:gd name="adj" fmla="val 4918"/>
                </a:avLst>
              </a:prstGeom>
              <a:solidFill>
                <a:srgbClr val="1C6C6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1664" y="4279"/>
                <a:ext cx="2771" cy="2704"/>
                <a:chOff x="8509" y="2785"/>
                <a:chExt cx="2771" cy="2704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8509" y="2785"/>
                  <a:ext cx="2770" cy="2704"/>
                </a:xfrm>
                <a:prstGeom prst="roundRect">
                  <a:avLst>
                    <a:gd name="adj" fmla="val 4918"/>
                  </a:avLst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C6C65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8510" y="3684"/>
                  <a:ext cx="2770" cy="907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7054" y="5059"/>
              <a:ext cx="1767" cy="3318"/>
              <a:chOff x="7054" y="5059"/>
              <a:chExt cx="1767" cy="331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7110" y="5059"/>
                <a:ext cx="1711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顾   榭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endParaRPr lang="en-US" altLang="zh-CN" sz="16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080" y="6160"/>
                <a:ext cx="1711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北   凫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7054" y="7264"/>
                <a:ext cx="1767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穆家湖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endParaRPr lang="en-US" altLang="zh-CN" sz="16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827" y="5285"/>
              <a:ext cx="1592" cy="3092"/>
              <a:chOff x="8827" y="5285"/>
              <a:chExt cx="1592" cy="309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053" y="5285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28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053" y="6451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77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827" y="7555"/>
                <a:ext cx="1592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100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grpSp>
        <p:nvGrpSpPr>
          <p:cNvPr id="46" name="组合 45"/>
          <p:cNvGrpSpPr/>
          <p:nvPr/>
        </p:nvGrpSpPr>
        <p:grpSpPr>
          <a:xfrm>
            <a:off x="973415" y="641509"/>
            <a:ext cx="3018155" cy="1201420"/>
            <a:chOff x="1673" y="3378"/>
            <a:chExt cx="4753" cy="1892"/>
          </a:xfrm>
        </p:grpSpPr>
        <p:grpSp>
          <p:nvGrpSpPr>
            <p:cNvPr id="44" name="组合 43"/>
            <p:cNvGrpSpPr/>
            <p:nvPr/>
          </p:nvGrpSpPr>
          <p:grpSpPr>
            <a:xfrm>
              <a:off x="1673" y="3378"/>
              <a:ext cx="4753" cy="1892"/>
              <a:chOff x="1705" y="3531"/>
              <a:chExt cx="4753" cy="189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705" y="3531"/>
                <a:ext cx="4747" cy="1812"/>
                <a:chOff x="1915" y="4319"/>
                <a:chExt cx="8000" cy="2876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1915" y="4319"/>
                  <a:ext cx="8001" cy="2877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915" y="4319"/>
                  <a:ext cx="8001" cy="2292"/>
                </a:xfrm>
                <a:prstGeom prst="rect">
                  <a:avLst/>
                </a:prstGeom>
                <a:solidFill>
                  <a:srgbClr val="062ED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709" y="3717"/>
                <a:ext cx="4749" cy="1706"/>
                <a:chOff x="1742" y="3258"/>
                <a:chExt cx="4749" cy="1706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2231" y="3258"/>
                  <a:ext cx="3742" cy="1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微软雅黑" panose="020B0503020204020204" charset="-122"/>
                    </a:rPr>
                    <a:t>浦   宾   </a:t>
                  </a:r>
                  <a:r>
                    <a:rPr lang="zh-CN" altLang="en-US" sz="2800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微软雅黑" panose="020B0503020204020204" charset="-122"/>
                    </a:rPr>
                    <a:t>路</a:t>
                  </a:r>
                  <a:endPara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endParaRPr>
                </a:p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微软雅黑" panose="020B0503020204020204" charset="-122"/>
                    </a:rPr>
                    <a:t>PUBIN LU</a:t>
                  </a:r>
                  <a:endPara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1742" y="4433"/>
                  <a:ext cx="4749" cy="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/>
                    <a:t>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西</a:t>
                  </a:r>
                  <a:r>
                    <a:rPr lang="zh-CN" altLang="en-US" sz="1600"/>
                    <a:t>                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东</a:t>
                  </a:r>
                  <a:endParaRPr lang="zh-CN" altLang="en-US" sz="1600">
                    <a:solidFill>
                      <a:srgbClr val="062ED6"/>
                    </a:solidFill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2172" y="4862"/>
              <a:ext cx="3648" cy="286"/>
              <a:chOff x="2317" y="5027"/>
              <a:chExt cx="3648" cy="2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17" y="5027"/>
                <a:ext cx="283" cy="283"/>
                <a:chOff x="9135" y="4390"/>
                <a:chExt cx="1440" cy="1440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9135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200000">
                  <a:off x="9071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3900000">
                <a:off x="5682" y="5030"/>
                <a:ext cx="283" cy="283"/>
                <a:chOff x="8561" y="4390"/>
                <a:chExt cx="1440" cy="1440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8561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16200000">
                  <a:off x="8497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0" name="直接连接符 29"/>
              <p:cNvCxnSpPr/>
              <p:nvPr/>
            </p:nvCxnSpPr>
            <p:spPr>
              <a:xfrm flipV="1">
                <a:off x="3379" y="5172"/>
                <a:ext cx="166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5204420" y="267494"/>
            <a:ext cx="2248535" cy="2321560"/>
            <a:chOff x="6902" y="4901"/>
            <a:chExt cx="3541" cy="3656"/>
          </a:xfrm>
        </p:grpSpPr>
        <p:grpSp>
          <p:nvGrpSpPr>
            <p:cNvPr id="34" name="组合 33"/>
            <p:cNvGrpSpPr/>
            <p:nvPr/>
          </p:nvGrpSpPr>
          <p:grpSpPr>
            <a:xfrm>
              <a:off x="6902" y="4901"/>
              <a:ext cx="3541" cy="3656"/>
              <a:chOff x="11600" y="4197"/>
              <a:chExt cx="2899" cy="2887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1600" y="4197"/>
                <a:ext cx="2899" cy="2887"/>
              </a:xfrm>
              <a:prstGeom prst="roundRect">
                <a:avLst>
                  <a:gd name="adj" fmla="val 4918"/>
                </a:avLst>
              </a:prstGeom>
              <a:solidFill>
                <a:srgbClr val="1C6C6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1664" y="4279"/>
                <a:ext cx="2771" cy="2704"/>
                <a:chOff x="8509" y="2785"/>
                <a:chExt cx="2771" cy="2704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8509" y="2785"/>
                  <a:ext cx="2770" cy="2704"/>
                </a:xfrm>
                <a:prstGeom prst="roundRect">
                  <a:avLst>
                    <a:gd name="adj" fmla="val 4918"/>
                  </a:avLst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C6C65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8510" y="3684"/>
                  <a:ext cx="2770" cy="907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7054" y="5059"/>
              <a:ext cx="2027" cy="3318"/>
              <a:chOff x="7054" y="5059"/>
              <a:chExt cx="2027" cy="331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7110" y="5059"/>
                <a:ext cx="1971" cy="1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顾 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榭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GUXIE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080" y="6160"/>
                <a:ext cx="1888" cy="1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北 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凫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BEIFU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7054" y="7264"/>
                <a:ext cx="1767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穆家湖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MUJIA HU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827" y="5285"/>
              <a:ext cx="1592" cy="3092"/>
              <a:chOff x="8827" y="5285"/>
              <a:chExt cx="1592" cy="309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053" y="5285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28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053" y="6451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77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827" y="7555"/>
                <a:ext cx="1592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100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746210" y="1236504"/>
            <a:ext cx="1583690" cy="269240"/>
          </a:xfrm>
          <a:prstGeom prst="rect">
            <a:avLst/>
          </a:prstGeom>
          <a:solidFill>
            <a:srgbClr val="062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6509" y="807244"/>
            <a:ext cx="701675" cy="192797"/>
          </a:xfrm>
          <a:prstGeom prst="rect">
            <a:avLst/>
          </a:prstGeom>
          <a:solidFill>
            <a:srgbClr val="1C6C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9060" y="1526064"/>
            <a:ext cx="751205" cy="168275"/>
          </a:xfrm>
          <a:prstGeom prst="rect">
            <a:avLst/>
          </a:prstGeom>
          <a:solidFill>
            <a:srgbClr val="1C6C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8895" y="2209323"/>
            <a:ext cx="845820" cy="230877"/>
          </a:xfrm>
          <a:prstGeom prst="rect">
            <a:avLst/>
          </a:prstGeom>
          <a:solidFill>
            <a:srgbClr val="1C6C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02" y="2067694"/>
            <a:ext cx="455919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路牌上的地名拼写和我们平时的拼写有什么不一样？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23708" y="2931790"/>
            <a:ext cx="6567805" cy="2012950"/>
            <a:chOff x="72" y="4413"/>
            <a:chExt cx="10343" cy="3170"/>
          </a:xfrm>
        </p:grpSpPr>
        <p:sp>
          <p:nvSpPr>
            <p:cNvPr id="12" name="云形标注 11"/>
            <p:cNvSpPr/>
            <p:nvPr/>
          </p:nvSpPr>
          <p:spPr>
            <a:xfrm>
              <a:off x="72" y="4413"/>
              <a:ext cx="7527" cy="2963"/>
            </a:xfrm>
            <a:prstGeom prst="cloudCallout">
              <a:avLst>
                <a:gd name="adj1" fmla="val 70460"/>
                <a:gd name="adj2" fmla="val 8386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26" y="4492"/>
              <a:ext cx="6918" cy="2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    所有字母</a:t>
              </a:r>
              <a:r>
                <a:rPr lang="zh-CN" altLang="en-US" sz="24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全部大写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；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  <a:p>
              <a:pPr lvl="0" algn="just"/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拼音上</a:t>
              </a:r>
              <a:r>
                <a:rPr lang="zh-CN" altLang="en-US" sz="24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没有声调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；    </a:t>
              </a:r>
              <a:endParaRPr lang="en-US" altLang="zh-CN" sz="2400" b="1" dirty="0" smtClean="0">
                <a:latin typeface="楷体" panose="02010609060101010101" charset="-122"/>
                <a:ea typeface="楷体" panose="02010609060101010101" charset="-122"/>
              </a:endParaRPr>
            </a:p>
            <a:p>
              <a:pPr lvl="0" algn="just"/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   “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路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”“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湖</a:t>
              </a:r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这两个字与前面的字之间</a:t>
              </a:r>
              <a:r>
                <a:rPr lang="zh-CN" altLang="en-US" sz="2400" b="1" dirty="0" smtClean="0">
                  <a:solidFill>
                    <a:srgbClr val="062ED6"/>
                  </a:solidFill>
                  <a:latin typeface="楷体" panose="02010609060101010101" charset="-122"/>
                  <a:ea typeface="楷体" panose="02010609060101010101" charset="-122"/>
                </a:rPr>
                <a:t>空了一格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3511" t="50314" r="7224" b="3635"/>
            <a:stretch>
              <a:fillRect/>
            </a:stretch>
          </p:blipFill>
          <p:spPr>
            <a:xfrm>
              <a:off x="8689" y="5435"/>
              <a:ext cx="1726" cy="21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3896233" y="2409364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5958" y="1635646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地名拼写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全部使用大写字母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并且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不标注声调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，遇到“县、市、街、路、湖”等各地通用的通名，需要跟前面的专属名字</a:t>
            </a:r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空一格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71053" y="843558"/>
            <a:ext cx="2801893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地名拼写规则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511" t="50314" r="7224" b="3635"/>
          <a:stretch>
            <a:fillRect/>
          </a:stretch>
        </p:blipFill>
        <p:spPr>
          <a:xfrm>
            <a:off x="7668344" y="3147814"/>
            <a:ext cx="1305560" cy="1624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5282554" y="3902045"/>
            <a:ext cx="292735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制作者：司马依依</a:t>
            </a:r>
            <a:endParaRPr lang="zh-CN" altLang="en-US" sz="2400" b="1" dirty="0" smtClean="0">
              <a:solidFill>
                <a:srgbClr val="062ED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/>
            <a:r>
              <a:rPr lang="zh-CN" altLang="en-US" sz="24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1800" b="1" dirty="0" smtClean="0">
                <a:solidFill>
                  <a:srgbClr val="062ED6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Sīmǎ </a:t>
            </a:r>
            <a:r>
              <a:rPr lang="en-US" altLang="zh-CN" b="1" dirty="0" err="1" smtClean="0">
                <a:solidFill>
                  <a:srgbClr val="062ED6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Yīyī</a:t>
            </a:r>
            <a:r>
              <a:rPr lang="zh-CN" altLang="en-US" b="1" dirty="0" smtClean="0">
                <a:solidFill>
                  <a:srgbClr val="062ED6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2400" b="1" dirty="0" smtClean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924329" y="555526"/>
            <a:ext cx="7295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3765" y="1851670"/>
            <a:ext cx="3018155" cy="1201420"/>
            <a:chOff x="1673" y="3378"/>
            <a:chExt cx="4753" cy="1892"/>
          </a:xfrm>
        </p:grpSpPr>
        <p:grpSp>
          <p:nvGrpSpPr>
            <p:cNvPr id="6" name="组合 5"/>
            <p:cNvGrpSpPr/>
            <p:nvPr/>
          </p:nvGrpSpPr>
          <p:grpSpPr>
            <a:xfrm>
              <a:off x="1673" y="3378"/>
              <a:ext cx="4753" cy="1892"/>
              <a:chOff x="1705" y="3531"/>
              <a:chExt cx="4753" cy="189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705" y="3531"/>
                <a:ext cx="4747" cy="1812"/>
                <a:chOff x="1915" y="4319"/>
                <a:chExt cx="8000" cy="2876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1915" y="4319"/>
                  <a:ext cx="8001" cy="2877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1915" y="4319"/>
                  <a:ext cx="8001" cy="2292"/>
                </a:xfrm>
                <a:prstGeom prst="rect">
                  <a:avLst/>
                </a:prstGeom>
                <a:solidFill>
                  <a:srgbClr val="062ED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1709" y="3717"/>
                <a:ext cx="4749" cy="1706"/>
                <a:chOff x="1742" y="3258"/>
                <a:chExt cx="4749" cy="1706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2239" y="3258"/>
                  <a:ext cx="3742" cy="1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微软雅黑" panose="020B0503020204020204" charset="-122"/>
                    </a:rPr>
                    <a:t>浦   </a:t>
                  </a:r>
                  <a:r>
                    <a:rPr lang="zh-CN" altLang="en-US" sz="2800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微软雅黑" panose="020B0503020204020204" charset="-122"/>
                    </a:rPr>
                    <a:t>宾   </a:t>
                  </a:r>
                  <a:r>
                    <a:rPr lang="zh-CN" altLang="en-US" sz="28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微软雅黑" panose="020B0503020204020204" charset="-122"/>
                    </a:rPr>
                    <a:t>路</a:t>
                  </a:r>
                  <a:endPara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endParaRPr>
                </a:p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微软雅黑" panose="020B0503020204020204" charset="-122"/>
                    </a:rPr>
                    <a:t>PUBIN LU</a:t>
                  </a:r>
                  <a:endPara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1742" y="4433"/>
                  <a:ext cx="4749" cy="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/>
                    <a:t>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西</a:t>
                  </a:r>
                  <a:r>
                    <a:rPr lang="zh-CN" altLang="en-US" sz="1600"/>
                    <a:t>                            </a:t>
                  </a:r>
                  <a:r>
                    <a:rPr lang="zh-CN" altLang="en-US" sz="1600">
                      <a:solidFill>
                        <a:srgbClr val="062ED6"/>
                      </a:solidFill>
                    </a:rPr>
                    <a:t>东</a:t>
                  </a:r>
                  <a:endParaRPr lang="zh-CN" altLang="en-US" sz="1600">
                    <a:solidFill>
                      <a:srgbClr val="062ED6"/>
                    </a:solidFill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2172" y="4862"/>
              <a:ext cx="3648" cy="286"/>
              <a:chOff x="2317" y="5027"/>
              <a:chExt cx="3648" cy="2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317" y="5027"/>
                <a:ext cx="283" cy="283"/>
                <a:chOff x="9135" y="4390"/>
                <a:chExt cx="1440" cy="1440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9135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6200000">
                  <a:off x="9071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 rot="3900000">
                <a:off x="5682" y="5030"/>
                <a:ext cx="283" cy="283"/>
                <a:chOff x="8561" y="4390"/>
                <a:chExt cx="1440" cy="1440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8561" y="4390"/>
                  <a:ext cx="1440" cy="1440"/>
                </a:xfrm>
                <a:prstGeom prst="ellipse">
                  <a:avLst/>
                </a:prstGeom>
                <a:solidFill>
                  <a:srgbClr val="062E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6200000">
                  <a:off x="8497" y="4555"/>
                  <a:ext cx="1208" cy="1079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2" name="直接连接符 51"/>
              <p:cNvCxnSpPr/>
              <p:nvPr/>
            </p:nvCxnSpPr>
            <p:spPr>
              <a:xfrm flipV="1">
                <a:off x="3379" y="5172"/>
                <a:ext cx="166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5602184" y="1533495"/>
            <a:ext cx="2248535" cy="2321560"/>
            <a:chOff x="6902" y="4901"/>
            <a:chExt cx="3541" cy="3656"/>
          </a:xfrm>
        </p:grpSpPr>
        <p:grpSp>
          <p:nvGrpSpPr>
            <p:cNvPr id="54" name="组合 53"/>
            <p:cNvGrpSpPr/>
            <p:nvPr/>
          </p:nvGrpSpPr>
          <p:grpSpPr>
            <a:xfrm>
              <a:off x="6902" y="4901"/>
              <a:ext cx="3541" cy="3656"/>
              <a:chOff x="11600" y="4197"/>
              <a:chExt cx="2899" cy="2887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11600" y="4197"/>
                <a:ext cx="2899" cy="2887"/>
              </a:xfrm>
              <a:prstGeom prst="roundRect">
                <a:avLst>
                  <a:gd name="adj" fmla="val 4918"/>
                </a:avLst>
              </a:prstGeom>
              <a:solidFill>
                <a:srgbClr val="1C6C6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11664" y="4279"/>
                <a:ext cx="2771" cy="2704"/>
                <a:chOff x="8509" y="2785"/>
                <a:chExt cx="2771" cy="2704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8509" y="2785"/>
                  <a:ext cx="2770" cy="2704"/>
                </a:xfrm>
                <a:prstGeom prst="roundRect">
                  <a:avLst>
                    <a:gd name="adj" fmla="val 4918"/>
                  </a:avLst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C6C65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8510" y="3684"/>
                  <a:ext cx="2770" cy="907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7054" y="5059"/>
              <a:ext cx="1968" cy="3318"/>
              <a:chOff x="7054" y="5059"/>
              <a:chExt cx="1968" cy="3318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7110" y="5059"/>
                <a:ext cx="1798" cy="1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顾 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榭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GUXIE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080" y="6160"/>
                <a:ext cx="1942" cy="1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北 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凫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BEIFU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7054" y="7264"/>
                <a:ext cx="1767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穆家湖</a:t>
                </a:r>
                <a:endPara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微软雅黑" panose="020B0503020204020204" charset="-122"/>
                  </a:rPr>
                  <a:t>MUJIA HU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827" y="5285"/>
              <a:ext cx="1592" cy="3092"/>
              <a:chOff x="8827" y="5285"/>
              <a:chExt cx="1592" cy="3092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9053" y="5285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28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9053" y="6451"/>
                <a:ext cx="130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77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8827" y="7555"/>
                <a:ext cx="1592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</a:rPr>
                  <a:t>100</a:t>
                </a:r>
                <a:r>
                  <a:rPr lang="en-US" altLang="zh-CN">
                    <a:solidFill>
                      <a:schemeClr val="bg1"/>
                    </a:solidFill>
                  </a:rPr>
                  <a:t>km</a:t>
                </a:r>
                <a:endParaRPr lang="en-US" altLang="zh-CN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881440" y="3311535"/>
            <a:ext cx="292735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制作者：陈依依</a:t>
            </a:r>
            <a:endParaRPr lang="zh-CN" altLang="en-US" sz="2400" b="1" dirty="0" smtClean="0">
              <a:solidFill>
                <a:srgbClr val="062ED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/>
            <a:r>
              <a:rPr lang="zh-CN" altLang="en-US" sz="24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b="1" dirty="0" smtClean="0">
                <a:solidFill>
                  <a:srgbClr val="062ED6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Chén Yīyī</a:t>
            </a:r>
            <a:r>
              <a:rPr lang="zh-CN" altLang="en-US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038410" y="4080520"/>
            <a:ext cx="107823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6806138" y="4702145"/>
            <a:ext cx="107823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1907704" y="3849603"/>
            <a:ext cx="1296035" cy="306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60232" y="4426706"/>
            <a:ext cx="1296035" cy="306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3896233" y="2409364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endParaRPr lang="zh-CN" altLang="en-US" sz="27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87475" y="1589405"/>
            <a:ext cx="610616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姓和名分写，姓在前，名在后，姓名之间用空格分开；复姓连写；姓和名的开头字母大写。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511" t="50314" r="7224" b="3635"/>
          <a:stretch>
            <a:fillRect/>
          </a:stretch>
        </p:blipFill>
        <p:spPr>
          <a:xfrm>
            <a:off x="6990715" y="2496185"/>
            <a:ext cx="1305560" cy="16243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1053" y="843558"/>
            <a:ext cx="2801893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人名拼写规则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-10634" y="261868"/>
            <a:ext cx="14417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小练习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580" y="680958"/>
            <a:ext cx="756084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规范拼写地名，并在右下角拼写制作人的名字。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6929" y="2305918"/>
            <a:ext cx="2234565" cy="960616"/>
            <a:chOff x="2915" y="3333"/>
            <a:chExt cx="3519" cy="1208"/>
          </a:xfrm>
        </p:grpSpPr>
        <p:sp>
          <p:nvSpPr>
            <p:cNvPr id="3" name="矩形 2"/>
            <p:cNvSpPr/>
            <p:nvPr/>
          </p:nvSpPr>
          <p:spPr>
            <a:xfrm>
              <a:off x="2915" y="3333"/>
              <a:ext cx="3519" cy="120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62E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16" y="3333"/>
              <a:ext cx="3518" cy="612"/>
            </a:xfrm>
            <a:prstGeom prst="rect">
              <a:avLst/>
            </a:prstGeom>
            <a:solidFill>
              <a:srgbClr val="062ED6"/>
            </a:solidFill>
            <a:ln w="19050">
              <a:solidFill>
                <a:srgbClr val="062ED6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好学路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6017" y="1970390"/>
            <a:ext cx="3672507" cy="1819275"/>
            <a:chOff x="8603" y="3157"/>
            <a:chExt cx="3519" cy="2865"/>
          </a:xfrm>
        </p:grpSpPr>
        <p:sp>
          <p:nvSpPr>
            <p:cNvPr id="7" name="文本框 6"/>
            <p:cNvSpPr txBox="1"/>
            <p:nvPr/>
          </p:nvSpPr>
          <p:spPr>
            <a:xfrm>
              <a:off x="8603" y="5198"/>
              <a:ext cx="3519" cy="824"/>
            </a:xfrm>
            <a:prstGeom prst="rect">
              <a:avLst/>
            </a:prstGeom>
            <a:solidFill>
              <a:srgbClr val="062ED6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操场    </a:t>
              </a:r>
              <a:r>
                <a:rPr lang="en-US" altLang="zh-CN" sz="2400" dirty="0">
                  <a:solidFill>
                    <a:srgbClr val="FFFFFF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CAOCHANG</a:t>
              </a:r>
              <a:endParaRPr lang="en-US" altLang="zh-CN" sz="2400" dirty="0">
                <a:solidFill>
                  <a:srgbClr val="FFFF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603" y="3157"/>
              <a:ext cx="3519" cy="824"/>
            </a:xfrm>
            <a:prstGeom prst="rect">
              <a:avLst/>
            </a:prstGeom>
            <a:solidFill>
              <a:srgbClr val="062ED6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实验楼  </a:t>
              </a:r>
              <a:r>
                <a:rPr lang="en-US" altLang="zh-CN" sz="2400" dirty="0">
                  <a:solidFill>
                    <a:srgbClr val="FFFFFF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SHIYAN LOU</a:t>
              </a:r>
              <a:endParaRPr lang="en-US" altLang="zh-CN" sz="2400" dirty="0">
                <a:solidFill>
                  <a:srgbClr val="FFFF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03" y="4178"/>
              <a:ext cx="3519" cy="850"/>
            </a:xfrm>
            <a:prstGeom prst="rect">
              <a:avLst/>
            </a:prstGeom>
            <a:solidFill>
              <a:srgbClr val="062ED6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花坛    </a:t>
              </a:r>
              <a:r>
                <a:rPr lang="en-US" altLang="zh-CN" sz="2400" dirty="0" smtClean="0">
                  <a:solidFill>
                    <a:srgbClr val="FFFFFF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  <a:sym typeface="+mn-ea"/>
                </a:rPr>
                <a:t>HUATAN</a:t>
              </a:r>
              <a:endParaRPr lang="en-US" altLang="zh-CN" sz="2400" dirty="0">
                <a:solidFill>
                  <a:srgbClr val="FFFFFF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394326"/>
            <a:ext cx="1728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62ED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路牌一：</a:t>
            </a:r>
            <a:endParaRPr lang="zh-CN" altLang="en-US" sz="28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96136" y="1394326"/>
            <a:ext cx="1563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62ED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路牌二：</a:t>
            </a:r>
            <a:endParaRPr lang="zh-CN" altLang="en-US" sz="28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1560" y="3723878"/>
            <a:ext cx="15121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62ED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制作人：</a:t>
            </a:r>
            <a:r>
              <a:rPr lang="zh-CN" altLang="en-US" sz="28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1600" y="2843112"/>
            <a:ext cx="223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62ED6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HAOXUE LU</a:t>
            </a:r>
            <a:endParaRPr lang="en-US" altLang="zh-CN" dirty="0">
              <a:solidFill>
                <a:srgbClr val="062ED6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14741" y="3829154"/>
            <a:ext cx="1621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Zhāng</a:t>
            </a:r>
            <a:r>
              <a:rPr lang="en-US" altLang="zh-CN" sz="2000" dirty="0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</a:t>
            </a:r>
            <a:r>
              <a:rPr lang="en-US" altLang="zh-CN" sz="2000" dirty="0" err="1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Sān</a:t>
            </a:r>
            <a:endParaRPr lang="en-US" altLang="zh-CN" sz="2000" dirty="0">
              <a:solidFill>
                <a:srgbClr val="062ED6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16752" y="4117186"/>
            <a:ext cx="1183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Lǐ</a:t>
            </a:r>
            <a:r>
              <a:rPr lang="en-US" altLang="zh-CN" sz="2000" dirty="0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</a:t>
            </a:r>
            <a:r>
              <a:rPr lang="en-US" altLang="zh-CN" sz="2000" dirty="0" err="1">
                <a:solidFill>
                  <a:srgbClr val="062ED6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Sì</a:t>
            </a:r>
            <a:endParaRPr lang="en-US" altLang="zh-CN" sz="2000" dirty="0">
              <a:solidFill>
                <a:srgbClr val="062ED6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41152" y="2880616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372200" y="2025506"/>
            <a:ext cx="2016224" cy="398264"/>
          </a:xfrm>
          <a:prstGeom prst="rect">
            <a:avLst/>
          </a:prstGeom>
          <a:solidFill>
            <a:srgbClr val="062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084168" y="2690470"/>
            <a:ext cx="2016224" cy="398264"/>
          </a:xfrm>
          <a:prstGeom prst="rect">
            <a:avLst/>
          </a:prstGeom>
          <a:solidFill>
            <a:srgbClr val="062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300192" y="3338542"/>
            <a:ext cx="2016224" cy="398264"/>
          </a:xfrm>
          <a:prstGeom prst="rect">
            <a:avLst/>
          </a:prstGeom>
          <a:solidFill>
            <a:srgbClr val="062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20"/>
          <p:cNvSpPr txBox="1"/>
          <p:nvPr/>
        </p:nvSpPr>
        <p:spPr>
          <a:xfrm>
            <a:off x="5641224" y="4011910"/>
            <a:ext cx="15121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62ED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制作人：</a:t>
            </a:r>
            <a:r>
              <a:rPr lang="zh-CN" altLang="en-US" sz="28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 bldLvl="0" animBg="1"/>
      <p:bldP spid="37" grpId="0" bldLvl="0" animBg="1"/>
      <p:bldP spid="34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29640" y="1022350"/>
            <a:ext cx="6652260" cy="2245360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可以</a:t>
            </a:r>
            <a:r>
              <a:rPr lang="zh-CN" altLang="en-US" sz="2800" b="1" dirty="0" smtClean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联系自己的生活经验想开去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如阅读《草原》，读到课文中主客相聚与惜别的内容，可以联想生活中自己与别人相聚和惜别的情景，与作者产生共鸣，从而加深对课文思想感情的理解。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64"/>
          <p:cNvSpPr txBox="1"/>
          <p:nvPr/>
        </p:nvSpPr>
        <p:spPr>
          <a:xfrm>
            <a:off x="683568" y="1707654"/>
            <a:ext cx="6320458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自由读诗歌，把诗歌读通读顺。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读准字音和停顿；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圈画不理解的词语。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84521" y="2231698"/>
            <a:ext cx="2344469" cy="213059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66479" y="699542"/>
            <a:ext cx="2205990" cy="600164"/>
            <a:chOff x="3315335" y="1092835"/>
            <a:chExt cx="2205990" cy="600164"/>
          </a:xfrm>
        </p:grpSpPr>
        <p:sp>
          <p:nvSpPr>
            <p:cNvPr id="11" name="文本框 8"/>
            <p:cNvSpPr txBox="1"/>
            <p:nvPr/>
          </p:nvSpPr>
          <p:spPr>
            <a:xfrm>
              <a:off x="3398837" y="1092835"/>
              <a:ext cx="20389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日积月累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15335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33695" y="1092835"/>
              <a:ext cx="87630" cy="5461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5035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39820" y="201295"/>
            <a:ext cx="4964628" cy="397031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过故人庄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[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唐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]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孟浩然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故人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具鸡黍，邀我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至田家。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绿树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村边合，青山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郭外斜。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开轩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面场圃，把酒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话桑麻。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待到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重阳日，还来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就菊花。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54495" y="3588329"/>
            <a:ext cx="381000" cy="4000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4128" y="4083918"/>
            <a:ext cx="1085468" cy="52197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huán</a:t>
            </a:r>
            <a:endParaRPr lang="en-US" altLang="zh-CN" sz="2800" b="1" dirty="0" smtClean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rcRect r="25889"/>
          <a:stretch>
            <a:fillRect/>
          </a:stretch>
        </p:blipFill>
        <p:spPr>
          <a:xfrm>
            <a:off x="6660232" y="1019408"/>
            <a:ext cx="2325687" cy="3144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文本框 16"/>
          <p:cNvSpPr txBox="1"/>
          <p:nvPr/>
        </p:nvSpPr>
        <p:spPr>
          <a:xfrm>
            <a:off x="1115616" y="1545635"/>
            <a:ext cx="5184576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pc="200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故人具鸡黍，邀我至田家。</a:t>
            </a:r>
            <a:endParaRPr lang="zh-CN" altLang="en-US" sz="3200" b="1" spc="200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58740" y="1619156"/>
            <a:ext cx="372190" cy="46020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610850" y="2136429"/>
            <a:ext cx="720080" cy="0"/>
          </a:xfrm>
          <a:prstGeom prst="line">
            <a:avLst/>
          </a:prstGeom>
          <a:ln w="38100">
            <a:solidFill>
              <a:srgbClr val="2E2E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742509" y="1023665"/>
            <a:ext cx="9271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黄米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3648" y="2337723"/>
            <a:ext cx="432048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农家待客丰盛的饭菜，杀鸡做黄米饭。</a:t>
            </a:r>
            <a:endParaRPr lang="zh-CN" altLang="en-US" sz="2800" b="1" dirty="0" smtClean="0">
              <a:solidFill>
                <a:srgbClr val="062ED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51520" y="415429"/>
            <a:ext cx="1944216" cy="500137"/>
            <a:chOff x="6510992" y="1761067"/>
            <a:chExt cx="1944216" cy="500137"/>
          </a:xfrm>
        </p:grpSpPr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>
              <a:off x="6510992" y="1761067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040536" y="1887710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520102" y="1887710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6"/>
          <p:cNvSpPr txBox="1"/>
          <p:nvPr/>
        </p:nvSpPr>
        <p:spPr>
          <a:xfrm>
            <a:off x="3491160" y="1259016"/>
            <a:ext cx="50412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pc="200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绿树村边合，青山郭外斜。</a:t>
            </a:r>
            <a:endParaRPr lang="zh-CN" altLang="en-US" sz="3200" b="1" spc="200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15618"/>
          <a:stretch>
            <a:fillRect/>
          </a:stretch>
        </p:blipFill>
        <p:spPr>
          <a:xfrm flipH="1">
            <a:off x="395536" y="915566"/>
            <a:ext cx="2736304" cy="3115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7047654" y="1310009"/>
            <a:ext cx="404666" cy="533781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68144" y="2211807"/>
            <a:ext cx="2071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村庄的外墙。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6"/>
          <p:cNvSpPr txBox="1"/>
          <p:nvPr/>
        </p:nvSpPr>
        <p:spPr>
          <a:xfrm>
            <a:off x="1834257" y="959699"/>
            <a:ext cx="511400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spc="200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开轩面场圃，把酒话桑麻。</a:t>
            </a:r>
            <a:endParaRPr lang="zh-CN" altLang="en-US" sz="3200" b="1" spc="200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5793" y="2211710"/>
            <a:ext cx="2612412" cy="252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2363793" y="1041841"/>
            <a:ext cx="406568" cy="50263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233911" y="1481007"/>
            <a:ext cx="792088" cy="0"/>
          </a:xfrm>
          <a:prstGeom prst="line">
            <a:avLst/>
          </a:prstGeom>
          <a:ln w="38100">
            <a:solidFill>
              <a:srgbClr val="2E2E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794697" y="1041841"/>
            <a:ext cx="864096" cy="439166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6811" y="494375"/>
            <a:ext cx="927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窗户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70361" y="154447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062ED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打谷场、菜园</a:t>
            </a:r>
            <a:endParaRPr lang="zh-CN" altLang="en-US" sz="2800" b="1" dirty="0" smtClean="0">
              <a:solidFill>
                <a:srgbClr val="062ED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9433" y="494375"/>
            <a:ext cx="9271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庄稼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3" grpId="0"/>
      <p:bldP spid="15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491615" y="782464"/>
            <a:ext cx="6464761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结合词意，用自己的话说说诗歌大意吧！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28800" y="1784985"/>
            <a:ext cx="6584315" cy="2580640"/>
            <a:chOff x="2880" y="2822"/>
            <a:chExt cx="10369" cy="4064"/>
          </a:xfrm>
        </p:grpSpPr>
        <p:sp>
          <p:nvSpPr>
            <p:cNvPr id="2" name="文本框 1"/>
            <p:cNvSpPr txBox="1"/>
            <p:nvPr/>
          </p:nvSpPr>
          <p:spPr>
            <a:xfrm>
              <a:off x="2880" y="2822"/>
              <a:ext cx="8689" cy="3633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en-US" altLang="zh-CN" sz="24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老友备好了丰盛的农家饭，邀我到他家做客。村子外边是一圈绿树环抱，郊外是苍翠的青山。推开窗户迎面是田地场圃，我和老友喝着酒闲聊着庄稼收成情况。约好等到九月重阳节，再来老友家品尝菊花酒。</a:t>
              </a:r>
              <a:endPara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3511" t="50314" r="7224" b="3635"/>
            <a:stretch>
              <a:fillRect/>
            </a:stretch>
          </p:blipFill>
          <p:spPr>
            <a:xfrm>
              <a:off x="11409" y="4596"/>
              <a:ext cx="1841" cy="229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25" y="995680"/>
            <a:ext cx="949960" cy="1336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19672" y="1491630"/>
            <a:ext cx="6464300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读着诗句，你想到了怎样的环境？想到了人们的哪些活动？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92570" y="2699385"/>
            <a:ext cx="1862455" cy="169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91630"/>
            <a:ext cx="1241971" cy="1746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858520" y="1272540"/>
            <a:ext cx="6737816" cy="19862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通过想象画面，我们仿佛看到诗人在淳朴自然的田园风光之中和朋友举杯饮酒，闲谈家常，充满了乐趣，让我们感受到他和友人的深厚情谊。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511" t="50314" r="7224" b="3635"/>
          <a:stretch>
            <a:fillRect/>
          </a:stretch>
        </p:blipFill>
        <p:spPr>
          <a:xfrm>
            <a:off x="7296150" y="2637155"/>
            <a:ext cx="1169035" cy="145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9542"/>
            <a:ext cx="748883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62ED6"/>
                </a:solidFill>
              </a:rPr>
              <a:t>课后作业</a:t>
            </a:r>
            <a:endParaRPr lang="en-US" altLang="zh-CN" sz="3600" b="1" dirty="0" smtClean="0">
              <a:solidFill>
                <a:srgbClr val="062ED6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/>
              <a:t>                 1.  </a:t>
            </a:r>
            <a:r>
              <a:rPr lang="zh-CN" altLang="en-US" sz="2800" b="1" dirty="0" smtClean="0"/>
              <a:t>在理解意思的基础上，背诵古诗。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                 2.  </a:t>
            </a:r>
            <a:r>
              <a:rPr lang="zh-CN" altLang="en-US" sz="2800" b="1" dirty="0" smtClean="0"/>
              <a:t>把古诗抄在自己的积累本上。</a:t>
            </a:r>
            <a:endParaRPr lang="en-US" altLang="zh-CN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Administrator/AppData/Local/Temp/kaimatting_20200130115436/output_20200130115602..pngoutput_20200130115602.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3FFFF">
                  <a:alpha val="100000"/>
                </a:srgbClr>
              </a:clrFrom>
              <a:clrTo>
                <a:srgbClr val="F3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4000"/>
                    </a14:imgEffect>
                  </a14:imgLayer>
                </a14:imgProps>
              </a:ext>
            </a:extLst>
          </a:blip>
          <a:srcRect l="-76" t="12805"/>
          <a:stretch>
            <a:fillRect/>
          </a:stretch>
        </p:blipFill>
        <p:spPr>
          <a:xfrm flipH="1">
            <a:off x="179512" y="791555"/>
            <a:ext cx="3744416" cy="2038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4074"/>
          <a:stretch>
            <a:fillRect/>
          </a:stretch>
        </p:blipFill>
        <p:spPr>
          <a:xfrm>
            <a:off x="5359345" y="699542"/>
            <a:ext cx="3173095" cy="2222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右箭头 3"/>
          <p:cNvSpPr/>
          <p:nvPr/>
        </p:nvSpPr>
        <p:spPr>
          <a:xfrm>
            <a:off x="3996207" y="1567905"/>
            <a:ext cx="1151857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82298" y="1131590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91734" y="3507854"/>
            <a:ext cx="6856730" cy="521970"/>
            <a:chOff x="1968" y="5668"/>
            <a:chExt cx="10798" cy="822"/>
          </a:xfrm>
        </p:grpSpPr>
        <p:sp>
          <p:nvSpPr>
            <p:cNvPr id="7" name="矩形 6"/>
            <p:cNvSpPr/>
            <p:nvPr/>
          </p:nvSpPr>
          <p:spPr>
            <a:xfrm>
              <a:off x="7016" y="5668"/>
              <a:ext cx="5750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热情相见、盛情款待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968" y="5668"/>
              <a:ext cx="2915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产生共鸣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右箭头 8"/>
            <p:cNvSpPr/>
            <p:nvPr/>
          </p:nvSpPr>
          <p:spPr>
            <a:xfrm>
              <a:off x="5319" y="5668"/>
              <a:ext cx="1542" cy="76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185" y="1135380"/>
            <a:ext cx="7453630" cy="2245360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还要能</a:t>
            </a:r>
            <a:r>
              <a:rPr lang="zh-CN" altLang="en-US" sz="2800" b="1" dirty="0" smtClean="0">
                <a:solidFill>
                  <a:srgbClr val="2E2E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从课文内容联想到更多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如《丁香结》写到丁香结引发了作者对人生的思考，由此可以想到其他有象征意义的植物，如梅、兰、竹、菊，想想这些植物象征着什么，由这些植物想到人生的追求。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/>
          <a:srcRect b="12408"/>
          <a:stretch>
            <a:fillRect/>
          </a:stretch>
        </p:blipFill>
        <p:spPr>
          <a:xfrm>
            <a:off x="0" y="-635"/>
            <a:ext cx="9143365" cy="5144135"/>
          </a:xfrm>
          <a:prstGeom prst="rect">
            <a:avLst/>
          </a:prstGeom>
        </p:spPr>
      </p:pic>
      <p:sp>
        <p:nvSpPr>
          <p:cNvPr id="56" name="TextBox 5"/>
          <p:cNvSpPr txBox="1"/>
          <p:nvPr/>
        </p:nvSpPr>
        <p:spPr>
          <a:xfrm>
            <a:off x="2896642" y="1573530"/>
            <a:ext cx="3337560" cy="560705"/>
          </a:xfrm>
          <a:prstGeom prst="rect">
            <a:avLst/>
          </a:prstGeom>
          <a:solidFill>
            <a:schemeClr val="bg1"/>
          </a:solidFill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丁香结，结不完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2369425" y="2947149"/>
            <a:ext cx="4404995" cy="560705"/>
          </a:xfrm>
          <a:prstGeom prst="rect">
            <a:avLst/>
          </a:prstGeom>
          <a:solidFill>
            <a:schemeClr val="bg1"/>
          </a:solidFill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人生中的问题，解不完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327650" y="2133600"/>
            <a:ext cx="485775" cy="76644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18415" y="-5234"/>
            <a:ext cx="9180830" cy="5164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800350" y="1198245"/>
            <a:ext cx="1332230" cy="3605530"/>
            <a:chOff x="4410" y="1435"/>
            <a:chExt cx="2098" cy="5678"/>
          </a:xfrm>
        </p:grpSpPr>
        <p:sp>
          <p:nvSpPr>
            <p:cNvPr id="6" name="椭圆 5"/>
            <p:cNvSpPr/>
            <p:nvPr/>
          </p:nvSpPr>
          <p:spPr>
            <a:xfrm>
              <a:off x="4410" y="1435"/>
              <a:ext cx="2098" cy="2098"/>
            </a:xfrm>
            <a:prstGeom prst="ellipse">
              <a:avLst/>
            </a:prstGeom>
            <a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7000" contrast="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16" y="3997"/>
              <a:ext cx="969" cy="31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兰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深谷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幽香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2975" y="1198245"/>
            <a:ext cx="1332230" cy="3804285"/>
            <a:chOff x="7485" y="1435"/>
            <a:chExt cx="2098" cy="5991"/>
          </a:xfrm>
        </p:grpSpPr>
        <p:sp>
          <p:nvSpPr>
            <p:cNvPr id="7" name="椭圆 6"/>
            <p:cNvSpPr/>
            <p:nvPr/>
          </p:nvSpPr>
          <p:spPr>
            <a:xfrm>
              <a:off x="7485" y="1435"/>
              <a:ext cx="2098" cy="2098"/>
            </a:xfrm>
            <a:prstGeom prst="ellipse">
              <a:avLst/>
            </a:prstGeom>
            <a:blipFill rotWithShape="1">
              <a:blip r:embed="rId4" cstate="print"/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91" y="3997"/>
              <a:ext cx="969" cy="34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竹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萧疏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虚空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82740" y="1198245"/>
            <a:ext cx="1332230" cy="3804285"/>
            <a:chOff x="10524" y="1435"/>
            <a:chExt cx="2098" cy="5991"/>
          </a:xfrm>
        </p:grpSpPr>
        <p:sp>
          <p:nvSpPr>
            <p:cNvPr id="8" name="椭圆 7"/>
            <p:cNvSpPr/>
            <p:nvPr/>
          </p:nvSpPr>
          <p:spPr>
            <a:xfrm>
              <a:off x="10524" y="1435"/>
              <a:ext cx="2098" cy="2098"/>
            </a:xfrm>
            <a:prstGeom prst="ellipse">
              <a:avLst/>
            </a:prstGeom>
            <a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030" y="3997"/>
              <a:ext cx="969" cy="34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菊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凌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霜飘逸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0115" y="1198245"/>
            <a:ext cx="1332000" cy="3670935"/>
            <a:chOff x="1449" y="1435"/>
            <a:chExt cx="2098" cy="5781"/>
          </a:xfrm>
        </p:grpSpPr>
        <p:sp>
          <p:nvSpPr>
            <p:cNvPr id="5" name="椭圆 4"/>
            <p:cNvSpPr/>
            <p:nvPr/>
          </p:nvSpPr>
          <p:spPr>
            <a:xfrm>
              <a:off x="1449" y="1435"/>
              <a:ext cx="2098" cy="2098"/>
            </a:xfrm>
            <a:prstGeom prst="ellipse">
              <a:avLst/>
            </a:prstGeom>
            <a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1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54" y="3997"/>
              <a:ext cx="970" cy="3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梅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凌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寒傲雪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51520" y="267494"/>
            <a:ext cx="18510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062E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内容联想</a:t>
            </a:r>
            <a:endParaRPr lang="zh-CN" altLang="en-US" sz="3200" b="1" dirty="0">
              <a:solidFill>
                <a:srgbClr val="062E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20" grpId="0" bldLvl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860425" y="1022746"/>
            <a:ext cx="6486525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62E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小讨论</a:t>
            </a:r>
            <a:r>
              <a:rPr lang="zh-CN" altLang="en-US" sz="3600" dirty="0" smtClean="0">
                <a:solidFill>
                  <a:srgbClr val="062E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3600" dirty="0" smtClean="0">
              <a:solidFill>
                <a:srgbClr val="062ED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由梅、兰、竹、菊的品质，你想到了哪些人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5780" y="2160270"/>
            <a:ext cx="1467485" cy="19107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0680"/>
            <a:ext cx="9144000" cy="972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385910" y="411622"/>
            <a:ext cx="1008000" cy="1008380"/>
          </a:xfrm>
          <a:prstGeom prst="ellipse">
            <a:avLst/>
          </a:prstGeom>
          <a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8800" y="689460"/>
            <a:ext cx="18510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凌寒傲雪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385910" y="1515998"/>
            <a:ext cx="1008000" cy="1008000"/>
          </a:xfrm>
          <a:prstGeom prst="ellipse">
            <a:avLst/>
          </a:prstGeom>
          <a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8800" y="1771195"/>
            <a:ext cx="18510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深谷幽香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644775" y="783863"/>
            <a:ext cx="571500" cy="315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808855" y="681628"/>
            <a:ext cx="2642870" cy="521970"/>
            <a:chOff x="7573" y="2153"/>
            <a:chExt cx="4162" cy="822"/>
          </a:xfrm>
        </p:grpSpPr>
        <p:sp>
          <p:nvSpPr>
            <p:cNvPr id="4" name="矩形 3"/>
            <p:cNvSpPr/>
            <p:nvPr/>
          </p:nvSpPr>
          <p:spPr>
            <a:xfrm>
              <a:off x="8213" y="2153"/>
              <a:ext cx="3523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高洁之士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右箭头 8"/>
            <p:cNvSpPr/>
            <p:nvPr/>
          </p:nvSpPr>
          <p:spPr>
            <a:xfrm>
              <a:off x="7573" y="2315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右箭头 9"/>
          <p:cNvSpPr/>
          <p:nvPr/>
        </p:nvSpPr>
        <p:spPr>
          <a:xfrm>
            <a:off x="2644775" y="1874700"/>
            <a:ext cx="571500" cy="315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808855" y="1771830"/>
            <a:ext cx="2645410" cy="521970"/>
            <a:chOff x="7573" y="4274"/>
            <a:chExt cx="4166" cy="822"/>
          </a:xfrm>
        </p:grpSpPr>
        <p:sp>
          <p:nvSpPr>
            <p:cNvPr id="8" name="矩形 7"/>
            <p:cNvSpPr/>
            <p:nvPr/>
          </p:nvSpPr>
          <p:spPr>
            <a:xfrm>
              <a:off x="8211" y="4274"/>
              <a:ext cx="3528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贤达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之士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右箭头 10"/>
            <p:cNvSpPr/>
            <p:nvPr/>
          </p:nvSpPr>
          <p:spPr>
            <a:xfrm>
              <a:off x="7573" y="4436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043302" y="2885183"/>
            <a:ext cx="18510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萧疏虚空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81015" y="4011910"/>
            <a:ext cx="18510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凌霜飘逸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385910" y="2619994"/>
            <a:ext cx="1008000" cy="1008000"/>
          </a:xfrm>
          <a:prstGeom prst="ellipse">
            <a:avLst/>
          </a:prstGeom>
          <a:blipFill rotWithShape="1">
            <a:blip r:embed="rId5" cstate="print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385910" y="3723990"/>
            <a:ext cx="1008000" cy="1008000"/>
          </a:xfrm>
          <a:prstGeom prst="ellipse">
            <a:avLst/>
          </a:prstGeom>
          <a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2627784" y="3011317"/>
            <a:ext cx="571500" cy="315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880610" y="2922343"/>
            <a:ext cx="2517140" cy="521970"/>
            <a:chOff x="7686" y="2427"/>
            <a:chExt cx="3964" cy="822"/>
          </a:xfrm>
        </p:grpSpPr>
        <p:sp>
          <p:nvSpPr>
            <p:cNvPr id="21" name="矩形 20"/>
            <p:cNvSpPr/>
            <p:nvPr/>
          </p:nvSpPr>
          <p:spPr>
            <a:xfrm>
              <a:off x="8246" y="2427"/>
              <a:ext cx="3404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谦谦君子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右箭头 21"/>
            <p:cNvSpPr/>
            <p:nvPr/>
          </p:nvSpPr>
          <p:spPr>
            <a:xfrm>
              <a:off x="7686" y="2541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右箭头 22"/>
          <p:cNvSpPr/>
          <p:nvPr/>
        </p:nvSpPr>
        <p:spPr>
          <a:xfrm>
            <a:off x="2682235" y="4114780"/>
            <a:ext cx="571500" cy="315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880610" y="4012017"/>
            <a:ext cx="2498725" cy="521970"/>
            <a:chOff x="7686" y="3463"/>
            <a:chExt cx="3935" cy="822"/>
          </a:xfrm>
        </p:grpSpPr>
        <p:sp>
          <p:nvSpPr>
            <p:cNvPr id="25" name="矩形 24"/>
            <p:cNvSpPr/>
            <p:nvPr/>
          </p:nvSpPr>
          <p:spPr>
            <a:xfrm>
              <a:off x="8318" y="3463"/>
              <a:ext cx="3303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世外隐士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右箭头 25"/>
            <p:cNvSpPr/>
            <p:nvPr/>
          </p:nvSpPr>
          <p:spPr>
            <a:xfrm>
              <a:off x="7686" y="3628"/>
              <a:ext cx="900" cy="4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823233" y="843558"/>
            <a:ext cx="6486525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62ED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</a:t>
            </a:r>
            <a:endParaRPr lang="zh-CN" altLang="en-US" sz="3600" b="1" dirty="0" smtClean="0">
              <a:solidFill>
                <a:srgbClr val="062ED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你觉得阅读时用上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从所读内容想开去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这个方法有什么好处？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61175" y="2160270"/>
            <a:ext cx="1467485" cy="191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COMMONDATA" val="eyJoZGlkIjoiMDUzMmRhYzhkNzM3Y2ZlODExZjhhYzliMDJjYzA0ZGIifQ=="/>
  <p:tag name="KSO_WPP_MARK_KEY" val="8e9be423-1ed1-4604-a28f-6b11bf4ac8b7"/>
</p:tagLst>
</file>

<file path=ppt/tags/tag2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3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4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5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6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7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8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ags/tag9.xml><?xml version="1.0" encoding="utf-8"?>
<p:tagLst xmlns:p="http://schemas.openxmlformats.org/presentationml/2006/main">
  <p:tag name="REFSHAPE" val="676489028"/>
  <p:tag name="KSO_WM_UNIT_PLACING_PICTURE_USER_VIEWPORT" val="{&quot;height&quot;:8445,&quot;width&quot;:3945}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2904</Words>
  <Application>WPS 演示</Application>
  <PresentationFormat>全屏显示(16:9)</PresentationFormat>
  <Paragraphs>343</Paragraphs>
  <Slides>38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Arial Unicode MS</vt:lpstr>
      <vt:lpstr>仿宋</vt:lpstr>
      <vt:lpstr>汉语拼音</vt:lpstr>
      <vt:lpstr>Xingkai SC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640</cp:revision>
  <dcterms:created xsi:type="dcterms:W3CDTF">2017-03-17T02:28:00Z</dcterms:created>
  <dcterms:modified xsi:type="dcterms:W3CDTF">2022-12-25T11:54:26Z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E01F2447D9BD4B1D95E97FD58A62D9B5</vt:lpwstr>
  </property>
</Properties>
</file>