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gif" ContentType="image/gif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32"/>
  </p:handoutMasterIdLst>
  <p:sldIdLst>
    <p:sldId id="1749" r:id="rId3"/>
    <p:sldId id="1791" r:id="rId5"/>
    <p:sldId id="1790" r:id="rId6"/>
    <p:sldId id="1797" r:id="rId7"/>
    <p:sldId id="1789" r:id="rId8"/>
    <p:sldId id="1715" r:id="rId9"/>
    <p:sldId id="1705" r:id="rId10"/>
    <p:sldId id="1773" r:id="rId11"/>
    <p:sldId id="1801" r:id="rId12"/>
    <p:sldId id="1793" r:id="rId13"/>
    <p:sldId id="1774" r:id="rId14"/>
    <p:sldId id="1753" r:id="rId15"/>
    <p:sldId id="1779" r:id="rId16"/>
    <p:sldId id="1780" r:id="rId17"/>
    <p:sldId id="1783" r:id="rId18"/>
    <p:sldId id="1798" r:id="rId19"/>
    <p:sldId id="1795" r:id="rId20"/>
    <p:sldId id="1799" r:id="rId21"/>
    <p:sldId id="1775" r:id="rId22"/>
    <p:sldId id="1710" r:id="rId23"/>
    <p:sldId id="1784" r:id="rId24"/>
    <p:sldId id="1785" r:id="rId25"/>
    <p:sldId id="1768" r:id="rId26"/>
    <p:sldId id="1778" r:id="rId27"/>
    <p:sldId id="1748" r:id="rId28"/>
    <p:sldId id="1743" r:id="rId29"/>
    <p:sldId id="1771" r:id="rId30"/>
    <p:sldId id="1745" r:id="rId31"/>
  </p:sldIdLst>
  <p:sldSz cx="9144000" cy="5143500" type="screen16x9"/>
  <p:notesSz cx="6858000" cy="9144000"/>
  <p:embeddedFontLst>
    <p:embeddedFont>
      <p:font typeface="华文楷体" panose="02010600040101010101" pitchFamily="2" charset="-122"/>
      <p:regular r:id="rId37"/>
    </p:embeddedFont>
    <p:embeddedFont>
      <p:font typeface="黑体" panose="02010609060101010101" pitchFamily="49" charset="-122"/>
      <p:regular r:id="rId38"/>
    </p:embeddedFont>
    <p:embeddedFont>
      <p:font typeface="楷体" panose="02010609060101010101" pitchFamily="49" charset="-122"/>
      <p:regular r:id="rId39"/>
    </p:embeddedFont>
    <p:embeddedFont>
      <p:font typeface="Calibri" panose="020F0502020204030204" pitchFamily="34" charset="0"/>
      <p:regular r:id="rId40"/>
      <p:bold r:id="rId41"/>
      <p:italic r:id="rId42"/>
      <p:boldItalic r:id="rId43"/>
    </p:embeddedFont>
    <p:embeddedFont>
      <p:font typeface="汉语拼音" panose="000B0604020202020204" pitchFamily="34" charset="0"/>
      <p:regular r:id="rId44"/>
    </p:embeddedFont>
    <p:embeddedFont>
      <p:font typeface="微软雅黑" panose="020B0503020204020204" charset="-122"/>
      <p:regular r:id="rId45"/>
    </p:embeddedFont>
    <p:embeddedFont>
      <p:font typeface="Tahoma" panose="020B0604030504040204" pitchFamily="34" charset="0"/>
      <p:regular r:id="rId46"/>
      <p:bold r:id="rId47"/>
    </p:embeddedFont>
  </p:embeddedFontLst>
  <p:custDataLst>
    <p:tags r:id="rId4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269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CCFFFF"/>
    <a:srgbClr val="0000FF"/>
    <a:srgbClr val="0066FF"/>
    <a:srgbClr val="FEFCDE"/>
    <a:srgbClr val="FFFFFF"/>
    <a:srgbClr val="FFFF66"/>
    <a:srgbClr val="FF00FF"/>
    <a:srgbClr val="A3830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45" autoAdjust="0"/>
    <p:restoredTop sz="83594" autoAdjust="0"/>
  </p:normalViewPr>
  <p:slideViewPr>
    <p:cSldViewPr showGuides="1">
      <p:cViewPr>
        <p:scale>
          <a:sx n="110" d="100"/>
          <a:sy n="110" d="100"/>
        </p:scale>
        <p:origin x="-438" y="-234"/>
      </p:cViewPr>
      <p:guideLst>
        <p:guide orient="horz" pos="1620"/>
        <p:guide pos="2880"/>
        <p:guide pos="269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61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8" Type="http://schemas.openxmlformats.org/officeDocument/2006/relationships/tags" Target="tags/tag1.xml"/><Relationship Id="rId47" Type="http://schemas.openxmlformats.org/officeDocument/2006/relationships/font" Target="fonts/font11.fntdata"/><Relationship Id="rId46" Type="http://schemas.openxmlformats.org/officeDocument/2006/relationships/font" Target="fonts/font10.fntdata"/><Relationship Id="rId45" Type="http://schemas.openxmlformats.org/officeDocument/2006/relationships/font" Target="fonts/font9.fntdata"/><Relationship Id="rId44" Type="http://schemas.openxmlformats.org/officeDocument/2006/relationships/font" Target="fonts/font8.fntdata"/><Relationship Id="rId43" Type="http://schemas.openxmlformats.org/officeDocument/2006/relationships/font" Target="fonts/font7.fntdata"/><Relationship Id="rId42" Type="http://schemas.openxmlformats.org/officeDocument/2006/relationships/font" Target="fonts/font6.fntdata"/><Relationship Id="rId41" Type="http://schemas.openxmlformats.org/officeDocument/2006/relationships/font" Target="fonts/font5.fntdata"/><Relationship Id="rId40" Type="http://schemas.openxmlformats.org/officeDocument/2006/relationships/font" Target="fonts/font4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3.fntdata"/><Relationship Id="rId38" Type="http://schemas.openxmlformats.org/officeDocument/2006/relationships/font" Target="fonts/font2.fntdata"/><Relationship Id="rId37" Type="http://schemas.openxmlformats.org/officeDocument/2006/relationships/font" Target="fonts/font1.fntdata"/><Relationship Id="rId36" Type="http://schemas.openxmlformats.org/officeDocument/2006/relationships/commentAuthors" Target="commentAuthors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handoutMaster" Target="handoutMasters/handoutMaster1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zh-CN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我发现这条干涸的小山沟并不十分隐蔽。我们离敌人太近了，前面几十米就是敌人的前沿阵地。我们不但可以看见敌人设置的铁丝网和胸墙，而且可以看见敌人主阵地上的地堡和火力点，甚至连敌人的谈话声都听得见。可以想见，敌人居高临下，发现我们当然更容易。我们必须僵卧着一动不动，一声低低的咳嗽或者轻轻地蜷一下腿，都可能被敌人发觉。</a:t>
            </a:r>
            <a:endParaRPr lang="zh-CN" altLang="zh-CN" sz="9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zh-CN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我发现这条干涸的小山沟并不十分隐蔽。我们离敌人太近了，前面几十米就是敌人的前沿阵地。我们不但可以看见敌人设置的铁丝网和胸墙，而且可以看见敌人主阵地上的地堡和火力点，甚至连敌人的谈话声都听得见。可以想见，敌人居高临下，发现我们当然更容易。我们必须僵卧着一动不动，一声低低的咳嗽或者轻轻地蜷一下腿，都可能被敌人发觉。</a:t>
            </a:r>
            <a:endParaRPr lang="zh-CN" altLang="zh-CN" sz="9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82F288E0-7875-42C4-84C8-98DBBD3BF4D2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7D9BB5D0-35E4-459D-AEF3-FE4D7C45CC1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9" Type="http://schemas.openxmlformats.org/officeDocument/2006/relationships/slideLayout" Target="../slideLayouts/slideLayout99.xml"/><Relationship Id="rId98" Type="http://schemas.openxmlformats.org/officeDocument/2006/relationships/slideLayout" Target="../slideLayouts/slideLayout98.xml"/><Relationship Id="rId97" Type="http://schemas.openxmlformats.org/officeDocument/2006/relationships/slideLayout" Target="../slideLayouts/slideLayout97.xml"/><Relationship Id="rId96" Type="http://schemas.openxmlformats.org/officeDocument/2006/relationships/slideLayout" Target="../slideLayouts/slideLayout96.xml"/><Relationship Id="rId95" Type="http://schemas.openxmlformats.org/officeDocument/2006/relationships/slideLayout" Target="../slideLayouts/slideLayout95.xml"/><Relationship Id="rId94" Type="http://schemas.openxmlformats.org/officeDocument/2006/relationships/slideLayout" Target="../slideLayouts/slideLayout94.xml"/><Relationship Id="rId93" Type="http://schemas.openxmlformats.org/officeDocument/2006/relationships/slideLayout" Target="../slideLayouts/slideLayout93.xml"/><Relationship Id="rId92" Type="http://schemas.openxmlformats.org/officeDocument/2006/relationships/slideLayout" Target="../slideLayouts/slideLayout92.xml"/><Relationship Id="rId91" Type="http://schemas.openxmlformats.org/officeDocument/2006/relationships/slideLayout" Target="../slideLayouts/slideLayout91.xml"/><Relationship Id="rId90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.xml"/><Relationship Id="rId89" Type="http://schemas.openxmlformats.org/officeDocument/2006/relationships/slideLayout" Target="../slideLayouts/slideLayout89.xml"/><Relationship Id="rId88" Type="http://schemas.openxmlformats.org/officeDocument/2006/relationships/slideLayout" Target="../slideLayouts/slideLayout88.xml"/><Relationship Id="rId87" Type="http://schemas.openxmlformats.org/officeDocument/2006/relationships/slideLayout" Target="../slideLayouts/slideLayout87.xml"/><Relationship Id="rId86" Type="http://schemas.openxmlformats.org/officeDocument/2006/relationships/slideLayout" Target="../slideLayouts/slideLayout86.xml"/><Relationship Id="rId85" Type="http://schemas.openxmlformats.org/officeDocument/2006/relationships/slideLayout" Target="../slideLayouts/slideLayout85.xml"/><Relationship Id="rId84" Type="http://schemas.openxmlformats.org/officeDocument/2006/relationships/slideLayout" Target="../slideLayouts/slideLayout84.xml"/><Relationship Id="rId83" Type="http://schemas.openxmlformats.org/officeDocument/2006/relationships/slideLayout" Target="../slideLayouts/slideLayout83.xml"/><Relationship Id="rId82" Type="http://schemas.openxmlformats.org/officeDocument/2006/relationships/slideLayout" Target="../slideLayouts/slideLayout82.xml"/><Relationship Id="rId81" Type="http://schemas.openxmlformats.org/officeDocument/2006/relationships/slideLayout" Target="../slideLayouts/slideLayout81.xml"/><Relationship Id="rId80" Type="http://schemas.openxmlformats.org/officeDocument/2006/relationships/slideLayout" Target="../slideLayouts/slideLayout80.xml"/><Relationship Id="rId8" Type="http://schemas.openxmlformats.org/officeDocument/2006/relationships/slideLayout" Target="../slideLayouts/slideLayout8.xml"/><Relationship Id="rId79" Type="http://schemas.openxmlformats.org/officeDocument/2006/relationships/slideLayout" Target="../slideLayouts/slideLayout79.xml"/><Relationship Id="rId78" Type="http://schemas.openxmlformats.org/officeDocument/2006/relationships/slideLayout" Target="../slideLayouts/slideLayout78.xml"/><Relationship Id="rId77" Type="http://schemas.openxmlformats.org/officeDocument/2006/relationships/slideLayout" Target="../slideLayouts/slideLayout77.xml"/><Relationship Id="rId76" Type="http://schemas.openxmlformats.org/officeDocument/2006/relationships/slideLayout" Target="../slideLayouts/slideLayout76.xml"/><Relationship Id="rId75" Type="http://schemas.openxmlformats.org/officeDocument/2006/relationships/slideLayout" Target="../slideLayouts/slideLayout75.xml"/><Relationship Id="rId74" Type="http://schemas.openxmlformats.org/officeDocument/2006/relationships/slideLayout" Target="../slideLayouts/slideLayout74.xml"/><Relationship Id="rId73" Type="http://schemas.openxmlformats.org/officeDocument/2006/relationships/slideLayout" Target="../slideLayouts/slideLayout73.xml"/><Relationship Id="rId72" Type="http://schemas.openxmlformats.org/officeDocument/2006/relationships/slideLayout" Target="../slideLayouts/slideLayout72.xml"/><Relationship Id="rId71" Type="http://schemas.openxmlformats.org/officeDocument/2006/relationships/slideLayout" Target="../slideLayouts/slideLayout71.xml"/><Relationship Id="rId70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.xml"/><Relationship Id="rId69" Type="http://schemas.openxmlformats.org/officeDocument/2006/relationships/slideLayout" Target="../slideLayouts/slideLayout69.xml"/><Relationship Id="rId68" Type="http://schemas.openxmlformats.org/officeDocument/2006/relationships/slideLayout" Target="../slideLayouts/slideLayout68.xml"/><Relationship Id="rId67" Type="http://schemas.openxmlformats.org/officeDocument/2006/relationships/slideLayout" Target="../slideLayouts/slideLayout67.xml"/><Relationship Id="rId66" Type="http://schemas.openxmlformats.org/officeDocument/2006/relationships/slideLayout" Target="../slideLayouts/slideLayout66.xml"/><Relationship Id="rId65" Type="http://schemas.openxmlformats.org/officeDocument/2006/relationships/slideLayout" Target="../slideLayouts/slideLayout65.xml"/><Relationship Id="rId64" Type="http://schemas.openxmlformats.org/officeDocument/2006/relationships/slideLayout" Target="../slideLayouts/slideLayout64.xml"/><Relationship Id="rId63" Type="http://schemas.openxmlformats.org/officeDocument/2006/relationships/slideLayout" Target="../slideLayouts/slideLayout63.xml"/><Relationship Id="rId62" Type="http://schemas.openxmlformats.org/officeDocument/2006/relationships/slideLayout" Target="../slideLayouts/slideLayout62.xml"/><Relationship Id="rId61" Type="http://schemas.openxmlformats.org/officeDocument/2006/relationships/slideLayout" Target="../slideLayouts/slideLayout61.xml"/><Relationship Id="rId60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.xml"/><Relationship Id="rId59" Type="http://schemas.openxmlformats.org/officeDocument/2006/relationships/slideLayout" Target="../slideLayouts/slideLayout59.xml"/><Relationship Id="rId58" Type="http://schemas.openxmlformats.org/officeDocument/2006/relationships/slideLayout" Target="../slideLayouts/slideLayout58.xml"/><Relationship Id="rId57" Type="http://schemas.openxmlformats.org/officeDocument/2006/relationships/slideLayout" Target="../slideLayouts/slideLayout57.xml"/><Relationship Id="rId56" Type="http://schemas.openxmlformats.org/officeDocument/2006/relationships/slideLayout" Target="../slideLayouts/slideLayout56.xml"/><Relationship Id="rId55" Type="http://schemas.openxmlformats.org/officeDocument/2006/relationships/slideLayout" Target="../slideLayouts/slideLayout55.xml"/><Relationship Id="rId54" Type="http://schemas.openxmlformats.org/officeDocument/2006/relationships/slideLayout" Target="../slideLayouts/slideLayout54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4" Type="http://schemas.openxmlformats.org/officeDocument/2006/relationships/theme" Target="../theme/theme1.xml"/><Relationship Id="rId133" Type="http://schemas.openxmlformats.org/officeDocument/2006/relationships/image" Target="../media/image2.png"/><Relationship Id="rId132" Type="http://schemas.openxmlformats.org/officeDocument/2006/relationships/image" Target="../media/image1.jpeg"/><Relationship Id="rId131" Type="http://schemas.openxmlformats.org/officeDocument/2006/relationships/slideLayout" Target="../slideLayouts/slideLayout131.xml"/><Relationship Id="rId130" Type="http://schemas.openxmlformats.org/officeDocument/2006/relationships/slideLayout" Target="../slideLayouts/slideLayout130.xml"/><Relationship Id="rId13" Type="http://schemas.openxmlformats.org/officeDocument/2006/relationships/slideLayout" Target="../slideLayouts/slideLayout13.xml"/><Relationship Id="rId129" Type="http://schemas.openxmlformats.org/officeDocument/2006/relationships/slideLayout" Target="../slideLayouts/slideLayout129.xml"/><Relationship Id="rId128" Type="http://schemas.openxmlformats.org/officeDocument/2006/relationships/slideLayout" Target="../slideLayouts/slideLayout128.xml"/><Relationship Id="rId127" Type="http://schemas.openxmlformats.org/officeDocument/2006/relationships/slideLayout" Target="../slideLayouts/slideLayout127.xml"/><Relationship Id="rId126" Type="http://schemas.openxmlformats.org/officeDocument/2006/relationships/slideLayout" Target="../slideLayouts/slideLayout126.xml"/><Relationship Id="rId125" Type="http://schemas.openxmlformats.org/officeDocument/2006/relationships/slideLayout" Target="../slideLayouts/slideLayout125.xml"/><Relationship Id="rId124" Type="http://schemas.openxmlformats.org/officeDocument/2006/relationships/slideLayout" Target="../slideLayouts/slideLayout124.xml"/><Relationship Id="rId123" Type="http://schemas.openxmlformats.org/officeDocument/2006/relationships/slideLayout" Target="../slideLayouts/slideLayout123.xml"/><Relationship Id="rId122" Type="http://schemas.openxmlformats.org/officeDocument/2006/relationships/slideLayout" Target="../slideLayouts/slideLayout122.xml"/><Relationship Id="rId121" Type="http://schemas.openxmlformats.org/officeDocument/2006/relationships/slideLayout" Target="../slideLayouts/slideLayout121.xml"/><Relationship Id="rId120" Type="http://schemas.openxmlformats.org/officeDocument/2006/relationships/slideLayout" Target="../slideLayouts/slideLayout120.xml"/><Relationship Id="rId12" Type="http://schemas.openxmlformats.org/officeDocument/2006/relationships/slideLayout" Target="../slideLayouts/slideLayout12.xml"/><Relationship Id="rId119" Type="http://schemas.openxmlformats.org/officeDocument/2006/relationships/slideLayout" Target="../slideLayouts/slideLayout119.xml"/><Relationship Id="rId118" Type="http://schemas.openxmlformats.org/officeDocument/2006/relationships/slideLayout" Target="../slideLayouts/slideLayout118.xml"/><Relationship Id="rId117" Type="http://schemas.openxmlformats.org/officeDocument/2006/relationships/slideLayout" Target="../slideLayouts/slideLayout117.xml"/><Relationship Id="rId116" Type="http://schemas.openxmlformats.org/officeDocument/2006/relationships/slideLayout" Target="../slideLayouts/slideLayout116.xml"/><Relationship Id="rId115" Type="http://schemas.openxmlformats.org/officeDocument/2006/relationships/slideLayout" Target="../slideLayouts/slideLayout115.xml"/><Relationship Id="rId114" Type="http://schemas.openxmlformats.org/officeDocument/2006/relationships/slideLayout" Target="../slideLayouts/slideLayout114.xml"/><Relationship Id="rId113" Type="http://schemas.openxmlformats.org/officeDocument/2006/relationships/slideLayout" Target="../slideLayouts/slideLayout113.xml"/><Relationship Id="rId112" Type="http://schemas.openxmlformats.org/officeDocument/2006/relationships/slideLayout" Target="../slideLayouts/slideLayout112.xml"/><Relationship Id="rId111" Type="http://schemas.openxmlformats.org/officeDocument/2006/relationships/slideLayout" Target="../slideLayouts/slideLayout111.xml"/><Relationship Id="rId110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.xml"/><Relationship Id="rId109" Type="http://schemas.openxmlformats.org/officeDocument/2006/relationships/slideLayout" Target="../slideLayouts/slideLayout109.xml"/><Relationship Id="rId108" Type="http://schemas.openxmlformats.org/officeDocument/2006/relationships/slideLayout" Target="../slideLayouts/slideLayout108.xml"/><Relationship Id="rId107" Type="http://schemas.openxmlformats.org/officeDocument/2006/relationships/slideLayout" Target="../slideLayouts/slideLayout107.xml"/><Relationship Id="rId106" Type="http://schemas.openxmlformats.org/officeDocument/2006/relationships/slideLayout" Target="../slideLayouts/slideLayout106.xml"/><Relationship Id="rId105" Type="http://schemas.openxmlformats.org/officeDocument/2006/relationships/slideLayout" Target="../slideLayouts/slideLayout105.xml"/><Relationship Id="rId104" Type="http://schemas.openxmlformats.org/officeDocument/2006/relationships/slideLayout" Target="../slideLayouts/slideLayout104.xml"/><Relationship Id="rId103" Type="http://schemas.openxmlformats.org/officeDocument/2006/relationships/slideLayout" Target="../slideLayouts/slideLayout103.xml"/><Relationship Id="rId102" Type="http://schemas.openxmlformats.org/officeDocument/2006/relationships/slideLayout" Target="../slideLayouts/slideLayout102.xml"/><Relationship Id="rId101" Type="http://schemas.openxmlformats.org/officeDocument/2006/relationships/slideLayout" Target="../slideLayouts/slideLayout101.xml"/><Relationship Id="rId100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1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83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118" y="123478"/>
            <a:ext cx="1210370" cy="4757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  <p:sldLayoutId id="2147483719" r:id="rId71"/>
    <p:sldLayoutId id="2147483720" r:id="rId72"/>
    <p:sldLayoutId id="2147483721" r:id="rId73"/>
    <p:sldLayoutId id="2147483722" r:id="rId74"/>
    <p:sldLayoutId id="2147483723" r:id="rId75"/>
    <p:sldLayoutId id="2147483724" r:id="rId76"/>
    <p:sldLayoutId id="2147483725" r:id="rId77"/>
    <p:sldLayoutId id="2147483726" r:id="rId78"/>
    <p:sldLayoutId id="2147483727" r:id="rId79"/>
    <p:sldLayoutId id="2147483728" r:id="rId80"/>
    <p:sldLayoutId id="2147483729" r:id="rId81"/>
    <p:sldLayoutId id="2147483730" r:id="rId82"/>
    <p:sldLayoutId id="2147483731" r:id="rId83"/>
    <p:sldLayoutId id="2147483732" r:id="rId84"/>
    <p:sldLayoutId id="2147483733" r:id="rId85"/>
    <p:sldLayoutId id="2147483734" r:id="rId86"/>
    <p:sldLayoutId id="2147483735" r:id="rId87"/>
    <p:sldLayoutId id="2147483736" r:id="rId88"/>
    <p:sldLayoutId id="2147483737" r:id="rId89"/>
    <p:sldLayoutId id="2147483738" r:id="rId90"/>
    <p:sldLayoutId id="2147483739" r:id="rId91"/>
    <p:sldLayoutId id="2147483740" r:id="rId92"/>
    <p:sldLayoutId id="2147483741" r:id="rId93"/>
    <p:sldLayoutId id="2147483742" r:id="rId94"/>
    <p:sldLayoutId id="2147483743" r:id="rId95"/>
    <p:sldLayoutId id="2147483744" r:id="rId96"/>
    <p:sldLayoutId id="2147483745" r:id="rId97"/>
    <p:sldLayoutId id="2147483746" r:id="rId98"/>
    <p:sldLayoutId id="2147483747" r:id="rId99"/>
    <p:sldLayoutId id="2147483748" r:id="rId100"/>
    <p:sldLayoutId id="2147483749" r:id="rId101"/>
    <p:sldLayoutId id="2147483750" r:id="rId102"/>
    <p:sldLayoutId id="2147483751" r:id="rId103"/>
    <p:sldLayoutId id="2147483752" r:id="rId104"/>
    <p:sldLayoutId id="2147483753" r:id="rId105"/>
    <p:sldLayoutId id="2147483754" r:id="rId106"/>
    <p:sldLayoutId id="2147483755" r:id="rId107"/>
    <p:sldLayoutId id="2147483756" r:id="rId108"/>
    <p:sldLayoutId id="2147483757" r:id="rId109"/>
    <p:sldLayoutId id="2147483758" r:id="rId110"/>
    <p:sldLayoutId id="2147483759" r:id="rId111"/>
    <p:sldLayoutId id="2147483760" r:id="rId112"/>
    <p:sldLayoutId id="2147483761" r:id="rId113"/>
    <p:sldLayoutId id="2147483762" r:id="rId114"/>
    <p:sldLayoutId id="2147483763" r:id="rId115"/>
    <p:sldLayoutId id="2147483764" r:id="rId116"/>
    <p:sldLayoutId id="2147483765" r:id="rId117"/>
    <p:sldLayoutId id="2147483766" r:id="rId118"/>
    <p:sldLayoutId id="2147483767" r:id="rId119"/>
    <p:sldLayoutId id="2147483768" r:id="rId120"/>
    <p:sldLayoutId id="2147483769" r:id="rId121"/>
    <p:sldLayoutId id="2147483770" r:id="rId122"/>
    <p:sldLayoutId id="2147483771" r:id="rId123"/>
    <p:sldLayoutId id="2147483772" r:id="rId124"/>
    <p:sldLayoutId id="2147483773" r:id="rId125"/>
    <p:sldLayoutId id="2147483774" r:id="rId126"/>
    <p:sldLayoutId id="2147483775" r:id="rId127"/>
    <p:sldLayoutId id="2147483776" r:id="rId128"/>
    <p:sldLayoutId id="2147483777" r:id="rId129"/>
    <p:sldLayoutId id="2147483778" r:id="rId130"/>
    <p:sldLayoutId id="2147483779" r:id="rId131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jpeg"/><Relationship Id="rId2" Type="http://schemas.openxmlformats.org/officeDocument/2006/relationships/image" Target="../media/image17.png"/><Relationship Id="rId1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microsoft.com/office/2007/relationships/media" Target="../media/media1.mp3"/><Relationship Id="rId3" Type="http://schemas.openxmlformats.org/officeDocument/2006/relationships/audio" Target="../media/media1.mp3"/><Relationship Id="rId2" Type="http://schemas.openxmlformats.org/officeDocument/2006/relationships/image" Target="../media/image8.jpeg"/><Relationship Id="rId1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microsoft.com/office/2007/relationships/media" Target="../media/media2.mp3"/><Relationship Id="rId3" Type="http://schemas.openxmlformats.org/officeDocument/2006/relationships/audio" Target="../media/media2.mp3"/><Relationship Id="rId2" Type="http://schemas.openxmlformats.org/officeDocument/2006/relationships/image" Target="../media/image8.jpeg"/><Relationship Id="rId1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23.png"/><Relationship Id="rId1" Type="http://schemas.openxmlformats.org/officeDocument/2006/relationships/image" Target="../media/image22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23.png"/><Relationship Id="rId1" Type="http://schemas.openxmlformats.org/officeDocument/2006/relationships/image" Target="../media/image2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5.png"/><Relationship Id="rId1" Type="http://schemas.openxmlformats.org/officeDocument/2006/relationships/image" Target="../media/image24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5.png"/><Relationship Id="rId1" Type="http://schemas.openxmlformats.org/officeDocument/2006/relationships/image" Target="../media/image24.emf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GIF"/><Relationship Id="rId3" Type="http://schemas.openxmlformats.org/officeDocument/2006/relationships/image" Target="../media/image6.png"/><Relationship Id="rId2" Type="http://schemas.openxmlformats.org/officeDocument/2006/relationships/hyperlink" Target="&#36164;&#26009;&#38142;&#25509;/&#35270;&#39057;/&#12298;&#25105;&#30340;&#25112;&#21451;&#37041;&#23569;&#20113;&#12299;%20%20&#23548;&#20837;&#35270;&#39057;.mp4" TargetMode="External"/><Relationship Id="rId1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GIF"/><Relationship Id="rId3" Type="http://schemas.openxmlformats.org/officeDocument/2006/relationships/image" Target="../media/image11.png"/><Relationship Id="rId2" Type="http://schemas.openxmlformats.org/officeDocument/2006/relationships/hyperlink" Target="&#36164;&#26009;&#38142;&#25509;/&#35270;&#39057;/&#19971;&#24425;-&#35838;&#25991;&#26391;&#35835;-&#20845;&#19978;9&#25105;&#30340;&#25112;&#21451;&#37041;&#23569;&#20113;.mp4" TargetMode="External"/><Relationship Id="rId1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GIF"/><Relationship Id="rId1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41466"/>
            <a:ext cx="1282378" cy="50405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07504" y="157946"/>
            <a:ext cx="24561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 </a:t>
            </a:r>
            <a:r>
              <a:rPr lang="zh-CN" altLang="en-US" sz="22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六年级 </a:t>
            </a:r>
            <a:r>
              <a:rPr lang="zh-CN" altLang="en-US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上册</a:t>
            </a:r>
            <a:endParaRPr lang="zh-CN" altLang="en-US" sz="2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71600" y="1635646"/>
            <a:ext cx="7344816" cy="129614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1901555" y="1563637"/>
            <a:ext cx="909613" cy="1076573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*</a:t>
            </a:r>
            <a:endParaRPr lang="zh-CN" altLang="en-US" sz="40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675956"/>
            <a:ext cx="1240746" cy="1231417"/>
          </a:xfrm>
          <a:prstGeom prst="rect">
            <a:avLst/>
          </a:prstGeom>
        </p:spPr>
      </p:pic>
      <p:sp>
        <p:nvSpPr>
          <p:cNvPr id="27" name="文本框 6"/>
          <p:cNvSpPr txBox="1"/>
          <p:nvPr/>
        </p:nvSpPr>
        <p:spPr>
          <a:xfrm>
            <a:off x="1440655" y="1675956"/>
            <a:ext cx="6110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6600" b="1" dirty="0" smtClean="0">
                <a:solidFill>
                  <a:srgbClr val="92D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</a:t>
            </a:r>
            <a:endParaRPr kumimoji="1" lang="zh-CN" altLang="en-US" sz="7200" b="1" dirty="0">
              <a:solidFill>
                <a:srgbClr val="92D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98866" y="1722122"/>
            <a:ext cx="5816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我的战友邱少云</a:t>
            </a:r>
            <a:endParaRPr lang="zh-CN" altLang="en-US" sz="6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8752" y="2715766"/>
            <a:ext cx="7853688" cy="18651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天亮以前，邱少云和他的战友们安静地潜伏在山沟。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约莫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点钟的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时候，邱少云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被敌人的燃烧弹点燃了自己的棉衣，他被烈火包围，直至壮烈牺牲。黄昏时，战士们发起了冲锋，为邱少云报仇。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3" name="文本框 4"/>
          <p:cNvSpPr txBox="1"/>
          <p:nvPr/>
        </p:nvSpPr>
        <p:spPr>
          <a:xfrm>
            <a:off x="971656" y="344987"/>
            <a:ext cx="7421584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请根据时间和小标题概括课文的主要内容。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56734" y="490211"/>
            <a:ext cx="325381" cy="360040"/>
          </a:xfrm>
          <a:prstGeom prst="ellipse">
            <a:avLst/>
          </a:prstGeom>
          <a:solidFill>
            <a:schemeClr val="bg1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5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3315" y="137524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对话气泡: 圆角矩形 14"/>
          <p:cNvSpPr/>
          <p:nvPr/>
        </p:nvSpPr>
        <p:spPr>
          <a:xfrm>
            <a:off x="1251918" y="1572644"/>
            <a:ext cx="1823297" cy="528114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rgbClr val="FF0000"/>
          </a:solidFill>
          <a:ln w="2540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山沟潜伏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对话气泡: 圆角矩形 14"/>
          <p:cNvSpPr/>
          <p:nvPr/>
        </p:nvSpPr>
        <p:spPr>
          <a:xfrm>
            <a:off x="3763575" y="1563638"/>
            <a:ext cx="1823297" cy="528114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rgbClr val="0070C0"/>
          </a:solidFill>
          <a:ln w="2540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壮烈牺牲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对话气泡: 圆角矩形 14"/>
          <p:cNvSpPr/>
          <p:nvPr/>
        </p:nvSpPr>
        <p:spPr>
          <a:xfrm>
            <a:off x="6133079" y="1584542"/>
            <a:ext cx="1823297" cy="528114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rgbClr val="00B050"/>
          </a:solidFill>
          <a:ln w="2540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冲锋报仇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38499" y="2091752"/>
            <a:ext cx="2040943" cy="476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（天亮以前）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35190" y="2097656"/>
            <a:ext cx="3280065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（约莫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点钟的时候）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196576" y="2095081"/>
            <a:ext cx="1731564" cy="476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（黄昏时）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99363" y="2211755"/>
            <a:ext cx="7727853" cy="237621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文本框 4"/>
          <p:cNvSpPr txBox="1"/>
          <p:nvPr/>
        </p:nvSpPr>
        <p:spPr>
          <a:xfrm>
            <a:off x="882925" y="1041614"/>
            <a:ext cx="7839871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根据“学习提示”，明确本节课的学习任务吧。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43261" y="2355726"/>
            <a:ext cx="6815867" cy="21698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我们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读过英雄黄继光的故事，这篇课文的主人公同样是一位抗美援朝英雄。默读课文，找出描写“我”心理活动的句子，体会邱少云是怎样一位“伟大的战士”。课文写了邱少云和战友们潜伏的山沟环境，又写了邱少云任凭烈火烧身纹丝不动，结合相关内容说说两者有什么联系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699792" y="3219822"/>
            <a:ext cx="525658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331640" y="3651870"/>
            <a:ext cx="331955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4763289" y="3651870"/>
            <a:ext cx="3193087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338826" y="4011910"/>
            <a:ext cx="6624736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338826" y="4467125"/>
            <a:ext cx="1865022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57504" y="123478"/>
            <a:ext cx="2268000" cy="692577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738869" y="95975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互动课堂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7721"/>
            <a:ext cx="450000" cy="559756"/>
          </a:xfrm>
          <a:prstGeom prst="rect">
            <a:avLst/>
          </a:prstGeom>
        </p:spPr>
      </p:pic>
      <p:sp>
        <p:nvSpPr>
          <p:cNvPr id="15" name="椭圆 14"/>
          <p:cNvSpPr/>
          <p:nvPr/>
        </p:nvSpPr>
        <p:spPr>
          <a:xfrm>
            <a:off x="1298258" y="1171971"/>
            <a:ext cx="325381" cy="360040"/>
          </a:xfrm>
          <a:prstGeom prst="ellipse">
            <a:avLst/>
          </a:prstGeom>
          <a:solidFill>
            <a:schemeClr val="bg1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17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84839" y="819284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486618"/>
            <a:ext cx="8055920" cy="71558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    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370893" y="339502"/>
            <a:ext cx="2762252" cy="995363"/>
            <a:chOff x="3491880" y="2599798"/>
            <a:chExt cx="2762252" cy="99536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1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2599798"/>
              <a:ext cx="2762252" cy="995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4141666" y="2859782"/>
              <a:ext cx="15121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任务一</a:t>
              </a:r>
              <a:endPara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738869" y="1486618"/>
            <a:ext cx="7751262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默读课文第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至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13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自然段，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找出描写“我”心理活动的句子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，并作简单批注。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72202" y="2787774"/>
            <a:ext cx="7751262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说一说你从这些描写中体会到邱少云是怎样一位“伟大的战士”。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089227" y="1653358"/>
            <a:ext cx="325381" cy="360040"/>
          </a:xfrm>
          <a:prstGeom prst="ellipse">
            <a:avLst/>
          </a:prstGeom>
          <a:solidFill>
            <a:schemeClr val="bg1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13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5808" y="1300671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251520" y="1053852"/>
            <a:ext cx="8568952" cy="259228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1269876"/>
            <a:ext cx="8136904" cy="22592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个时候，邱少云如果迅速从火堆里跳出来，就地打几个滚，身上的火是可以扑灭的。我们卧在他附近的任何一个人，如果跳过去把他拉出来，扯掉他着火的棉衣，也能救出自己的战友。但是这样一来，我们就会被山头上敌人的哨兵发觉，那么不仅是我们这一个班要牺牲在这里，也不仅是埋伏在我们身后的整个潜伏部队要受到重大损失，更严重的是我们准备了好久的这次作战计划要完全落空。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36"/>
          <p:cNvSpPr txBox="1"/>
          <p:nvPr/>
        </p:nvSpPr>
        <p:spPr>
          <a:xfrm>
            <a:off x="539552" y="126987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11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2339752" y="1654902"/>
            <a:ext cx="619268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39552" y="2061964"/>
            <a:ext cx="799288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39552" y="2400270"/>
            <a:ext cx="554461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圆角矩形 27"/>
          <p:cNvSpPr/>
          <p:nvPr/>
        </p:nvSpPr>
        <p:spPr>
          <a:xfrm>
            <a:off x="1043607" y="561938"/>
            <a:ext cx="6408713" cy="70793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有很多办法可以扑灭邱少云身上的火。</a:t>
            </a:r>
            <a:endParaRPr lang="zh-CN" altLang="en-US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6111680" y="2399512"/>
            <a:ext cx="2427130" cy="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567064" y="2782044"/>
            <a:ext cx="7971746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567064" y="3142084"/>
            <a:ext cx="7965376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539552" y="3519510"/>
            <a:ext cx="504056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圆角矩形 39"/>
          <p:cNvSpPr/>
          <p:nvPr/>
        </p:nvSpPr>
        <p:spPr>
          <a:xfrm>
            <a:off x="1024536" y="3646140"/>
            <a:ext cx="6859831" cy="101384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</a:pP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但是，那样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做的话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会导致任务失败，更会置所有人于险境。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43975"/>
            <a:ext cx="7416824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的心紧缩着，我担心这个年轻的战士会实在忍耐不住突然跳起来，或者突然叫出声来。我几次回过头来，不敢朝他那儿看，不忍看着我的战友被活活烧死，但是我又忍不住不看。我心里像刀绞一般，眼泪模糊了我的眼睛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7704" y="2804215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这时候“我”的心为什么紧缩着？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2181" y="3471094"/>
            <a:ext cx="2448272" cy="578882"/>
          </a:xfrm>
          <a:prstGeom prst="wedgeRoundRectCallout">
            <a:avLst>
              <a:gd name="adj1" fmla="val 23759"/>
              <a:gd name="adj2" fmla="val 48003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忍受不了剧痛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43908" y="4225116"/>
            <a:ext cx="2761049" cy="578882"/>
          </a:xfrm>
          <a:prstGeom prst="wedgeRoundRectCallout">
            <a:avLst>
              <a:gd name="adj1" fmla="val -50009"/>
              <a:gd name="adj2" fmla="val 19855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潜伏部队会暴露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535926" y="1076023"/>
            <a:ext cx="63336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133209" y="1076023"/>
            <a:ext cx="540060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圆角矩形 6"/>
          <p:cNvSpPr/>
          <p:nvPr/>
        </p:nvSpPr>
        <p:spPr>
          <a:xfrm>
            <a:off x="1809629" y="3810918"/>
            <a:ext cx="1224136" cy="576064"/>
          </a:xfrm>
          <a:prstGeom prst="roundRect">
            <a:avLst/>
          </a:prstGeom>
          <a:solidFill>
            <a:srgbClr val="0070C0"/>
          </a:solidFill>
          <a:ln w="190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担心</a:t>
            </a:r>
            <a:endParaRPr lang="zh-CN" altLang="en-US" sz="32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左大括号 12"/>
          <p:cNvSpPr/>
          <p:nvPr/>
        </p:nvSpPr>
        <p:spPr>
          <a:xfrm>
            <a:off x="3203848" y="3480006"/>
            <a:ext cx="288032" cy="1196417"/>
          </a:xfrm>
          <a:prstGeom prst="lef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36"/>
          <p:cNvSpPr txBox="1"/>
          <p:nvPr/>
        </p:nvSpPr>
        <p:spPr>
          <a:xfrm>
            <a:off x="1135191" y="663889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299011" y="2888946"/>
            <a:ext cx="325381" cy="360040"/>
          </a:xfrm>
          <a:prstGeom prst="ellipse">
            <a:avLst/>
          </a:prstGeom>
          <a:solidFill>
            <a:schemeClr val="bg1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16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85592" y="2536259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  <p:bldP spid="13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55526"/>
            <a:ext cx="7416824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的心紧缩着，我担心这个年轻的战士会实在忍耐不住突然跳起来，或者突然叫出声来。我几次回过头来，不敢朝他那儿看，不忍看着我的战友被活活烧死，但是我又忍不住不看。我心里像刀绞一般，眼泪模糊了我的眼睛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715766"/>
            <a:ext cx="7632848" cy="1195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通过“不敢”“不忍”，表现了“我”什么样的心理？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6444208" y="1347614"/>
            <a:ext cx="151216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971600" y="1707654"/>
            <a:ext cx="698477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971600" y="2067694"/>
            <a:ext cx="36004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圆角矩形 18"/>
          <p:cNvSpPr/>
          <p:nvPr/>
        </p:nvSpPr>
        <p:spPr>
          <a:xfrm>
            <a:off x="5575441" y="1712957"/>
            <a:ext cx="360040" cy="360040"/>
          </a:xfrm>
          <a:prstGeom prst="roundRect">
            <a:avLst>
              <a:gd name="adj" fmla="val 14271"/>
            </a:avLst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907704" y="1339082"/>
            <a:ext cx="648072" cy="363450"/>
          </a:xfrm>
          <a:prstGeom prst="roundRect">
            <a:avLst/>
          </a:prstGeom>
          <a:solidFill>
            <a:schemeClr val="accent2">
              <a:alpha val="12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4355976" y="1349507"/>
            <a:ext cx="648072" cy="363450"/>
          </a:xfrm>
          <a:prstGeom prst="roundRect">
            <a:avLst/>
          </a:prstGeom>
          <a:solidFill>
            <a:schemeClr val="accent2">
              <a:alpha val="12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1979712" y="4011910"/>
            <a:ext cx="1224136" cy="576064"/>
          </a:xfrm>
          <a:prstGeom prst="roundRect">
            <a:avLst/>
          </a:prstGeom>
          <a:solidFill>
            <a:srgbClr val="0070C0"/>
          </a:solidFill>
          <a:ln w="19050">
            <a:solidFill>
              <a:schemeClr val="bg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担心</a:t>
            </a:r>
            <a:endParaRPr lang="zh-CN" altLang="en-US" sz="32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3905353" y="4011910"/>
            <a:ext cx="1224136" cy="576064"/>
          </a:xfrm>
          <a:prstGeom prst="roundRect">
            <a:avLst/>
          </a:prstGeom>
          <a:solidFill>
            <a:srgbClr val="0070C0"/>
          </a:solidFill>
          <a:ln w="19050">
            <a:solidFill>
              <a:schemeClr val="bg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矛盾</a:t>
            </a:r>
            <a:endParaRPr lang="zh-CN" altLang="en-US" sz="32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云形 7"/>
          <p:cNvSpPr/>
          <p:nvPr/>
        </p:nvSpPr>
        <p:spPr>
          <a:xfrm>
            <a:off x="6136566" y="2228571"/>
            <a:ext cx="1243746" cy="419066"/>
          </a:xfrm>
          <a:prstGeom prst="cloud">
            <a:avLst/>
          </a:prstGeom>
          <a:solidFill>
            <a:schemeClr val="bg1"/>
          </a:solidFill>
          <a:ln w="25400">
            <a:solidFill>
              <a:srgbClr val="0070C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比喻</a:t>
            </a:r>
            <a:endParaRPr lang="zh-CN" altLang="en-US" sz="24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5681746" y="4011910"/>
            <a:ext cx="1224136" cy="576064"/>
          </a:xfrm>
          <a:prstGeom prst="roundRect">
            <a:avLst/>
          </a:prstGeom>
          <a:solidFill>
            <a:srgbClr val="0070C0"/>
          </a:solidFill>
          <a:ln w="19050">
            <a:solidFill>
              <a:schemeClr val="bg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悲痛</a:t>
            </a:r>
            <a:endParaRPr lang="zh-CN" altLang="en-US" sz="32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 160"/>
          <p:cNvSpPr/>
          <p:nvPr/>
        </p:nvSpPr>
        <p:spPr>
          <a:xfrm rot="5634803">
            <a:off x="5713510" y="2087618"/>
            <a:ext cx="286435" cy="331185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文本框 36"/>
          <p:cNvSpPr txBox="1"/>
          <p:nvPr/>
        </p:nvSpPr>
        <p:spPr>
          <a:xfrm>
            <a:off x="1135191" y="57544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089227" y="2896718"/>
            <a:ext cx="325381" cy="360040"/>
          </a:xfrm>
          <a:prstGeom prst="ellipse">
            <a:avLst/>
          </a:prstGeom>
          <a:solidFill>
            <a:schemeClr val="bg1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20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5808" y="2544031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 animBg="1"/>
      <p:bldP spid="16" grpId="0" animBg="1"/>
      <p:bldP spid="21" grpId="0" animBg="1"/>
      <p:bldP spid="22" grpId="0" animBg="1"/>
      <p:bldP spid="23" grpId="0" animBg="1"/>
      <p:bldP spid="8" grpId="0" animBg="1"/>
      <p:bldP spid="24" grpId="0" animBg="1"/>
      <p:bldP spid="25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251521" y="181224"/>
            <a:ext cx="366154" cy="323063"/>
          </a:xfrm>
          <a:prstGeom prst="ellipse">
            <a:avLst/>
          </a:prstGeom>
          <a:solidFill>
            <a:schemeClr val="bg1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" name="文本框 7"/>
          <p:cNvSpPr txBox="1"/>
          <p:nvPr/>
        </p:nvSpPr>
        <p:spPr>
          <a:xfrm>
            <a:off x="617675" y="216443"/>
            <a:ext cx="1656184" cy="646986"/>
          </a:xfrm>
          <a:prstGeom prst="round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读一读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3" y="36114"/>
            <a:ext cx="733349" cy="93634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06902" y="1542425"/>
            <a:ext cx="7732316" cy="1786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有感情地朗读第</a:t>
            </a:r>
            <a:r>
              <a:rPr lang="en-US" altLang="zh-CN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11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自然段，进一步体会邱少云为了战友安全，为了战斗胜利而强忍剧痛，不惜牺牲的精神。</a:t>
            </a:r>
            <a:endParaRPr lang="zh-CN" altLang="zh-CN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087643" y="1642152"/>
            <a:ext cx="325381" cy="360040"/>
          </a:xfrm>
          <a:prstGeom prst="ellipse">
            <a:avLst/>
          </a:prstGeom>
          <a:solidFill>
            <a:schemeClr val="bg1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6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4224" y="1347614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9我的战友邱少云第11至12自然段课文朗读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483768" y="253829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063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39552" y="1376397"/>
            <a:ext cx="8064896" cy="188896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1580" y="1426704"/>
            <a:ext cx="7560840" cy="18651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烈火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在我的战友邱少云身上烧了半个多钟头才渐渐熄灭。这个伟大的战士，像千斤巨石，伏在那儿纹丝不动，直到牺牲前的最后一息，都没发出哪怕是极轻微的一声呻吟。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36"/>
          <p:cNvSpPr txBox="1"/>
          <p:nvPr/>
        </p:nvSpPr>
        <p:spPr>
          <a:xfrm>
            <a:off x="971600" y="1453009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211960" y="1923809"/>
            <a:ext cx="1584176" cy="363450"/>
          </a:xfrm>
          <a:prstGeom prst="roundRect">
            <a:avLst/>
          </a:prstGeom>
          <a:solidFill>
            <a:schemeClr val="accent2">
              <a:alpha val="20000"/>
            </a:schemeClr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云形 8"/>
          <p:cNvSpPr/>
          <p:nvPr/>
        </p:nvSpPr>
        <p:spPr>
          <a:xfrm>
            <a:off x="5798318" y="2821383"/>
            <a:ext cx="1479380" cy="576064"/>
          </a:xfrm>
          <a:prstGeom prst="cloud">
            <a:avLst/>
          </a:prstGeom>
          <a:solidFill>
            <a:schemeClr val="bg1"/>
          </a:solidFill>
          <a:ln w="25400">
            <a:solidFill>
              <a:srgbClr val="0070C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比喻</a:t>
            </a:r>
            <a:endParaRPr lang="zh-CN" altLang="en-US" sz="2400" b="1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 160"/>
          <p:cNvSpPr/>
          <p:nvPr/>
        </p:nvSpPr>
        <p:spPr>
          <a:xfrm rot="10210790" flipH="1">
            <a:off x="5208785" y="2715973"/>
            <a:ext cx="387306" cy="363073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323528" y="3507854"/>
            <a:ext cx="2423396" cy="576064"/>
          </a:xfrm>
          <a:prstGeom prst="roundRect">
            <a:avLst/>
          </a:prstGeom>
          <a:solidFill>
            <a:srgbClr val="0070C0"/>
          </a:solidFill>
          <a:ln w="190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从外在表现看</a:t>
            </a:r>
            <a:endParaRPr lang="zh-CN" altLang="en-US" sz="24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2901472" y="3615866"/>
            <a:ext cx="576064" cy="360040"/>
          </a:xfrm>
          <a:prstGeom prst="rightArrow">
            <a:avLst/>
          </a:prstGeom>
          <a:solidFill>
            <a:schemeClr val="bg1"/>
          </a:solidFill>
          <a:ln w="25400">
            <a:solidFill>
              <a:srgbClr val="0070C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22398" y="3507854"/>
            <a:ext cx="4680520" cy="510778"/>
          </a:xfrm>
          <a:prstGeom prst="wedgeRoundRectCallout">
            <a:avLst>
              <a:gd name="adj1" fmla="val 23759"/>
              <a:gd name="adj2" fmla="val 48003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邱少云像千斤巨石一样纹丝不动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02526" y="4290795"/>
            <a:ext cx="2423396" cy="576064"/>
          </a:xfrm>
          <a:prstGeom prst="roundRect">
            <a:avLst/>
          </a:prstGeom>
          <a:solidFill>
            <a:srgbClr val="0070C0"/>
          </a:solidFill>
          <a:ln w="190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从内在精神看</a:t>
            </a:r>
            <a:endParaRPr lang="zh-CN" altLang="en-US" sz="24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右箭头 14"/>
          <p:cNvSpPr/>
          <p:nvPr/>
        </p:nvSpPr>
        <p:spPr>
          <a:xfrm>
            <a:off x="2896632" y="4398807"/>
            <a:ext cx="576064" cy="360040"/>
          </a:xfrm>
          <a:prstGeom prst="rightArrow">
            <a:avLst/>
          </a:prstGeom>
          <a:solidFill>
            <a:schemeClr val="bg1"/>
          </a:solidFill>
          <a:ln w="25400">
            <a:solidFill>
              <a:srgbClr val="0070C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14894" y="4323438"/>
            <a:ext cx="5349594" cy="510778"/>
          </a:xfrm>
          <a:prstGeom prst="wedgeRoundRectCallout">
            <a:avLst>
              <a:gd name="adj1" fmla="val 23759"/>
              <a:gd name="adj2" fmla="val 48003"/>
              <a:gd name="adj3" fmla="val 16667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邱少云具有磐石一般坚韧的革命意志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9854" y="342404"/>
            <a:ext cx="74405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我们还从哪里可以看出邱少云是一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位“伟大的战士”？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971600" y="427135"/>
            <a:ext cx="325381" cy="360040"/>
          </a:xfrm>
          <a:prstGeom prst="ellipse">
            <a:avLst/>
          </a:prstGeom>
          <a:solidFill>
            <a:schemeClr val="bg1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19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58181" y="74448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51521" y="181224"/>
            <a:ext cx="366154" cy="323063"/>
          </a:xfrm>
          <a:prstGeom prst="ellipse">
            <a:avLst/>
          </a:prstGeom>
          <a:solidFill>
            <a:schemeClr val="bg1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文本框 7"/>
          <p:cNvSpPr txBox="1"/>
          <p:nvPr/>
        </p:nvSpPr>
        <p:spPr>
          <a:xfrm>
            <a:off x="617675" y="216443"/>
            <a:ext cx="1656184" cy="646986"/>
          </a:xfrm>
          <a:prstGeom prst="round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读一读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3" y="36114"/>
            <a:ext cx="733349" cy="93634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06902" y="1542425"/>
            <a:ext cx="7732316" cy="1195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有感情地朗读第</a:t>
            </a:r>
            <a:r>
              <a:rPr lang="en-US" altLang="zh-CN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13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自然段，感受邱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少云“伟大的战士”形象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zh-CN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087643" y="1642152"/>
            <a:ext cx="325381" cy="360040"/>
          </a:xfrm>
          <a:prstGeom prst="ellipse">
            <a:avLst/>
          </a:prstGeom>
          <a:solidFill>
            <a:schemeClr val="bg1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7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4224" y="1347614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9我的战友邱少云第13自然段课文朗读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483768" y="28344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9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4"/>
          <p:cNvSpPr txBox="1"/>
          <p:nvPr/>
        </p:nvSpPr>
        <p:spPr>
          <a:xfrm>
            <a:off x="827584" y="1456262"/>
            <a:ext cx="7632849" cy="27115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课文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写了邱少云和战友们潜伏的山沟环境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，请找出来，并作简单批注。</a:t>
            </a:r>
            <a:endParaRPr lang="en-US" altLang="zh-CN" sz="32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课文还写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了邱少云任凭烈火烧身纹丝不动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，请找出来，再结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合相关内容说说两者有什么联系。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75856" y="339502"/>
            <a:ext cx="2762252" cy="995363"/>
            <a:chOff x="3491880" y="2599798"/>
            <a:chExt cx="2762252" cy="995363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1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2599798"/>
              <a:ext cx="2762252" cy="995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4141666" y="2859782"/>
              <a:ext cx="15121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任务二</a:t>
              </a:r>
              <a:endPara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171174" y="1541526"/>
            <a:ext cx="325381" cy="360040"/>
          </a:xfrm>
          <a:prstGeom prst="ellipse">
            <a:avLst/>
          </a:prstGeom>
          <a:solidFill>
            <a:schemeClr val="bg1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8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57755" y="1188839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425640" y="891279"/>
            <a:ext cx="8352928" cy="3528392"/>
          </a:xfrm>
          <a:prstGeom prst="roundRect">
            <a:avLst/>
          </a:prstGeom>
          <a:solidFill>
            <a:schemeClr val="bg1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83568" y="1058115"/>
            <a:ext cx="7837073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同学们，你们还记得四年级学习的课文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黄继光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吗？在上甘岭战役中，黄继光张开双臂，向喷射着火舌的火力点猛扑上去，用自己的胸膛堵住了敌人的枪口。年仅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21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岁的黄继光牺牲在朝鲜战场上。今天，我们一起去认识另一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位抗美援朝英雄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邱少云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7544" y="1491630"/>
            <a:ext cx="5328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84429" y="1059582"/>
            <a:ext cx="8424936" cy="31358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我发现这条干涸的小山沟并不十分隐蔽。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离敌人太近了，前面几十米就是敌人的前沿阵地。我们不但可以看见敌人设置的铁丝网和胸墙，而且可以看见敌人主阵地上的地堡和火力点，甚至连敌人的谈话声都听得见。可以想见，敌人居高临下，发现我们当然更容易。我们必须僵卧着一动不动，一声低低的咳嗽或者轻轻地蜷一下腿，都可能被敌人发觉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36"/>
          <p:cNvSpPr txBox="1"/>
          <p:nvPr/>
        </p:nvSpPr>
        <p:spPr>
          <a:xfrm>
            <a:off x="673193" y="1101973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4427984" y="1111402"/>
            <a:ext cx="1872208" cy="390681"/>
          </a:xfrm>
          <a:prstGeom prst="roundRect">
            <a:avLst>
              <a:gd name="adj" fmla="val 14271"/>
            </a:avLst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6588224" y="1115589"/>
            <a:ext cx="1944216" cy="386494"/>
          </a:xfrm>
          <a:prstGeom prst="roundRect">
            <a:avLst/>
          </a:prstGeom>
          <a:solidFill>
            <a:schemeClr val="accent2">
              <a:alpha val="2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408875" y="1563638"/>
            <a:ext cx="706741" cy="363450"/>
          </a:xfrm>
          <a:prstGeom prst="roundRect">
            <a:avLst/>
          </a:prstGeom>
          <a:solidFill>
            <a:schemeClr val="accent2">
              <a:alpha val="2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7850692" y="1576158"/>
            <a:ext cx="609740" cy="390681"/>
          </a:xfrm>
          <a:prstGeom prst="roundRect">
            <a:avLst>
              <a:gd name="adj" fmla="val 14271"/>
            </a:avLst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467693" y="2355726"/>
            <a:ext cx="3456235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圆角矩形 37"/>
          <p:cNvSpPr/>
          <p:nvPr/>
        </p:nvSpPr>
        <p:spPr>
          <a:xfrm>
            <a:off x="5364088" y="2018403"/>
            <a:ext cx="609740" cy="390681"/>
          </a:xfrm>
          <a:prstGeom prst="roundRect">
            <a:avLst>
              <a:gd name="adj" fmla="val 14271"/>
            </a:avLst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6012160" y="2409084"/>
            <a:ext cx="244827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485248" y="2859782"/>
            <a:ext cx="16161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圆角矩形 40"/>
          <p:cNvSpPr/>
          <p:nvPr/>
        </p:nvSpPr>
        <p:spPr>
          <a:xfrm>
            <a:off x="5360690" y="2469101"/>
            <a:ext cx="939501" cy="390681"/>
          </a:xfrm>
          <a:prstGeom prst="roundRect">
            <a:avLst>
              <a:gd name="adj" fmla="val 14271"/>
            </a:avLst>
          </a:prstGeom>
          <a:noFill/>
          <a:ln w="254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3239852" y="2859782"/>
            <a:ext cx="1548172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对话气泡: 圆角矩形 14"/>
          <p:cNvSpPr/>
          <p:nvPr/>
        </p:nvSpPr>
        <p:spPr>
          <a:xfrm>
            <a:off x="3316922" y="267494"/>
            <a:ext cx="2222123" cy="528114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rgbClr val="0070C0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山沟环境</a:t>
            </a:r>
            <a:endParaRPr lang="zh-CN" altLang="en-US" sz="32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8" grpId="0" animBg="1"/>
      <p:bldP spid="4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09920" y="492073"/>
            <a:ext cx="74225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在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这样的环境中，怎样才能不暴露自己？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203598"/>
            <a:ext cx="7167644" cy="91986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我们必须僵卧着一动不动，一声低低的咳嗽或者轻轻地蜷一下腿，都可能被敌人发觉。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7558" y="3021374"/>
            <a:ext cx="445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我们全靠身上的伪装掩护自己。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8178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832415" y="2931790"/>
            <a:ext cx="2808312" cy="1831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直接连接符 10"/>
          <p:cNvCxnSpPr/>
          <p:nvPr/>
        </p:nvCxnSpPr>
        <p:spPr>
          <a:xfrm>
            <a:off x="3776485" y="1646804"/>
            <a:ext cx="12298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286384" y="1642561"/>
            <a:ext cx="2453968" cy="2097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971600" y="2067694"/>
            <a:ext cx="5256584" cy="0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圆角矩形 6"/>
          <p:cNvSpPr/>
          <p:nvPr/>
        </p:nvSpPr>
        <p:spPr>
          <a:xfrm>
            <a:off x="2123728" y="2283718"/>
            <a:ext cx="1476164" cy="504056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bg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一动不动</a:t>
            </a:r>
            <a:endParaRPr lang="zh-CN" altLang="en-US" sz="2400" b="1" dirty="0" smtClean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4363340" y="2283718"/>
            <a:ext cx="1476164" cy="504056"/>
          </a:xfrm>
          <a:prstGeom prst="roundRect">
            <a:avLst/>
          </a:prstGeom>
          <a:solidFill>
            <a:srgbClr val="0070C0"/>
          </a:solidFill>
          <a:ln w="19050">
            <a:solidFill>
              <a:schemeClr val="bg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一声不吭</a:t>
            </a:r>
            <a:endParaRPr lang="zh-CN" altLang="en-US" sz="2400" b="1" dirty="0" smtClean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797326" y="2941510"/>
            <a:ext cx="1224136" cy="1010656"/>
          </a:xfrm>
          <a:prstGeom prst="ellipse">
            <a:avLst/>
          </a:prstGeom>
          <a:grpFill/>
          <a:ln w="38100">
            <a:solidFill>
              <a:srgbClr val="00B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27" name=" 160"/>
          <p:cNvSpPr/>
          <p:nvPr/>
        </p:nvSpPr>
        <p:spPr>
          <a:xfrm rot="18345822" flipH="1">
            <a:off x="4843874" y="3477103"/>
            <a:ext cx="704928" cy="442215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32261" y="481522"/>
            <a:ext cx="325381" cy="360040"/>
          </a:xfrm>
          <a:prstGeom prst="ellipse">
            <a:avLst/>
          </a:prstGeom>
          <a:solidFill>
            <a:schemeClr val="bg1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19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8842" y="186984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圆角矩形 22"/>
          <p:cNvSpPr/>
          <p:nvPr/>
        </p:nvSpPr>
        <p:spPr>
          <a:xfrm>
            <a:off x="1552107" y="3861409"/>
            <a:ext cx="3049702" cy="504056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bg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利于隐藏  容易燃烧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78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2" grpId="0" animBg="1"/>
      <p:bldP spid="7" grpId="0" animBg="1"/>
      <p:bldP spid="20" grpId="0" animBg="1"/>
      <p:bldP spid="21" grpId="0" animBg="1"/>
      <p:bldP spid="27" grpId="0" animBg="1"/>
      <p:bldP spid="2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14412"/>
            <a:ext cx="7992888" cy="1195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当烈火在邱少云身上燃烧的时候，他是怎样做的？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707654"/>
            <a:ext cx="6984776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烈火在我的战友邱少云身上烧了半个多钟头才渐渐熄灭。这个伟大的战士，像千斤巨石，伏在那儿纹丝不动，直到牺牲前的最后一息，都没发出哪怕是极轻微的一声呻吟。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 160"/>
          <p:cNvSpPr/>
          <p:nvPr/>
        </p:nvSpPr>
        <p:spPr>
          <a:xfrm rot="5400000" flipH="1">
            <a:off x="6512725" y="1167593"/>
            <a:ext cx="432047" cy="648073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5859430" y="1727526"/>
            <a:ext cx="1592890" cy="41217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对话气泡: 圆角矩形 14"/>
          <p:cNvSpPr/>
          <p:nvPr/>
        </p:nvSpPr>
        <p:spPr>
          <a:xfrm>
            <a:off x="7326014" y="1059582"/>
            <a:ext cx="1368152" cy="528114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rgbClr val="FF0000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时间长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516216" y="2859782"/>
            <a:ext cx="1224136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971599" y="3219822"/>
            <a:ext cx="3024336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 160"/>
          <p:cNvSpPr/>
          <p:nvPr/>
        </p:nvSpPr>
        <p:spPr>
          <a:xfrm rot="9945027" flipH="1">
            <a:off x="4301669" y="3087190"/>
            <a:ext cx="704928" cy="442215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1259632" y="2489173"/>
            <a:ext cx="1296144" cy="370609"/>
          </a:xfrm>
          <a:prstGeom prst="roundRect">
            <a:avLst/>
          </a:prstGeom>
          <a:noFill/>
          <a:ln w="25400">
            <a:solidFill>
              <a:srgbClr val="0070C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798470" y="462305"/>
            <a:ext cx="325381" cy="360040"/>
          </a:xfrm>
          <a:prstGeom prst="ellipse">
            <a:avLst/>
          </a:prstGeom>
          <a:solidFill>
            <a:schemeClr val="bg1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22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5051" y="167767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文本框 36"/>
          <p:cNvSpPr txBox="1"/>
          <p:nvPr/>
        </p:nvSpPr>
        <p:spPr>
          <a:xfrm>
            <a:off x="1075400" y="1739591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对话气泡: 圆角矩形 14"/>
          <p:cNvSpPr/>
          <p:nvPr/>
        </p:nvSpPr>
        <p:spPr>
          <a:xfrm>
            <a:off x="1907703" y="3795886"/>
            <a:ext cx="2222123" cy="528114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rgbClr val="0070C0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惊人的毅力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对话气泡: 圆角矩形 14"/>
          <p:cNvSpPr/>
          <p:nvPr/>
        </p:nvSpPr>
        <p:spPr>
          <a:xfrm>
            <a:off x="4654133" y="3795886"/>
            <a:ext cx="3355957" cy="528114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rgbClr val="0070C0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崇高的革命精神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 animBg="1"/>
      <p:bldP spid="10" grpId="0" animBg="1"/>
      <p:bldP spid="20" grpId="0" animBg="1"/>
      <p:bldP spid="19" grpId="0" animBg="1"/>
      <p:bldP spid="23" grpId="0"/>
      <p:bldP spid="17" grpId="0" animBg="1"/>
      <p:bldP spid="2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55576" y="483518"/>
            <a:ext cx="7679797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    想一想：文中的环境描写和邱少云的英勇行为之间有什么联系？</a:t>
            </a:r>
            <a:endParaRPr lang="zh-CN" altLang="zh-CN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085019" y="523338"/>
            <a:ext cx="325381" cy="360040"/>
          </a:xfrm>
          <a:prstGeom prst="ellipse">
            <a:avLst/>
          </a:prstGeom>
          <a:solidFill>
            <a:schemeClr val="bg1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9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1600" y="228800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圆角矩形 5"/>
          <p:cNvSpPr/>
          <p:nvPr/>
        </p:nvSpPr>
        <p:spPr>
          <a:xfrm>
            <a:off x="827584" y="2139702"/>
            <a:ext cx="7689600" cy="165618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环境描写为邱少云在烈火中“纹丝不动”的抉择作了铺垫，也衬托出邱少云英勇献身的崇高精神。</a:t>
            </a:r>
            <a:endParaRPr lang="zh-CN" altLang="en-US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05706" y="1780030"/>
            <a:ext cx="7482717" cy="5355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我永远忘不了那一天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——1952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日。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7675" y="483518"/>
            <a:ext cx="773231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读一读最后一个自然段，体会“我”的情感。</a:t>
            </a:r>
            <a:endParaRPr lang="zh-CN" altLang="zh-CN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946698" y="599815"/>
            <a:ext cx="325381" cy="360040"/>
          </a:xfrm>
          <a:prstGeom prst="ellipse">
            <a:avLst/>
          </a:prstGeom>
          <a:solidFill>
            <a:schemeClr val="bg1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9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33278" y="239775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文本框 36"/>
          <p:cNvSpPr txBox="1"/>
          <p:nvPr/>
        </p:nvSpPr>
        <p:spPr>
          <a:xfrm>
            <a:off x="976943" y="184774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16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379610" y="1835675"/>
            <a:ext cx="864096" cy="41217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对话气泡: 圆角矩形 14"/>
          <p:cNvSpPr/>
          <p:nvPr/>
        </p:nvSpPr>
        <p:spPr>
          <a:xfrm>
            <a:off x="976667" y="2732920"/>
            <a:ext cx="7239118" cy="528114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忘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不了邱少云在烈火中牺牲的壮烈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画面。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对话气泡: 圆角矩形 14"/>
          <p:cNvSpPr/>
          <p:nvPr/>
        </p:nvSpPr>
        <p:spPr>
          <a:xfrm>
            <a:off x="1027506" y="3435846"/>
            <a:ext cx="7239118" cy="1224136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 w="2540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忘不了邱少云为了战友的安全，为了战斗的胜利而英勇献身的崇高品质。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96586" y="145063"/>
            <a:ext cx="2268000" cy="69257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06" y="139005"/>
            <a:ext cx="450000" cy="559756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576354" y="97879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结构梳理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3563888" y="890742"/>
            <a:ext cx="1793439" cy="932989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我的战友邱少云</a:t>
            </a:r>
            <a:endParaRPr lang="zh-CN" altLang="en-US" sz="28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</p:txBody>
      </p:sp>
      <p:sp>
        <p:nvSpPr>
          <p:cNvPr id="45" name="左大括号 44"/>
          <p:cNvSpPr/>
          <p:nvPr/>
        </p:nvSpPr>
        <p:spPr>
          <a:xfrm rot="5400000">
            <a:off x="4345801" y="-612180"/>
            <a:ext cx="236374" cy="5112568"/>
          </a:xfrm>
          <a:prstGeom prst="leftBrac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6" name="直接箭头连接符 45"/>
          <p:cNvCxnSpPr/>
          <p:nvPr/>
        </p:nvCxnSpPr>
        <p:spPr>
          <a:xfrm>
            <a:off x="5580112" y="1347614"/>
            <a:ext cx="959990" cy="0"/>
          </a:xfrm>
          <a:prstGeom prst="straightConnector1">
            <a:avLst/>
          </a:prstGeom>
          <a:ln w="571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7" name="圆角矩形 46"/>
          <p:cNvSpPr/>
          <p:nvPr/>
        </p:nvSpPr>
        <p:spPr>
          <a:xfrm>
            <a:off x="6948264" y="843558"/>
            <a:ext cx="1872209" cy="940310"/>
          </a:xfrm>
          <a:prstGeom prst="roundRect">
            <a:avLst/>
          </a:prstGeom>
          <a:solidFill>
            <a:srgbClr val="FF0000"/>
          </a:solidFill>
          <a:ln w="25400">
            <a:solidFill>
              <a:schemeClr val="bg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崇高的革命精神</a:t>
            </a:r>
            <a:endParaRPr lang="zh-CN" altLang="en-US" sz="28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</p:txBody>
      </p:sp>
      <p:sp>
        <p:nvSpPr>
          <p:cNvPr id="48" name="对话气泡: 圆角矩形 14"/>
          <p:cNvSpPr/>
          <p:nvPr/>
        </p:nvSpPr>
        <p:spPr>
          <a:xfrm>
            <a:off x="1022711" y="2257369"/>
            <a:ext cx="1800200" cy="528114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rgbClr val="FF0000"/>
          </a:solidFill>
          <a:ln w="2540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山沟潜伏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对话气泡: 圆角矩形 14"/>
          <p:cNvSpPr/>
          <p:nvPr/>
        </p:nvSpPr>
        <p:spPr>
          <a:xfrm>
            <a:off x="3434081" y="2257369"/>
            <a:ext cx="1915797" cy="528114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chemeClr val="accent5">
              <a:lumMod val="50000"/>
            </a:schemeClr>
          </a:solidFill>
          <a:ln w="2540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壮烈牺牲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对话气泡: 圆角矩形 14"/>
          <p:cNvSpPr/>
          <p:nvPr/>
        </p:nvSpPr>
        <p:spPr>
          <a:xfrm>
            <a:off x="6228184" y="2254360"/>
            <a:ext cx="1857332" cy="528114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chemeClr val="accent3">
              <a:lumMod val="75000"/>
            </a:schemeClr>
          </a:solidFill>
          <a:ln w="2540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冲锋报仇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>
            <a:off x="1916526" y="2905441"/>
            <a:ext cx="0" cy="3600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" name="流程图: 可选过程 51"/>
          <p:cNvSpPr/>
          <p:nvPr/>
        </p:nvSpPr>
        <p:spPr>
          <a:xfrm>
            <a:off x="1004778" y="3355505"/>
            <a:ext cx="1907186" cy="965233"/>
          </a:xfrm>
          <a:prstGeom prst="flowChartAlternateProcess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环境：并不十分隐蔽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流程图: 可选过程 52"/>
          <p:cNvSpPr/>
          <p:nvPr/>
        </p:nvSpPr>
        <p:spPr>
          <a:xfrm>
            <a:off x="3563888" y="3363838"/>
            <a:ext cx="1829694" cy="428625"/>
          </a:xfrm>
          <a:prstGeom prst="flowChartAlternateProcess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像千斤巨石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流程图: 可选过程 54"/>
          <p:cNvSpPr/>
          <p:nvPr/>
        </p:nvSpPr>
        <p:spPr>
          <a:xfrm>
            <a:off x="3590901" y="3952427"/>
            <a:ext cx="1829694" cy="428625"/>
          </a:xfrm>
          <a:prstGeom prst="flowChartAlternateProcess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纹丝不动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7" name="直接箭头连接符 56"/>
          <p:cNvCxnSpPr/>
          <p:nvPr/>
        </p:nvCxnSpPr>
        <p:spPr>
          <a:xfrm>
            <a:off x="4460607" y="2905441"/>
            <a:ext cx="0" cy="360040"/>
          </a:xfrm>
          <a:prstGeom prst="straightConnector1">
            <a:avLst/>
          </a:prstGeom>
          <a:ln w="5715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8" name="云形标注 57"/>
          <p:cNvSpPr/>
          <p:nvPr/>
        </p:nvSpPr>
        <p:spPr>
          <a:xfrm>
            <a:off x="2123728" y="4381052"/>
            <a:ext cx="1998096" cy="576064"/>
          </a:xfrm>
          <a:prstGeom prst="cloudCallout">
            <a:avLst>
              <a:gd name="adj1" fmla="val -12282"/>
              <a:gd name="adj2" fmla="val 33840"/>
            </a:avLst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作铺垫</a:t>
            </a:r>
            <a:endParaRPr lang="zh-CN" altLang="en-US" sz="28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7" grpId="0" animBg="1"/>
      <p:bldP spid="48" grpId="0" animBg="1"/>
      <p:bldP spid="49" grpId="0" animBg="1"/>
      <p:bldP spid="50" grpId="0" animBg="1"/>
      <p:bldP spid="52" grpId="0" animBg="1"/>
      <p:bldP spid="53" grpId="0" animBg="1"/>
      <p:bldP spid="55" grpId="0" animBg="1"/>
      <p:bldP spid="5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275606"/>
            <a:ext cx="8496944" cy="265713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    本文作者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是邱少云同志的战友，他以目睹者的身份回忆了抗美援朝英雄邱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少云在执行潜伏任务时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，为了避免暴露目标，任凭烈火烧身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，最后壮烈牺牲的故事，赞颂了邱少云同志为了战斗胜利，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牺牲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自己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的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            </a:t>
            </a:r>
            <a:r>
              <a:rPr lang="zh-CN" altLang="en-US" sz="2800" b="1" dirty="0" smtClean="0"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。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7816" y="314678"/>
            <a:ext cx="2268000" cy="692577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08620"/>
            <a:ext cx="450000" cy="559756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827584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主题概括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635896" y="3296996"/>
            <a:ext cx="26353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崇高革命精神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55776" y="1275606"/>
            <a:ext cx="17861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李元兴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588224" y="2290062"/>
            <a:ext cx="1728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纹丝不动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8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83568" y="232797"/>
            <a:ext cx="2268000" cy="692577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864933" y="2052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课堂演练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237008"/>
            <a:ext cx="450000" cy="55975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84499" y="1275606"/>
            <a:ext cx="8251298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3000" b="1" dirty="0" smtClean="0">
                <a:ln w="0"/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照样子，写出能表现革命英雄气概的四字词语。</a:t>
            </a:r>
            <a:endParaRPr lang="zh-CN" altLang="en-US" sz="3000" b="1" dirty="0">
              <a:ln w="0"/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49542" y="1995686"/>
            <a:ext cx="82449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00B0604020202020204" pitchFamily="34" charset="0"/>
              </a:rPr>
              <a:t>  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00B0604020202020204" pitchFamily="34" charset="0"/>
              </a:rPr>
              <a:t>不屈不挠   （        ）  （        ）</a:t>
            </a:r>
            <a:endParaRPr lang="en-US" altLang="zh-CN" sz="32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汉语拼音" panose="00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汉语拼音" panose="000B0604020202020204" pitchFamily="34" charset="0"/>
              </a:rPr>
              <a:t>（        ） （        ）  （        ）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1" name="文本框 6"/>
          <p:cNvSpPr txBox="1"/>
          <p:nvPr/>
        </p:nvSpPr>
        <p:spPr>
          <a:xfrm>
            <a:off x="3563888" y="2139702"/>
            <a:ext cx="1800200" cy="5309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大义凛然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2" name="文本框 6"/>
          <p:cNvSpPr txBox="1"/>
          <p:nvPr/>
        </p:nvSpPr>
        <p:spPr>
          <a:xfrm>
            <a:off x="6444208" y="2145804"/>
            <a:ext cx="1800200" cy="5309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舍生取义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3" name="文本框 6"/>
          <p:cNvSpPr txBox="1"/>
          <p:nvPr/>
        </p:nvSpPr>
        <p:spPr>
          <a:xfrm>
            <a:off x="879022" y="2931790"/>
            <a:ext cx="1800200" cy="5309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勇往直前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4" name="文本框 6"/>
          <p:cNvSpPr txBox="1"/>
          <p:nvPr/>
        </p:nvSpPr>
        <p:spPr>
          <a:xfrm>
            <a:off x="3563888" y="2920354"/>
            <a:ext cx="1800200" cy="5309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前仆后继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5" name="文本框 6"/>
          <p:cNvSpPr txBox="1"/>
          <p:nvPr/>
        </p:nvSpPr>
        <p:spPr>
          <a:xfrm>
            <a:off x="6442298" y="2920353"/>
            <a:ext cx="1800200" cy="5309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同仇敌忾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83568" y="294997"/>
            <a:ext cx="2268000" cy="692577"/>
          </a:xfrm>
          <a:prstGeom prst="rect">
            <a:avLst/>
          </a:prstGeom>
        </p:spPr>
      </p:pic>
      <p:sp>
        <p:nvSpPr>
          <p:cNvPr id="6" name="文本框 14"/>
          <p:cNvSpPr txBox="1"/>
          <p:nvPr/>
        </p:nvSpPr>
        <p:spPr>
          <a:xfrm>
            <a:off x="864933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299208"/>
            <a:ext cx="450000" cy="559757"/>
          </a:xfrm>
          <a:prstGeom prst="rect">
            <a:avLst/>
          </a:prstGeom>
        </p:spPr>
      </p:pic>
      <p:sp>
        <p:nvSpPr>
          <p:cNvPr id="8" name="矩形 20"/>
          <p:cNvSpPr/>
          <p:nvPr/>
        </p:nvSpPr>
        <p:spPr>
          <a:xfrm>
            <a:off x="539552" y="1433138"/>
            <a:ext cx="7920880" cy="12511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观看电影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我的战友邱少云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，并和同学交流感受。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1720" y="771550"/>
            <a:ext cx="4815339" cy="3203687"/>
          </a:xfrm>
          <a:prstGeom prst="rect">
            <a:avLst/>
          </a:prstGeom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767258" y="3969578"/>
            <a:ext cx="3609485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000" b="1" dirty="0">
                <a:latin typeface="宋体" panose="02010600030101010101" pitchFamily="2" charset="-122"/>
              </a:rPr>
              <a:t>点击图片，播放视频</a:t>
            </a:r>
            <a:endParaRPr lang="zh-CN" altLang="en-US" sz="3000" b="1" dirty="0">
              <a:latin typeface="宋体" panose="02010600030101010101" pitchFamily="2" charset="-122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003" y="1102947"/>
            <a:ext cx="4536504" cy="2540891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5979581" y="3101563"/>
            <a:ext cx="1059582" cy="1059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/>
          <p:cNvSpPr txBox="1"/>
          <p:nvPr/>
        </p:nvSpPr>
        <p:spPr>
          <a:xfrm>
            <a:off x="827584" y="793499"/>
            <a:ext cx="7709616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结合课题和注释，思考文中的“我”，具体指的是谁？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112662" y="938723"/>
            <a:ext cx="325381" cy="360040"/>
          </a:xfrm>
          <a:prstGeom prst="ellipse">
            <a:avLst/>
          </a:prstGeom>
          <a:solidFill>
            <a:schemeClr val="bg1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4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99243" y="586036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1019217" y="2427734"/>
            <a:ext cx="7297199" cy="127185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文中的“我”指的是邱少云的战友李元兴，本文是邱少云的战友回忆的真实事件。</a:t>
            </a:r>
            <a:endParaRPr lang="zh-CN" altLang="en-US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kimg.cdn.bcebos.com/pic/b64543a98226cffc97cbffafbb014a90f703eace?x-bce-process=image/resize,m_lfit,w_536,limit_1/format,f_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5" r="9123"/>
          <a:stretch>
            <a:fillRect/>
          </a:stretch>
        </p:blipFill>
        <p:spPr bwMode="auto">
          <a:xfrm>
            <a:off x="6948264" y="915566"/>
            <a:ext cx="1777042" cy="265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611560" y="843558"/>
            <a:ext cx="5904656" cy="3199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 b="1" u="sng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李元兴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邱少云生前所在班的副班长，邱少云的亲密战友，二级英雄。他曾和邱少云一起参加“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391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”高地的战斗，亲眼看到邱少云英勇牺牲的全部情况，本文内容是作者对当时情景的回忆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5536" y="888501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1950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，新中国刚刚成立，美帝国主义发动了侵朝战争，战火烧到了我国的鸭绿江边。中国人民志愿军为了抗美援朝，保家卫国，雄赳赳，气昂昂地跨过了鸭绿江，和朝鲜人民并肩作战，打败了美国侵略军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，迫使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美国在停战协定上签了字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在这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场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战争中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，中国人民志愿军发扬了爱国主义和国际主义精神，出现了许多可歌可泣的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战斗英雄，被祖国人民誉为“最可敬的人”。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邱少云就是其中的一个。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47864" y="303726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背景资料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5937" y="142975"/>
            <a:ext cx="2269879" cy="693151"/>
          </a:xfrm>
          <a:prstGeom prst="rect">
            <a:avLst/>
          </a:prstGeom>
        </p:spPr>
      </p:pic>
      <p:sp>
        <p:nvSpPr>
          <p:cNvPr id="26" name="文本框 14">
            <a:hlinkClick r:id="rId2" action="ppaction://hlinkfile"/>
          </p:cNvPr>
          <p:cNvSpPr txBox="1"/>
          <p:nvPr/>
        </p:nvSpPr>
        <p:spPr>
          <a:xfrm>
            <a:off x="864933" y="1234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初读课文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1445"/>
            <a:ext cx="443315" cy="551442"/>
          </a:xfrm>
          <a:prstGeom prst="rect">
            <a:avLst/>
          </a:prstGeom>
        </p:spPr>
      </p:pic>
      <p:sp>
        <p:nvSpPr>
          <p:cNvPr id="7" name="文本框 4"/>
          <p:cNvSpPr txBox="1"/>
          <p:nvPr/>
        </p:nvSpPr>
        <p:spPr>
          <a:xfrm>
            <a:off x="1110856" y="1066664"/>
            <a:ext cx="7421584" cy="1195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默读课文，读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准字音，读通句子。思考：本文讲述了一个怎样的故事？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14"/>
          <p:cNvSpPr txBox="1"/>
          <p:nvPr/>
        </p:nvSpPr>
        <p:spPr>
          <a:xfrm>
            <a:off x="3553697" y="505243"/>
            <a:ext cx="1093515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点击图标</a:t>
            </a:r>
            <a:r>
              <a:rPr lang="zh-CN" altLang="en-US" sz="16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，</a:t>
            </a:r>
            <a:endParaRPr lang="en-US" altLang="zh-CN" sz="1600" b="1" dirty="0" smtClean="0">
              <a:latin typeface="Kaiti SC" panose="02010600040101010101" pitchFamily="2" charset="-122"/>
              <a:ea typeface="Kaiti SC" panose="02010600040101010101" pitchFamily="2" charset="-122"/>
            </a:endParaRPr>
          </a:p>
          <a:p>
            <a:r>
              <a:rPr lang="zh-CN" altLang="en-US" sz="16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听</a:t>
            </a:r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范读</a:t>
            </a:r>
            <a:endParaRPr lang="zh-CN" altLang="en-US" sz="16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2610009" y="124223"/>
            <a:ext cx="1059582" cy="1059582"/>
          </a:xfrm>
          <a:prstGeom prst="rect">
            <a:avLst/>
          </a:prstGeom>
        </p:spPr>
      </p:pic>
      <p:sp>
        <p:nvSpPr>
          <p:cNvPr id="11" name="椭圆 10"/>
          <p:cNvSpPr/>
          <p:nvPr/>
        </p:nvSpPr>
        <p:spPr>
          <a:xfrm>
            <a:off x="1395934" y="1211888"/>
            <a:ext cx="325381" cy="360040"/>
          </a:xfrm>
          <a:prstGeom prst="ellipse">
            <a:avLst/>
          </a:prstGeom>
          <a:solidFill>
            <a:schemeClr val="bg1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12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82515" y="859201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圆角矩形 13"/>
          <p:cNvSpPr/>
          <p:nvPr/>
        </p:nvSpPr>
        <p:spPr>
          <a:xfrm>
            <a:off x="1141362" y="2379687"/>
            <a:ext cx="7019435" cy="2279969"/>
          </a:xfrm>
          <a:prstGeom prst="roundRect">
            <a:avLst/>
          </a:prstGeom>
          <a:solidFill>
            <a:schemeClr val="bg1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自读提示</a:t>
            </a:r>
            <a:endParaRPr lang="en-US" altLang="zh-CN" sz="2800" b="1" dirty="0" smtClean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先在文中找到表示时间的词语。</a:t>
            </a:r>
            <a:endParaRPr lang="en-US" altLang="zh-CN" sz="2800" b="1" dirty="0" smtClean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抓住关键语句，提炼小标题。</a:t>
            </a:r>
            <a:endParaRPr lang="en-US" altLang="zh-CN" sz="2800" b="1" dirty="0" smtClean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根据小标题，梳理事件的主要内容。</a:t>
            </a:r>
            <a:endParaRPr lang="zh-CN" altLang="en-US" sz="2800" b="1" dirty="0" smtClean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324962"/>
            <a:ext cx="7789210" cy="107721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</a:pP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坳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干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涸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蜷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腿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伪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装</a:t>
            </a:r>
            <a:endParaRPr lang="en-US" altLang="zh-CN" sz="32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61519" y="1324962"/>
            <a:ext cx="1086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quán</a:t>
            </a:r>
            <a:endParaRPr lang="zh-CN" altLang="en-US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134761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wěi</a:t>
            </a:r>
            <a:endParaRPr lang="zh-CN" altLang="en-US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5616" y="134761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汉语拼音" panose="000B0604020202020204" pitchFamily="34" charset="0"/>
                <a:cs typeface="汉语拼音" panose="000B0604020202020204" pitchFamily="34" charset="0"/>
              </a:rPr>
              <a:t> </a:t>
            </a:r>
            <a:r>
              <a:rPr lang="en-US" altLang="zh-CN" sz="2400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ào</a:t>
            </a:r>
            <a:endParaRPr lang="zh-CN" altLang="en-US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21284" y="429496"/>
            <a:ext cx="431626" cy="558077"/>
          </a:xfrm>
          <a:prstGeom prst="rect">
            <a:avLst/>
          </a:prstGeom>
        </p:spPr>
      </p:pic>
      <p:sp>
        <p:nvSpPr>
          <p:cNvPr id="15" name="文本框 15"/>
          <p:cNvSpPr txBox="1"/>
          <p:nvPr/>
        </p:nvSpPr>
        <p:spPr>
          <a:xfrm>
            <a:off x="827584" y="341243"/>
            <a:ext cx="2252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我会读</a:t>
            </a:r>
            <a:endParaRPr kumimoji="1"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7" name="小手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6899711" y="1835476"/>
            <a:ext cx="1059582" cy="105958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411760" y="1353369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hé</a:t>
            </a:r>
            <a:endParaRPr lang="zh-CN" altLang="en-US" sz="24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745070" y="1289889"/>
            <a:ext cx="1832553" cy="9002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居高临下</a:t>
            </a:r>
            <a:endParaRPr lang="en-US" altLang="zh-CN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对话气泡: 圆角矩形 14"/>
          <p:cNvSpPr/>
          <p:nvPr/>
        </p:nvSpPr>
        <p:spPr>
          <a:xfrm>
            <a:off x="1953878" y="2726432"/>
            <a:ext cx="5606430" cy="1152128"/>
          </a:xfrm>
          <a:prstGeom prst="wedgeRoundRectCallout">
            <a:avLst>
              <a:gd name="adj1" fmla="val 26733"/>
              <a:gd name="adj2" fmla="val -103097"/>
              <a:gd name="adj3" fmla="val 16667"/>
            </a:avLst>
          </a:prstGeom>
          <a:solidFill>
            <a:schemeClr val="lt1"/>
          </a:solidFill>
          <a:ln w="25400">
            <a:solidFill>
              <a:srgbClr val="2060BE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处在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高处，俯视下面。形容处于有利的地位或傲视他人。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2" grpId="0"/>
      <p:bldP spid="18" grpId="0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67830"/>
            <a:ext cx="2973634" cy="4624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"/>
          <a:stretch>
            <a:fillRect/>
          </a:stretch>
        </p:blipFill>
        <p:spPr bwMode="auto">
          <a:xfrm>
            <a:off x="3145066" y="467830"/>
            <a:ext cx="2896575" cy="4624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"/>
          <a:stretch>
            <a:fillRect/>
          </a:stretch>
        </p:blipFill>
        <p:spPr bwMode="auto">
          <a:xfrm>
            <a:off x="6012160" y="467830"/>
            <a:ext cx="2922593" cy="46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34"/>
          <p:cNvSpPr txBox="1"/>
          <p:nvPr/>
        </p:nvSpPr>
        <p:spPr>
          <a:xfrm>
            <a:off x="258431" y="1816631"/>
            <a:ext cx="286385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135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35"/>
          <p:cNvSpPr txBox="1"/>
          <p:nvPr/>
        </p:nvSpPr>
        <p:spPr>
          <a:xfrm>
            <a:off x="258431" y="2139702"/>
            <a:ext cx="286385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135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36"/>
          <p:cNvSpPr txBox="1"/>
          <p:nvPr/>
        </p:nvSpPr>
        <p:spPr>
          <a:xfrm>
            <a:off x="258430" y="2888810"/>
            <a:ext cx="286385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135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37"/>
          <p:cNvSpPr txBox="1"/>
          <p:nvPr/>
        </p:nvSpPr>
        <p:spPr>
          <a:xfrm>
            <a:off x="251520" y="3784833"/>
            <a:ext cx="286385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135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34"/>
          <p:cNvSpPr txBox="1"/>
          <p:nvPr/>
        </p:nvSpPr>
        <p:spPr>
          <a:xfrm>
            <a:off x="3170609" y="871079"/>
            <a:ext cx="286385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zh-CN" altLang="en-US" sz="135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35"/>
          <p:cNvSpPr txBox="1"/>
          <p:nvPr/>
        </p:nvSpPr>
        <p:spPr>
          <a:xfrm>
            <a:off x="3134611" y="1484270"/>
            <a:ext cx="286385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zh-CN" altLang="en-US" sz="135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36"/>
          <p:cNvSpPr txBox="1"/>
          <p:nvPr/>
        </p:nvSpPr>
        <p:spPr>
          <a:xfrm>
            <a:off x="3149444" y="1984633"/>
            <a:ext cx="286385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endParaRPr lang="zh-CN" altLang="en-US" sz="135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37"/>
          <p:cNvSpPr txBox="1"/>
          <p:nvPr/>
        </p:nvSpPr>
        <p:spPr>
          <a:xfrm>
            <a:off x="3134611" y="2560697"/>
            <a:ext cx="286385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endParaRPr lang="zh-CN" altLang="en-US" sz="135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34"/>
          <p:cNvSpPr txBox="1"/>
          <p:nvPr/>
        </p:nvSpPr>
        <p:spPr>
          <a:xfrm>
            <a:off x="3149443" y="2848729"/>
            <a:ext cx="286385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endParaRPr lang="zh-CN" altLang="en-US" sz="135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35"/>
          <p:cNvSpPr txBox="1"/>
          <p:nvPr/>
        </p:nvSpPr>
        <p:spPr>
          <a:xfrm>
            <a:off x="3097215" y="3351788"/>
            <a:ext cx="4331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zh-CN" altLang="en-US" sz="135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文本框 36"/>
          <p:cNvSpPr txBox="1"/>
          <p:nvPr/>
        </p:nvSpPr>
        <p:spPr>
          <a:xfrm>
            <a:off x="3104820" y="3856841"/>
            <a:ext cx="382574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11</a:t>
            </a:r>
            <a:endParaRPr lang="zh-CN" altLang="en-US" sz="135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文本框 37"/>
          <p:cNvSpPr txBox="1"/>
          <p:nvPr/>
        </p:nvSpPr>
        <p:spPr>
          <a:xfrm>
            <a:off x="5989656" y="1635646"/>
            <a:ext cx="3825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endParaRPr lang="zh-CN" altLang="en-US" sz="135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文本框 34"/>
          <p:cNvSpPr txBox="1"/>
          <p:nvPr/>
        </p:nvSpPr>
        <p:spPr>
          <a:xfrm>
            <a:off x="5943346" y="3198307"/>
            <a:ext cx="432048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endParaRPr lang="zh-CN" altLang="en-US" sz="135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框 35"/>
          <p:cNvSpPr txBox="1"/>
          <p:nvPr/>
        </p:nvSpPr>
        <p:spPr>
          <a:xfrm>
            <a:off x="5940152" y="3684315"/>
            <a:ext cx="432048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14</a:t>
            </a:r>
            <a:endParaRPr lang="zh-CN" altLang="en-US" sz="135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36"/>
          <p:cNvSpPr txBox="1"/>
          <p:nvPr/>
        </p:nvSpPr>
        <p:spPr>
          <a:xfrm>
            <a:off x="5943346" y="3969780"/>
            <a:ext cx="683030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15</a:t>
            </a:r>
            <a:endParaRPr lang="zh-CN" altLang="en-US" sz="135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文本框 37"/>
          <p:cNvSpPr txBox="1"/>
          <p:nvPr/>
        </p:nvSpPr>
        <p:spPr>
          <a:xfrm>
            <a:off x="5966141" y="4285498"/>
            <a:ext cx="683030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16</a:t>
            </a:r>
            <a:endParaRPr lang="zh-CN" altLang="en-US" sz="135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522085" y="1885969"/>
            <a:ext cx="410906" cy="181725"/>
          </a:xfrm>
          <a:prstGeom prst="roundRect">
            <a:avLst/>
          </a:prstGeom>
          <a:solidFill>
            <a:srgbClr val="0070C0">
              <a:alpha val="30000"/>
            </a:srgbClr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3396206" y="2030315"/>
            <a:ext cx="757117" cy="181725"/>
          </a:xfrm>
          <a:prstGeom prst="roundRect">
            <a:avLst/>
          </a:prstGeom>
          <a:solidFill>
            <a:srgbClr val="0070C0">
              <a:alpha val="30000"/>
            </a:srgbClr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6239720" y="3736231"/>
            <a:ext cx="386656" cy="181725"/>
          </a:xfrm>
          <a:prstGeom prst="roundRect">
            <a:avLst/>
          </a:prstGeom>
          <a:solidFill>
            <a:srgbClr val="0070C0">
              <a:alpha val="30000"/>
            </a:srgbClr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6" name="云形标注 25"/>
          <p:cNvSpPr/>
          <p:nvPr/>
        </p:nvSpPr>
        <p:spPr>
          <a:xfrm>
            <a:off x="3122535" y="148212"/>
            <a:ext cx="3053344" cy="576064"/>
          </a:xfrm>
          <a:prstGeom prst="cloudCallout">
            <a:avLst>
              <a:gd name="adj1" fmla="val -12282"/>
              <a:gd name="adj2" fmla="val 33840"/>
            </a:avLst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时间顺序</a:t>
            </a:r>
            <a:endParaRPr lang="zh-CN" altLang="en-US" sz="2800" b="1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51520" y="1792659"/>
            <a:ext cx="2720572" cy="25849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3195688" y="761725"/>
            <a:ext cx="2672456" cy="12685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对话气泡: 圆角矩形 14"/>
          <p:cNvSpPr/>
          <p:nvPr/>
        </p:nvSpPr>
        <p:spPr>
          <a:xfrm>
            <a:off x="522085" y="1265371"/>
            <a:ext cx="1823297" cy="528114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rgbClr val="FF0000"/>
          </a:solidFill>
          <a:ln w="2540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山沟潜伏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195688" y="2030315"/>
            <a:ext cx="2672456" cy="248565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5989656" y="747060"/>
            <a:ext cx="2902824" cy="297688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对话气泡: 圆角矩形 14"/>
          <p:cNvSpPr/>
          <p:nvPr/>
        </p:nvSpPr>
        <p:spPr>
          <a:xfrm>
            <a:off x="3584847" y="4515572"/>
            <a:ext cx="1823297" cy="528114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rgbClr val="0070C0"/>
          </a:solidFill>
          <a:ln w="2540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壮烈牺牲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989656" y="3723949"/>
            <a:ext cx="2902824" cy="8147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对话气泡: 圆角矩形 14"/>
          <p:cNvSpPr/>
          <p:nvPr/>
        </p:nvSpPr>
        <p:spPr>
          <a:xfrm>
            <a:off x="6561807" y="4538658"/>
            <a:ext cx="1823297" cy="528114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rgbClr val="00B050"/>
          </a:solidFill>
          <a:ln w="2540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冲锋报仇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tags/tag1.xml><?xml version="1.0" encoding="utf-8"?>
<p:tagLst xmlns:p="http://schemas.openxmlformats.org/presentationml/2006/main">
  <p:tag name="KSO_WPP_MARK_KEY" val="92d3e220-52fe-4d69-a9d0-d78cdcff24db"/>
  <p:tag name="COMMONDATA" val="eyJoZGlkIjoiMDUzMmRhYzhkNzM3Y2ZlODExZjhhYzliMDJjYzA0ZGIifQ=="/>
</p:tagLst>
</file>

<file path=ppt/theme/theme1.xml><?xml version="1.0" encoding="utf-8"?>
<a:theme xmlns:a="http://schemas.openxmlformats.org/drawingml/2006/main" name="2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</a:schemeClr>
        </a:solidFill>
        <a:ln w="12700">
          <a:solidFill>
            <a:schemeClr val="tx1">
              <a:lumMod val="50000"/>
              <a:lumOff val="50000"/>
            </a:schemeClr>
          </a:solidFill>
        </a:ln>
        <a:effectLst>
          <a:outerShdw blurRad="444500" dist="254000" dir="8100000" algn="tr" rotWithShape="0">
            <a:schemeClr val="bg1">
              <a:alpha val="50000"/>
            </a:schemeClr>
          </a:outerShdw>
        </a:effectLst>
      </a:spPr>
      <a:bodyPr rtlCol="0" anchor="ctr"/>
      <a:lstStyle>
        <a:defPPr>
          <a:defRPr sz="2400" b="1" dirty="0" smtClean="0">
            <a:solidFill>
              <a:srgbClr val="FF0000"/>
            </a:solidFill>
            <a:latin typeface="华文楷体" panose="02010600040101010101" pitchFamily="2" charset="-122"/>
            <a:ea typeface="华文楷体" panose="02010600040101010101" pitchFamily="2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2807</Words>
  <Application>WPS 演示</Application>
  <PresentationFormat>全屏显示(16:9)</PresentationFormat>
  <Paragraphs>281</Paragraphs>
  <Slides>28</Slides>
  <Notes>3</Notes>
  <HiddenSlides>0</HiddenSlides>
  <MMClips>2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3" baseType="lpstr">
      <vt:lpstr>Arial</vt:lpstr>
      <vt:lpstr>宋体</vt:lpstr>
      <vt:lpstr>Wingdings</vt:lpstr>
      <vt:lpstr>华文楷体</vt:lpstr>
      <vt:lpstr>黑体</vt:lpstr>
      <vt:lpstr>楷体</vt:lpstr>
      <vt:lpstr>Calibri</vt:lpstr>
      <vt:lpstr>Kaiti SC</vt:lpstr>
      <vt:lpstr>汉语拼音</vt:lpstr>
      <vt:lpstr>Times New Roman</vt:lpstr>
      <vt:lpstr>微软雅黑</vt:lpstr>
      <vt:lpstr>Arial Unicode MS</vt:lpstr>
      <vt:lpstr>Tahoma</vt:lpstr>
      <vt:lpstr>Xingkai SC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</dc:title>
  <dc:creator/>
  <cp:lastModifiedBy>Rocket Girls</cp:lastModifiedBy>
  <cp:revision>124</cp:revision>
  <dcterms:created xsi:type="dcterms:W3CDTF">2017-03-17T02:28:00Z</dcterms:created>
  <dcterms:modified xsi:type="dcterms:W3CDTF">2022-12-25T16:55:56Z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1121FEE55AD24FF5B45324CEE691BCA9</vt:lpwstr>
  </property>
</Properties>
</file>