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323" r:id="rId3"/>
    <p:sldId id="823" r:id="rId5"/>
    <p:sldId id="783" r:id="rId6"/>
    <p:sldId id="851" r:id="rId7"/>
    <p:sldId id="867" r:id="rId8"/>
    <p:sldId id="853" r:id="rId9"/>
    <p:sldId id="854" r:id="rId10"/>
    <p:sldId id="855" r:id="rId11"/>
    <p:sldId id="856" r:id="rId12"/>
    <p:sldId id="857" r:id="rId13"/>
    <p:sldId id="858" r:id="rId14"/>
    <p:sldId id="859" r:id="rId15"/>
    <p:sldId id="860" r:id="rId16"/>
    <p:sldId id="861" r:id="rId17"/>
    <p:sldId id="862" r:id="rId18"/>
    <p:sldId id="865" r:id="rId19"/>
    <p:sldId id="863" r:id="rId20"/>
    <p:sldId id="864" r:id="rId21"/>
    <p:sldId id="826" r:id="rId22"/>
    <p:sldId id="827" r:id="rId23"/>
    <p:sldId id="847" r:id="rId24"/>
    <p:sldId id="848" r:id="rId25"/>
    <p:sldId id="849" r:id="rId26"/>
    <p:sldId id="850" r:id="rId27"/>
    <p:sldId id="866" r:id="rId28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3"/>
    </p:embeddedFont>
    <p:embeddedFont>
      <p:font typeface="楷体" panose="02010609060101010101" pitchFamily="49" charset="-122"/>
      <p:regular r:id="rId34"/>
    </p:embeddedFont>
    <p:embeddedFont>
      <p:font typeface="Calibri" panose="020F0502020204030204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F9F"/>
    <a:srgbClr val="FF0000"/>
    <a:srgbClr val="009900"/>
    <a:srgbClr val="FF6600"/>
    <a:srgbClr val="EE6060"/>
    <a:srgbClr val="FF9933"/>
    <a:srgbClr val="0070C0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4660"/>
  </p:normalViewPr>
  <p:slideViewPr>
    <p:cSldViewPr>
      <p:cViewPr>
        <p:scale>
          <a:sx n="120" d="100"/>
          <a:sy n="120" d="100"/>
        </p:scale>
        <p:origin x="-102" y="72"/>
      </p:cViewPr>
      <p:guideLst>
        <p:guide orient="horz" pos="14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gs" Target="tags/tag8.xml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3.png"/><Relationship Id="rId16" Type="http://schemas.openxmlformats.org/officeDocument/2006/relationships/image" Target="../media/image2.pn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" t="1266"/>
          <a:stretch>
            <a:fillRect/>
          </a:stretch>
        </p:blipFill>
        <p:spPr bwMode="auto">
          <a:xfrm>
            <a:off x="0" y="0"/>
            <a:ext cx="9144239" cy="514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2496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口语交际：演讲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" t="72063"/>
          <a:stretch>
            <a:fillRect/>
          </a:stretch>
        </p:blipFill>
        <p:spPr bwMode="auto">
          <a:xfrm>
            <a:off x="0" y="3658377"/>
            <a:ext cx="9144000" cy="149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.xml"/><Relationship Id="rId2" Type="http://schemas.openxmlformats.org/officeDocument/2006/relationships/image" Target="../media/image9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3.xml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4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7.xml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H="1">
            <a:off x="0" y="123190"/>
            <a:ext cx="3307080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48"/>
          <p:cNvSpPr txBox="1"/>
          <p:nvPr/>
        </p:nvSpPr>
        <p:spPr>
          <a:xfrm>
            <a:off x="2829242" y="2067877"/>
            <a:ext cx="3485515" cy="852805"/>
          </a:xfrm>
          <a:prstGeom prst="rect">
            <a:avLst/>
          </a:prstGeom>
          <a:solidFill>
            <a:srgbClr val="92D050">
              <a:alpha val="57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演   讲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51520" y="627534"/>
            <a:ext cx="1512168" cy="1152128"/>
          </a:xfrm>
          <a:prstGeom prst="round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3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555526"/>
            <a:ext cx="763284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默读下面的材料，你觉得哪些材料可以说明“书，磨炼我的意志”这个观点？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99592" y="1779662"/>
            <a:ext cx="7776864" cy="1384995"/>
            <a:chOff x="899592" y="1779662"/>
            <a:chExt cx="7776864" cy="1384995"/>
          </a:xfrm>
        </p:grpSpPr>
        <p:sp>
          <p:nvSpPr>
            <p:cNvPr id="3" name="文本框 2"/>
            <p:cNvSpPr txBox="1"/>
            <p:nvPr/>
          </p:nvSpPr>
          <p:spPr>
            <a:xfrm>
              <a:off x="899592" y="1779662"/>
              <a:ext cx="77768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材料一：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我爱读书，乐此不疲。正因为有了书，我才了解了神机妙算的诸葛亮，豪放勇敢的武松，我才发现生活之外的世界精彩纷呈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660232" y="2769771"/>
              <a:ext cx="360040" cy="3060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9592" y="3219822"/>
            <a:ext cx="7812868" cy="1384995"/>
            <a:chOff x="899592" y="1779662"/>
            <a:chExt cx="7812868" cy="1384995"/>
          </a:xfrm>
        </p:grpSpPr>
        <p:sp>
          <p:nvSpPr>
            <p:cNvPr id="7" name="文本框 6"/>
            <p:cNvSpPr txBox="1"/>
            <p:nvPr/>
          </p:nvSpPr>
          <p:spPr>
            <a:xfrm>
              <a:off x="899592" y="1779662"/>
              <a:ext cx="777686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</a:t>
              </a:r>
              <a:r>
                <a:rPr lang="zh-CN" altLang="en-US" sz="2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二</a:t>
              </a:r>
              <a:r>
                <a:rPr lang="zh-CN" altLang="en-US" sz="2800" b="1" dirty="0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在书中，我也看到过有关中国女排的事迹，在追求冠军的路上，她们面对轻视与挫折，依然倔强地昂起头，反复进行训练，直至得冠。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352420" y="2718614"/>
              <a:ext cx="360040" cy="3060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259769" y="4050181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931645" y="149163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1560" y="627534"/>
            <a:ext cx="7776864" cy="1661993"/>
            <a:chOff x="493424" y="1779662"/>
            <a:chExt cx="7776864" cy="1661993"/>
          </a:xfrm>
        </p:grpSpPr>
        <p:sp>
          <p:nvSpPr>
            <p:cNvPr id="3" name="文本框 2"/>
            <p:cNvSpPr txBox="1"/>
            <p:nvPr/>
          </p:nvSpPr>
          <p:spPr>
            <a:xfrm>
              <a:off x="493424" y="1779662"/>
              <a:ext cx="7776864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材料三：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读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老人与海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，我走进了那位老人顽强的内心世界。读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鲁滨逊漂流记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，我看到了鲁滨逊顽强的生存意志。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906160" y="2769771"/>
              <a:ext cx="360040" cy="3060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2073" y="2221289"/>
            <a:ext cx="7776864" cy="1815882"/>
            <a:chOff x="899592" y="1779662"/>
            <a:chExt cx="7776864" cy="1815882"/>
          </a:xfrm>
        </p:grpSpPr>
        <p:sp>
          <p:nvSpPr>
            <p:cNvPr id="6" name="文本框 5"/>
            <p:cNvSpPr txBox="1"/>
            <p:nvPr/>
          </p:nvSpPr>
          <p:spPr>
            <a:xfrm>
              <a:off x="899592" y="1779662"/>
              <a:ext cx="777686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材料四：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讲到这里，人们不禁要问，我们也一样读过很多书，可为什么没有一点儿进步呢？其实读书也要讲究方法，就像大文学家朱熹曾说过：读书有三到：心到，眼到，口到。</a:t>
              </a:r>
              <a:endParaRPr lang="zh-CN" altLang="en-US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6385683" y="3210243"/>
              <a:ext cx="360040" cy="30603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43"/>
            <a:ext cx="9144000" cy="503861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19672" y="2412052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材料的选择至关重要，名人故事、名言警句、诗词歌赋、自己的故事、身边人的故事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都可以作为我们的材料，但要注意紧扣观点，选材恰当。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84303" y="26749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材料对比，寻找方法。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897748"/>
            <a:ext cx="8424936" cy="126188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在书中，我也看到过有关中国女排的事迹，在追求冠军的路上，她们面对轻视与挫折，依然倔强地昂起头，反复进行训练，直至得冠。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528" y="2280811"/>
            <a:ext cx="8424936" cy="27381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书中，我也看到过有关中国女排的事迹，在追求冠军的路上，她们吃过苦，流过泪：因为缺乏经验，在亚锦赛上惨败，她们就像“烫手山芋”，谁也不敢任她们的教练一职。可她们面对轻视与挫折，依然倔强地昂起头，反复进行“魔鬼式”训练。正所谓“苦心人天不负，卧薪尝胆，三千越甲可吞吴”，是她们的团结，是她们对排球的热爱，是她们百折不挠的精神信念，让她们克服困难，站到胜利的巅峰。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9582"/>
            <a:ext cx="1440160" cy="20650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83768" y="1059582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哪一个材料更能感染听众？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83768" y="2499742"/>
            <a:ext cx="2304256" cy="233177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644008" y="2067694"/>
            <a:ext cx="3744416" cy="1944216"/>
            <a:chOff x="4644008" y="2067694"/>
            <a:chExt cx="3744416" cy="1944216"/>
          </a:xfrm>
        </p:grpSpPr>
        <p:sp>
          <p:nvSpPr>
            <p:cNvPr id="5" name="云形 4"/>
            <p:cNvSpPr/>
            <p:nvPr/>
          </p:nvSpPr>
          <p:spPr>
            <a:xfrm>
              <a:off x="4644008" y="2067694"/>
              <a:ext cx="3672408" cy="1944216"/>
            </a:xfrm>
            <a:prstGeom prst="cloud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004048" y="2338883"/>
              <a:ext cx="338437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第二个演讲稿，运用了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排比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比喻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设问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等修辞手法。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15" y="483518"/>
            <a:ext cx="6957582" cy="428587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34431" y="1762820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巧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用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修辞，可以大大增强演讲稿的感染力。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组合 3"/>
          <p:cNvGrpSpPr/>
          <p:nvPr/>
        </p:nvGrpSpPr>
        <p:grpSpPr>
          <a:xfrm>
            <a:off x="761166" y="1059582"/>
            <a:ext cx="7621667" cy="2838894"/>
            <a:chOff x="910773" y="1275606"/>
            <a:chExt cx="7621667" cy="2838894"/>
          </a:xfrm>
        </p:grpSpPr>
        <p:sp>
          <p:nvSpPr>
            <p:cNvPr id="2" name="文本框 1"/>
            <p:cNvSpPr txBox="1"/>
            <p:nvPr/>
          </p:nvSpPr>
          <p:spPr>
            <a:xfrm>
              <a:off x="1230127" y="1419622"/>
              <a:ext cx="6967674" cy="2676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720090">
                <a:lnSpc>
                  <a:spcPct val="15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  <a:cs typeface="楷体" panose="02010609060101010101" pitchFamily="49" charset="-122"/>
                </a:rPr>
                <a:t>观点要鲜明。        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  <a:p>
              <a:pPr indent="720090">
                <a:lnSpc>
                  <a:spcPct val="15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选择合适的材料说明观点，如列举有代表性的事例，引用名言警句。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 indent="720090">
                <a:lnSpc>
                  <a:spcPct val="15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要有感染力，可以引用生动的故事。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endParaRPr>
            </a:p>
          </p:txBody>
        </p:sp>
        <p:sp>
          <p:nvSpPr>
            <p:cNvPr id="8" name="流程图: 可选过程 7"/>
            <p:cNvSpPr/>
            <p:nvPr/>
          </p:nvSpPr>
          <p:spPr>
            <a:xfrm>
              <a:off x="910773" y="1275606"/>
              <a:ext cx="7621667" cy="2838894"/>
            </a:xfrm>
            <a:prstGeom prst="flowChartAlternateProcess">
              <a:avLst/>
            </a:prstGeom>
            <a:grpFill/>
            <a:ln>
              <a:solidFill>
                <a:srgbClr val="92D050"/>
              </a:solidFill>
              <a:prstDash val="sysDash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331640" y="1275606"/>
            <a:ext cx="6481823" cy="1743824"/>
            <a:chOff x="1547102" y="1329946"/>
            <a:chExt cx="6481823" cy="1743824"/>
          </a:xfrm>
        </p:grpSpPr>
        <p:sp>
          <p:nvSpPr>
            <p:cNvPr id="3" name="对角圆角矩形 2"/>
            <p:cNvSpPr/>
            <p:nvPr/>
          </p:nvSpPr>
          <p:spPr>
            <a:xfrm>
              <a:off x="1547102" y="1329946"/>
              <a:ext cx="6481823" cy="1743824"/>
            </a:xfrm>
            <a:prstGeom prst="round2DiagRect">
              <a:avLst/>
            </a:prstGeom>
            <a:grpFill/>
            <a:ln w="38100">
              <a:solidFill>
                <a:srgbClr val="00B050"/>
              </a:solidFill>
              <a:prstDash val="sysDot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1898240" y="1533965"/>
              <a:ext cx="577954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7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可以从下面选择一个话题范围，也可以自定，完成提纲。</a:t>
              </a:r>
              <a:endParaRPr lang="zh-CN" altLang="en-US" sz="1350" b="1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3681" y="3429417"/>
            <a:ext cx="248466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科学</a:t>
            </a:r>
            <a:endParaRPr lang="zh-CN" altLang="en-US" sz="3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6"/>
          <p:cNvSpPr txBox="1"/>
          <p:nvPr/>
        </p:nvSpPr>
        <p:spPr>
          <a:xfrm>
            <a:off x="1590239" y="3959566"/>
            <a:ext cx="248466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</a:t>
            </a:r>
            <a:endParaRPr lang="zh-CN" altLang="en-US" sz="3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16"/>
          <p:cNvSpPr txBox="1"/>
          <p:nvPr/>
        </p:nvSpPr>
        <p:spPr>
          <a:xfrm>
            <a:off x="3329299" y="3429417"/>
            <a:ext cx="248466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家乡新貌</a:t>
            </a:r>
            <a:endParaRPr lang="zh-CN" altLang="en-US" sz="3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16"/>
          <p:cNvSpPr txBox="1"/>
          <p:nvPr/>
        </p:nvSpPr>
        <p:spPr>
          <a:xfrm>
            <a:off x="5057404" y="3905741"/>
            <a:ext cx="2484664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健康饮食</a:t>
            </a:r>
            <a:endParaRPr lang="zh-CN" altLang="en-US" sz="3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31088" y="1131590"/>
            <a:ext cx="6481823" cy="2677656"/>
            <a:chOff x="1547102" y="1329754"/>
            <a:chExt cx="6481823" cy="2677656"/>
          </a:xfrm>
        </p:grpSpPr>
        <p:sp>
          <p:nvSpPr>
            <p:cNvPr id="3" name="对角圆角矩形 2"/>
            <p:cNvSpPr/>
            <p:nvPr/>
          </p:nvSpPr>
          <p:spPr>
            <a:xfrm>
              <a:off x="1547102" y="1453594"/>
              <a:ext cx="6481823" cy="2553816"/>
            </a:xfrm>
            <a:prstGeom prst="round2DiagRect">
              <a:avLst/>
            </a:prstGeom>
            <a:grpFill/>
            <a:ln w="38100">
              <a:solidFill>
                <a:srgbClr val="00B050"/>
              </a:solidFill>
              <a:prstDash val="sysDot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1666331" y="1329754"/>
              <a:ext cx="6256177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根据演讲的内容，拟定一个题目，如</a:t>
              </a: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读书的快乐</a:t>
              </a: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“拒食野味，从我做起”</a:t>
              </a: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远离垃圾食品，关注身体健康</a:t>
              </a:r>
              <a:r>
                <a:rPr lang="en-US" altLang="zh-CN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，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完成演讲稿。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40" y="555526"/>
            <a:ext cx="7452320" cy="42541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2195736" y="1491630"/>
            <a:ext cx="4320480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同桌练习演讲，互听互评。</a:t>
            </a:r>
            <a:endParaRPr lang="zh-CN" altLang="en-US" sz="28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s://i01piccdn.sogoucdn.com/3de8065040c4bdf0"/>
          <p:cNvPicPr>
            <a:picLocks noChangeAspect="1" noChangeArrowheads="1"/>
          </p:cNvPicPr>
          <p:nvPr/>
        </p:nvPicPr>
        <p:blipFill>
          <a:blip r:embed="rId1" cstate="print"/>
          <a:srcRect l="7692" t="5767" r="7692" b="13490"/>
          <a:stretch>
            <a:fillRect/>
          </a:stretch>
        </p:blipFill>
        <p:spPr bwMode="auto">
          <a:xfrm flipH="1">
            <a:off x="3459552" y="3435846"/>
            <a:ext cx="2224896" cy="1152308"/>
          </a:xfrm>
          <a:prstGeom prst="rect">
            <a:avLst/>
          </a:prstGeom>
          <a:noFill/>
        </p:spPr>
      </p:pic>
      <p:sp>
        <p:nvSpPr>
          <p:cNvPr id="8" name="圆角矩形标注 7"/>
          <p:cNvSpPr/>
          <p:nvPr/>
        </p:nvSpPr>
        <p:spPr>
          <a:xfrm>
            <a:off x="467544" y="1995686"/>
            <a:ext cx="2143196" cy="1386730"/>
          </a:xfrm>
          <a:prstGeom prst="wedgeRoundRectCallout">
            <a:avLst>
              <a:gd name="adj1" fmla="val 93626"/>
              <a:gd name="adj2" fmla="val 71824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tx1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5" tIns="45722" rIns="91445" bIns="45722"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我没作过演讲，不过很想试试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496" y="843558"/>
            <a:ext cx="7345007" cy="584780"/>
          </a:xfrm>
          <a:prstGeom prst="rect">
            <a:avLst/>
          </a:prstGeom>
          <a:noFill/>
        </p:spPr>
        <p:txBody>
          <a:bodyPr wrap="square" lIns="91445" tIns="45722" rIns="91445" bIns="45722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你作过演讲吗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记得当时的感受吗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843808" y="1563638"/>
            <a:ext cx="2988332" cy="1082485"/>
          </a:xfrm>
          <a:prstGeom prst="wedgeRoundRectCallout">
            <a:avLst>
              <a:gd name="adj1" fmla="val 9875"/>
              <a:gd name="adj2" fmla="val 13775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我竞选班干部的时候作过演讲。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344580" y="2775098"/>
            <a:ext cx="2619908" cy="1239177"/>
          </a:xfrm>
          <a:prstGeom prst="wedgeRoundRectCallout">
            <a:avLst>
              <a:gd name="adj1" fmla="val -71075"/>
              <a:gd name="adj2" fmla="val 3220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我演讲时心里很紧张。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4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521575" y="915566"/>
            <a:ext cx="8115616" cy="2946711"/>
            <a:chOff x="521575" y="1299936"/>
            <a:chExt cx="8115616" cy="2946711"/>
          </a:xfrm>
        </p:grpSpPr>
        <p:sp>
          <p:nvSpPr>
            <p:cNvPr id="8" name="流程图: 可选过程 7"/>
            <p:cNvSpPr/>
            <p:nvPr/>
          </p:nvSpPr>
          <p:spPr>
            <a:xfrm>
              <a:off x="521575" y="1299936"/>
              <a:ext cx="8115616" cy="2946711"/>
            </a:xfrm>
            <a:prstGeom prst="flowChartAlternateProcess">
              <a:avLst/>
            </a:prstGeom>
            <a:grpFill/>
            <a:ln>
              <a:solidFill>
                <a:srgbClr val="92D050"/>
              </a:solidFill>
              <a:prstDash val="sysDash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9" name="矩形 8"/>
            <p:cNvSpPr/>
            <p:nvPr/>
          </p:nvSpPr>
          <p:spPr>
            <a:xfrm>
              <a:off x="877390" y="1563638"/>
              <a:ext cx="7403987" cy="2460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      演讲小贴士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语气、 语调适当，姿态大方。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 演讲时利用停顿、重复或者辅以动作强调要点，增强表现力。</a:t>
              </a:r>
              <a:endPara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92305" y="699542"/>
            <a:ext cx="835615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ctr">
              <a:lnSpc>
                <a:spcPct val="12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阅读伴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我成长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亲爱的老师、同学们：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大家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好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知识是浩瀚无边的海洋，而书本就像一叶叶扁舟，载着我们在波涛中漂流，有的人坐的只不过是几张纸，随波逐流，很快一个水花过来，便被无声地淹没在潮水之中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而有的人乘着的则是一本厚厚的书本，扬起了未知的风帆，挂起了寻底的铁锚，树起了坚强的斗志，考验着风浪的汹涌，体验着大海的精深博大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于是在乘风破浪的书中逐渐成长、成才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"/>
            <a:ext cx="2621998" cy="116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863640" y="483518"/>
            <a:ext cx="9573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范例</a:t>
            </a:r>
            <a:endParaRPr lang="zh-CN" altLang="en-US" sz="3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95536" y="699542"/>
            <a:ext cx="8356159" cy="3636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>
              <a:lnSpc>
                <a:spcPct val="120000"/>
              </a:lnSpc>
            </a:pP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在我的记忆中，我很小就开始读书了。我上幼儿园中班的时候，妈妈给我买</a:t>
            </a:r>
            <a:r>
              <a:rPr 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《格林童话》，是我最爱看的。我在书里徜徉着，那引人入胜的故事，常常看</a:t>
            </a:r>
            <a:r>
              <a:rPr 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得</a:t>
            </a: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入</a:t>
            </a: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迷。</a:t>
            </a:r>
            <a:endParaRPr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 algn="l">
              <a:lnSpc>
                <a:spcPct val="120000"/>
              </a:lnSpc>
            </a:pP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到了小学一年级，我告别了《格林童话》，又去寻找新的伙伴，妈妈给我买来了有精美插图的四大名著</a:t>
            </a:r>
            <a:r>
              <a:rPr lang="zh-CN"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。中年级时，我又喜欢上了童话故事，认识了格林笔下的白雪公主、灰姑娘，安徒生笔下的丑小鸭等动人的故事。而现在，我又爱阅读作文书，每当看到一些作文书，我就会爱不释手。</a:t>
            </a:r>
            <a:endParaRPr lang="zh-CN"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38134" y="627534"/>
            <a:ext cx="8868208" cy="4078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读书让我更加充实，让我懂得了如何为人处事，更陶冶了我的心灵，使我看到了“老骥伏枥，志在千里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烈士暮年，壮心不已”的进取精神美，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老吾老以及人之老，幼吾幼以及人之幼”的尊老爱幼的善良美</a:t>
            </a:r>
            <a:r>
              <a:rPr 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“先天下之忧而忧，后天下之乐而乐”的忧国忧民的伟大抱负美，“人生自古谁无死，留取丹心照汗青”的视死如归的爱国主义美，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路曼曼其修远兮，吾将上下而求索”的理想美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非凡的战舰能载着我们欣赏海洋的瑰丽，却不如一册书籍带给我们无边的天地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;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神奇的坐骑能帮我们开始人生的征途，却不能像一页诗扉带我们领略人生的真谛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134420" y="1068065"/>
            <a:ext cx="8868208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>
              <a:lnSpc>
                <a:spcPct val="120000"/>
              </a:lnSpc>
            </a:pPr>
            <a:r>
              <a:rPr sz="24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同学们，读书吧!在你们人生的起跑线上，让书成为你们生命中的一部分。如果那样，我有充分的理由相信，你们的灵魂将会变得充实而丰富，你们的眼睛将会变得明亮而深邃，你们的行动也将变得理智而富有创造性。</a:t>
            </a:r>
            <a:endParaRPr sz="24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35596" y="411510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同伴的演讲哪些地方符合了小贴士要求？哪些地方还可以改进提高？（完成点评卡）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11560" y="1419622"/>
          <a:ext cx="7848873" cy="321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4422"/>
                <a:gridCol w="2045898"/>
                <a:gridCol w="1944216"/>
                <a:gridCol w="3024337"/>
              </a:tblGrid>
              <a:tr h="357673">
                <a:tc gridSpan="4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 smtClean="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大众点评卡   点评人： </a:t>
                      </a:r>
                      <a:endParaRPr lang="zh-CN" altLang="en-US" sz="1800" dirty="0" smtClean="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87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我想点评</a:t>
                      </a:r>
                      <a:r>
                        <a:rPr lang="zh-CN" altLang="en-US" sz="1800" b="1" u="sng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   </a:t>
                      </a:r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的演讲。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0693">
                <a:tc>
                  <a:txBody>
                    <a:bodyPr/>
                    <a:lstStyle/>
                    <a:p>
                      <a:endParaRPr lang="en-US" altLang="zh-CN" sz="18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8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演讲</a:t>
                      </a:r>
                      <a:endParaRPr lang="en-US" altLang="zh-CN" sz="18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en-US" altLang="zh-CN" sz="18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语气语调恰当</a:t>
                      </a:r>
                      <a:endParaRPr lang="en-US" altLang="zh-CN" sz="2400" b="1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姿态大方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利用停顿、重复强调要点，增强表现力。</a:t>
                      </a:r>
                      <a:endParaRPr lang="zh-CN" altLang="en-US" sz="24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1328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共得（    ）个赞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5928">
                <a:tc>
                  <a:txBody>
                    <a:bodyPr/>
                    <a:lstStyle/>
                    <a:p>
                      <a:r>
                        <a:rPr lang="zh-CN" altLang="en-US" sz="18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我的建议</a:t>
                      </a:r>
                      <a:endParaRPr lang="zh-CN" altLang="en-US" sz="18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心形 4"/>
          <p:cNvSpPr/>
          <p:nvPr/>
        </p:nvSpPr>
        <p:spPr>
          <a:xfrm>
            <a:off x="1645073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心形 5"/>
          <p:cNvSpPr/>
          <p:nvPr/>
        </p:nvSpPr>
        <p:spPr>
          <a:xfrm>
            <a:off x="2221137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心形 6"/>
          <p:cNvSpPr/>
          <p:nvPr/>
        </p:nvSpPr>
        <p:spPr>
          <a:xfrm>
            <a:off x="2797201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>
            <a:off x="3733305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4237361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心形 9"/>
          <p:cNvSpPr/>
          <p:nvPr/>
        </p:nvSpPr>
        <p:spPr>
          <a:xfrm>
            <a:off x="4741417" y="2793985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>
            <a:off x="6012160" y="3046541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>
            <a:off x="6732240" y="3045913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>
            <a:off x="7452320" y="3045913"/>
            <a:ext cx="432048" cy="360040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3"/>
          <p:cNvPicPr>
            <a:picLocks noChangeAspect="1"/>
          </p:cNvPicPr>
          <p:nvPr/>
        </p:nvPicPr>
        <p:blipFill>
          <a:blip r:embed="rId1" cstate="print"/>
          <a:srcRect b="5788"/>
          <a:stretch>
            <a:fillRect/>
          </a:stretch>
        </p:blipFill>
        <p:spPr>
          <a:xfrm>
            <a:off x="899592" y="600779"/>
            <a:ext cx="2592634" cy="1755071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图片 5" descr="4"/>
          <p:cNvPicPr>
            <a:picLocks noChangeAspect="1"/>
          </p:cNvPicPr>
          <p:nvPr/>
        </p:nvPicPr>
        <p:blipFill>
          <a:blip r:embed="rId2" cstate="print">
            <a:lum bright="12000" contrast="6000"/>
          </a:blip>
          <a:stretch>
            <a:fillRect/>
          </a:stretch>
        </p:blipFill>
        <p:spPr>
          <a:xfrm>
            <a:off x="827584" y="2787774"/>
            <a:ext cx="2741370" cy="182251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图片 9" descr="5"/>
          <p:cNvPicPr>
            <a:picLocks noChangeAspect="1"/>
          </p:cNvPicPr>
          <p:nvPr/>
        </p:nvPicPr>
        <p:blipFill>
          <a:blip r:embed="rId3" cstate="print"/>
          <a:srcRect r="57" b="12120"/>
          <a:stretch>
            <a:fillRect/>
          </a:stretch>
        </p:blipFill>
        <p:spPr>
          <a:xfrm>
            <a:off x="5220072" y="1419622"/>
            <a:ext cx="3382856" cy="2231104"/>
          </a:xfrm>
          <a:prstGeom prst="round2Diag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91680" y="1570900"/>
            <a:ext cx="5779545" cy="1360890"/>
            <a:chOff x="1898240" y="1474844"/>
            <a:chExt cx="5779545" cy="1360890"/>
          </a:xfrm>
        </p:grpSpPr>
        <p:sp>
          <p:nvSpPr>
            <p:cNvPr id="3" name="对角圆角矩形 2"/>
            <p:cNvSpPr/>
            <p:nvPr/>
          </p:nvSpPr>
          <p:spPr>
            <a:xfrm>
              <a:off x="1898240" y="1474844"/>
              <a:ext cx="5689173" cy="1360890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38100">
              <a:solidFill>
                <a:srgbClr val="00B050"/>
              </a:solidFill>
              <a:prstDash val="sysDot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矩形 7"/>
            <p:cNvSpPr/>
            <p:nvPr/>
          </p:nvSpPr>
          <p:spPr>
            <a:xfrm>
              <a:off x="1898240" y="1496050"/>
              <a:ext cx="5779545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演讲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就是围绕一个话题，用讲述的方式把自己的观点传达给别人。</a:t>
              </a:r>
              <a:endParaRPr lang="zh-CN" altLang="en-US" sz="2800" b="1" dirty="0"/>
            </a:p>
          </p:txBody>
        </p:sp>
      </p:grp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"/>
            <a:ext cx="2621998" cy="116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矩形 10"/>
          <p:cNvSpPr/>
          <p:nvPr/>
        </p:nvSpPr>
        <p:spPr>
          <a:xfrm>
            <a:off x="477316" y="483518"/>
            <a:ext cx="172996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交流内容</a:t>
            </a:r>
            <a:endParaRPr lang="zh-CN" altLang="en-US" sz="3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01901" y="3435846"/>
            <a:ext cx="6340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这节课我们要开展一次演讲活动。</a:t>
            </a:r>
            <a:endParaRPr lang="zh-CN" altLang="en-US" sz="32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46648"/>
            <a:ext cx="9144239" cy="89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文本框 1"/>
          <p:cNvSpPr txBox="1"/>
          <p:nvPr/>
        </p:nvSpPr>
        <p:spPr>
          <a:xfrm>
            <a:off x="1324747" y="1275606"/>
            <a:ext cx="6494506" cy="8309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一篇好的演讲稿是演讲成功的关键。</a:t>
            </a:r>
            <a:endParaRPr lang="zh-CN" altLang="en-US" sz="32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304444" y="1878217"/>
            <a:ext cx="6537589" cy="3266136"/>
            <a:chOff x="1274771" y="1878217"/>
            <a:chExt cx="6537589" cy="3266136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4771" y="1878217"/>
              <a:ext cx="6537589" cy="3266136"/>
            </a:xfrm>
            <a:prstGeom prst="rect">
              <a:avLst/>
            </a:prstGeom>
          </p:spPr>
        </p:pic>
        <p:sp>
          <p:nvSpPr>
            <p:cNvPr id="16" name="文本框 8"/>
            <p:cNvSpPr txBox="1"/>
            <p:nvPr/>
          </p:nvSpPr>
          <p:spPr>
            <a:xfrm>
              <a:off x="2483768" y="2715766"/>
              <a:ext cx="345638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应该怎样写演讲稿呢？</a:t>
              </a:r>
              <a:endPara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"/>
            <a:ext cx="2621998" cy="116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477315" y="483518"/>
            <a:ext cx="172996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口语指导</a:t>
            </a:r>
            <a:endParaRPr lang="zh-CN" altLang="en-US" sz="3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831780" y="834847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书，磨炼我的意志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1580" y="1491630"/>
            <a:ext cx="756084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尊敬的老师，亲爱的同学们：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大家好！今天我演讲的题目是“书，磨炼我的意志”。读书能获取知识、拓宽视野、增长见识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但我最想说的是，书磨炼了我的意志。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使我坚定理想，成了我成长路上不竭的动力源泉。当我失落、遗憾、痛苦时，我就一遍又一遍地告诉自己：别放弃！我感谢书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它们给予了我战胜困难的勇气。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"/>
            <a:ext cx="2621998" cy="1163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670477" y="483518"/>
            <a:ext cx="134363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读范文</a:t>
            </a:r>
            <a:endParaRPr lang="zh-CN" altLang="en-US" sz="3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3608" y="1074098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读书，读文字，也读心情；读品格，也读精神。在追寻梦想的道路上，有痛苦，更有希望。让书陪伴你成长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的演讲完毕，谢谢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355976" y="2571750"/>
            <a:ext cx="2874980" cy="1461105"/>
            <a:chOff x="6269020" y="1856005"/>
            <a:chExt cx="2874980" cy="1461105"/>
          </a:xfrm>
        </p:grpSpPr>
        <p:sp>
          <p:nvSpPr>
            <p:cNvPr id="5" name="云形 4"/>
            <p:cNvSpPr/>
            <p:nvPr/>
          </p:nvSpPr>
          <p:spPr>
            <a:xfrm>
              <a:off x="6269020" y="1856005"/>
              <a:ext cx="2874980" cy="1461105"/>
            </a:xfrm>
            <a:prstGeom prst="cloud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444208" y="2067694"/>
              <a:ext cx="23762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讨论</a:t>
              </a:r>
              <a:r>
                <a:rPr lang="zh-CN" altLang="en-US" sz="2800" dirty="0" smtClean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演讲稿的格式是什么？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3568" y="771550"/>
            <a:ext cx="1440160" cy="584775"/>
            <a:chOff x="755576" y="1199752"/>
            <a:chExt cx="1440160" cy="58477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4" r="2947" b="1722"/>
            <a:stretch>
              <a:fillRect/>
            </a:stretch>
          </p:blipFill>
          <p:spPr>
            <a:xfrm>
              <a:off x="755576" y="1199752"/>
              <a:ext cx="1440160" cy="584775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861452" y="1199752"/>
              <a:ext cx="12153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称 呼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83568" y="1851670"/>
            <a:ext cx="1440160" cy="584775"/>
            <a:chOff x="755576" y="1199752"/>
            <a:chExt cx="1440160" cy="58477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4" r="2947" b="1722"/>
            <a:stretch>
              <a:fillRect/>
            </a:stretch>
          </p:blipFill>
          <p:spPr>
            <a:xfrm>
              <a:off x="755576" y="1199752"/>
              <a:ext cx="1440160" cy="584775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865996" y="1199752"/>
              <a:ext cx="12153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 头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3568" y="2923079"/>
            <a:ext cx="1440160" cy="584775"/>
            <a:chOff x="755576" y="1199752"/>
            <a:chExt cx="1440160" cy="58477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4" r="2947" b="1722"/>
            <a:stretch>
              <a:fillRect/>
            </a:stretch>
          </p:blipFill>
          <p:spPr>
            <a:xfrm>
              <a:off x="755576" y="1199752"/>
              <a:ext cx="1440160" cy="58477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865996" y="1199752"/>
              <a:ext cx="12153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正 文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3568" y="3939902"/>
            <a:ext cx="1440160" cy="584775"/>
            <a:chOff x="755576" y="1199752"/>
            <a:chExt cx="1440160" cy="58477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54" r="2947" b="1722"/>
            <a:stretch>
              <a:fillRect/>
            </a:stretch>
          </p:blipFill>
          <p:spPr>
            <a:xfrm>
              <a:off x="755576" y="1199752"/>
              <a:ext cx="1440160" cy="58477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764043" y="1199752"/>
              <a:ext cx="1420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结束语</a:t>
              </a:r>
              <a:endPara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" name="右箭头 13"/>
          <p:cNvSpPr/>
          <p:nvPr/>
        </p:nvSpPr>
        <p:spPr>
          <a:xfrm>
            <a:off x="2276483" y="800520"/>
            <a:ext cx="978408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254891" y="640601"/>
            <a:ext cx="5400600" cy="779021"/>
            <a:chOff x="3635896" y="685958"/>
            <a:chExt cx="5400600" cy="77902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685958"/>
              <a:ext cx="5400600" cy="779021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4091166" y="843558"/>
              <a:ext cx="48013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称呼要有礼貌，写清演讲的对象。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" name="右箭头 18"/>
          <p:cNvSpPr/>
          <p:nvPr/>
        </p:nvSpPr>
        <p:spPr>
          <a:xfrm>
            <a:off x="2290631" y="1886843"/>
            <a:ext cx="978408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254891" y="1739648"/>
            <a:ext cx="5400600" cy="779021"/>
            <a:chOff x="3635896" y="685958"/>
            <a:chExt cx="5400600" cy="779021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685958"/>
              <a:ext cx="5400600" cy="779021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091166" y="843558"/>
              <a:ext cx="2659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开头要亮出观点。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右箭头 22"/>
          <p:cNvSpPr/>
          <p:nvPr/>
        </p:nvSpPr>
        <p:spPr>
          <a:xfrm>
            <a:off x="2290631" y="3042927"/>
            <a:ext cx="978408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223660" y="2859782"/>
            <a:ext cx="5400600" cy="779021"/>
            <a:chOff x="3635896" y="685958"/>
            <a:chExt cx="5400600" cy="779021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685958"/>
              <a:ext cx="5400600" cy="779021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091166" y="843558"/>
              <a:ext cx="29690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正文部分说明观点。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" name="右箭头 26"/>
          <p:cNvSpPr/>
          <p:nvPr/>
        </p:nvSpPr>
        <p:spPr>
          <a:xfrm>
            <a:off x="2290631" y="4011910"/>
            <a:ext cx="978408" cy="4846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3275118" y="3867894"/>
            <a:ext cx="5400600" cy="779021"/>
            <a:chOff x="3635896" y="685958"/>
            <a:chExt cx="5400600" cy="779021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5896" y="685958"/>
              <a:ext cx="5400600" cy="779021"/>
            </a:xfrm>
            <a:prstGeom prst="rect">
              <a:avLst/>
            </a:prstGeom>
          </p:spPr>
        </p:pic>
        <p:sp>
          <p:nvSpPr>
            <p:cNvPr id="30" name="文本框 29"/>
            <p:cNvSpPr txBox="1"/>
            <p:nvPr/>
          </p:nvSpPr>
          <p:spPr>
            <a:xfrm>
              <a:off x="4091166" y="843558"/>
              <a:ext cx="2659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结尾要升华观点。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3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13822" y="699542"/>
            <a:ext cx="47163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再读演讲稿，畅谈想法。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4" descr="https://i01piccdn.sogoucdn.com/3de8065040c4bdf0"/>
          <p:cNvPicPr>
            <a:picLocks noChangeAspect="1" noChangeArrowheads="1"/>
          </p:cNvPicPr>
          <p:nvPr/>
        </p:nvPicPr>
        <p:blipFill>
          <a:blip r:embed="rId1" cstate="print"/>
          <a:srcRect l="7692" t="5767" r="7692" b="13490"/>
          <a:stretch>
            <a:fillRect/>
          </a:stretch>
        </p:blipFill>
        <p:spPr bwMode="auto">
          <a:xfrm flipH="1">
            <a:off x="3459552" y="3291830"/>
            <a:ext cx="2224896" cy="1152308"/>
          </a:xfrm>
          <a:prstGeom prst="rect">
            <a:avLst/>
          </a:prstGeom>
          <a:noFill/>
        </p:spPr>
      </p:pic>
      <p:grpSp>
        <p:nvGrpSpPr>
          <p:cNvPr id="6" name="组合 5"/>
          <p:cNvGrpSpPr/>
          <p:nvPr/>
        </p:nvGrpSpPr>
        <p:grpSpPr>
          <a:xfrm>
            <a:off x="1043608" y="2329169"/>
            <a:ext cx="2210544" cy="936104"/>
            <a:chOff x="1043608" y="2329169"/>
            <a:chExt cx="2210544" cy="936104"/>
          </a:xfrm>
        </p:grpSpPr>
        <p:sp>
          <p:nvSpPr>
            <p:cNvPr id="4" name="云形标注 3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59494"/>
                <a:gd name="adj2" fmla="val 72215"/>
              </a:avLst>
            </a:prstGeom>
            <a:noFill/>
            <a:ln>
              <a:solidFill>
                <a:srgbClr val="FF9F9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115616" y="2480578"/>
              <a:ext cx="19800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正文太简略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91880" y="1735262"/>
            <a:ext cx="2348720" cy="936104"/>
            <a:chOff x="1010576" y="2329169"/>
            <a:chExt cx="2348720" cy="936104"/>
          </a:xfrm>
        </p:grpSpPr>
        <p:sp>
          <p:nvSpPr>
            <p:cNvPr id="8" name="云形标注 7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782"/>
                <a:gd name="adj2" fmla="val 130509"/>
              </a:avLst>
            </a:prstGeom>
            <a:noFill/>
            <a:ln>
              <a:solidFill>
                <a:srgbClr val="FF9F9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010576" y="2480578"/>
              <a:ext cx="23487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没有具体事例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28184" y="2480578"/>
            <a:ext cx="2348720" cy="936104"/>
            <a:chOff x="971600" y="2329169"/>
            <a:chExt cx="2348720" cy="936104"/>
          </a:xfrm>
        </p:grpSpPr>
        <p:sp>
          <p:nvSpPr>
            <p:cNvPr id="11" name="云形标注 10"/>
            <p:cNvSpPr/>
            <p:nvPr/>
          </p:nvSpPr>
          <p:spPr>
            <a:xfrm>
              <a:off x="1043608" y="2329169"/>
              <a:ext cx="2210544" cy="936104"/>
            </a:xfrm>
            <a:prstGeom prst="cloudCallout">
              <a:avLst>
                <a:gd name="adj1" fmla="val -61933"/>
                <a:gd name="adj2" fmla="val 70639"/>
              </a:avLst>
            </a:prstGeom>
            <a:noFill/>
            <a:ln>
              <a:solidFill>
                <a:srgbClr val="FF9F9F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971600" y="2480578"/>
              <a:ext cx="23487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不能说明观点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COMMONDATA" val="eyJoZGlkIjoiMDUzMmRhYzhkNzM3Y2ZlODExZjhhYzliMDJjYzA0ZGIifQ=="/>
  <p:tag name="KSO_WPP_MARK_KEY" val="6fa5b870-b42b-4bf7-a878-47741b8a981b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2337</Words>
  <Application>WPS 演示</Application>
  <PresentationFormat>全屏显示(16:9)</PresentationFormat>
  <Paragraphs>168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黑体</vt:lpstr>
      <vt:lpstr>楷体</vt:lpstr>
      <vt:lpstr>微软雅黑</vt:lpstr>
      <vt:lpstr>Times New Roman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123</cp:revision>
  <dcterms:created xsi:type="dcterms:W3CDTF">2017-03-17T02:28:00Z</dcterms:created>
  <dcterms:modified xsi:type="dcterms:W3CDTF">2022-12-25T16:58:31Z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C2CA26C27CE44D088C99D01DFC904174</vt:lpwstr>
  </property>
</Properties>
</file>