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3"/>
    <p:sldId id="262" r:id="rId5"/>
    <p:sldId id="263" r:id="rId6"/>
    <p:sldId id="264" r:id="rId7"/>
  </p:sldIdLst>
  <p:sldSz cx="9144000" cy="5143500" type="screen16x9"/>
  <p:notesSz cx="6858000" cy="9144000"/>
  <p:custDataLst>
    <p:tags r:id="rId1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342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gs" Target="tags/tag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B78F13-75E6-4EC6-AF1B-AF7E07F9887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77FD-E7F0-4AC8-85A4-9B2AC8FF168C}" type="slidenum">
              <a:rPr lang="zh-CN" altLang="en-US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</a:fld>
            <a:endParaRPr lang="zh-CN" altLang="en-US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ß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Þ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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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 panose="05020102010507070707"/>
        <a:buChar char="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 panose="020B0604020202020204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99"/>
          <p:cNvSpPr txBox="1"/>
          <p:nvPr/>
        </p:nvSpPr>
        <p:spPr>
          <a:xfrm>
            <a:off x="1259632" y="267494"/>
            <a:ext cx="4730713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旅游让生活更美好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49620" y="915566"/>
            <a:ext cx="6336704" cy="37846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爱旅行，在旅行中饱览名山大川，呼吸新鲜空气，欣赏美丽风景，也感受生活的美好。 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让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我印象最深的一次旅行是去年暑假，我和爸爸妈妈到陕西旅行。在观赏完秦始皇陵兵马俑后，我们直奔华山。站在山脚下抬头往上看，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啊！华山真高呀！云朵在半山腰上飘过，山上的小路像一条彩练忽隐忽现。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来到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了险要地段，我不敢向前迈进，于是就停了下来。这时，爸爸在前面说：“勇敢些，别害怕！”我转念一想：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铺这条山路时，那些铺路人仅靠着两只脚和一双手，艰难地完成了自己的工作，更何况我们现在已有了路呢？对！不能被困难吓倒！我一鼓作气，双手扶着周围的铁链，一步一步地向前迈着。　　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20288" y="809551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开篇点题。 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48264" y="1995686"/>
            <a:ext cx="1800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比喻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生动，写出了华山之高，为下文爬山作铺垫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20272" y="3435846"/>
            <a:ext cx="1800200" cy="147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心理活动</a:t>
            </a:r>
            <a:r>
              <a:rPr lang="zh-CN" altLang="en-US" b="1" dirty="0">
                <a:latin typeface="宋体" panose="02010600030101010101" pitchFamily="2" charset="-122"/>
                <a:ea typeface="宋体" panose="02010600030101010101" pitchFamily="2" charset="-122"/>
              </a:rPr>
              <a:t>描写，通过自我激励，感受到登山的艰难，从中领悟到人生的道理</a:t>
            </a:r>
            <a:r>
              <a:rPr lang="zh-CN" altLang="en-US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91549" y="483518"/>
            <a:ext cx="6336704" cy="439991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这时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，我看见几位挑山工艰难地走在我的前面，他们的脚上穿着草鞋，肩上挑着重重的担子，他们一步一个脚印地往前赶着路，累了就坐下来歇息一会，喝口水，然后继续赶路。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看着他们坚定的步伐，我又鼓足了力气，奋力向山顶爬去……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到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山顶啦！我们站在山顶向山脚下俯视着，哇！云仿佛一颗颗棉花糖漂浮在天空中，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真是“会当凌绝顶，一览众山小”。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en-US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0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在</a:t>
            </a:r>
            <a:r>
              <a:rPr lang="zh-CN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众多旅行中，这次旅行经历特别让我难忘。它给我最深的体会是，旅行对于我而言，再也不是观赏风景那么简单了。</a:t>
            </a:r>
            <a:r>
              <a:rPr lang="zh-CN" altLang="zh-CN" sz="20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古人云：“读万卷书，行万里路。”旅行是远足的跋涉，是心灵与自然的对语，更是感受人生、获得启迪的好途径。就如这次旅行中的登山启示，一个人如果没有坚韧的意志力，怎么能攀登至人生的顶峰。 </a:t>
            </a:r>
            <a:endParaRPr lang="zh-CN" altLang="zh-CN" sz="20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876256" y="1131590"/>
            <a:ext cx="180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挑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山工对自己有激励作用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876256" y="2283718"/>
            <a:ext cx="1800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诗句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引用恰到好处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20272" y="3291830"/>
            <a:ext cx="1800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结合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这次旅行中登山的体验，写出了自己深刻的人生感悟。 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15300" y="1975172"/>
            <a:ext cx="6336704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zh-CN" sz="24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人生</a:t>
            </a:r>
            <a:r>
              <a:rPr lang="zh-CN" altLang="zh-CN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就是一场旅行，</a:t>
            </a:r>
            <a:r>
              <a:rPr lang="zh-CN" altLang="zh-CN" sz="2400" b="1" kern="100" dirty="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我们在旅行中看风景，也在旅行中悟人生，感爱生活的美好。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876256" y="1073706"/>
            <a:ext cx="36004" cy="34163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64068" y="1923678"/>
            <a:ext cx="180020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总结全文，照应开头，回扣主题</a:t>
            </a:r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63588" y="627534"/>
            <a:ext cx="7416823" cy="4154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总评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：</a:t>
            </a:r>
            <a:endParaRPr lang="en-US" altLang="zh-CN" sz="28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仿宋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仿宋" panose="02010609060101010101" charset="-122"/>
              </a:rPr>
              <a:t>   </a:t>
            </a:r>
            <a:r>
              <a:rPr lang="zh-CN" altLang="en-US" sz="24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这</a:t>
            </a:r>
            <a:r>
              <a:rPr lang="zh-CN" altLang="en-US" sz="24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篇习作，作者描写了自己在华山旅行的一次真实经历，把自己登山的过程和体会细致地描写出来，写出了旅行给自己生活带来的美好。文章叙事、写景、议论相互结合，文尾处作者对旅行意义的深刻认识，是一大亮点，表现出小作者善于思考和观察生活，是一位生活中的有心人。</a:t>
            </a:r>
            <a:endParaRPr lang="en-US" altLang="zh-CN" sz="24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ee94cd09-5b55-4be7-a6f8-a3be376aa103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暗香扑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暗香扑面">
      <a: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220000"/>
              </a:schemeClr>
            </a:gs>
            <a:gs pos="31000">
              <a:schemeClr val="phClr">
                <a:tint val="30000"/>
                <a:satMod val="150000"/>
              </a:schemeClr>
            </a:gs>
            <a:gs pos="91000">
              <a:schemeClr val="phClr">
                <a:tint val="96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28000"/>
                <a:satMod val="100000"/>
              </a:schemeClr>
              <a:schemeClr val="phClr">
                <a:tint val="100000"/>
                <a:satMod val="200000"/>
              </a:schemeClr>
            </a:duotone>
          </a:blip>
          <a:tile tx="0" ty="0" sx="80000" sy="8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10000"/>
              </a:schemeClr>
            </a:glow>
          </a:effectLst>
        </a:effectStyle>
        <a:effectStyle>
          <a:effectLst>
            <a:outerShdw blurRad="34925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9525" prstMaterial="dkEdge">
            <a:bevelT w="12000" h="24150"/>
            <a:contourClr>
              <a:schemeClr val="phClr">
                <a:satMod val="110000"/>
              </a:schemeClr>
            </a:contourClr>
          </a:sp3d>
        </a:effectStyle>
        <a:effectStyle>
          <a:effectLst>
            <a:outerShdw blurRad="50800" dist="31750" dir="5400000" algn="tl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flood" dir="t">
              <a:rot lat="0" lon="0" rev="5400000"/>
            </a:lightRig>
          </a:scene3d>
          <a:sp3d contourW="18700" prstMaterial="dkEdge">
            <a:bevelT w="44450" h="80600"/>
            <a:contourClr>
              <a:schemeClr val="phClr"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0000"/>
                <a:satMod val="1000000"/>
              </a:schemeClr>
            </a:gs>
            <a:gs pos="31000">
              <a:schemeClr val="phClr">
                <a:shade val="85000"/>
                <a:satMod val="450000"/>
              </a:schemeClr>
            </a:gs>
            <a:gs pos="100000">
              <a:schemeClr val="phClr">
                <a:tint val="70000"/>
                <a:satMod val="300000"/>
              </a:schemeClr>
            </a:gs>
          </a:gsLst>
          <a:path path="circle">
            <a:fillToRect l="50000" t="150000" r="50000"/>
          </a:path>
        </a:gradFill>
        <a:blipFill>
          <a:blip xmlns:r="http://schemas.openxmlformats.org/officeDocument/2006/relationships" r:embed="rId2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0</TotalTime>
  <Words>898</Words>
  <Application>WPS 演示</Application>
  <PresentationFormat>全屏显示(16:9)</PresentationFormat>
  <Paragraphs>29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8" baseType="lpstr">
      <vt:lpstr>Arial</vt:lpstr>
      <vt:lpstr>宋体</vt:lpstr>
      <vt:lpstr>Wingdings</vt:lpstr>
      <vt:lpstr>Wingdings 2</vt:lpstr>
      <vt:lpstr>Arial</vt:lpstr>
      <vt:lpstr>楷体</vt:lpstr>
      <vt:lpstr>Times New Roman</vt:lpstr>
      <vt:lpstr>黑体</vt:lpstr>
      <vt:lpstr>仿宋</vt:lpstr>
      <vt:lpstr>Calibri</vt:lpstr>
      <vt:lpstr>微软雅黑</vt:lpstr>
      <vt:lpstr>等线</vt:lpstr>
      <vt:lpstr>Arial Unicode MS</vt:lpstr>
      <vt:lpstr>暗香扑面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dxq</dc:creator>
  <cp:lastModifiedBy>Rocket Girls</cp:lastModifiedBy>
  <cp:revision>33</cp:revision>
  <dcterms:created xsi:type="dcterms:W3CDTF">2019-09-02T04:02:00Z</dcterms:created>
  <dcterms:modified xsi:type="dcterms:W3CDTF">2022-12-25T17:23:56Z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74F51CB3F4B24251B37BA483564A5A77</vt:lpwstr>
  </property>
</Properties>
</file>