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44"/>
  </p:handoutMasterIdLst>
  <p:sldIdLst>
    <p:sldId id="1895" r:id="rId3"/>
    <p:sldId id="1870" r:id="rId5"/>
    <p:sldId id="1659" r:id="rId6"/>
    <p:sldId id="1848" r:id="rId7"/>
    <p:sldId id="1900" r:id="rId8"/>
    <p:sldId id="1856" r:id="rId9"/>
    <p:sldId id="1901" r:id="rId10"/>
    <p:sldId id="1902" r:id="rId11"/>
    <p:sldId id="1817" r:id="rId12"/>
    <p:sldId id="1940" r:id="rId13"/>
    <p:sldId id="1904" r:id="rId14"/>
    <p:sldId id="1905" r:id="rId15"/>
    <p:sldId id="1927" r:id="rId16"/>
    <p:sldId id="1928" r:id="rId17"/>
    <p:sldId id="1930" r:id="rId18"/>
    <p:sldId id="1932" r:id="rId19"/>
    <p:sldId id="1933" r:id="rId20"/>
    <p:sldId id="1934" r:id="rId21"/>
    <p:sldId id="1935" r:id="rId22"/>
    <p:sldId id="1941" r:id="rId23"/>
    <p:sldId id="1937" r:id="rId24"/>
    <p:sldId id="1938" r:id="rId25"/>
    <p:sldId id="1913" r:id="rId26"/>
    <p:sldId id="1915" r:id="rId27"/>
    <p:sldId id="1916" r:id="rId28"/>
    <p:sldId id="1917" r:id="rId29"/>
    <p:sldId id="1918" r:id="rId30"/>
    <p:sldId id="1919" r:id="rId31"/>
    <p:sldId id="1921" r:id="rId32"/>
    <p:sldId id="1922" r:id="rId33"/>
    <p:sldId id="1924" r:id="rId34"/>
    <p:sldId id="1925" r:id="rId35"/>
    <p:sldId id="1894" r:id="rId36"/>
    <p:sldId id="1365" r:id="rId37"/>
    <p:sldId id="1758" r:id="rId38"/>
    <p:sldId id="1358" r:id="rId39"/>
    <p:sldId id="1763" r:id="rId40"/>
    <p:sldId id="1528" r:id="rId41"/>
    <p:sldId id="1888" r:id="rId42"/>
    <p:sldId id="1886" r:id="rId43"/>
  </p:sldIdLst>
  <p:sldSz cx="9144000" cy="5143500" type="screen16x9"/>
  <p:notesSz cx="6858000" cy="9144000"/>
  <p:embeddedFontLst>
    <p:embeddedFont>
      <p:font typeface="黑体" panose="02010609060101010101" pitchFamily="49" charset="-122"/>
      <p:regular r:id="rId48"/>
    </p:embeddedFont>
    <p:embeddedFont>
      <p:font typeface="楷体" panose="02010609060101010101" pitchFamily="49" charset="-122"/>
      <p:regular r:id="rId49"/>
    </p:embeddedFont>
    <p:embeddedFont>
      <p:font typeface="汉语拼音" panose="000B0604020202020204" pitchFamily="34" charset="0"/>
      <p:regular r:id="rId50"/>
    </p:embeddedFont>
    <p:embeddedFont>
      <p:font typeface="微软雅黑" panose="020B0503020204020204" charset="-122"/>
      <p:regular r:id="rId51"/>
    </p:embeddedFont>
    <p:embeddedFont>
      <p:font typeface="Calibri" panose="020F0502020204030204" charset="0"/>
      <p:regular r:id="rId52"/>
      <p:bold r:id="rId53"/>
      <p:italic r:id="rId54"/>
      <p:boldItalic r:id="rId55"/>
    </p:embeddedFont>
  </p:embeddedFontLst>
  <p:custDataLst>
    <p:tags r:id="rId5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AFAFE"/>
    <a:srgbClr val="0000FF"/>
    <a:srgbClr val="2060BE"/>
    <a:srgbClr val="F9314E"/>
    <a:srgbClr val="33CCFF"/>
    <a:srgbClr val="FF66FF"/>
    <a:srgbClr val="00FFFF"/>
    <a:srgbClr val="9900CC"/>
    <a:srgbClr val="F074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28" autoAdjust="0"/>
    <p:restoredTop sz="89928" autoAdjust="0"/>
  </p:normalViewPr>
  <p:slideViewPr>
    <p:cSldViewPr showGuides="1">
      <p:cViewPr>
        <p:scale>
          <a:sx n="100" d="100"/>
          <a:sy n="100" d="100"/>
        </p:scale>
        <p:origin x="-564" y="-402"/>
      </p:cViewPr>
      <p:guideLst>
        <p:guide orient="horz" pos="1620"/>
        <p:guide pos="288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2814"/>
    </p:cViewPr>
  </p:sorterViewPr>
  <p:notesViewPr>
    <p:cSldViewPr>
      <p:cViewPr varScale="1">
        <p:scale>
          <a:sx n="68" d="100"/>
          <a:sy n="68" d="100"/>
        </p:scale>
        <p:origin x="-2856" y="-90"/>
      </p:cViewPr>
      <p:guideLst>
        <p:guide orient="horz" pos="2965"/>
        <p:guide pos="225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1.xml"/><Relationship Id="rId55" Type="http://schemas.openxmlformats.org/officeDocument/2006/relationships/font" Target="fonts/font8.fntdata"/><Relationship Id="rId54" Type="http://schemas.openxmlformats.org/officeDocument/2006/relationships/font" Target="fonts/font7.fntdata"/><Relationship Id="rId53" Type="http://schemas.openxmlformats.org/officeDocument/2006/relationships/font" Target="fonts/font6.fntdata"/><Relationship Id="rId52" Type="http://schemas.openxmlformats.org/officeDocument/2006/relationships/font" Target="fonts/font5.fntdata"/><Relationship Id="rId51" Type="http://schemas.openxmlformats.org/officeDocument/2006/relationships/font" Target="fonts/font4.fntdata"/><Relationship Id="rId50" Type="http://schemas.openxmlformats.org/officeDocument/2006/relationships/font" Target="fonts/font3.fntdata"/><Relationship Id="rId5" Type="http://schemas.openxmlformats.org/officeDocument/2006/relationships/slide" Target="slides/slide2.xml"/><Relationship Id="rId49" Type="http://schemas.openxmlformats.org/officeDocument/2006/relationships/font" Target="fonts/font2.fntdata"/><Relationship Id="rId48" Type="http://schemas.openxmlformats.org/officeDocument/2006/relationships/font" Target="fonts/font1.fntdata"/><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8" Type="http://schemas.openxmlformats.org/officeDocument/2006/relationships/theme" Target="../theme/theme1.xml"/><Relationship Id="rId27" Type="http://schemas.openxmlformats.org/officeDocument/2006/relationships/image" Target="../media/image2.png"/><Relationship Id="rId26" Type="http://schemas.openxmlformats.org/officeDocument/2006/relationships/image" Target="../media/image1.pn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7" cstate="print">
            <a:extLst>
              <a:ext uri="{28A0092B-C50C-407E-A947-70E740481C1C}">
                <a14:useLocalDpi xmlns:a14="http://schemas.microsoft.com/office/drawing/2010/main" val="0"/>
              </a:ext>
            </a:extLst>
          </a:blip>
          <a:stretch>
            <a:fillRect/>
          </a:stretch>
        </p:blipFill>
        <p:spPr>
          <a:xfrm>
            <a:off x="7740352" y="123477"/>
            <a:ext cx="1204016" cy="4732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8.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0.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0.em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24.pn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6.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image" Target="../media/image31.png"/><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2.jpe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33.jpeg"/><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png"/><Relationship Id="rId1" Type="http://schemas.openxmlformats.org/officeDocument/2006/relationships/image" Target="../media/image3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3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0.png"/><Relationship Id="rId2" Type="http://schemas.openxmlformats.org/officeDocument/2006/relationships/image" Target="../media/image39.emf"/><Relationship Id="rId1" Type="http://schemas.openxmlformats.org/officeDocument/2006/relationships/image" Target="../media/image38.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5.xml"/><Relationship Id="rId5" Type="http://schemas.openxmlformats.org/officeDocument/2006/relationships/image" Target="../media/image9.GIF"/><Relationship Id="rId4" Type="http://schemas.openxmlformats.org/officeDocument/2006/relationships/image" Target="../media/image8.png"/><Relationship Id="rId3" Type="http://schemas.openxmlformats.org/officeDocument/2006/relationships/hyperlink" Target="&#36164;&#26009;&#38142;&#25509;/&#35270;&#39057;/&#19971;&#24425;-&#35838;&#25991;&#26391;&#35835;-&#20845;&#19978;14&#31351;&#20154;.mp4" TargetMode="External"/><Relationship Id="rId2" Type="http://schemas.openxmlformats.org/officeDocument/2006/relationships/image" Target="../media/image7.emf"/><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emf"/></Relationships>
</file>

<file path=ppt/slides/_rels/slide6.xml.rels><?xml version="1.0" encoding="UTF-8" standalone="yes"?>
<Relationships xmlns="http://schemas.openxmlformats.org/package/2006/relationships"><Relationship Id="rId9" Type="http://schemas.openxmlformats.org/officeDocument/2006/relationships/hyperlink" Target="&#36164;&#26009;&#38142;&#25509;/&#35270;&#39057;/&#31967;.mp4" TargetMode="External"/><Relationship Id="rId8" Type="http://schemas.openxmlformats.org/officeDocument/2006/relationships/hyperlink" Target="&#36164;&#26009;&#38142;&#25509;/&#35270;&#39057;/&#22079;.mp4" TargetMode="External"/><Relationship Id="rId7" Type="http://schemas.openxmlformats.org/officeDocument/2006/relationships/hyperlink" Target="&#29983;&#23383;&#35270;&#39057;/&#22079;.mp4" TargetMode="External"/><Relationship Id="rId6" Type="http://schemas.openxmlformats.org/officeDocument/2006/relationships/hyperlink" Target="&#36164;&#26009;&#38142;&#25509;/&#35270;&#39057;/&#28107;.mp4" TargetMode="External"/><Relationship Id="rId5" Type="http://schemas.openxmlformats.org/officeDocument/2006/relationships/hyperlink" Target="&#29983;&#23383;&#35270;&#39057;/&#28107;.mp4" TargetMode="External"/><Relationship Id="rId4" Type="http://schemas.openxmlformats.org/officeDocument/2006/relationships/hyperlink" Target="&#36164;&#26009;&#38142;&#25509;/&#35270;&#39057;/&#21769;.mp4" TargetMode="External"/><Relationship Id="rId3" Type="http://schemas.openxmlformats.org/officeDocument/2006/relationships/hyperlink" Target="&#36164;&#26009;&#38142;&#25509;/&#35270;&#39057;/&#28227;.mp4" TargetMode="External"/><Relationship Id="rId21" Type="http://schemas.openxmlformats.org/officeDocument/2006/relationships/slideLayout" Target="../slideLayouts/slideLayout5.xml"/><Relationship Id="rId20" Type="http://schemas.openxmlformats.org/officeDocument/2006/relationships/image" Target="../media/image11.png"/><Relationship Id="rId2" Type="http://schemas.openxmlformats.org/officeDocument/2006/relationships/hyperlink" Target="&#29983;&#23383;&#35270;&#39057;/&#28227;.mp4" TargetMode="External"/><Relationship Id="rId19" Type="http://schemas.openxmlformats.org/officeDocument/2006/relationships/hyperlink" Target="&#36164;&#26009;&#38142;&#25509;/&#35270;&#39057;/&#28558;.mp4" TargetMode="External"/><Relationship Id="rId18" Type="http://schemas.openxmlformats.org/officeDocument/2006/relationships/hyperlink" Target="&#36164;&#26009;&#38142;&#25509;/&#35270;&#39057;/&#22256;.mp4" TargetMode="External"/><Relationship Id="rId17" Type="http://schemas.openxmlformats.org/officeDocument/2006/relationships/hyperlink" Target="&#29983;&#23383;&#35270;&#39057;/&#22256;.mp4" TargetMode="External"/><Relationship Id="rId16" Type="http://schemas.openxmlformats.org/officeDocument/2006/relationships/hyperlink" Target="&#36164;&#26009;&#38142;&#25509;/&#35270;&#39057;/&#21242;.mp4" TargetMode="External"/><Relationship Id="rId15" Type="http://schemas.openxmlformats.org/officeDocument/2006/relationships/hyperlink" Target="&#36164;&#26009;&#38142;&#25509;/&#35270;&#39057;/&#25472;.mp4" TargetMode="External"/><Relationship Id="rId14" Type="http://schemas.openxmlformats.org/officeDocument/2006/relationships/hyperlink" Target="&#36164;&#26009;&#38142;&#25509;/&#35270;&#39057;/&#30385;.mp4" TargetMode="External"/><Relationship Id="rId13" Type="http://schemas.openxmlformats.org/officeDocument/2006/relationships/hyperlink" Target="&#36164;&#26009;&#38142;&#25509;/&#35270;&#39057;/&#29060;.mp4" TargetMode="External"/><Relationship Id="rId12" Type="http://schemas.openxmlformats.org/officeDocument/2006/relationships/hyperlink" Target="&#36164;&#26009;&#38142;&#25509;/&#35270;&#39057;/&#22043;.mp4" TargetMode="External"/><Relationship Id="rId11" Type="http://schemas.openxmlformats.org/officeDocument/2006/relationships/hyperlink" Target="&#29983;&#23383;&#35270;&#39057;/&#22043;.mp4" TargetMode="External"/><Relationship Id="rId10" Type="http://schemas.openxmlformats.org/officeDocument/2006/relationships/hyperlink" Target="&#36164;&#26009;&#38142;&#25509;/&#35270;&#39057;/&#28044;.mp4" TargetMode="External"/><Relationship Id="rId1" Type="http://schemas.openxmlformats.org/officeDocument/2006/relationships/hyperlink" Target="&#36164;&#26009;&#38142;&#25509;/&#35270;&#39057;/&#27769;.mp4" TargetMode="Externa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483768" y="1419622"/>
            <a:ext cx="4021464" cy="1296144"/>
          </a:xfrm>
          <a:prstGeom prst="rect">
            <a:avLst/>
          </a:prstGeom>
          <a:solidFill>
            <a:schemeClr val="bg1">
              <a:alpha val="7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851920" y="1502064"/>
            <a:ext cx="3024336" cy="1200329"/>
          </a:xfrm>
          <a:prstGeom prst="rect">
            <a:avLst/>
          </a:prstGeom>
          <a:noFill/>
        </p:spPr>
        <p:txBody>
          <a:bodyPr wrap="square" rtlCol="0">
            <a:spAutoFit/>
          </a:bodyPr>
          <a:lstStyle/>
          <a:p>
            <a:r>
              <a:rPr lang="zh-CN" altLang="en-US" sz="7200" b="1" dirty="0" smtClean="0">
                <a:latin typeface="宋体" panose="02010600030101010101" pitchFamily="2" charset="-122"/>
                <a:ea typeface="宋体" panose="02010600030101010101" pitchFamily="2" charset="-122"/>
              </a:rPr>
              <a:t>穷 人</a:t>
            </a:r>
            <a:endParaRPr lang="zh-CN" altLang="en-US" sz="7200" b="1" dirty="0">
              <a:latin typeface="宋体" panose="02010600030101010101" pitchFamily="2" charset="-122"/>
              <a:ea typeface="宋体" panose="02010600030101010101" pitchFamily="2"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5776" y="1491630"/>
            <a:ext cx="1228618" cy="1228618"/>
          </a:xfrm>
          <a:prstGeom prst="rect">
            <a:avLst/>
          </a:prstGeom>
        </p:spPr>
      </p:pic>
      <p:sp>
        <p:nvSpPr>
          <p:cNvPr id="23" name="文本框 15">
            <a:hlinkClick r:id="rId3" action="ppaction://hlinksldjump"/>
          </p:cNvPr>
          <p:cNvSpPr txBox="1"/>
          <p:nvPr/>
        </p:nvSpPr>
        <p:spPr>
          <a:xfrm>
            <a:off x="6138167" y="3539620"/>
            <a:ext cx="2547846" cy="646331"/>
          </a:xfrm>
          <a:prstGeom prst="rect">
            <a:avLst/>
          </a:prstGeom>
          <a:noFill/>
        </p:spPr>
        <p:txBody>
          <a:bodyPr wrap="square" rtlCol="0">
            <a:spAutoFit/>
          </a:bodyPr>
          <a:lstStyle/>
          <a:p>
            <a:pPr algn="ctr"/>
            <a:r>
              <a:rPr kumimoji="1" lang="zh-CN" altLang="en-US" sz="3600" b="1" dirty="0">
                <a:latin typeface="宋体" panose="02010600030101010101" pitchFamily="2" charset="-122"/>
                <a:ea typeface="宋体" panose="02010600030101010101" pitchFamily="2" charset="-122"/>
              </a:rPr>
              <a:t>第一课时</a:t>
            </a:r>
            <a:endParaRPr kumimoji="1" lang="zh-CN" altLang="en-US" sz="3600" b="1" dirty="0">
              <a:latin typeface="宋体" panose="02010600030101010101" pitchFamily="2" charset="-122"/>
              <a:ea typeface="宋体" panose="02010600030101010101" pitchFamily="2" charset="-122"/>
            </a:endParaRPr>
          </a:p>
        </p:txBody>
      </p:sp>
      <p:sp>
        <p:nvSpPr>
          <p:cNvPr id="24" name="iconfont-1191-870150"/>
          <p:cNvSpPr>
            <a:spLocks noChangeAspect="1"/>
          </p:cNvSpPr>
          <p:nvPr/>
        </p:nvSpPr>
        <p:spPr bwMode="auto">
          <a:xfrm>
            <a:off x="8537502" y="3650558"/>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5" name="iconfont-1191-870150"/>
          <p:cNvSpPr>
            <a:spLocks noChangeAspect="1"/>
          </p:cNvSpPr>
          <p:nvPr/>
        </p:nvSpPr>
        <p:spPr bwMode="auto">
          <a:xfrm rot="10800000">
            <a:off x="6003708" y="3650559"/>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6" name="文本框 15">
            <a:hlinkClick r:id="rId3" action="ppaction://hlinksldjump"/>
          </p:cNvPr>
          <p:cNvSpPr txBox="1"/>
          <p:nvPr/>
        </p:nvSpPr>
        <p:spPr>
          <a:xfrm>
            <a:off x="6138167" y="4301683"/>
            <a:ext cx="2547846" cy="646331"/>
          </a:xfrm>
          <a:prstGeom prst="rect">
            <a:avLst/>
          </a:prstGeom>
          <a:noFill/>
        </p:spPr>
        <p:txBody>
          <a:bodyPr wrap="square" rtlCol="0">
            <a:spAutoFit/>
          </a:bodyPr>
          <a:lstStyle/>
          <a:p>
            <a:pPr algn="ctr"/>
            <a:r>
              <a:rPr kumimoji="1" lang="zh-CN" altLang="en-US" sz="3600" b="1" dirty="0">
                <a:latin typeface="宋体" panose="02010600030101010101" pitchFamily="2" charset="-122"/>
                <a:ea typeface="宋体" panose="02010600030101010101" pitchFamily="2" charset="-122"/>
              </a:rPr>
              <a:t>第二课时</a:t>
            </a:r>
            <a:endParaRPr kumimoji="1" lang="zh-CN" altLang="en-US" sz="3600" b="1" dirty="0">
              <a:latin typeface="宋体" panose="02010600030101010101" pitchFamily="2" charset="-122"/>
              <a:ea typeface="宋体" panose="02010600030101010101" pitchFamily="2" charset="-122"/>
            </a:endParaRPr>
          </a:p>
        </p:txBody>
      </p:sp>
      <p:sp>
        <p:nvSpPr>
          <p:cNvPr id="27" name="iconfont-1191-870150"/>
          <p:cNvSpPr>
            <a:spLocks noChangeAspect="1"/>
          </p:cNvSpPr>
          <p:nvPr/>
        </p:nvSpPr>
        <p:spPr bwMode="auto">
          <a:xfrm>
            <a:off x="8537502" y="4412621"/>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8" name="iconfont-1191-870150"/>
          <p:cNvSpPr>
            <a:spLocks noChangeAspect="1"/>
          </p:cNvSpPr>
          <p:nvPr/>
        </p:nvSpPr>
        <p:spPr bwMode="auto">
          <a:xfrm rot="10800000">
            <a:off x="6003708" y="441262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352" y="123478"/>
            <a:ext cx="1282378" cy="504056"/>
          </a:xfrm>
          <a:prstGeom prst="rect">
            <a:avLst/>
          </a:prstGeom>
        </p:spPr>
      </p:pic>
      <p:sp>
        <p:nvSpPr>
          <p:cNvPr id="30" name="文本框 6"/>
          <p:cNvSpPr txBox="1"/>
          <p:nvPr/>
        </p:nvSpPr>
        <p:spPr>
          <a:xfrm>
            <a:off x="2728297" y="1576412"/>
            <a:ext cx="883575" cy="923330"/>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kumimoji="1" lang="en-US" altLang="zh-CN" sz="5400" b="1" dirty="0" smtClean="0">
                <a:solidFill>
                  <a:srgbClr val="FF6E00"/>
                </a:solidFill>
                <a:latin typeface="宋体" panose="02010600030101010101" pitchFamily="2" charset="-122"/>
                <a:ea typeface="宋体" panose="02010600030101010101" pitchFamily="2" charset="-122"/>
              </a:rPr>
              <a:t>14</a:t>
            </a:r>
            <a:endParaRPr kumimoji="1" lang="zh-CN" altLang="en-US" sz="6000" b="1" dirty="0">
              <a:solidFill>
                <a:srgbClr val="FF6E00"/>
              </a:solidFill>
              <a:latin typeface="宋体" panose="02010600030101010101" pitchFamily="2" charset="-122"/>
              <a:ea typeface="宋体" panose="02010600030101010101" pitchFamily="2" charset="-122"/>
            </a:endParaRPr>
          </a:p>
        </p:txBody>
      </p:sp>
      <p:sp>
        <p:nvSpPr>
          <p:cNvPr id="18" name="TextBox 17"/>
          <p:cNvSpPr txBox="1"/>
          <p:nvPr/>
        </p:nvSpPr>
        <p:spPr>
          <a:xfrm>
            <a:off x="107504" y="157946"/>
            <a:ext cx="2456122" cy="430887"/>
          </a:xfrm>
          <a:prstGeom prst="rect">
            <a:avLst/>
          </a:prstGeom>
          <a:noFill/>
        </p:spPr>
        <p:txBody>
          <a:bodyPr wrap="none" rtlCol="0">
            <a:spAutoFit/>
          </a:bodyPr>
          <a:lstStyle/>
          <a:p>
            <a:r>
              <a:rPr lang="zh-CN" altLang="en-US" sz="2200" b="1" dirty="0">
                <a:latin typeface="黑体" panose="02010609060101010101" pitchFamily="49" charset="-122"/>
                <a:ea typeface="黑体" panose="02010609060101010101" pitchFamily="49" charset="-122"/>
              </a:rPr>
              <a:t>语文 </a:t>
            </a:r>
            <a:r>
              <a:rPr lang="zh-CN" altLang="en-US" sz="2200" b="1" dirty="0" smtClean="0">
                <a:latin typeface="黑体" panose="02010609060101010101" pitchFamily="49" charset="-122"/>
                <a:ea typeface="黑体" panose="02010609060101010101" pitchFamily="49" charset="-122"/>
              </a:rPr>
              <a:t>六年级 </a:t>
            </a:r>
            <a:r>
              <a:rPr lang="zh-CN" altLang="en-US" sz="2200" b="1" dirty="0">
                <a:latin typeface="黑体" panose="02010609060101010101" pitchFamily="49" charset="-122"/>
                <a:ea typeface="黑体" panose="02010609060101010101" pitchFamily="49" charset="-122"/>
              </a:rPr>
              <a:t>上册</a:t>
            </a:r>
            <a:endParaRPr lang="zh-CN" altLang="en-US" sz="22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65546" y="891591"/>
            <a:ext cx="6382790" cy="2456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p:nvPr/>
        </p:nvCxnSpPr>
        <p:spPr>
          <a:xfrm>
            <a:off x="5957693" y="1276776"/>
            <a:ext cx="1944216" cy="0"/>
          </a:xfrm>
          <a:prstGeom prst="line">
            <a:avLst/>
          </a:prstGeom>
          <a:noFill/>
          <a:ln w="25400" cap="flat" cmpd="sng" algn="ctr">
            <a:solidFill>
              <a:srgbClr val="0070C0"/>
            </a:solidFill>
            <a:prstDash val="solid"/>
          </a:ln>
          <a:effectLst/>
        </p:spPr>
      </p:cxnSp>
      <p:cxnSp>
        <p:nvCxnSpPr>
          <p:cNvPr id="7" name="直接连接符 6"/>
          <p:cNvCxnSpPr/>
          <p:nvPr/>
        </p:nvCxnSpPr>
        <p:spPr>
          <a:xfrm>
            <a:off x="2141269" y="1642250"/>
            <a:ext cx="5760640" cy="0"/>
          </a:xfrm>
          <a:prstGeom prst="line">
            <a:avLst/>
          </a:prstGeom>
          <a:noFill/>
          <a:ln w="25400" cap="flat" cmpd="sng" algn="ctr">
            <a:solidFill>
              <a:srgbClr val="0070C0"/>
            </a:solidFill>
            <a:prstDash val="solid"/>
          </a:ln>
          <a:effectLst/>
        </p:spPr>
      </p:cxnSp>
      <p:cxnSp>
        <p:nvCxnSpPr>
          <p:cNvPr id="9" name="直接连接符 8"/>
          <p:cNvCxnSpPr/>
          <p:nvPr/>
        </p:nvCxnSpPr>
        <p:spPr>
          <a:xfrm>
            <a:off x="2141269" y="2002290"/>
            <a:ext cx="936104" cy="0"/>
          </a:xfrm>
          <a:prstGeom prst="line">
            <a:avLst/>
          </a:prstGeom>
          <a:noFill/>
          <a:ln w="25400" cap="flat" cmpd="sng" algn="ctr">
            <a:solidFill>
              <a:srgbClr val="0070C0"/>
            </a:solidFill>
            <a:prstDash val="solid"/>
          </a:ln>
          <a:effectLst/>
        </p:spPr>
      </p:cxnSp>
      <p:sp>
        <p:nvSpPr>
          <p:cNvPr id="8" name="对话气泡: 圆角矩形 14"/>
          <p:cNvSpPr/>
          <p:nvPr/>
        </p:nvSpPr>
        <p:spPr>
          <a:xfrm>
            <a:off x="341069" y="627534"/>
            <a:ext cx="1524477" cy="942708"/>
          </a:xfrm>
          <a:prstGeom prst="wedgeRoundRectCallout">
            <a:avLst>
              <a:gd name="adj1" fmla="val 84615"/>
              <a:gd name="adj2" fmla="val 22597"/>
              <a:gd name="adj3" fmla="val 16667"/>
            </a:avLst>
          </a:prstGeom>
          <a:solidFill>
            <a:schemeClr val="lt1"/>
          </a:solidFill>
          <a:ln w="25400">
            <a:solidFill>
              <a:srgbClr val="0070C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prstClr val="black"/>
                </a:solidFill>
                <a:latin typeface="楷体" panose="02010609060101010101" pitchFamily="49" charset="-122"/>
                <a:ea typeface="楷体" panose="02010609060101010101" pitchFamily="49" charset="-122"/>
              </a:rPr>
              <a:t>生活十分辛劳</a:t>
            </a:r>
            <a:endParaRPr lang="zh-CN" altLang="en-US" sz="2800" b="1" dirty="0">
              <a:solidFill>
                <a:prstClr val="black"/>
              </a:solidFill>
              <a:latin typeface="楷体" panose="02010609060101010101" pitchFamily="49" charset="-122"/>
              <a:ea typeface="楷体" panose="02010609060101010101" pitchFamily="49" charset="-122"/>
            </a:endParaRPr>
          </a:p>
        </p:txBody>
      </p:sp>
      <p:cxnSp>
        <p:nvCxnSpPr>
          <p:cNvPr id="11" name="直接连接符 10"/>
          <p:cNvCxnSpPr/>
          <p:nvPr/>
        </p:nvCxnSpPr>
        <p:spPr>
          <a:xfrm>
            <a:off x="4229501" y="1930282"/>
            <a:ext cx="3672408" cy="0"/>
          </a:xfrm>
          <a:prstGeom prst="line">
            <a:avLst/>
          </a:prstGeom>
          <a:noFill/>
          <a:ln w="25400" cap="flat" cmpd="sng" algn="ctr">
            <a:solidFill>
              <a:srgbClr val="FF0000"/>
            </a:solidFill>
            <a:prstDash val="solid"/>
          </a:ln>
          <a:effectLst/>
        </p:spPr>
      </p:cxnSp>
      <p:cxnSp>
        <p:nvCxnSpPr>
          <p:cNvPr id="12" name="直接连接符 11"/>
          <p:cNvCxnSpPr/>
          <p:nvPr/>
        </p:nvCxnSpPr>
        <p:spPr>
          <a:xfrm>
            <a:off x="2141269" y="2290322"/>
            <a:ext cx="4032448" cy="0"/>
          </a:xfrm>
          <a:prstGeom prst="line">
            <a:avLst/>
          </a:prstGeom>
          <a:noFill/>
          <a:ln w="25400" cap="flat" cmpd="sng" algn="ctr">
            <a:solidFill>
              <a:srgbClr val="FF0000"/>
            </a:solidFill>
            <a:prstDash val="solid"/>
          </a:ln>
          <a:effectLst/>
        </p:spPr>
      </p:cxnSp>
      <p:sp>
        <p:nvSpPr>
          <p:cNvPr id="14" name="对话气泡: 圆角矩形 14"/>
          <p:cNvSpPr/>
          <p:nvPr/>
        </p:nvSpPr>
        <p:spPr>
          <a:xfrm>
            <a:off x="7037813" y="3219822"/>
            <a:ext cx="1782659" cy="733288"/>
          </a:xfrm>
          <a:prstGeom prst="wedgeRoundRectCallout">
            <a:avLst>
              <a:gd name="adj1" fmla="val -23918"/>
              <a:gd name="adj2" fmla="val -37699"/>
              <a:gd name="adj3" fmla="val 16667"/>
            </a:avLst>
          </a:prstGeom>
          <a:solidFill>
            <a:schemeClr val="lt1"/>
          </a:solidFill>
          <a:ln w="25400">
            <a:solidFill>
              <a:srgbClr val="FF000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prstClr val="black"/>
                </a:solidFill>
                <a:latin typeface="楷体" panose="02010609060101010101" pitchFamily="49" charset="-122"/>
                <a:ea typeface="楷体" panose="02010609060101010101" pitchFamily="49" charset="-122"/>
              </a:rPr>
              <a:t>勤劳能干</a:t>
            </a:r>
            <a:endParaRPr lang="zh-CN" altLang="en-US" sz="2800" b="1" dirty="0">
              <a:solidFill>
                <a:prstClr val="black"/>
              </a:solidFill>
              <a:latin typeface="楷体" panose="02010609060101010101" pitchFamily="49" charset="-122"/>
              <a:ea typeface="楷体" panose="02010609060101010101" pitchFamily="49" charset="-122"/>
            </a:endParaRPr>
          </a:p>
        </p:txBody>
      </p:sp>
      <p:grpSp>
        <p:nvGrpSpPr>
          <p:cNvPr id="15" name="组合 14"/>
          <p:cNvGrpSpPr/>
          <p:nvPr/>
        </p:nvGrpSpPr>
        <p:grpSpPr>
          <a:xfrm>
            <a:off x="755576" y="2787774"/>
            <a:ext cx="1343944" cy="715491"/>
            <a:chOff x="8100392" y="1962696"/>
            <a:chExt cx="1043608" cy="549508"/>
          </a:xfrm>
          <a:effectLst/>
        </p:grpSpPr>
        <p:sp>
          <p:nvSpPr>
            <p:cNvPr id="16" name="云形 15"/>
            <p:cNvSpPr/>
            <p:nvPr/>
          </p:nvSpPr>
          <p:spPr>
            <a:xfrm>
              <a:off x="8100392" y="19626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TextBox 10"/>
            <p:cNvSpPr txBox="1"/>
            <p:nvPr/>
          </p:nvSpPr>
          <p:spPr>
            <a:xfrm>
              <a:off x="8230590" y="1962696"/>
              <a:ext cx="783212" cy="449116"/>
            </a:xfrm>
            <a:prstGeom prst="rect">
              <a:avLst/>
            </a:prstGeom>
            <a:noFill/>
          </p:spPr>
          <p:txBody>
            <a:bodyPr wrap="none" rtlCol="0">
              <a:spAutoFit/>
            </a:bodyPr>
            <a:lstStyle/>
            <a:p>
              <a:r>
                <a:rPr lang="zh-CN" altLang="en-US" sz="3200" b="1" dirty="0">
                  <a:solidFill>
                    <a:prstClr val="black"/>
                  </a:solidFill>
                  <a:latin typeface="楷体" panose="02010609060101010101" pitchFamily="49" charset="-122"/>
                  <a:ea typeface="楷体" panose="02010609060101010101" pitchFamily="49" charset="-122"/>
                </a:rPr>
                <a:t>对比</a:t>
              </a:r>
              <a:endParaRPr lang="zh-CN" altLang="en-US" sz="3200" b="1" dirty="0">
                <a:solidFill>
                  <a:prstClr val="black"/>
                </a:solidFill>
                <a:latin typeface="楷体" panose="02010609060101010101" pitchFamily="49" charset="-122"/>
                <a:ea typeface="楷体" panose="02010609060101010101" pitchFamily="49" charset="-122"/>
              </a:endParaRPr>
            </a:p>
          </p:txBody>
        </p:sp>
      </p:grpSp>
      <p:sp>
        <p:nvSpPr>
          <p:cNvPr id="18" name="文本框 34"/>
          <p:cNvSpPr txBox="1"/>
          <p:nvPr/>
        </p:nvSpPr>
        <p:spPr>
          <a:xfrm>
            <a:off x="2191176" y="947401"/>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9" name="圆角矩形 15"/>
          <p:cNvSpPr/>
          <p:nvPr/>
        </p:nvSpPr>
        <p:spPr>
          <a:xfrm>
            <a:off x="4860031" y="941550"/>
            <a:ext cx="1025653" cy="31467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0" name="圆角矩形 15"/>
          <p:cNvSpPr/>
          <p:nvPr/>
        </p:nvSpPr>
        <p:spPr>
          <a:xfrm>
            <a:off x="6055524" y="927087"/>
            <a:ext cx="1224136" cy="31467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1" name="圆角矩形 15"/>
          <p:cNvSpPr/>
          <p:nvPr/>
        </p:nvSpPr>
        <p:spPr>
          <a:xfrm>
            <a:off x="5846508" y="1298648"/>
            <a:ext cx="1399702" cy="27159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6" name="云形标注 5"/>
          <p:cNvSpPr/>
          <p:nvPr/>
        </p:nvSpPr>
        <p:spPr>
          <a:xfrm>
            <a:off x="2861349" y="3481756"/>
            <a:ext cx="4176463" cy="1394250"/>
          </a:xfrm>
          <a:prstGeom prst="cloudCallout">
            <a:avLst>
              <a:gd name="adj1" fmla="val -65595"/>
              <a:gd name="adj2" fmla="val 2955"/>
            </a:avLst>
          </a:prstGeom>
          <a:solidFill>
            <a:schemeClr val="bg1"/>
          </a:solidFill>
          <a:ln>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tx1"/>
                </a:solidFill>
                <a:latin typeface="楷体" panose="02010609060101010101" pitchFamily="49" charset="-122"/>
                <a:ea typeface="楷体" panose="02010609060101010101" pitchFamily="49" charset="-122"/>
              </a:rPr>
              <a:t>      </a:t>
            </a:r>
            <a:r>
              <a:rPr lang="zh-CN" altLang="en-US" sz="2400" b="1" dirty="0" smtClean="0">
                <a:solidFill>
                  <a:schemeClr val="tx1"/>
                </a:solidFill>
                <a:latin typeface="楷体" panose="02010609060101010101" pitchFamily="49" charset="-122"/>
                <a:ea typeface="楷体" panose="02010609060101010101" pitchFamily="49" charset="-122"/>
              </a:rPr>
              <a:t>这句环境描写可以让你感受到桑娜怎样的品质？</a:t>
            </a:r>
            <a:endParaRPr lang="zh-CN" altLang="en-US" sz="2400" b="1" dirty="0">
              <a:solidFill>
                <a:schemeClr val="tx1"/>
              </a:solidFill>
              <a:latin typeface="楷体" panose="02010609060101010101" pitchFamily="49" charset="-122"/>
              <a:ea typeface="楷体" panose="02010609060101010101" pitchFamily="49" charset="-122"/>
            </a:endParaRPr>
          </a:p>
        </p:txBody>
      </p:sp>
      <p:pic>
        <p:nvPicPr>
          <p:cNvPr id="22" name="Picture 2" descr="E:\本地磁盘F\全是宝贝啊\苹果、土豆等形象\8224437086c03fd917e58e58abba5f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498892" y="3839501"/>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par>
                                <p:cTn id="43" presetID="10"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9" grpId="0" animBg="1"/>
      <p:bldP spid="20" grpId="0" animBg="1"/>
      <p:bldP spid="21"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53611" b="1508"/>
          <a:stretch>
            <a:fillRect/>
          </a:stretch>
        </p:blipFill>
        <p:spPr bwMode="auto">
          <a:xfrm>
            <a:off x="1043608" y="1091572"/>
            <a:ext cx="5946619" cy="1989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a:xfrm>
            <a:off x="2218550" y="1779662"/>
            <a:ext cx="37444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圆角矩形 15"/>
          <p:cNvSpPr/>
          <p:nvPr/>
        </p:nvSpPr>
        <p:spPr>
          <a:xfrm>
            <a:off x="3131840" y="1811652"/>
            <a:ext cx="1534982"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8" name="圆角矩形 15"/>
          <p:cNvSpPr/>
          <p:nvPr/>
        </p:nvSpPr>
        <p:spPr>
          <a:xfrm>
            <a:off x="5350898" y="1811652"/>
            <a:ext cx="756084"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9" name="圆角矩形 15"/>
          <p:cNvSpPr/>
          <p:nvPr/>
        </p:nvSpPr>
        <p:spPr>
          <a:xfrm>
            <a:off x="3334674" y="2120946"/>
            <a:ext cx="1116124"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10" name="圆角矩形 15"/>
          <p:cNvSpPr/>
          <p:nvPr/>
        </p:nvSpPr>
        <p:spPr>
          <a:xfrm>
            <a:off x="4594814" y="2120946"/>
            <a:ext cx="756084"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13" name="文本框 34"/>
          <p:cNvSpPr txBox="1"/>
          <p:nvPr/>
        </p:nvSpPr>
        <p:spPr>
          <a:xfrm>
            <a:off x="1354454" y="1091572"/>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6" name="对话气泡: 圆角矩形 14"/>
          <p:cNvSpPr/>
          <p:nvPr/>
        </p:nvSpPr>
        <p:spPr>
          <a:xfrm>
            <a:off x="6725160" y="1439014"/>
            <a:ext cx="2247424" cy="528114"/>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劳动条件差</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7" name="对话气泡: 圆角矩形 14"/>
          <p:cNvSpPr/>
          <p:nvPr/>
        </p:nvSpPr>
        <p:spPr>
          <a:xfrm>
            <a:off x="6990227" y="2076482"/>
            <a:ext cx="1563068" cy="855308"/>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r>
              <a:rPr lang="zh-CN" altLang="en-US" sz="2800" b="1" dirty="0" smtClean="0">
                <a:solidFill>
                  <a:schemeClr val="bg1"/>
                </a:solidFill>
                <a:latin typeface="楷体" panose="02010609060101010101" pitchFamily="49" charset="-122"/>
                <a:ea typeface="楷体" panose="02010609060101010101" pitchFamily="49" charset="-122"/>
              </a:rPr>
              <a:t>吃得差、穿得差</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4" name="云形 13"/>
          <p:cNvSpPr/>
          <p:nvPr/>
        </p:nvSpPr>
        <p:spPr>
          <a:xfrm>
            <a:off x="4300884" y="3435846"/>
            <a:ext cx="2863404" cy="1008112"/>
          </a:xfrm>
          <a:prstGeom prst="cloud">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黑体" panose="02010609060101010101" pitchFamily="49" charset="-122"/>
                <a:ea typeface="黑体" panose="02010609060101010101" pitchFamily="49" charset="-122"/>
              </a:rPr>
              <a:t>生活窘迫</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6" grpId="0" animBg="1"/>
      <p:bldP spid="17"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r="1412"/>
          <a:stretch>
            <a:fillRect/>
          </a:stretch>
        </p:blipFill>
        <p:spPr bwMode="auto">
          <a:xfrm>
            <a:off x="1043608" y="411510"/>
            <a:ext cx="5936890" cy="299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34"/>
          <p:cNvSpPr txBox="1"/>
          <p:nvPr/>
        </p:nvSpPr>
        <p:spPr>
          <a:xfrm>
            <a:off x="1333747" y="458257"/>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5" name="圆角矩形 15"/>
          <p:cNvSpPr/>
          <p:nvPr/>
        </p:nvSpPr>
        <p:spPr>
          <a:xfrm>
            <a:off x="3305305" y="508779"/>
            <a:ext cx="1224136"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6" name="圆角矩形 15"/>
          <p:cNvSpPr/>
          <p:nvPr/>
        </p:nvSpPr>
        <p:spPr>
          <a:xfrm>
            <a:off x="3518498" y="1779662"/>
            <a:ext cx="621454"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7" name="圆角矩形 15"/>
          <p:cNvSpPr/>
          <p:nvPr/>
        </p:nvSpPr>
        <p:spPr>
          <a:xfrm>
            <a:off x="6228184" y="2139702"/>
            <a:ext cx="504056" cy="2160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8" name="圆角矩形 15"/>
          <p:cNvSpPr/>
          <p:nvPr/>
        </p:nvSpPr>
        <p:spPr>
          <a:xfrm>
            <a:off x="1331641" y="2427734"/>
            <a:ext cx="224780"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9" name="圆角矩形 15"/>
          <p:cNvSpPr/>
          <p:nvPr/>
        </p:nvSpPr>
        <p:spPr>
          <a:xfrm>
            <a:off x="5724128" y="2715766"/>
            <a:ext cx="576064"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pic>
        <p:nvPicPr>
          <p:cNvPr id="10" name="Picture 2" descr="E:\本地磁盘F\全是宝贝啊\苹果、土豆等形象\8224437086c03fd917e58e58abba5f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515535" y="3291830"/>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标注 1"/>
          <p:cNvSpPr/>
          <p:nvPr/>
        </p:nvSpPr>
        <p:spPr>
          <a:xfrm>
            <a:off x="1475656" y="3458828"/>
            <a:ext cx="6912768" cy="1021256"/>
          </a:xfrm>
          <a:prstGeom prst="wedgeRoundRectCallout">
            <a:avLst>
              <a:gd name="adj1" fmla="val -55044"/>
              <a:gd name="adj2" fmla="val -22902"/>
              <a:gd name="adj3" fmla="val 16667"/>
            </a:avLst>
          </a:prstGeom>
          <a:solidFill>
            <a:srgbClr val="FFFFCC"/>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latin typeface="楷体" panose="02010609060101010101" pitchFamily="49" charset="-122"/>
                <a:ea typeface="楷体" panose="02010609060101010101" pitchFamily="49" charset="-122"/>
              </a:rPr>
              <a:t>    渔民们住得差、吃得差、劳动条件差、还要承受病痛的折磨。</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2" name="对话气泡: 圆角矩形 14"/>
          <p:cNvSpPr/>
          <p:nvPr/>
        </p:nvSpPr>
        <p:spPr>
          <a:xfrm>
            <a:off x="6753348" y="1059582"/>
            <a:ext cx="2247424" cy="528114"/>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住得差</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3" name="对话气泡: 圆角矩形 14"/>
          <p:cNvSpPr/>
          <p:nvPr/>
        </p:nvSpPr>
        <p:spPr>
          <a:xfrm>
            <a:off x="6758663" y="1983657"/>
            <a:ext cx="2247424" cy="528114"/>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穿得差</a:t>
            </a:r>
            <a:endParaRPr lang="zh-CN" altLang="en-US" sz="2800" b="1" dirty="0">
              <a:solidFill>
                <a:schemeClr val="bg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a:spLocks noChangeArrowheads="1"/>
          </p:cNvSpPr>
          <p:nvPr/>
        </p:nvSpPr>
        <p:spPr bwMode="auto">
          <a:xfrm>
            <a:off x="128905" y="1695425"/>
            <a:ext cx="8771890" cy="2676525"/>
          </a:xfrm>
          <a:prstGeom prst="rect">
            <a:avLst/>
          </a:prstGeom>
          <a:noFill/>
          <a:ln w="9525">
            <a:noFill/>
            <a:miter lim="800000"/>
          </a:ln>
        </p:spPr>
        <p:txBody>
          <a:bodyPr wrap="square">
            <a:spAutoFit/>
          </a:bodyPr>
          <a:lstStyle/>
          <a:p>
            <a:pPr indent="647700" defTabSz="914400" fontAlgn="base">
              <a:lnSpc>
                <a:spcPct val="150000"/>
              </a:lnSpc>
              <a:spcBef>
                <a:spcPct val="0"/>
              </a:spcBef>
              <a:spcAft>
                <a:spcPct val="0"/>
              </a:spcAft>
            </a:pP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形容担心灾祸临头，恐慌不安。（            ）</a:t>
            </a:r>
            <a:endPar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647700" defTabSz="914400" fontAlgn="base">
              <a:lnSpc>
                <a:spcPct val="150000"/>
              </a:lnSpc>
              <a:spcBef>
                <a:spcPct val="0"/>
              </a:spcBef>
              <a:spcAft>
                <a:spcPct val="0"/>
              </a:spcAft>
            </a:pP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心神极为不安。（            ）</a:t>
            </a:r>
            <a:endPar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647700" defTabSz="914400" fontAlgn="base">
              <a:lnSpc>
                <a:spcPct val="150000"/>
              </a:lnSpc>
              <a:spcBef>
                <a:spcPct val="0"/>
              </a:spcBef>
              <a:spcAft>
                <a:spcPct val="0"/>
              </a:spcAft>
            </a:pP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形容声势浩大，不可阻挡。（            ）</a:t>
            </a:r>
            <a:endPar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647700" defTabSz="914400" fontAlgn="base">
              <a:lnSpc>
                <a:spcPct val="150000"/>
              </a:lnSpc>
              <a:spcBef>
                <a:spcPct val="0"/>
              </a:spcBef>
              <a:spcAft>
                <a:spcPct val="0"/>
              </a:spcAft>
            </a:pP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4.</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指神力的护卫帮助。（          ）</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27" name="Rectangle 5"/>
          <p:cNvSpPr>
            <a:spLocks noChangeArrowheads="1"/>
          </p:cNvSpPr>
          <p:nvPr/>
        </p:nvSpPr>
        <p:spPr bwMode="auto">
          <a:xfrm>
            <a:off x="6795552" y="1779662"/>
            <a:ext cx="1612900" cy="521970"/>
          </a:xfrm>
          <a:prstGeom prst="rect">
            <a:avLst/>
          </a:prstGeom>
          <a:noFill/>
          <a:ln w="9525">
            <a:noFill/>
            <a:miter lim="800000"/>
          </a:ln>
          <a:effectLst/>
        </p:spPr>
        <p:txBody>
          <a:bodyPr wrap="none">
            <a:spAutoFit/>
          </a:bodyPr>
          <a:lstStyle/>
          <a:p>
            <a:pPr defTabSz="914400"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rPr>
              <a:t>心惊肉跳</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8" name="Rectangle 6"/>
          <p:cNvSpPr>
            <a:spLocks noChangeArrowheads="1"/>
          </p:cNvSpPr>
          <p:nvPr/>
        </p:nvSpPr>
        <p:spPr bwMode="auto">
          <a:xfrm>
            <a:off x="4356026" y="2473051"/>
            <a:ext cx="1627369" cy="523220"/>
          </a:xfrm>
          <a:prstGeom prst="rect">
            <a:avLst/>
          </a:prstGeom>
          <a:noFill/>
          <a:ln w="9525">
            <a:noFill/>
            <a:miter lim="800000"/>
          </a:ln>
          <a:effectLst/>
        </p:spPr>
        <p:txBody>
          <a:bodyPr wrap="none">
            <a:spAutoFit/>
          </a:bodyPr>
          <a:lstStyle/>
          <a:p>
            <a:pPr defTabSz="914400"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rPr>
              <a:t>忐忑不安</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9" name="Rectangle 12"/>
          <p:cNvSpPr>
            <a:spLocks noChangeArrowheads="1"/>
          </p:cNvSpPr>
          <p:nvPr/>
        </p:nvSpPr>
        <p:spPr bwMode="auto">
          <a:xfrm>
            <a:off x="6156890" y="3128514"/>
            <a:ext cx="1627369" cy="523220"/>
          </a:xfrm>
          <a:prstGeom prst="rect">
            <a:avLst/>
          </a:prstGeom>
          <a:noFill/>
          <a:ln w="9525">
            <a:noFill/>
            <a:miter lim="800000"/>
          </a:ln>
          <a:effectLst/>
        </p:spPr>
        <p:txBody>
          <a:bodyPr wrap="none">
            <a:spAutoFit/>
          </a:bodyPr>
          <a:lstStyle/>
          <a:p>
            <a:pPr defTabSz="914400"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rPr>
              <a:t>汹涌澎湃</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0" name="Rectangle 7"/>
          <p:cNvSpPr>
            <a:spLocks noChangeArrowheads="1"/>
          </p:cNvSpPr>
          <p:nvPr/>
        </p:nvSpPr>
        <p:spPr bwMode="auto">
          <a:xfrm>
            <a:off x="5262791" y="3777969"/>
            <a:ext cx="906017" cy="523220"/>
          </a:xfrm>
          <a:prstGeom prst="rect">
            <a:avLst/>
          </a:prstGeom>
          <a:noFill/>
          <a:ln w="9525">
            <a:noFill/>
            <a:miter lim="800000"/>
          </a:ln>
          <a:effectLst/>
        </p:spPr>
        <p:txBody>
          <a:bodyPr wrap="none">
            <a:spAutoFit/>
          </a:bodyPr>
          <a:lstStyle/>
          <a:p>
            <a:pPr defTabSz="914400"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rPr>
              <a:t>保佑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539552" y="998189"/>
            <a:ext cx="3892412" cy="830997"/>
          </a:xfrm>
          <a:prstGeom prst="rect">
            <a:avLst/>
          </a:prstGeom>
        </p:spPr>
        <p:txBody>
          <a:bodyPr wrap="none">
            <a:spAutoFit/>
          </a:bodyPr>
          <a:lstStyle/>
          <a:p>
            <a:pPr defTabSz="914400" fontAlgn="base">
              <a:lnSpc>
                <a:spcPct val="150000"/>
              </a:lnSpc>
              <a:spcBef>
                <a:spcPct val="0"/>
              </a:spcBef>
              <a:spcAft>
                <a:spcPct val="0"/>
              </a:spcAft>
            </a:pPr>
            <a:r>
              <a:rPr lang="zh-CN" altLang="en-US" sz="3200" b="1" dirty="0" smtClean="0">
                <a:solidFill>
                  <a:prstClr val="black"/>
                </a:solidFill>
                <a:latin typeface="宋体" panose="02010600030101010101" pitchFamily="2" charset="-122"/>
                <a:ea typeface="宋体" panose="02010600030101010101" pitchFamily="2" charset="-122"/>
              </a:rPr>
              <a:t>一、</a:t>
            </a:r>
            <a:r>
              <a:rPr lang="zh-CN" altLang="en-US" sz="3200" b="1" dirty="0">
                <a:solidFill>
                  <a:prstClr val="black"/>
                </a:solidFill>
                <a:latin typeface="宋体" panose="02010600030101010101" pitchFamily="2" charset="-122"/>
                <a:ea typeface="宋体" panose="02010600030101010101" pitchFamily="2" charset="-122"/>
              </a:rPr>
              <a:t>根据意思写</a:t>
            </a:r>
            <a:r>
              <a:rPr lang="zh-CN" altLang="en-US" sz="3200" b="1" dirty="0" smtClean="0">
                <a:solidFill>
                  <a:prstClr val="black"/>
                </a:solidFill>
                <a:latin typeface="宋体" panose="02010600030101010101" pitchFamily="2" charset="-122"/>
                <a:ea typeface="宋体" panose="02010600030101010101" pitchFamily="2" charset="-122"/>
              </a:rPr>
              <a:t>词语</a:t>
            </a:r>
            <a:endParaRPr lang="en-US" altLang="zh-CN" sz="3200" b="1" dirty="0">
              <a:solidFill>
                <a:prstClr val="black"/>
              </a:solidFill>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a:off x="557504" y="150981"/>
            <a:ext cx="2268000" cy="692577"/>
          </a:xfrm>
          <a:prstGeom prst="rect">
            <a:avLst/>
          </a:prstGeom>
        </p:spPr>
      </p:pic>
      <p:sp>
        <p:nvSpPr>
          <p:cNvPr id="11" name="文本框 14"/>
          <p:cNvSpPr txBox="1"/>
          <p:nvPr/>
        </p:nvSpPr>
        <p:spPr>
          <a:xfrm>
            <a:off x="738869" y="123478"/>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55192"/>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339408" y="1563831"/>
            <a:ext cx="8625079" cy="1907253"/>
          </a:xfrm>
          <a:prstGeom prst="rect">
            <a:avLst/>
          </a:prstGeom>
          <a:noFill/>
          <a:ln w="9525">
            <a:noFill/>
            <a:miter lim="800000"/>
          </a:ln>
          <a:effectLst/>
        </p:spPr>
        <p:txBody>
          <a:bodyPr vert="horz" wrap="square" lIns="68580" tIns="34290" rIns="68580" bIns="34290" numCol="1" anchor="ctr" anchorCtr="0" compatLnSpc="1">
            <a:spAutoFit/>
          </a:bodyPr>
          <a:lstStyle/>
          <a:p>
            <a:pPr indent="200025" eaLnBrk="0" fontAlgn="base" hangingPunct="0">
              <a:lnSpc>
                <a:spcPct val="150000"/>
              </a:lnSpc>
              <a:spcBef>
                <a:spcPct val="0"/>
              </a:spcBef>
              <a:spcAft>
                <a:spcPct val="0"/>
              </a:spcAft>
            </a:pPr>
            <a:r>
              <a:rPr lang="en-US" altLang="zh-CN" sz="2800" dirty="0">
                <a:solidFill>
                  <a:srgbClr val="000000"/>
                </a:solidFill>
                <a:latin typeface="楷体" panose="02010609060101010101" pitchFamily="49" charset="-122"/>
                <a:ea typeface="楷体" panose="02010609060101010101" pitchFamily="49" charset="-122"/>
                <a:cs typeface="Times New Roman" panose="02020603050405020304" charset="0"/>
              </a:rPr>
              <a:t>   </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charset="0"/>
              </a:rPr>
              <a:t>《</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charset="0"/>
              </a:rPr>
              <a:t>穷人</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charset="0"/>
              </a:rPr>
              <a:t>》</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charset="0"/>
              </a:rPr>
              <a:t>的作者是</a:t>
            </a:r>
            <a:r>
              <a:rPr lang="en-US" altLang="zh-CN" sz="2800" b="1" dirty="0">
                <a:solidFill>
                  <a:srgbClr val="000000"/>
                </a:solidFill>
                <a:latin typeface="楷体" panose="02010609060101010101" pitchFamily="49" charset="-122"/>
                <a:ea typeface="楷体" panose="02010609060101010101" pitchFamily="49" charset="-122"/>
                <a:cs typeface="Times New Roman" panose="02020603050405020304" charset="0"/>
              </a:rPr>
              <a:t>___</a:t>
            </a:r>
            <a:r>
              <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charset="0"/>
              </a:rPr>
              <a:t>国</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作家</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                </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  </a:t>
            </a:r>
            <a:endPar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endParaRPr>
          </a:p>
          <a:p>
            <a:pPr indent="200025" eaLnBrk="0" fontAlgn="base" hangingPunct="0">
              <a:lnSpc>
                <a:spcPct val="150000"/>
              </a:lnSpc>
              <a:spcBef>
                <a:spcPct val="0"/>
              </a:spcBef>
              <a:spcAft>
                <a:spcPct val="0"/>
              </a:spcAft>
            </a:pP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主要记叙了</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         </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制度下</a:t>
            </a:r>
            <a:r>
              <a:rPr lang="en-US" altLang="zh-CN" sz="2800" b="1" u="sng" dirty="0" smtClean="0">
                <a:solidFill>
                  <a:srgbClr val="000000"/>
                </a:solidFill>
                <a:latin typeface="楷体" panose="02010609060101010101" pitchFamily="49" charset="-122"/>
                <a:ea typeface="楷体" panose="02010609060101010101" pitchFamily="49" charset="-122"/>
                <a:cs typeface="Times New Roman" panose="02020603050405020304" charset="0"/>
              </a:rPr>
              <a:t>                  </a:t>
            </a:r>
            <a:r>
              <a:rPr lang="zh-CN" altLang="en-US" sz="2800" b="1" dirty="0" smtClean="0">
                <a:solidFill>
                  <a:srgbClr val="000000"/>
                </a:solidFill>
                <a:latin typeface="楷体" panose="02010609060101010101" pitchFamily="49" charset="-122"/>
                <a:ea typeface="楷体" panose="02010609060101010101" pitchFamily="49" charset="-122"/>
                <a:cs typeface="Times New Roman" panose="02020603050405020304" charset="0"/>
              </a:rPr>
              <a:t>的 故事。</a:t>
            </a:r>
            <a:endParaRPr lang="zh-CN" altLang="en-US" sz="2800" b="1" dirty="0">
              <a:solidFill>
                <a:srgbClr val="000000"/>
              </a:solidFill>
              <a:latin typeface="楷体" panose="02010609060101010101" pitchFamily="49" charset="-122"/>
              <a:ea typeface="楷体" panose="02010609060101010101" pitchFamily="49" charset="-122"/>
              <a:cs typeface="Times New Roman" panose="02020603050405020304" charset="0"/>
            </a:endParaRPr>
          </a:p>
        </p:txBody>
      </p:sp>
      <p:sp>
        <p:nvSpPr>
          <p:cNvPr id="8" name="Rectangle 1"/>
          <p:cNvSpPr>
            <a:spLocks noChangeArrowheads="1"/>
          </p:cNvSpPr>
          <p:nvPr/>
        </p:nvSpPr>
        <p:spPr bwMode="auto">
          <a:xfrm>
            <a:off x="3779912" y="1639565"/>
            <a:ext cx="889769" cy="500137"/>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rPr>
              <a:t>俄</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9" name="Rectangle 1"/>
          <p:cNvSpPr>
            <a:spLocks noChangeArrowheads="1"/>
          </p:cNvSpPr>
          <p:nvPr/>
        </p:nvSpPr>
        <p:spPr bwMode="auto">
          <a:xfrm>
            <a:off x="362943" y="687237"/>
            <a:ext cx="4857130" cy="560705"/>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dirty="0" smtClean="0">
                <a:solidFill>
                  <a:srgbClr val="000000"/>
                </a:solidFill>
                <a:latin typeface="黑体" panose="02010609060101010101" pitchFamily="49" charset="-122"/>
                <a:ea typeface="黑体" panose="02010609060101010101" pitchFamily="49" charset="-122"/>
                <a:cs typeface="Times New Roman" panose="02020603050405020304" charset="0"/>
              </a:rPr>
              <a:t>二、</a:t>
            </a:r>
            <a:r>
              <a:rPr lang="zh-CN" altLang="en-US" sz="3200" dirty="0">
                <a:solidFill>
                  <a:srgbClr val="000000"/>
                </a:solidFill>
                <a:latin typeface="黑体" panose="02010609060101010101" pitchFamily="49" charset="-122"/>
                <a:ea typeface="黑体" panose="02010609060101010101" pitchFamily="49" charset="-122"/>
                <a:cs typeface="Times New Roman" panose="02020603050405020304" charset="0"/>
              </a:rPr>
              <a:t>根据课文内容</a:t>
            </a:r>
            <a:r>
              <a:rPr lang="zh-CN" altLang="en-US" sz="3200" dirty="0" smtClean="0">
                <a:solidFill>
                  <a:srgbClr val="000000"/>
                </a:solidFill>
                <a:latin typeface="黑体" panose="02010609060101010101" pitchFamily="49" charset="-122"/>
                <a:ea typeface="黑体" panose="02010609060101010101" pitchFamily="49" charset="-122"/>
                <a:cs typeface="Times New Roman" panose="02020603050405020304" charset="0"/>
              </a:rPr>
              <a:t>填空</a:t>
            </a:r>
            <a:endParaRPr lang="zh-CN" altLang="en-US" sz="3200" dirty="0">
              <a:solidFill>
                <a:prstClr val="black"/>
              </a:solidFill>
              <a:latin typeface="黑体" panose="02010609060101010101" pitchFamily="49" charset="-122"/>
              <a:ea typeface="黑体" panose="02010609060101010101" pitchFamily="49" charset="-122"/>
              <a:cs typeface="宋体" panose="02010600030101010101" pitchFamily="2" charset="-122"/>
            </a:endParaRPr>
          </a:p>
        </p:txBody>
      </p:sp>
      <p:sp>
        <p:nvSpPr>
          <p:cNvPr id="12" name="Rectangle 1"/>
          <p:cNvSpPr>
            <a:spLocks noChangeArrowheads="1"/>
          </p:cNvSpPr>
          <p:nvPr/>
        </p:nvSpPr>
        <p:spPr bwMode="auto">
          <a:xfrm>
            <a:off x="5485609" y="1620436"/>
            <a:ext cx="2880320" cy="499110"/>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rPr>
              <a:t>列夫</a:t>
            </a:r>
            <a:r>
              <a:rPr lang="en-US" altLang="zh-CN" sz="2800" b="1" dirty="0">
                <a:solidFill>
                  <a:srgbClr val="FF0000"/>
                </a:solidFill>
                <a:latin typeface="楷体" panose="02010609060101010101" pitchFamily="49" charset="-122"/>
                <a:ea typeface="楷体" panose="02010609060101010101" pitchFamily="49" charset="-122"/>
                <a:cs typeface="宋体" panose="02010600030101010101" pitchFamily="2" charset="-122"/>
              </a:rPr>
              <a:t>·</a:t>
            </a:r>
            <a:r>
              <a:rPr lang="zh-CN" altLang="en-US" sz="2800" b="1"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托尔斯泰 </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3" name="Rectangle 1"/>
          <p:cNvSpPr>
            <a:spLocks noChangeArrowheads="1"/>
          </p:cNvSpPr>
          <p:nvPr/>
        </p:nvSpPr>
        <p:spPr bwMode="auto">
          <a:xfrm>
            <a:off x="2211617" y="2247665"/>
            <a:ext cx="2880320" cy="499110"/>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rPr>
              <a:t>沙皇统治</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4" name="Rectangle 1"/>
          <p:cNvSpPr>
            <a:spLocks noChangeArrowheads="1"/>
          </p:cNvSpPr>
          <p:nvPr/>
        </p:nvSpPr>
        <p:spPr bwMode="auto">
          <a:xfrm>
            <a:off x="4780530" y="2267902"/>
            <a:ext cx="3712652" cy="499110"/>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b="1" dirty="0" smtClean="0">
                <a:solidFill>
                  <a:srgbClr val="FF0000"/>
                </a:solidFill>
                <a:latin typeface="楷体" panose="02010609060101010101" pitchFamily="49" charset="-122"/>
                <a:ea typeface="楷体" panose="02010609060101010101" pitchFamily="49" charset="-122"/>
                <a:cs typeface="宋体" panose="02010600030101010101" pitchFamily="2" charset="-122"/>
              </a:rPr>
              <a:t>渔夫和桑娜</a:t>
            </a:r>
            <a:r>
              <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rPr>
              <a:t>收养孤儿</a:t>
            </a:r>
            <a:endParaRPr lang="zh-CN" altLang="en-US" sz="28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59632" y="1635646"/>
            <a:ext cx="6984776" cy="1569660"/>
          </a:xfrm>
          <a:prstGeom prst="rect">
            <a:avLst/>
          </a:prstGeom>
          <a:noFill/>
        </p:spPr>
        <p:txBody>
          <a:bodyPr wrap="square" rtlCol="0">
            <a:spAutoFit/>
          </a:bodyPr>
          <a:lstStyle/>
          <a:p>
            <a:pPr>
              <a:lnSpc>
                <a:spcPct val="150000"/>
              </a:lnSpc>
            </a:pPr>
            <a:r>
              <a:rPr lang="en-US" altLang="zh-CN" sz="3200" b="1" dirty="0">
                <a:solidFill>
                  <a:prstClr val="black"/>
                </a:solidFill>
                <a:latin typeface="楷体" panose="02010609060101010101" pitchFamily="49" charset="-122"/>
                <a:ea typeface="楷体" panose="02010609060101010101" pitchFamily="49" charset="-122"/>
              </a:rPr>
              <a:t>1.</a:t>
            </a:r>
            <a:r>
              <a:rPr lang="zh-CN" altLang="en-US" sz="3200" b="1" dirty="0">
                <a:solidFill>
                  <a:prstClr val="black"/>
                </a:solidFill>
                <a:latin typeface="楷体" panose="02010609060101010101" pitchFamily="49" charset="-122"/>
                <a:ea typeface="楷体" panose="02010609060101010101" pitchFamily="49" charset="-122"/>
              </a:rPr>
              <a:t>积累本</a:t>
            </a:r>
            <a:r>
              <a:rPr lang="zh-CN" altLang="en-US" sz="3200" b="1" dirty="0" smtClean="0">
                <a:solidFill>
                  <a:prstClr val="black"/>
                </a:solidFill>
                <a:latin typeface="楷体" panose="02010609060101010101" pitchFamily="49" charset="-122"/>
                <a:ea typeface="楷体" panose="02010609060101010101" pitchFamily="49" charset="-122"/>
              </a:rPr>
              <a:t>课学习的生字、新词</a:t>
            </a:r>
            <a:r>
              <a:rPr lang="zh-CN" altLang="en-US" sz="3200" b="1" dirty="0">
                <a:solidFill>
                  <a:prstClr val="black"/>
                </a:solidFill>
                <a:latin typeface="楷体" panose="02010609060101010101" pitchFamily="49" charset="-122"/>
                <a:ea typeface="楷体" panose="02010609060101010101" pitchFamily="49" charset="-122"/>
              </a:rPr>
              <a:t>。</a:t>
            </a:r>
            <a:endParaRPr lang="zh-CN" altLang="en-US" sz="3200" b="1" dirty="0">
              <a:solidFill>
                <a:prstClr val="black"/>
              </a:solidFill>
              <a:latin typeface="楷体" panose="02010609060101010101" pitchFamily="49" charset="-122"/>
              <a:ea typeface="楷体" panose="02010609060101010101" pitchFamily="49" charset="-122"/>
            </a:endParaRPr>
          </a:p>
          <a:p>
            <a:pPr>
              <a:lnSpc>
                <a:spcPct val="150000"/>
              </a:lnSpc>
            </a:pPr>
            <a:r>
              <a:rPr lang="en-US" altLang="zh-CN" sz="3200" b="1" dirty="0">
                <a:solidFill>
                  <a:prstClr val="black"/>
                </a:solidFill>
                <a:latin typeface="楷体" panose="02010609060101010101" pitchFamily="49" charset="-122"/>
                <a:ea typeface="楷体" panose="02010609060101010101" pitchFamily="49" charset="-122"/>
              </a:rPr>
              <a:t>2.</a:t>
            </a:r>
            <a:r>
              <a:rPr lang="zh-CN" altLang="en-US" sz="3200" b="1" dirty="0">
                <a:solidFill>
                  <a:prstClr val="black"/>
                </a:solidFill>
                <a:latin typeface="楷体" panose="02010609060101010101" pitchFamily="49" charset="-122"/>
                <a:ea typeface="楷体" panose="02010609060101010101" pitchFamily="49" charset="-122"/>
              </a:rPr>
              <a:t>有</a:t>
            </a:r>
            <a:r>
              <a:rPr lang="zh-CN" altLang="en-US" sz="3200" b="1" dirty="0" smtClean="0">
                <a:solidFill>
                  <a:prstClr val="black"/>
                </a:solidFill>
                <a:latin typeface="楷体" panose="02010609060101010101" pitchFamily="49" charset="-122"/>
                <a:ea typeface="楷体" panose="02010609060101010101" pitchFamily="49" charset="-122"/>
              </a:rPr>
              <a:t>感情地朗读课文，感受人物形象。</a:t>
            </a:r>
            <a:endParaRPr lang="en-US" altLang="zh-CN" sz="3200" b="1" dirty="0">
              <a:solidFill>
                <a:prstClr val="black"/>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683568" y="294997"/>
            <a:ext cx="2268000" cy="692577"/>
          </a:xfrm>
          <a:prstGeom prst="rect">
            <a:avLst/>
          </a:prstGeom>
        </p:spPr>
      </p:pic>
      <p:sp>
        <p:nvSpPr>
          <p:cNvPr id="8" name="文本框 14"/>
          <p:cNvSpPr txBox="1"/>
          <p:nvPr/>
        </p:nvSpPr>
        <p:spPr>
          <a:xfrm>
            <a:off x="864933"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99208"/>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
          <p:cNvSpPr txBox="1"/>
          <p:nvPr/>
        </p:nvSpPr>
        <p:spPr>
          <a:xfrm>
            <a:off x="611560" y="1419622"/>
            <a:ext cx="7632848" cy="715581"/>
          </a:xfrm>
          <a:prstGeom prst="rect">
            <a:avLst/>
          </a:prstGeom>
          <a:noFill/>
        </p:spPr>
        <p:txBody>
          <a:bodyPr wrap="square" rtlCol="0">
            <a:spAutoFit/>
          </a:bodyPr>
          <a:lstStyle/>
          <a:p>
            <a:pPr>
              <a:lnSpc>
                <a:spcPct val="15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桑娜一家的生活条件是怎样的？</a:t>
            </a:r>
            <a:endParaRPr lang="zh-CN" altLang="en-US" sz="3200" b="1" dirty="0">
              <a:latin typeface="宋体" panose="02010600030101010101" pitchFamily="2" charset="-122"/>
              <a:ea typeface="宋体" panose="02010600030101010101" pitchFamily="2" charset="-122"/>
            </a:endParaRPr>
          </a:p>
        </p:txBody>
      </p:sp>
      <p:pic>
        <p:nvPicPr>
          <p:cNvPr id="20"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45588" y="1347614"/>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21" name="圆角矩形标注 20"/>
          <p:cNvSpPr/>
          <p:nvPr/>
        </p:nvSpPr>
        <p:spPr>
          <a:xfrm>
            <a:off x="689585" y="2280323"/>
            <a:ext cx="7704856" cy="1080120"/>
          </a:xfrm>
          <a:prstGeom prst="wedgeRoundRectCallout">
            <a:avLst>
              <a:gd name="adj1" fmla="val -49681"/>
              <a:gd name="adj2" fmla="val -18869"/>
              <a:gd name="adj3" fmla="val 16667"/>
            </a:avLst>
          </a:prstGeom>
          <a:solidFill>
            <a:srgbClr val="FFFFCC"/>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latin typeface="楷体" panose="02010609060101010101" pitchFamily="49" charset="-122"/>
                <a:ea typeface="楷体" panose="02010609060101010101" pitchFamily="49" charset="-122"/>
              </a:rPr>
              <a:t>    他们一家十分贫穷，渔夫要冒着风暴出海打渔，两人终日辛苦劳作，只能勉强填饱肚子。</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a:stretch>
            <a:fillRect/>
          </a:stretch>
        </p:blipFill>
        <p:spPr>
          <a:xfrm>
            <a:off x="629512" y="294997"/>
            <a:ext cx="2268000" cy="692577"/>
          </a:xfrm>
          <a:prstGeom prst="rect">
            <a:avLst/>
          </a:prstGeom>
        </p:spPr>
      </p:pic>
      <p:sp>
        <p:nvSpPr>
          <p:cNvPr id="9" name="文本框 14"/>
          <p:cNvSpPr txBox="1"/>
          <p:nvPr/>
        </p:nvSpPr>
        <p:spPr>
          <a:xfrm>
            <a:off x="810877" y="253951"/>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复习回顾</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85665"/>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892914"/>
            <a:ext cx="8064896" cy="2456057"/>
          </a:xfrm>
          <a:prstGeom prst="rect">
            <a:avLst/>
          </a:prstGeom>
          <a:noFill/>
        </p:spPr>
        <p:txBody>
          <a:bodyPr wrap="square" rtlCol="0">
            <a:spAutoFit/>
          </a:bodyPr>
          <a:lstStyle/>
          <a:p>
            <a:pPr>
              <a:lnSpc>
                <a:spcPct val="120000"/>
              </a:lnSpc>
            </a:pPr>
            <a:r>
              <a:rPr lang="zh-CN" altLang="en-US" sz="3200" b="1" dirty="0">
                <a:solidFill>
                  <a:prstClr val="black"/>
                </a:solidFill>
                <a:latin typeface="宋体" panose="02010600030101010101" pitchFamily="2" charset="-122"/>
                <a:ea typeface="宋体" panose="02010600030101010101" pitchFamily="2" charset="-122"/>
              </a:rPr>
              <a:t>    </a:t>
            </a:r>
            <a:r>
              <a:rPr lang="zh-CN" altLang="en-US" sz="3200" b="1" dirty="0" smtClean="0">
                <a:solidFill>
                  <a:prstClr val="black"/>
                </a:solidFill>
                <a:latin typeface="宋体" panose="02010600030101010101" pitchFamily="2" charset="-122"/>
                <a:ea typeface="宋体" panose="02010600030101010101" pitchFamily="2" charset="-122"/>
              </a:rPr>
              <a:t>在自己难以度日的困境中，你还会向别人伸出援手吗？面对两个孤儿，桑娜是怎么做的？阅读第</a:t>
            </a:r>
            <a:r>
              <a:rPr lang="en-US" altLang="zh-CN" sz="3200" b="1" dirty="0" smtClean="0">
                <a:solidFill>
                  <a:prstClr val="black"/>
                </a:solidFill>
                <a:latin typeface="宋体" panose="02010600030101010101" pitchFamily="2" charset="-122"/>
                <a:ea typeface="宋体" panose="02010600030101010101" pitchFamily="2" charset="-122"/>
              </a:rPr>
              <a:t>8—11</a:t>
            </a:r>
            <a:r>
              <a:rPr lang="zh-CN" altLang="en-US" sz="3200" b="1" dirty="0" smtClean="0">
                <a:solidFill>
                  <a:prstClr val="black"/>
                </a:solidFill>
                <a:latin typeface="宋体" panose="02010600030101010101" pitchFamily="2" charset="-122"/>
                <a:ea typeface="宋体" panose="02010600030101010101" pitchFamily="2" charset="-122"/>
              </a:rPr>
              <a:t>自然段，圈画相关内容，并进行批注、交流。</a:t>
            </a:r>
            <a:endParaRPr lang="zh-CN" altLang="en-US" sz="3200" b="1" dirty="0">
              <a:solidFill>
                <a:prstClr val="black"/>
              </a:solidFill>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27584" y="627534"/>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CHB-WYW\Desktop\课件图片\_45V7SVZ%O2RO8{Q4%A3257.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1640" y="1131590"/>
            <a:ext cx="6756549" cy="1568818"/>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34"/>
          <p:cNvSpPr txBox="1"/>
          <p:nvPr/>
        </p:nvSpPr>
        <p:spPr>
          <a:xfrm>
            <a:off x="1840459" y="1153076"/>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8</a:t>
            </a:r>
            <a:endParaRPr lang="zh-CN" altLang="en-US" sz="1600" b="1" dirty="0">
              <a:solidFill>
                <a:srgbClr val="FF0000"/>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372200" y="1491630"/>
            <a:ext cx="12241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763688" y="1851670"/>
            <a:ext cx="55446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圆角矩形 15"/>
          <p:cNvSpPr/>
          <p:nvPr/>
        </p:nvSpPr>
        <p:spPr>
          <a:xfrm>
            <a:off x="5940821" y="1568192"/>
            <a:ext cx="287363"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0" name="圆角矩形 15"/>
          <p:cNvSpPr/>
          <p:nvPr/>
        </p:nvSpPr>
        <p:spPr>
          <a:xfrm>
            <a:off x="6768244" y="1563638"/>
            <a:ext cx="432048" cy="28803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2" name="圆角矩形标注 11"/>
          <p:cNvSpPr/>
          <p:nvPr/>
        </p:nvSpPr>
        <p:spPr>
          <a:xfrm>
            <a:off x="1350454" y="3003798"/>
            <a:ext cx="6912768" cy="1021256"/>
          </a:xfrm>
          <a:prstGeom prst="wedgeRoundRectCallout">
            <a:avLst>
              <a:gd name="adj1" fmla="val -50158"/>
              <a:gd name="adj2" fmla="val -18869"/>
              <a:gd name="adj3" fmla="val 16667"/>
            </a:avLst>
          </a:prstGeom>
          <a:solidFill>
            <a:srgbClr val="FFFFCC"/>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2800" b="1" dirty="0" smtClean="0">
                <a:solidFill>
                  <a:prstClr val="black"/>
                </a:solidFill>
                <a:latin typeface="楷体" panose="02010609060101010101" pitchFamily="49" charset="-122"/>
                <a:ea typeface="楷体" panose="02010609060101010101" pitchFamily="49" charset="-122"/>
              </a:rPr>
              <a:t>    看似矛盾，实际上反映了桑娜同情穷人、关心穷人的善良品质。</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8505" y="843558"/>
            <a:ext cx="6945903" cy="239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descr="C:\Users\CHB-WYW\Desktop\课件图片\K6~{J6U_[8(27%$I4S1KGA4.png"/>
          <p:cNvPicPr>
            <a:picLocks noChangeAspect="1" noChangeArrowheads="1"/>
          </p:cNvPicPr>
          <p:nvPr/>
        </p:nvPicPr>
        <p:blipFill rotWithShape="1">
          <a:blip r:embed="rId2">
            <a:extLst>
              <a:ext uri="{28A0092B-C50C-407E-A947-70E740481C1C}">
                <a14:useLocalDpi xmlns:a14="http://schemas.microsoft.com/office/drawing/2010/main" val="0"/>
              </a:ext>
            </a:extLst>
          </a:blip>
          <a:srcRect l="9202" t="40497" r="9202"/>
          <a:stretch>
            <a:fillRect/>
          </a:stretch>
        </p:blipFill>
        <p:spPr bwMode="auto">
          <a:xfrm>
            <a:off x="1298504" y="3075806"/>
            <a:ext cx="6945903" cy="554707"/>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34"/>
          <p:cNvSpPr txBox="1"/>
          <p:nvPr/>
        </p:nvSpPr>
        <p:spPr>
          <a:xfrm>
            <a:off x="1658545" y="937052"/>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1658545" y="2377212"/>
            <a:ext cx="50405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1658545" y="2736029"/>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31" name="圆角矩形 15"/>
          <p:cNvSpPr/>
          <p:nvPr/>
        </p:nvSpPr>
        <p:spPr>
          <a:xfrm>
            <a:off x="4932040" y="937053"/>
            <a:ext cx="936104" cy="33855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32" name="对话气泡: 圆角矩形 14"/>
          <p:cNvSpPr/>
          <p:nvPr/>
        </p:nvSpPr>
        <p:spPr>
          <a:xfrm>
            <a:off x="3995936" y="123478"/>
            <a:ext cx="2952328" cy="528114"/>
          </a:xfrm>
          <a:prstGeom prst="wedgeRoundRectCallout">
            <a:avLst>
              <a:gd name="adj1" fmla="val -11233"/>
              <a:gd name="adj2" fmla="val 88179"/>
              <a:gd name="adj3" fmla="val 16667"/>
            </a:avLst>
          </a:prstGeom>
          <a:solidFill>
            <a:schemeClr val="lt1"/>
          </a:solidFill>
          <a:ln w="25400">
            <a:solidFill>
              <a:srgbClr val="2060BE"/>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prstClr val="black"/>
                </a:solidFill>
                <a:latin typeface="楷体" panose="02010609060101010101" pitchFamily="49" charset="-122"/>
                <a:ea typeface="楷体" panose="02010609060101010101" pitchFamily="49" charset="-122"/>
              </a:rPr>
              <a:t>形容心神不安定</a:t>
            </a:r>
            <a:endParaRPr lang="zh-CN" altLang="en-US" sz="2800" b="1" dirty="0">
              <a:solidFill>
                <a:prstClr val="black"/>
              </a:solidFill>
              <a:latin typeface="楷体" panose="02010609060101010101" pitchFamily="49" charset="-122"/>
              <a:ea typeface="楷体" panose="02010609060101010101" pitchFamily="49" charset="-122"/>
            </a:endParaRPr>
          </a:p>
        </p:txBody>
      </p:sp>
      <p:cxnSp>
        <p:nvCxnSpPr>
          <p:cNvPr id="33" name="直接连接符 32"/>
          <p:cNvCxnSpPr/>
          <p:nvPr/>
        </p:nvCxnSpPr>
        <p:spPr>
          <a:xfrm>
            <a:off x="4139952" y="1965625"/>
            <a:ext cx="22322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95936" y="3071219"/>
            <a:ext cx="1728192" cy="458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81166" y="3550573"/>
            <a:ext cx="7863984" cy="1384995"/>
          </a:xfrm>
          <a:prstGeom prst="rect">
            <a:avLst/>
          </a:prstGeom>
          <a:solidFill>
            <a:srgbClr val="FFFFCC"/>
          </a:solidFill>
        </p:spPr>
        <p:txBody>
          <a:bodyPr wrap="square">
            <a:spAutoFit/>
          </a:bodyPr>
          <a:lstStyle/>
          <a:p>
            <a:r>
              <a:rPr lang="en-US" altLang="zh-CN" sz="2800" b="1" dirty="0">
                <a:solidFill>
                  <a:prstClr val="black"/>
                </a:solidFill>
                <a:latin typeface="楷体" panose="02010609060101010101" pitchFamily="49" charset="-122"/>
                <a:ea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rPr>
              <a:t>桑娜抱回孤儿后，面对自己的五个孩子，想想生死未卜的丈夫，她无比紧张、担忧未来的生活能否熬过去。</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43" name="矩形 42"/>
          <p:cNvSpPr/>
          <p:nvPr/>
        </p:nvSpPr>
        <p:spPr>
          <a:xfrm>
            <a:off x="812472" y="3563019"/>
            <a:ext cx="7863984" cy="1384995"/>
          </a:xfrm>
          <a:prstGeom prst="rect">
            <a:avLst/>
          </a:prstGeom>
          <a:solidFill>
            <a:srgbClr val="FFFFCC"/>
          </a:solidFill>
        </p:spPr>
        <p:txBody>
          <a:bodyPr wrap="square">
            <a:spAutoFit/>
          </a:bodyPr>
          <a:lstStyle/>
          <a:p>
            <a:r>
              <a:rPr lang="en-US" altLang="zh-CN" sz="2800" b="1" dirty="0">
                <a:solidFill>
                  <a:prstClr val="black"/>
                </a:solidFill>
                <a:latin typeface="楷体" panose="02010609060101010101" pitchFamily="49" charset="-122"/>
                <a:ea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rPr>
              <a:t>细腻地刻画出人物最真实、最平凡的一面。正是这样复杂的情绪，才让人深刻体会到在困难面前作正确的抉择需要多大的勇气。</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44" name="对话气泡: 圆角矩形 14"/>
          <p:cNvSpPr/>
          <p:nvPr/>
        </p:nvSpPr>
        <p:spPr>
          <a:xfrm>
            <a:off x="324289" y="315444"/>
            <a:ext cx="2952328" cy="528114"/>
          </a:xfrm>
          <a:prstGeom prst="wedgeRoundRectCallout">
            <a:avLst>
              <a:gd name="adj1" fmla="val 69127"/>
              <a:gd name="adj2" fmla="val 153693"/>
              <a:gd name="adj3" fmla="val 16667"/>
            </a:avLst>
          </a:prstGeom>
          <a:solidFill>
            <a:schemeClr val="lt1"/>
          </a:solidFill>
          <a:ln w="25400">
            <a:solidFill>
              <a:srgbClr val="2060BE"/>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prstClr val="black"/>
                </a:solidFill>
                <a:latin typeface="楷体" panose="02010609060101010101" pitchFamily="49" charset="-122"/>
                <a:ea typeface="楷体" panose="02010609060101010101" pitchFamily="49" charset="-122"/>
              </a:rPr>
              <a:t>情绪极为复杂</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31"/>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32"/>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42"/>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2000"/>
                                        <p:tgtEl>
                                          <p:spTgt spid="33"/>
                                        </p:tgtEl>
                                      </p:cBhvr>
                                    </p:animEffect>
                                  </p:childTnLst>
                                </p:cTn>
                              </p:par>
                              <p:par>
                                <p:cTn id="27" presetID="10"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20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42" grpId="0" animBg="1"/>
      <p:bldP spid="42" grpId="1" animBg="1"/>
      <p:bldP spid="43" grpId="0" animBg="1"/>
      <p:bldP spid="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7704" y="411510"/>
            <a:ext cx="5618014" cy="4390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直接连接符 2"/>
          <p:cNvCxnSpPr/>
          <p:nvPr/>
        </p:nvCxnSpPr>
        <p:spPr>
          <a:xfrm>
            <a:off x="4997292" y="1216571"/>
            <a:ext cx="438804" cy="0"/>
          </a:xfrm>
          <a:prstGeom prst="line">
            <a:avLst/>
          </a:prstGeom>
          <a:noFill/>
          <a:ln w="25400" cap="flat" cmpd="sng" algn="ctr">
            <a:solidFill>
              <a:srgbClr val="FF0000"/>
            </a:solidFill>
            <a:prstDash val="solid"/>
          </a:ln>
          <a:effectLst/>
        </p:spPr>
      </p:cxnSp>
      <p:cxnSp>
        <p:nvCxnSpPr>
          <p:cNvPr id="5" name="直接连接符 4"/>
          <p:cNvCxnSpPr/>
          <p:nvPr/>
        </p:nvCxnSpPr>
        <p:spPr>
          <a:xfrm>
            <a:off x="2267744" y="1459260"/>
            <a:ext cx="576064" cy="0"/>
          </a:xfrm>
          <a:prstGeom prst="line">
            <a:avLst/>
          </a:prstGeom>
          <a:noFill/>
          <a:ln w="25400" cap="flat" cmpd="sng" algn="ctr">
            <a:solidFill>
              <a:srgbClr val="FF0000"/>
            </a:solidFill>
            <a:prstDash val="solid"/>
          </a:ln>
          <a:effectLst/>
        </p:spPr>
      </p:cxnSp>
      <p:cxnSp>
        <p:nvCxnSpPr>
          <p:cNvPr id="7" name="直接连接符 6"/>
          <p:cNvCxnSpPr/>
          <p:nvPr/>
        </p:nvCxnSpPr>
        <p:spPr>
          <a:xfrm>
            <a:off x="2693036" y="1779662"/>
            <a:ext cx="2743060" cy="0"/>
          </a:xfrm>
          <a:prstGeom prst="line">
            <a:avLst/>
          </a:prstGeom>
          <a:noFill/>
          <a:ln w="25400" cap="flat" cmpd="sng" algn="ctr">
            <a:solidFill>
              <a:srgbClr val="FF0000"/>
            </a:solidFill>
            <a:prstDash val="solid"/>
          </a:ln>
          <a:effectLst/>
        </p:spPr>
      </p:cxnSp>
      <p:cxnSp>
        <p:nvCxnSpPr>
          <p:cNvPr id="9" name="直接连接符 8"/>
          <p:cNvCxnSpPr/>
          <p:nvPr/>
        </p:nvCxnSpPr>
        <p:spPr>
          <a:xfrm>
            <a:off x="2267744" y="2067694"/>
            <a:ext cx="648072" cy="0"/>
          </a:xfrm>
          <a:prstGeom prst="line">
            <a:avLst/>
          </a:prstGeom>
          <a:noFill/>
          <a:ln w="25400" cap="flat" cmpd="sng" algn="ctr">
            <a:solidFill>
              <a:srgbClr val="FF0000"/>
            </a:solidFill>
            <a:prstDash val="solid"/>
          </a:ln>
          <a:effectLst/>
        </p:spPr>
      </p:cxnSp>
      <p:cxnSp>
        <p:nvCxnSpPr>
          <p:cNvPr id="12" name="直接连接符 11"/>
          <p:cNvCxnSpPr/>
          <p:nvPr/>
        </p:nvCxnSpPr>
        <p:spPr>
          <a:xfrm>
            <a:off x="2555776" y="2283718"/>
            <a:ext cx="2880320" cy="0"/>
          </a:xfrm>
          <a:prstGeom prst="line">
            <a:avLst/>
          </a:prstGeom>
          <a:noFill/>
          <a:ln w="25400" cap="flat" cmpd="sng" algn="ctr">
            <a:solidFill>
              <a:srgbClr val="FF0000"/>
            </a:solidFill>
            <a:prstDash val="solid"/>
          </a:ln>
          <a:effectLst/>
        </p:spPr>
      </p:cxnSp>
      <p:cxnSp>
        <p:nvCxnSpPr>
          <p:cNvPr id="14" name="直接连接符 13"/>
          <p:cNvCxnSpPr/>
          <p:nvPr/>
        </p:nvCxnSpPr>
        <p:spPr>
          <a:xfrm>
            <a:off x="2267744" y="2571750"/>
            <a:ext cx="425292" cy="0"/>
          </a:xfrm>
          <a:prstGeom prst="line">
            <a:avLst/>
          </a:prstGeom>
          <a:noFill/>
          <a:ln w="25400" cap="flat" cmpd="sng" algn="ctr">
            <a:solidFill>
              <a:srgbClr val="FF0000"/>
            </a:solidFill>
            <a:prstDash val="solid"/>
          </a:ln>
          <a:effectLst/>
        </p:spPr>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592" y="612021"/>
            <a:ext cx="7344816" cy="1383665"/>
          </a:xfrm>
          <a:prstGeom prst="rect">
            <a:avLst/>
          </a:prstGeom>
          <a:noFill/>
        </p:spPr>
        <p:txBody>
          <a:bodyPr wrap="square" rtlCol="0">
            <a:spAutoFit/>
          </a:bodyPr>
          <a:lstStyle/>
          <a:p>
            <a:pPr>
              <a:lnSpc>
                <a:spcPts val="3500"/>
              </a:lnSpc>
            </a:pPr>
            <a:r>
              <a:rPr lang="zh-CN" altLang="en-US" sz="2800" b="1" dirty="0">
                <a:solidFill>
                  <a:prstClr val="black"/>
                </a:solidFill>
                <a:latin typeface="宋体" panose="02010600030101010101" pitchFamily="2" charset="-122"/>
                <a:ea typeface="宋体" panose="02010600030101010101" pitchFamily="2" charset="-122"/>
              </a:rPr>
              <a:t>    作者为什么要详细刻画桑娜抱回孩子后的心理活动？文中甚至还写了她责备自己的想法，这样不会有损桑娜高尚的形象吗？</a:t>
            </a:r>
            <a:endParaRPr lang="zh-CN" altLang="en-US" sz="2800" b="1" dirty="0">
              <a:solidFill>
                <a:prstClr val="black"/>
              </a:solidFill>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43608" y="285289"/>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899592" y="2193915"/>
            <a:ext cx="7632848" cy="1855251"/>
          </a:xfrm>
          <a:prstGeom prst="rect">
            <a:avLst/>
          </a:prstGeom>
          <a:solidFill>
            <a:srgbClr val="CAFAFE"/>
          </a:solidFill>
          <a:effectLst/>
        </p:spPr>
        <p:txBody>
          <a:bodyPr wrap="square">
            <a:spAutoFit/>
          </a:bodyPr>
          <a:lstStyle/>
          <a:p>
            <a:pPr>
              <a:lnSpc>
                <a:spcPts val="3500"/>
              </a:lnSpc>
            </a:pPr>
            <a:r>
              <a:rPr lang="zh-CN" altLang="en-US" sz="2800" b="1" dirty="0">
                <a:solidFill>
                  <a:prstClr val="black"/>
                </a:solidFill>
                <a:latin typeface="楷体" panose="02010609060101010101" pitchFamily="49" charset="-122"/>
                <a:ea typeface="楷体" panose="02010609060101010101" pitchFamily="49" charset="-122"/>
              </a:rPr>
              <a:t>    这样的心理实际上更让人觉得桑娜的想法真实可信。正因为桑娜虽然一度后悔、自责，最终却情愿挨揍也要收养两个孩子，反而让人觉得她的形象更加高大。</a:t>
            </a:r>
            <a:endParaRPr lang="zh-CN" altLang="en-US" sz="2800" dirty="0">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8505" y="987574"/>
            <a:ext cx="6945903" cy="239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descr="C:\Users\CHB-WYW\Desktop\课件图片\K6~{J6U_[8(27%$I4S1KGA4.png"/>
          <p:cNvPicPr>
            <a:picLocks noChangeAspect="1" noChangeArrowheads="1"/>
          </p:cNvPicPr>
          <p:nvPr/>
        </p:nvPicPr>
        <p:blipFill rotWithShape="1">
          <a:blip r:embed="rId2">
            <a:extLst>
              <a:ext uri="{28A0092B-C50C-407E-A947-70E740481C1C}">
                <a14:useLocalDpi xmlns:a14="http://schemas.microsoft.com/office/drawing/2010/main" val="0"/>
              </a:ext>
            </a:extLst>
          </a:blip>
          <a:srcRect l="9202" t="40497" r="9202"/>
          <a:stretch>
            <a:fillRect/>
          </a:stretch>
        </p:blipFill>
        <p:spPr bwMode="auto">
          <a:xfrm>
            <a:off x="1298504" y="3219822"/>
            <a:ext cx="6945903" cy="554707"/>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34"/>
          <p:cNvSpPr txBox="1"/>
          <p:nvPr/>
        </p:nvSpPr>
        <p:spPr>
          <a:xfrm>
            <a:off x="1658545" y="1081068"/>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1658545" y="2521228"/>
            <a:ext cx="50405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1658545" y="2880045"/>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3" name="圆角矩形 15"/>
          <p:cNvSpPr/>
          <p:nvPr/>
        </p:nvSpPr>
        <p:spPr>
          <a:xfrm>
            <a:off x="1834660" y="1419622"/>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5" name="圆角矩形 15"/>
          <p:cNvSpPr/>
          <p:nvPr/>
        </p:nvSpPr>
        <p:spPr>
          <a:xfrm>
            <a:off x="3490844" y="1419622"/>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6" name="圆角矩形 15"/>
          <p:cNvSpPr/>
          <p:nvPr/>
        </p:nvSpPr>
        <p:spPr>
          <a:xfrm>
            <a:off x="2266708" y="3282942"/>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7" name="圆角矩形 15"/>
          <p:cNvSpPr/>
          <p:nvPr/>
        </p:nvSpPr>
        <p:spPr>
          <a:xfrm>
            <a:off x="6227148" y="1770774"/>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8" name="圆角矩形 15"/>
          <p:cNvSpPr/>
          <p:nvPr/>
        </p:nvSpPr>
        <p:spPr>
          <a:xfrm>
            <a:off x="1834660" y="1779662"/>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19" name="圆角矩形 15"/>
          <p:cNvSpPr/>
          <p:nvPr/>
        </p:nvSpPr>
        <p:spPr>
          <a:xfrm>
            <a:off x="5651084" y="2859782"/>
            <a:ext cx="183925" cy="36892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0" name="圆角矩形 15"/>
          <p:cNvSpPr/>
          <p:nvPr/>
        </p:nvSpPr>
        <p:spPr>
          <a:xfrm>
            <a:off x="3530753" y="1770774"/>
            <a:ext cx="183925" cy="368928"/>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1" name="圆角矩形 15"/>
          <p:cNvSpPr/>
          <p:nvPr/>
        </p:nvSpPr>
        <p:spPr>
          <a:xfrm>
            <a:off x="3202812" y="2850894"/>
            <a:ext cx="183925" cy="368928"/>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2" name="圆角矩形 15"/>
          <p:cNvSpPr/>
          <p:nvPr/>
        </p:nvSpPr>
        <p:spPr>
          <a:xfrm>
            <a:off x="1834660" y="2139702"/>
            <a:ext cx="183925" cy="368928"/>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3" name="圆角矩形 15"/>
          <p:cNvSpPr/>
          <p:nvPr/>
        </p:nvSpPr>
        <p:spPr>
          <a:xfrm>
            <a:off x="6195049" y="2130814"/>
            <a:ext cx="183925" cy="368928"/>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4" name="圆角矩形 15"/>
          <p:cNvSpPr/>
          <p:nvPr/>
        </p:nvSpPr>
        <p:spPr>
          <a:xfrm>
            <a:off x="6627097" y="1431012"/>
            <a:ext cx="504056"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5" name="圆角矩形 15"/>
          <p:cNvSpPr/>
          <p:nvPr/>
        </p:nvSpPr>
        <p:spPr>
          <a:xfrm>
            <a:off x="6411073" y="1779662"/>
            <a:ext cx="468052"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6" name="圆角矩形 15"/>
          <p:cNvSpPr/>
          <p:nvPr/>
        </p:nvSpPr>
        <p:spPr>
          <a:xfrm>
            <a:off x="2018585" y="1770774"/>
            <a:ext cx="504056"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7" name="圆角矩形 15"/>
          <p:cNvSpPr/>
          <p:nvPr/>
        </p:nvSpPr>
        <p:spPr>
          <a:xfrm>
            <a:off x="3714678" y="1770774"/>
            <a:ext cx="392139"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8" name="圆角矩形 15"/>
          <p:cNvSpPr/>
          <p:nvPr/>
        </p:nvSpPr>
        <p:spPr>
          <a:xfrm>
            <a:off x="5835009" y="2859782"/>
            <a:ext cx="452002"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29" name="圆角矩形 15"/>
          <p:cNvSpPr/>
          <p:nvPr/>
        </p:nvSpPr>
        <p:spPr>
          <a:xfrm>
            <a:off x="2450633" y="3291830"/>
            <a:ext cx="432048"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30" name="圆角矩形 15"/>
          <p:cNvSpPr/>
          <p:nvPr/>
        </p:nvSpPr>
        <p:spPr>
          <a:xfrm>
            <a:off x="4106817" y="2139702"/>
            <a:ext cx="465183" cy="36892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pic>
        <p:nvPicPr>
          <p:cNvPr id="31" name="Picture 2" descr="E:\本地磁盘F\全是宝贝啊\苹果、土豆等形象\8224437086c03fd917e58e58abba5f4.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684349" y="95759"/>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32" name="对话气泡: 圆角矩形 14"/>
          <p:cNvSpPr/>
          <p:nvPr/>
        </p:nvSpPr>
        <p:spPr>
          <a:xfrm>
            <a:off x="1406517" y="277609"/>
            <a:ext cx="2952328" cy="528114"/>
          </a:xfrm>
          <a:prstGeom prst="wedgeRoundRectCallout">
            <a:avLst>
              <a:gd name="adj1" fmla="val 9694"/>
              <a:gd name="adj2" fmla="val 46063"/>
              <a:gd name="adj3" fmla="val 16667"/>
            </a:avLst>
          </a:prstGeom>
          <a:solidFill>
            <a:schemeClr val="lt1"/>
          </a:solidFill>
          <a:ln w="25400">
            <a:solidFill>
              <a:srgbClr val="2060BE"/>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prstClr val="black"/>
                </a:solidFill>
                <a:latin typeface="宋体" panose="02010600030101010101" pitchFamily="2" charset="-122"/>
                <a:ea typeface="宋体" panose="02010600030101010101" pitchFamily="2" charset="-122"/>
              </a:rPr>
              <a:t>关注标点符号</a:t>
            </a:r>
            <a:endParaRPr lang="zh-CN" altLang="en-US" sz="2800" b="1" dirty="0">
              <a:solidFill>
                <a:prstClr val="black"/>
              </a:solidFill>
              <a:latin typeface="宋体" panose="02010600030101010101" pitchFamily="2" charset="-122"/>
              <a:ea typeface="宋体" panose="02010600030101010101" pitchFamily="2" charset="-122"/>
            </a:endParaRPr>
          </a:p>
        </p:txBody>
      </p:sp>
      <p:sp>
        <p:nvSpPr>
          <p:cNvPr id="33" name="矩形 32"/>
          <p:cNvSpPr/>
          <p:nvPr/>
        </p:nvSpPr>
        <p:spPr>
          <a:xfrm>
            <a:off x="845934" y="3867894"/>
            <a:ext cx="7863984" cy="954107"/>
          </a:xfrm>
          <a:prstGeom prst="rect">
            <a:avLst/>
          </a:prstGeom>
          <a:solidFill>
            <a:srgbClr val="FFFFCC"/>
          </a:solidFill>
        </p:spPr>
        <p:txBody>
          <a:bodyPr wrap="square">
            <a:spAutoFit/>
          </a:bodyPr>
          <a:lstStyle/>
          <a:p>
            <a:r>
              <a:rPr lang="en-US" altLang="zh-CN" sz="2800" b="1" dirty="0">
                <a:solidFill>
                  <a:prstClr val="black"/>
                </a:solidFill>
                <a:latin typeface="楷体" panose="02010609060101010101" pitchFamily="49" charset="-122"/>
                <a:ea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rPr>
              <a:t>六个问号，四个感叹号，七个省略号，将安娜内心的自责、担忧表现得淋漓尽致。</a:t>
            </a:r>
            <a:endParaRPr lang="zh-CN" altLang="en-US" sz="24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p:cNvSpPr txBox="1"/>
          <p:nvPr/>
        </p:nvSpPr>
        <p:spPr>
          <a:xfrm>
            <a:off x="905707" y="216443"/>
            <a:ext cx="1980221" cy="646986"/>
          </a:xfrm>
          <a:prstGeom prst="roundRect">
            <a:avLst/>
          </a:prstGeom>
          <a:noFill/>
          <a:ln w="19050">
            <a:solidFill>
              <a:schemeClr val="accent3">
                <a:lumMod val="50000"/>
              </a:schemeClr>
            </a:solidFill>
          </a:ln>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读一读</a:t>
            </a:r>
            <a:endParaRPr lang="zh-CN" altLang="en-US" sz="3200" b="1" dirty="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544" y="-20538"/>
            <a:ext cx="733349" cy="936346"/>
          </a:xfrm>
          <a:prstGeom prst="rect">
            <a:avLst/>
          </a:prstGeom>
        </p:spPr>
      </p:pic>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8505" y="915566"/>
            <a:ext cx="6945903" cy="239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descr="C:\Users\CHB-WYW\Desktop\课件图片\K6~{J6U_[8(27%$I4S1KGA4.png"/>
          <p:cNvPicPr>
            <a:picLocks noChangeAspect="1" noChangeArrowheads="1"/>
          </p:cNvPicPr>
          <p:nvPr/>
        </p:nvPicPr>
        <p:blipFill rotWithShape="1">
          <a:blip r:embed="rId3">
            <a:extLst>
              <a:ext uri="{28A0092B-C50C-407E-A947-70E740481C1C}">
                <a14:useLocalDpi xmlns:a14="http://schemas.microsoft.com/office/drawing/2010/main" val="0"/>
              </a:ext>
            </a:extLst>
          </a:blip>
          <a:srcRect l="9202" t="40497" r="9202"/>
          <a:stretch>
            <a:fillRect/>
          </a:stretch>
        </p:blipFill>
        <p:spPr bwMode="auto">
          <a:xfrm>
            <a:off x="1298504" y="3147814"/>
            <a:ext cx="6945903" cy="55470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34"/>
          <p:cNvSpPr txBox="1"/>
          <p:nvPr/>
        </p:nvSpPr>
        <p:spPr>
          <a:xfrm>
            <a:off x="1658545" y="1009060"/>
            <a:ext cx="283817"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7" name="文本框 34"/>
          <p:cNvSpPr txBox="1"/>
          <p:nvPr/>
        </p:nvSpPr>
        <p:spPr>
          <a:xfrm>
            <a:off x="1658545" y="2449220"/>
            <a:ext cx="50405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8" name="文本框 34"/>
          <p:cNvSpPr txBox="1"/>
          <p:nvPr/>
        </p:nvSpPr>
        <p:spPr>
          <a:xfrm>
            <a:off x="1658545" y="2808037"/>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26" name="圆角矩形标注 3"/>
          <p:cNvSpPr/>
          <p:nvPr/>
        </p:nvSpPr>
        <p:spPr>
          <a:xfrm>
            <a:off x="709444" y="3579862"/>
            <a:ext cx="7318940" cy="1245492"/>
          </a:xfrm>
          <a:prstGeom prst="wedgeRoundRectCallout">
            <a:avLst>
              <a:gd name="adj1" fmla="val 54381"/>
              <a:gd name="adj2" fmla="val 8061"/>
              <a:gd name="adj3" fmla="val 16667"/>
            </a:avLst>
          </a:prstGeom>
          <a:solidFill>
            <a:srgbClr val="FFFFCC"/>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楷体" panose="02010609060101010101" pitchFamily="49" charset="-122"/>
              </a:rPr>
              <a:t>要读出一种时断时续的感觉，并结合桑娜的神态、动作描写，读出桑娜忐忑不安、犹豫不决的心理。</a:t>
            </a:r>
            <a:endParaRPr lang="zh-CN"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pic>
        <p:nvPicPr>
          <p:cNvPr id="27" name="Picture 2" descr="E:\本地磁盘F\全是宝贝啊\苹果、土豆等形象\8224437086c03fd917e58e58abba5f4.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44407" y="3737103"/>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9" name="13穷人第9至11自然段课文朗读.mp3">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3131840" y="23513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944"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7584" y="1202288"/>
            <a:ext cx="7632848" cy="2377574"/>
          </a:xfrm>
          <a:prstGeom prst="rect">
            <a:avLst/>
          </a:prstGeom>
          <a:noFill/>
        </p:spPr>
        <p:txBody>
          <a:bodyPr wrap="square" rtlCol="0">
            <a:spAutoFit/>
          </a:bodyPr>
          <a:lstStyle/>
          <a:p>
            <a:pPr>
              <a:lnSpc>
                <a:spcPct val="12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自由朗读课文第</a:t>
            </a:r>
            <a:r>
              <a:rPr lang="en-US" altLang="zh-CN" sz="3200" b="1" dirty="0" smtClean="0">
                <a:latin typeface="宋体" panose="02010600030101010101" pitchFamily="2" charset="-122"/>
                <a:ea typeface="宋体" panose="02010600030101010101" pitchFamily="2" charset="-122"/>
              </a:rPr>
              <a:t>12—27</a:t>
            </a:r>
            <a:r>
              <a:rPr lang="zh-CN" altLang="en-US" sz="3200" b="1" dirty="0" smtClean="0">
                <a:latin typeface="宋体" panose="02010600030101010101" pitchFamily="2" charset="-122"/>
                <a:ea typeface="宋体" panose="02010600030101010101" pitchFamily="2" charset="-122"/>
              </a:rPr>
              <a:t>自然段，通过本文对渔夫的描写，我们可以感受到他怎样的形象特点？请勾画相关内容并进行简单批注。</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76931" y="914256"/>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r="3097"/>
          <a:stretch>
            <a:fillRect/>
          </a:stretch>
        </p:blipFill>
        <p:spPr bwMode="auto">
          <a:xfrm>
            <a:off x="4702722" y="2503477"/>
            <a:ext cx="4275062" cy="1078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6351" y="628603"/>
            <a:ext cx="4401432" cy="211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401" y="635004"/>
            <a:ext cx="4278446" cy="3736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4"/>
          <p:cNvSpPr txBox="1"/>
          <p:nvPr/>
        </p:nvSpPr>
        <p:spPr>
          <a:xfrm>
            <a:off x="539552" y="57701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6" name="文本框 34"/>
          <p:cNvSpPr txBox="1"/>
          <p:nvPr/>
        </p:nvSpPr>
        <p:spPr>
          <a:xfrm>
            <a:off x="539552" y="1312903"/>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7" name="文本框 34"/>
          <p:cNvSpPr txBox="1"/>
          <p:nvPr/>
        </p:nvSpPr>
        <p:spPr>
          <a:xfrm>
            <a:off x="539551" y="1529975"/>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14</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8" name="文本框 34"/>
          <p:cNvSpPr txBox="1"/>
          <p:nvPr/>
        </p:nvSpPr>
        <p:spPr>
          <a:xfrm>
            <a:off x="539552" y="1722451"/>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9" name="文本框 34"/>
          <p:cNvSpPr txBox="1"/>
          <p:nvPr/>
        </p:nvSpPr>
        <p:spPr>
          <a:xfrm>
            <a:off x="539552" y="2022529"/>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0" name="文本框 34"/>
          <p:cNvSpPr txBox="1"/>
          <p:nvPr/>
        </p:nvSpPr>
        <p:spPr>
          <a:xfrm>
            <a:off x="539552" y="3313316"/>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18</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539552" y="374536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4788024" y="57847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3" name="文本框 34"/>
          <p:cNvSpPr txBox="1"/>
          <p:nvPr/>
        </p:nvSpPr>
        <p:spPr>
          <a:xfrm>
            <a:off x="539552" y="3003798"/>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4" name="文本框 34"/>
          <p:cNvSpPr txBox="1"/>
          <p:nvPr/>
        </p:nvSpPr>
        <p:spPr>
          <a:xfrm>
            <a:off x="4788024" y="266524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5" name="文本框 34"/>
          <p:cNvSpPr txBox="1"/>
          <p:nvPr/>
        </p:nvSpPr>
        <p:spPr>
          <a:xfrm>
            <a:off x="4788024" y="2873431"/>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6" name="文本框 34"/>
          <p:cNvSpPr txBox="1"/>
          <p:nvPr/>
        </p:nvSpPr>
        <p:spPr>
          <a:xfrm>
            <a:off x="4788024" y="316930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7" name="文本框 34"/>
          <p:cNvSpPr txBox="1"/>
          <p:nvPr/>
        </p:nvSpPr>
        <p:spPr>
          <a:xfrm>
            <a:off x="4788024" y="793036"/>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8" name="文本框 34"/>
          <p:cNvSpPr txBox="1"/>
          <p:nvPr/>
        </p:nvSpPr>
        <p:spPr>
          <a:xfrm>
            <a:off x="4788024" y="100906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9" name="文本框 34"/>
          <p:cNvSpPr txBox="1"/>
          <p:nvPr/>
        </p:nvSpPr>
        <p:spPr>
          <a:xfrm>
            <a:off x="4788024" y="122508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20" name="文本框 34"/>
          <p:cNvSpPr txBox="1"/>
          <p:nvPr/>
        </p:nvSpPr>
        <p:spPr>
          <a:xfrm>
            <a:off x="4788024" y="194516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24</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21" name="圆角矩形 15"/>
          <p:cNvSpPr/>
          <p:nvPr/>
        </p:nvSpPr>
        <p:spPr>
          <a:xfrm>
            <a:off x="945712" y="2139702"/>
            <a:ext cx="344159" cy="210023"/>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2" name="圆角矩形 15"/>
          <p:cNvSpPr/>
          <p:nvPr/>
        </p:nvSpPr>
        <p:spPr>
          <a:xfrm>
            <a:off x="4276290" y="2139702"/>
            <a:ext cx="318271" cy="20333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3" name="圆角矩形 15"/>
          <p:cNvSpPr/>
          <p:nvPr/>
        </p:nvSpPr>
        <p:spPr>
          <a:xfrm>
            <a:off x="941361" y="3806629"/>
            <a:ext cx="318271" cy="2160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4" name="圆角矩形 15"/>
          <p:cNvSpPr/>
          <p:nvPr/>
        </p:nvSpPr>
        <p:spPr>
          <a:xfrm>
            <a:off x="5333849" y="2947527"/>
            <a:ext cx="390279" cy="22177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29" name="圆角矩形 15"/>
          <p:cNvSpPr/>
          <p:nvPr/>
        </p:nvSpPr>
        <p:spPr>
          <a:xfrm>
            <a:off x="5364088" y="2028815"/>
            <a:ext cx="432048" cy="221774"/>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30" name="圆角矩形 15"/>
          <p:cNvSpPr/>
          <p:nvPr/>
        </p:nvSpPr>
        <p:spPr>
          <a:xfrm>
            <a:off x="6132215" y="2022529"/>
            <a:ext cx="1089824" cy="221774"/>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41" name="圆角矩形 15"/>
          <p:cNvSpPr/>
          <p:nvPr/>
        </p:nvSpPr>
        <p:spPr>
          <a:xfrm>
            <a:off x="8460432" y="2029356"/>
            <a:ext cx="216024" cy="221774"/>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42" name="圆角矩形 15"/>
          <p:cNvSpPr/>
          <p:nvPr/>
        </p:nvSpPr>
        <p:spPr>
          <a:xfrm>
            <a:off x="4860032" y="2277968"/>
            <a:ext cx="576064" cy="221774"/>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46" name="对话气泡: 圆角矩形 14"/>
          <p:cNvSpPr/>
          <p:nvPr/>
        </p:nvSpPr>
        <p:spPr>
          <a:xfrm>
            <a:off x="879622" y="4371950"/>
            <a:ext cx="3744416" cy="528114"/>
          </a:xfrm>
          <a:prstGeom prst="wedgeRoundRectCallout">
            <a:avLst>
              <a:gd name="adj1" fmla="val -31761"/>
              <a:gd name="adj2" fmla="val -100564"/>
              <a:gd name="adj3" fmla="val 16667"/>
            </a:avLst>
          </a:prstGeom>
          <a:solidFill>
            <a:schemeClr val="lt1"/>
          </a:solidFill>
          <a:ln w="25400">
            <a:solidFill>
              <a:srgbClr val="FF000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latin typeface="楷体" panose="02010609060101010101" pitchFamily="49" charset="-122"/>
                <a:ea typeface="楷体" panose="02010609060101010101" pitchFamily="49" charset="-122"/>
              </a:rPr>
              <a:t>心直口快、性格爽朗</a:t>
            </a:r>
            <a:endParaRPr lang="zh-CN" altLang="en-US" sz="2800" b="1" dirty="0">
              <a:latin typeface="楷体" panose="02010609060101010101" pitchFamily="49" charset="-122"/>
              <a:ea typeface="楷体" panose="02010609060101010101" pitchFamily="49" charset="-122"/>
            </a:endParaRPr>
          </a:p>
        </p:txBody>
      </p:sp>
      <p:sp>
        <p:nvSpPr>
          <p:cNvPr id="47" name="对话气泡: 圆角矩形 14"/>
          <p:cNvSpPr/>
          <p:nvPr/>
        </p:nvSpPr>
        <p:spPr>
          <a:xfrm>
            <a:off x="6122602" y="3498824"/>
            <a:ext cx="2643412" cy="1128153"/>
          </a:xfrm>
          <a:prstGeom prst="wedgeRoundRectCallout">
            <a:avLst>
              <a:gd name="adj1" fmla="val 10940"/>
              <a:gd name="adj2" fmla="val -109642"/>
              <a:gd name="adj3" fmla="val 16667"/>
            </a:avLst>
          </a:prstGeom>
          <a:solidFill>
            <a:schemeClr val="lt1"/>
          </a:solidFill>
          <a:ln w="25400">
            <a:solidFill>
              <a:srgbClr val="2060BE"/>
            </a:solidFill>
          </a:ln>
          <a:effectLst/>
        </p:spPr>
        <p:style>
          <a:lnRef idx="2">
            <a:schemeClr val="accent1"/>
          </a:lnRef>
          <a:fillRef idx="1">
            <a:schemeClr val="lt1"/>
          </a:fillRef>
          <a:effectRef idx="0">
            <a:schemeClr val="accent1"/>
          </a:effectRef>
          <a:fontRef idx="minor">
            <a:schemeClr val="dk1"/>
          </a:fontRef>
        </p:style>
        <p:txBody>
          <a:bodyPr rtlCol="0" anchor="ctr"/>
          <a:lstStyle/>
          <a:p>
            <a:r>
              <a:rPr lang="zh-CN" altLang="en-US" sz="2800" b="1" dirty="0" smtClean="0">
                <a:latin typeface="楷体" panose="02010609060101010101" pitchFamily="49" charset="-122"/>
                <a:ea typeface="楷体" panose="02010609060101010101" pitchFamily="49" charset="-122"/>
              </a:rPr>
              <a:t>感到问题很难办，认真思考</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9" grpId="0" animBg="1"/>
      <p:bldP spid="30" grpId="0" animBg="1"/>
      <p:bldP spid="41" grpId="0" animBg="1"/>
      <p:bldP spid="42" grpId="0" animBg="1"/>
      <p:bldP spid="46" grpId="0" animBg="1"/>
      <p:bldP spid="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r="3097"/>
          <a:stretch>
            <a:fillRect/>
          </a:stretch>
        </p:blipFill>
        <p:spPr bwMode="auto">
          <a:xfrm>
            <a:off x="4702722" y="2503477"/>
            <a:ext cx="4275062" cy="1078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6351" y="628603"/>
            <a:ext cx="4401432" cy="211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401" y="635004"/>
            <a:ext cx="4278446" cy="3736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4"/>
          <p:cNvSpPr txBox="1"/>
          <p:nvPr/>
        </p:nvSpPr>
        <p:spPr>
          <a:xfrm>
            <a:off x="539552" y="57701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6" name="文本框 34"/>
          <p:cNvSpPr txBox="1"/>
          <p:nvPr/>
        </p:nvSpPr>
        <p:spPr>
          <a:xfrm>
            <a:off x="539552" y="1312903"/>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7" name="文本框 34"/>
          <p:cNvSpPr txBox="1"/>
          <p:nvPr/>
        </p:nvSpPr>
        <p:spPr>
          <a:xfrm>
            <a:off x="539551" y="1529975"/>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14</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8" name="文本框 34"/>
          <p:cNvSpPr txBox="1"/>
          <p:nvPr/>
        </p:nvSpPr>
        <p:spPr>
          <a:xfrm>
            <a:off x="539552" y="1722451"/>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9" name="文本框 34"/>
          <p:cNvSpPr txBox="1"/>
          <p:nvPr/>
        </p:nvSpPr>
        <p:spPr>
          <a:xfrm>
            <a:off x="539552" y="2022529"/>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0" name="文本框 34"/>
          <p:cNvSpPr txBox="1"/>
          <p:nvPr/>
        </p:nvSpPr>
        <p:spPr>
          <a:xfrm>
            <a:off x="539552" y="3313316"/>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18</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539552" y="374536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4788024" y="57847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3" name="文本框 34"/>
          <p:cNvSpPr txBox="1"/>
          <p:nvPr/>
        </p:nvSpPr>
        <p:spPr>
          <a:xfrm>
            <a:off x="539552" y="3003798"/>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4" name="文本框 34"/>
          <p:cNvSpPr txBox="1"/>
          <p:nvPr/>
        </p:nvSpPr>
        <p:spPr>
          <a:xfrm>
            <a:off x="4788024" y="266524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5" name="文本框 34"/>
          <p:cNvSpPr txBox="1"/>
          <p:nvPr/>
        </p:nvSpPr>
        <p:spPr>
          <a:xfrm>
            <a:off x="4788024" y="2873431"/>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6" name="文本框 34"/>
          <p:cNvSpPr txBox="1"/>
          <p:nvPr/>
        </p:nvSpPr>
        <p:spPr>
          <a:xfrm>
            <a:off x="4788024" y="316930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7" name="文本框 34"/>
          <p:cNvSpPr txBox="1"/>
          <p:nvPr/>
        </p:nvSpPr>
        <p:spPr>
          <a:xfrm>
            <a:off x="4788024" y="793036"/>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8" name="文本框 34"/>
          <p:cNvSpPr txBox="1"/>
          <p:nvPr/>
        </p:nvSpPr>
        <p:spPr>
          <a:xfrm>
            <a:off x="4788024" y="100906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9" name="文本框 34"/>
          <p:cNvSpPr txBox="1"/>
          <p:nvPr/>
        </p:nvSpPr>
        <p:spPr>
          <a:xfrm>
            <a:off x="4788024" y="122508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20" name="文本框 34"/>
          <p:cNvSpPr txBox="1"/>
          <p:nvPr/>
        </p:nvSpPr>
        <p:spPr>
          <a:xfrm>
            <a:off x="4788024" y="194516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24</a:t>
            </a:r>
            <a:endParaRPr lang="zh-CN" altLang="en-US" sz="1600" b="1" dirty="0">
              <a:solidFill>
                <a:srgbClr val="FF0000"/>
              </a:solidFill>
              <a:latin typeface="黑体" panose="02010609060101010101" pitchFamily="49" charset="-122"/>
              <a:ea typeface="黑体" panose="02010609060101010101" pitchFamily="49" charset="-122"/>
            </a:endParaRPr>
          </a:p>
        </p:txBody>
      </p:sp>
      <p:cxnSp>
        <p:nvCxnSpPr>
          <p:cNvPr id="32" name="直接连接符 31"/>
          <p:cNvCxnSpPr/>
          <p:nvPr/>
        </p:nvCxnSpPr>
        <p:spPr>
          <a:xfrm>
            <a:off x="5724128" y="2483989"/>
            <a:ext cx="2952328" cy="19488"/>
          </a:xfrm>
          <a:prstGeom prst="line">
            <a:avLst/>
          </a:prstGeom>
          <a:noFill/>
          <a:ln w="25400" cap="flat" cmpd="sng" algn="ctr">
            <a:solidFill>
              <a:srgbClr val="FF0000"/>
            </a:solidFill>
            <a:prstDash val="solid"/>
          </a:ln>
          <a:effectLst/>
        </p:spPr>
      </p:cxnSp>
      <p:cxnSp>
        <p:nvCxnSpPr>
          <p:cNvPr id="35" name="直接连接符 34"/>
          <p:cNvCxnSpPr/>
          <p:nvPr/>
        </p:nvCxnSpPr>
        <p:spPr>
          <a:xfrm>
            <a:off x="4860032" y="2715766"/>
            <a:ext cx="3600400" cy="0"/>
          </a:xfrm>
          <a:prstGeom prst="line">
            <a:avLst/>
          </a:prstGeom>
          <a:noFill/>
          <a:ln w="25400" cap="flat" cmpd="sng" algn="ctr">
            <a:solidFill>
              <a:srgbClr val="FF0000"/>
            </a:solidFill>
            <a:prstDash val="solid"/>
          </a:ln>
          <a:effectLst/>
        </p:spPr>
      </p:cxnSp>
      <p:sp>
        <p:nvSpPr>
          <p:cNvPr id="45" name="矩形 44"/>
          <p:cNvSpPr/>
          <p:nvPr/>
        </p:nvSpPr>
        <p:spPr>
          <a:xfrm>
            <a:off x="4283968" y="3498401"/>
            <a:ext cx="4464496" cy="1421928"/>
          </a:xfrm>
          <a:prstGeom prst="rect">
            <a:avLst/>
          </a:prstGeom>
          <a:solidFill>
            <a:schemeClr val="accent2">
              <a:lumMod val="20000"/>
              <a:lumOff val="80000"/>
            </a:schemeClr>
          </a:solidFill>
        </p:spPr>
        <p:txBody>
          <a:bodyPr wrap="square">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既是征求妻子的意见，又表明自己的观点，更体现了渔夫的粗中有细和善良。</a:t>
            </a:r>
            <a:endParaRPr lang="zh-CN" altLang="en-US" sz="2400" b="1" dirty="0">
              <a:latin typeface="楷体" panose="02010609060101010101" pitchFamily="49" charset="-122"/>
              <a:ea typeface="楷体" panose="02010609060101010101" pitchFamily="49" charset="-122"/>
            </a:endParaRPr>
          </a:p>
        </p:txBody>
      </p:sp>
      <p:sp>
        <p:nvSpPr>
          <p:cNvPr id="34" name="圆角矩形 15"/>
          <p:cNvSpPr/>
          <p:nvPr/>
        </p:nvSpPr>
        <p:spPr>
          <a:xfrm>
            <a:off x="6516216" y="2493992"/>
            <a:ext cx="216024" cy="221774"/>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p>
        </p:txBody>
      </p:sp>
      <p:sp>
        <p:nvSpPr>
          <p:cNvPr id="36" name="矩形 35"/>
          <p:cNvSpPr/>
          <p:nvPr/>
        </p:nvSpPr>
        <p:spPr>
          <a:xfrm>
            <a:off x="483400" y="99473"/>
            <a:ext cx="4304623" cy="1865126"/>
          </a:xfrm>
          <a:prstGeom prst="rect">
            <a:avLst/>
          </a:prstGeom>
          <a:solidFill>
            <a:schemeClr val="accent5">
              <a:lumMod val="20000"/>
              <a:lumOff val="80000"/>
            </a:schemeClr>
          </a:solidFill>
        </p:spPr>
        <p:txBody>
          <a:bodyPr wrap="square">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渔夫为了抚养孩子，准备过更苦的日子，准备付出更多的辛苦。甘愿自己受苦也要帮助别人。</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34" grpId="0" animBg="1"/>
      <p:bldP spid="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7584" y="1127522"/>
            <a:ext cx="7632848" cy="1786643"/>
          </a:xfrm>
          <a:prstGeom prst="rect">
            <a:avLst/>
          </a:prstGeom>
          <a:noFill/>
        </p:spPr>
        <p:txBody>
          <a:bodyPr wrap="square" rtlCol="0">
            <a:spAutoFit/>
          </a:bodyPr>
          <a:lstStyle/>
          <a:p>
            <a:pPr>
              <a:lnSpc>
                <a:spcPct val="12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再读课文第</a:t>
            </a:r>
            <a:r>
              <a:rPr lang="en-US" altLang="zh-CN" sz="3200" b="1" dirty="0" smtClean="0">
                <a:latin typeface="宋体" panose="02010600030101010101" pitchFamily="2" charset="-122"/>
                <a:ea typeface="宋体" panose="02010600030101010101" pitchFamily="2" charset="-122"/>
              </a:rPr>
              <a:t>12—27</a:t>
            </a:r>
            <a:r>
              <a:rPr lang="zh-CN" altLang="en-US" sz="3200" b="1" dirty="0" smtClean="0">
                <a:latin typeface="宋体" panose="02010600030101010101" pitchFamily="2" charset="-122"/>
                <a:ea typeface="宋体" panose="02010600030101010101" pitchFamily="2" charset="-122"/>
              </a:rPr>
              <a:t>自然段，勾画描写桑娜语言的句子，说说你通过这些句子可以体会到什么。</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62695" y="843558"/>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r="3097"/>
          <a:stretch>
            <a:fillRect/>
          </a:stretch>
        </p:blipFill>
        <p:spPr bwMode="auto">
          <a:xfrm>
            <a:off x="4702722" y="2575485"/>
            <a:ext cx="4275062" cy="1078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6351" y="700611"/>
            <a:ext cx="4401432" cy="211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401" y="707012"/>
            <a:ext cx="4278446" cy="3736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34"/>
          <p:cNvSpPr txBox="1"/>
          <p:nvPr/>
        </p:nvSpPr>
        <p:spPr>
          <a:xfrm>
            <a:off x="539552" y="649020"/>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6" name="文本框 34"/>
          <p:cNvSpPr txBox="1"/>
          <p:nvPr/>
        </p:nvSpPr>
        <p:spPr>
          <a:xfrm>
            <a:off x="539552" y="1384911"/>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7" name="文本框 34"/>
          <p:cNvSpPr txBox="1"/>
          <p:nvPr/>
        </p:nvSpPr>
        <p:spPr>
          <a:xfrm>
            <a:off x="539551" y="1601983"/>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14</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8" name="文本框 34"/>
          <p:cNvSpPr txBox="1"/>
          <p:nvPr/>
        </p:nvSpPr>
        <p:spPr>
          <a:xfrm>
            <a:off x="539552" y="1794459"/>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9" name="文本框 34"/>
          <p:cNvSpPr txBox="1"/>
          <p:nvPr/>
        </p:nvSpPr>
        <p:spPr>
          <a:xfrm>
            <a:off x="539552" y="2094537"/>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0" name="文本框 34"/>
          <p:cNvSpPr txBox="1"/>
          <p:nvPr/>
        </p:nvSpPr>
        <p:spPr>
          <a:xfrm>
            <a:off x="539552" y="338532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18</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539552" y="381737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19</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4788024" y="650478"/>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20</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3" name="文本框 34"/>
          <p:cNvSpPr txBox="1"/>
          <p:nvPr/>
        </p:nvSpPr>
        <p:spPr>
          <a:xfrm>
            <a:off x="539552" y="3075806"/>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17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4" name="文本框 34"/>
          <p:cNvSpPr txBox="1"/>
          <p:nvPr/>
        </p:nvSpPr>
        <p:spPr>
          <a:xfrm>
            <a:off x="4788024" y="273725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25</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5" name="文本框 34"/>
          <p:cNvSpPr txBox="1"/>
          <p:nvPr/>
        </p:nvSpPr>
        <p:spPr>
          <a:xfrm>
            <a:off x="4788024" y="2945439"/>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26</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6" name="文本框 34"/>
          <p:cNvSpPr txBox="1"/>
          <p:nvPr/>
        </p:nvSpPr>
        <p:spPr>
          <a:xfrm>
            <a:off x="4788024" y="3241308"/>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27</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7" name="文本框 34"/>
          <p:cNvSpPr txBox="1"/>
          <p:nvPr/>
        </p:nvSpPr>
        <p:spPr>
          <a:xfrm>
            <a:off x="4788024" y="865044"/>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21</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8" name="文本框 34"/>
          <p:cNvSpPr txBox="1"/>
          <p:nvPr/>
        </p:nvSpPr>
        <p:spPr>
          <a:xfrm>
            <a:off x="4788024" y="1081068"/>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22</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19" name="文本框 34"/>
          <p:cNvSpPr txBox="1"/>
          <p:nvPr/>
        </p:nvSpPr>
        <p:spPr>
          <a:xfrm>
            <a:off x="4788024" y="129709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23</a:t>
            </a:r>
            <a:endParaRPr lang="zh-CN" altLang="en-US" sz="1600" b="1" dirty="0">
              <a:solidFill>
                <a:srgbClr val="FF0000"/>
              </a:solidFill>
              <a:latin typeface="黑体" panose="02010609060101010101" pitchFamily="49" charset="-122"/>
              <a:ea typeface="黑体" panose="02010609060101010101" pitchFamily="49" charset="-122"/>
            </a:endParaRPr>
          </a:p>
        </p:txBody>
      </p:sp>
      <p:sp>
        <p:nvSpPr>
          <p:cNvPr id="20" name="文本框 34"/>
          <p:cNvSpPr txBox="1"/>
          <p:nvPr/>
        </p:nvSpPr>
        <p:spPr>
          <a:xfrm>
            <a:off x="4788024" y="2017172"/>
            <a:ext cx="454575" cy="338554"/>
          </a:xfrm>
          <a:prstGeom prst="rect">
            <a:avLst/>
          </a:prstGeom>
          <a:noFill/>
        </p:spPr>
        <p:txBody>
          <a:bodyPr wrap="square" rtlCol="0">
            <a:spAutoFit/>
          </a:bodyPr>
          <a:lstStyle/>
          <a:p>
            <a:r>
              <a:rPr lang="en-US" altLang="zh-CN" sz="1600" b="1" dirty="0" smtClean="0">
                <a:solidFill>
                  <a:srgbClr val="FF0000"/>
                </a:solidFill>
                <a:latin typeface="黑体" panose="02010609060101010101" pitchFamily="49" charset="-122"/>
                <a:ea typeface="黑体" panose="02010609060101010101" pitchFamily="49" charset="-122"/>
              </a:rPr>
              <a:t>24</a:t>
            </a:r>
            <a:endParaRPr lang="zh-CN" altLang="en-US" sz="1600" b="1" dirty="0">
              <a:solidFill>
                <a:srgbClr val="FF0000"/>
              </a:solidFill>
              <a:latin typeface="黑体" panose="02010609060101010101" pitchFamily="49" charset="-122"/>
              <a:ea typeface="黑体" panose="02010609060101010101" pitchFamily="49" charset="-122"/>
            </a:endParaRPr>
          </a:p>
        </p:txBody>
      </p:sp>
      <p:cxnSp>
        <p:nvCxnSpPr>
          <p:cNvPr id="32" name="直接连接符 31"/>
          <p:cNvCxnSpPr/>
          <p:nvPr/>
        </p:nvCxnSpPr>
        <p:spPr>
          <a:xfrm>
            <a:off x="5184068" y="1635646"/>
            <a:ext cx="3492388" cy="19488"/>
          </a:xfrm>
          <a:prstGeom prst="line">
            <a:avLst/>
          </a:prstGeom>
          <a:noFill/>
          <a:ln w="25400" cap="flat" cmpd="sng" algn="ctr">
            <a:solidFill>
              <a:srgbClr val="0070C0"/>
            </a:solidFill>
            <a:prstDash val="solid"/>
          </a:ln>
          <a:effectLst/>
        </p:spPr>
      </p:cxnSp>
      <p:cxnSp>
        <p:nvCxnSpPr>
          <p:cNvPr id="35" name="直接连接符 34"/>
          <p:cNvCxnSpPr/>
          <p:nvPr/>
        </p:nvCxnSpPr>
        <p:spPr>
          <a:xfrm>
            <a:off x="4860032" y="1851670"/>
            <a:ext cx="3816424" cy="0"/>
          </a:xfrm>
          <a:prstGeom prst="line">
            <a:avLst/>
          </a:prstGeom>
          <a:noFill/>
          <a:ln w="25400" cap="flat" cmpd="sng" algn="ctr">
            <a:solidFill>
              <a:srgbClr val="0070C0"/>
            </a:solidFill>
            <a:prstDash val="solid"/>
          </a:ln>
          <a:effectLst/>
        </p:spPr>
      </p:cxnSp>
      <p:cxnSp>
        <p:nvCxnSpPr>
          <p:cNvPr id="28" name="直接连接符 27"/>
          <p:cNvCxnSpPr/>
          <p:nvPr/>
        </p:nvCxnSpPr>
        <p:spPr>
          <a:xfrm>
            <a:off x="945423" y="2186449"/>
            <a:ext cx="2906497" cy="0"/>
          </a:xfrm>
          <a:prstGeom prst="line">
            <a:avLst/>
          </a:prstGeom>
          <a:noFill/>
          <a:ln w="25400" cap="flat" cmpd="sng" algn="ctr">
            <a:solidFill>
              <a:srgbClr val="FF0000"/>
            </a:solidFill>
            <a:prstDash val="solid"/>
          </a:ln>
          <a:effectLst/>
        </p:spPr>
      </p:cxnSp>
      <p:cxnSp>
        <p:nvCxnSpPr>
          <p:cNvPr id="30" name="直接连接符 29"/>
          <p:cNvCxnSpPr/>
          <p:nvPr/>
        </p:nvCxnSpPr>
        <p:spPr>
          <a:xfrm>
            <a:off x="945423" y="3650422"/>
            <a:ext cx="3757299" cy="3830"/>
          </a:xfrm>
          <a:prstGeom prst="line">
            <a:avLst/>
          </a:prstGeom>
          <a:noFill/>
          <a:ln w="25400" cap="flat" cmpd="sng" algn="ctr">
            <a:solidFill>
              <a:srgbClr val="FF0000"/>
            </a:solidFill>
            <a:prstDash val="solid"/>
          </a:ln>
          <a:effectLst/>
        </p:spPr>
      </p:cxnSp>
      <p:cxnSp>
        <p:nvCxnSpPr>
          <p:cNvPr id="33" name="直接连接符 32"/>
          <p:cNvCxnSpPr/>
          <p:nvPr/>
        </p:nvCxnSpPr>
        <p:spPr>
          <a:xfrm>
            <a:off x="611560" y="3867894"/>
            <a:ext cx="2304256" cy="0"/>
          </a:xfrm>
          <a:prstGeom prst="line">
            <a:avLst/>
          </a:prstGeom>
          <a:noFill/>
          <a:ln w="25400" cap="flat" cmpd="sng" algn="ctr">
            <a:solidFill>
              <a:srgbClr val="FF0000"/>
            </a:solidFill>
            <a:prstDash val="solid"/>
          </a:ln>
          <a:effectLst/>
        </p:spPr>
      </p:cxnSp>
      <p:sp>
        <p:nvSpPr>
          <p:cNvPr id="37" name="对话气泡: 圆角矩形 14"/>
          <p:cNvSpPr/>
          <p:nvPr/>
        </p:nvSpPr>
        <p:spPr>
          <a:xfrm>
            <a:off x="766838" y="122364"/>
            <a:ext cx="2148978" cy="528114"/>
          </a:xfrm>
          <a:prstGeom prst="wedgeRoundRectCallout">
            <a:avLst>
              <a:gd name="adj1" fmla="val -9541"/>
              <a:gd name="adj2" fmla="val 105337"/>
              <a:gd name="adj3" fmla="val 16667"/>
            </a:avLst>
          </a:prstGeom>
          <a:solidFill>
            <a:schemeClr val="lt1"/>
          </a:solidFill>
          <a:ln w="25400">
            <a:solidFill>
              <a:schemeClr val="accent2">
                <a:lumMod val="75000"/>
              </a:schemeClr>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latin typeface="楷体" panose="02010609060101010101" pitchFamily="49" charset="-122"/>
                <a:ea typeface="楷体" panose="02010609060101010101" pitchFamily="49" charset="-122"/>
              </a:rPr>
              <a:t>心不在焉</a:t>
            </a:r>
            <a:endParaRPr lang="zh-CN" altLang="en-US" sz="2800" b="1" dirty="0">
              <a:latin typeface="楷体" panose="02010609060101010101" pitchFamily="49" charset="-122"/>
              <a:ea typeface="楷体" panose="02010609060101010101" pitchFamily="49" charset="-122"/>
            </a:endParaRPr>
          </a:p>
        </p:txBody>
      </p:sp>
      <p:cxnSp>
        <p:nvCxnSpPr>
          <p:cNvPr id="38" name="直接连接符 37"/>
          <p:cNvCxnSpPr/>
          <p:nvPr/>
        </p:nvCxnSpPr>
        <p:spPr>
          <a:xfrm>
            <a:off x="4860032" y="2094537"/>
            <a:ext cx="1224136" cy="0"/>
          </a:xfrm>
          <a:prstGeom prst="line">
            <a:avLst/>
          </a:prstGeom>
          <a:noFill/>
          <a:ln w="25400" cap="flat" cmpd="sng" algn="ctr">
            <a:solidFill>
              <a:srgbClr val="0070C0"/>
            </a:solidFill>
            <a:prstDash val="solid"/>
          </a:ln>
          <a:effectLst/>
        </p:spPr>
      </p:cxnSp>
      <p:sp>
        <p:nvSpPr>
          <p:cNvPr id="39" name="对话气泡: 圆角矩形 14"/>
          <p:cNvSpPr/>
          <p:nvPr/>
        </p:nvSpPr>
        <p:spPr>
          <a:xfrm>
            <a:off x="5130062" y="3740990"/>
            <a:ext cx="3600399" cy="528114"/>
          </a:xfrm>
          <a:prstGeom prst="wedgeRoundRectCallout">
            <a:avLst>
              <a:gd name="adj1" fmla="val 15170"/>
              <a:gd name="adj2" fmla="val -95885"/>
              <a:gd name="adj3" fmla="val 16667"/>
            </a:avLst>
          </a:prstGeom>
          <a:solidFill>
            <a:schemeClr val="lt1"/>
          </a:solidFill>
          <a:ln w="25400">
            <a:solidFill>
              <a:srgbClr val="0070C0"/>
            </a:solid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a:latin typeface="楷体" panose="02010609060101010101" pitchFamily="49" charset="-122"/>
                <a:ea typeface="楷体" panose="02010609060101010101" pitchFamily="49" charset="-122"/>
              </a:rPr>
              <a:t>内心</a:t>
            </a:r>
            <a:r>
              <a:rPr lang="zh-CN" altLang="en-US" sz="2800" b="1" dirty="0" smtClean="0">
                <a:latin typeface="楷体" panose="02010609060101010101" pitchFamily="49" charset="-122"/>
                <a:ea typeface="楷体" panose="02010609060101010101" pitchFamily="49" charset="-122"/>
              </a:rPr>
              <a:t>纠结、欲言又止</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7584" y="2534915"/>
            <a:ext cx="7538045" cy="1221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7"/>
          <p:cNvSpPr txBox="1"/>
          <p:nvPr/>
        </p:nvSpPr>
        <p:spPr>
          <a:xfrm>
            <a:off x="729161" y="196572"/>
            <a:ext cx="1617799" cy="646986"/>
          </a:xfrm>
          <a:prstGeom prst="roundRect">
            <a:avLst/>
          </a:prstGeom>
          <a:noFill/>
          <a:ln w="19050">
            <a:solidFill>
              <a:schemeClr val="accent3">
                <a:lumMod val="50000"/>
              </a:schemeClr>
            </a:solidFill>
          </a:ln>
        </p:spPr>
        <p:txBody>
          <a:bodyPr wrap="square" rtlCol="0">
            <a:spAutoFit/>
          </a:bodyPr>
          <a:lstStyle/>
          <a:p>
            <a:pPr lvl="0" algn="ctr"/>
            <a:r>
              <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rPr>
              <a:t>小练笔</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331" y="196572"/>
            <a:ext cx="559476" cy="545460"/>
          </a:xfrm>
          <a:prstGeom prst="rect">
            <a:avLst/>
          </a:prstGeom>
        </p:spPr>
      </p:pic>
      <p:sp>
        <p:nvSpPr>
          <p:cNvPr id="5" name="文本框 1"/>
          <p:cNvSpPr txBox="1"/>
          <p:nvPr/>
        </p:nvSpPr>
        <p:spPr>
          <a:xfrm>
            <a:off x="827584" y="1162695"/>
            <a:ext cx="7632848" cy="1195712"/>
          </a:xfrm>
          <a:prstGeom prst="rect">
            <a:avLst/>
          </a:prstGeom>
          <a:noFill/>
        </p:spPr>
        <p:txBody>
          <a:bodyPr wrap="square" rtlCol="0">
            <a:spAutoFit/>
          </a:bodyPr>
          <a:lstStyle/>
          <a:p>
            <a:pPr>
              <a:lnSpc>
                <a:spcPct val="12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沉默中，桑娜会想些什么呢？联系课文内容，写一写桑娜的心理活动。</a:t>
            </a:r>
            <a:endParaRPr lang="zh-CN" altLang="en-US" sz="32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61612" y="939903"/>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标注 3"/>
          <p:cNvSpPr/>
          <p:nvPr/>
        </p:nvSpPr>
        <p:spPr>
          <a:xfrm>
            <a:off x="754751" y="2462907"/>
            <a:ext cx="7705681" cy="1765027"/>
          </a:xfrm>
          <a:prstGeom prst="wedgeRoundRectCallout">
            <a:avLst>
              <a:gd name="adj1" fmla="val -48871"/>
              <a:gd name="adj2" fmla="val 18241"/>
              <a:gd name="adj3" fmla="val 16667"/>
            </a:avLst>
          </a:prstGeom>
          <a:solidFill>
            <a:srgbClr val="CAFAFE"/>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    </a:t>
            </a:r>
            <a:r>
              <a:rPr lang="zh-CN"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日子已经十分艰苦了，现在又抱回两个</a:t>
            </a:r>
            <a:r>
              <a:rPr lang="zh-CN" altLang="zh-CN" sz="2800" b="1" kern="100" dirty="0" smtClean="0">
                <a:solidFill>
                  <a:schemeClr val="tx1"/>
                </a:solidFill>
                <a:latin typeface="楷体" panose="02010609060101010101" pitchFamily="49" charset="-122"/>
                <a:ea typeface="楷体" panose="02010609060101010101" pitchFamily="49" charset="-122"/>
                <a:cs typeface="Times New Roman" panose="02020603050405020304" charset="0"/>
              </a:rPr>
              <a:t>孩子</a:t>
            </a:r>
            <a:r>
              <a:rPr lang="en-US" altLang="zh-CN" sz="2800" b="1" kern="100" dirty="0" smtClean="0">
                <a:solidFill>
                  <a:schemeClr val="tx1"/>
                </a:solidFill>
                <a:latin typeface="楷体" panose="02010609060101010101" pitchFamily="49" charset="-122"/>
                <a:ea typeface="楷体" panose="02010609060101010101" pitchFamily="49" charset="-122"/>
                <a:cs typeface="Times New Roman" panose="02020603050405020304" charset="0"/>
              </a:rPr>
              <a:t>……</a:t>
            </a:r>
            <a:r>
              <a:rPr lang="zh-CN" altLang="zh-CN" sz="2800" b="1" kern="100" dirty="0" smtClean="0">
                <a:solidFill>
                  <a:schemeClr val="tx1"/>
                </a:solidFill>
                <a:latin typeface="楷体" panose="02010609060101010101" pitchFamily="49" charset="-122"/>
                <a:ea typeface="楷体" panose="02010609060101010101" pitchFamily="49" charset="-122"/>
                <a:cs typeface="Times New Roman" panose="02020603050405020304" charset="0"/>
              </a:rPr>
              <a:t>丈夫</a:t>
            </a:r>
            <a:r>
              <a:rPr lang="zh-CN"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冒着生命危险劳动，已经为这个家的生计拼</a:t>
            </a:r>
            <a:r>
              <a:rPr lang="zh-CN" altLang="en-US"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命</a:t>
            </a:r>
            <a:r>
              <a:rPr lang="zh-CN"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了</a:t>
            </a:r>
            <a:r>
              <a:rPr lang="en-US"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a:t>
            </a:r>
            <a:r>
              <a:rPr lang="zh-CN" altLang="zh-CN" sz="2800" b="1" kern="100" dirty="0">
                <a:solidFill>
                  <a:schemeClr val="tx1"/>
                </a:solidFill>
                <a:latin typeface="楷体" panose="02010609060101010101" pitchFamily="49" charset="-122"/>
                <a:ea typeface="楷体" panose="02010609060101010101" pitchFamily="49" charset="-122"/>
                <a:cs typeface="Times New Roman" panose="02020603050405020304" charset="0"/>
              </a:rPr>
              <a:t>今后的日子又该怎么过呢？</a:t>
            </a:r>
            <a:endParaRPr lang="zh-CN" altLang="zh-CN" sz="2400" b="1"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328" y="2499742"/>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004048" y="944602"/>
            <a:ext cx="3600400" cy="2332946"/>
          </a:xfrm>
          <a:prstGeom prst="rect">
            <a:avLst/>
          </a:prstGeom>
        </p:spPr>
        <p:txBody>
          <a:bodyPr wrap="square">
            <a:spAutoFit/>
          </a:bodyPr>
          <a:lstStyle/>
          <a:p>
            <a:pPr>
              <a:lnSpc>
                <a:spcPct val="130000"/>
              </a:lnSpc>
              <a:spcBef>
                <a:spcPct val="50000"/>
              </a:spcBef>
            </a:pPr>
            <a:r>
              <a:rPr lang="zh-CN" altLang="en-US" sz="2800" b="1" dirty="0">
                <a:solidFill>
                  <a:prstClr val="black"/>
                </a:solidFill>
                <a:latin typeface="宋体" panose="02010600030101010101" pitchFamily="2" charset="-122"/>
                <a:ea typeface="宋体" panose="02010600030101010101" pitchFamily="2" charset="-122"/>
              </a:rPr>
              <a:t>   </a:t>
            </a:r>
            <a:r>
              <a:rPr lang="zh-CN" altLang="en-US" sz="2800" b="1" dirty="0" smtClean="0">
                <a:solidFill>
                  <a:prstClr val="black"/>
                </a:solidFill>
                <a:latin typeface="宋体" panose="02010600030101010101" pitchFamily="2" charset="-122"/>
                <a:ea typeface="宋体" panose="02010600030101010101" pitchFamily="2" charset="-122"/>
              </a:rPr>
              <a:t>小说最后定格在这个画面。说一说</a:t>
            </a:r>
            <a:r>
              <a:rPr lang="zh-CN" altLang="en-US" sz="2800" b="1" dirty="0">
                <a:solidFill>
                  <a:prstClr val="black"/>
                </a:solidFill>
                <a:latin typeface="宋体" panose="02010600030101010101" pitchFamily="2" charset="-122"/>
                <a:ea typeface="宋体" panose="02010600030101010101" pitchFamily="2" charset="-122"/>
              </a:rPr>
              <a:t>：这</a:t>
            </a:r>
            <a:r>
              <a:rPr lang="zh-CN" altLang="en-US" sz="2800" b="1" dirty="0" smtClean="0">
                <a:solidFill>
                  <a:prstClr val="black"/>
                </a:solidFill>
                <a:latin typeface="宋体" panose="02010600030101010101" pitchFamily="2" charset="-122"/>
                <a:ea typeface="宋体" panose="02010600030101010101" pitchFamily="2" charset="-122"/>
              </a:rPr>
              <a:t>幅画面让</a:t>
            </a:r>
            <a:r>
              <a:rPr lang="zh-CN" altLang="en-US" sz="2800" b="1" dirty="0">
                <a:solidFill>
                  <a:prstClr val="black"/>
                </a:solidFill>
                <a:latin typeface="宋体" panose="02010600030101010101" pitchFamily="2" charset="-122"/>
                <a:ea typeface="宋体" panose="02010600030101010101" pitchFamily="2" charset="-122"/>
              </a:rPr>
              <a:t>你联想到文中的哪些内容？</a:t>
            </a:r>
            <a:endParaRPr lang="zh-CN" altLang="en-US" sz="2800" b="1" dirty="0">
              <a:solidFill>
                <a:prstClr val="black"/>
              </a:solidFill>
              <a:latin typeface="宋体" panose="02010600030101010101" pitchFamily="2" charset="-122"/>
              <a:ea typeface="宋体" panose="02010600030101010101" pitchFamily="2" charset="-122"/>
            </a:endParaRPr>
          </a:p>
        </p:txBody>
      </p:sp>
      <p:pic>
        <p:nvPicPr>
          <p:cNvPr id="1026" name="Picture 2" descr="C:\Users\CHB-WYW\Desktop\L9SV{OV7%NOIRRKGT8U9UP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260" y="689781"/>
            <a:ext cx="4152900" cy="3409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0839" y="474666"/>
            <a:ext cx="1832553" cy="584775"/>
          </a:xfrm>
          <a:prstGeom prst="rect">
            <a:avLst/>
          </a:prstGeom>
        </p:spPr>
        <p:txBody>
          <a:bodyPr wrap="none">
            <a:spAutoFit/>
          </a:bodyPr>
          <a:lstStyle/>
          <a:p>
            <a:pPr algn="ctr"/>
            <a:r>
              <a:rPr lang="zh-CN" altLang="en-US" sz="3200" b="1" dirty="0">
                <a:solidFill>
                  <a:srgbClr val="0000FF"/>
                </a:solidFill>
                <a:latin typeface="黑体" panose="02010609060101010101" pitchFamily="49" charset="-122"/>
                <a:ea typeface="黑体" panose="02010609060101010101" pitchFamily="49" charset="-122"/>
              </a:rPr>
              <a:t>写作背景</a:t>
            </a: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3" name="矩形 2"/>
          <p:cNvSpPr/>
          <p:nvPr/>
        </p:nvSpPr>
        <p:spPr>
          <a:xfrm>
            <a:off x="462211" y="1127398"/>
            <a:ext cx="8208912" cy="3192145"/>
          </a:xfrm>
          <a:prstGeom prst="rect">
            <a:avLst/>
          </a:prstGeom>
        </p:spPr>
        <p:txBody>
          <a:bodyPr wrap="square">
            <a:spAutoFit/>
          </a:bodyPr>
          <a:lstStyle/>
          <a:p>
            <a:pPr algn="just">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穷人</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的</a:t>
            </a:r>
            <a:r>
              <a:rPr lang="zh-CN" altLang="en-US" sz="2800" b="1">
                <a:latin typeface="楷体" panose="02010609060101010101" pitchFamily="49" charset="-122"/>
                <a:ea typeface="楷体" panose="02010609060101010101" pitchFamily="49" charset="-122"/>
              </a:rPr>
              <a:t>写作</a:t>
            </a:r>
            <a:r>
              <a:rPr lang="zh-CN" altLang="en-US" sz="2800" b="1" smtClean="0">
                <a:latin typeface="楷体" panose="02010609060101010101" pitchFamily="49" charset="-122"/>
                <a:ea typeface="楷体" panose="02010609060101010101" pitchFamily="49" charset="-122"/>
              </a:rPr>
              <a:t>年代，正是</a:t>
            </a:r>
            <a:r>
              <a:rPr lang="zh-CN" altLang="en-US" sz="2800" b="1" dirty="0">
                <a:latin typeface="楷体" panose="02010609060101010101" pitchFamily="49" charset="-122"/>
                <a:ea typeface="楷体" panose="02010609060101010101" pitchFamily="49" charset="-122"/>
              </a:rPr>
              <a:t>俄国历史上阶级矛盾空前激化的时期。在这个时期，贵族、资产阶级榨取人民的血汗</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生活奢华而道德堕落</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广大劳动人民的生活极端贫困，然而他们却高尚淳朴。这篇小说真实地反映了这一历史时期劳动人民的苦难生活和他们的高尚品德。</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3427" y="771550"/>
            <a:ext cx="6617295" cy="254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15"/>
          <p:cNvSpPr/>
          <p:nvPr/>
        </p:nvSpPr>
        <p:spPr>
          <a:xfrm>
            <a:off x="4438817" y="1521424"/>
            <a:ext cx="1044910" cy="36192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prstClr val="white"/>
              </a:solidFill>
            </a:endParaRPr>
          </a:p>
        </p:txBody>
      </p:sp>
      <p:sp>
        <p:nvSpPr>
          <p:cNvPr id="8" name="矩形 7"/>
          <p:cNvSpPr/>
          <p:nvPr/>
        </p:nvSpPr>
        <p:spPr>
          <a:xfrm>
            <a:off x="755576" y="3465640"/>
            <a:ext cx="7672995" cy="1040285"/>
          </a:xfrm>
          <a:prstGeom prst="rect">
            <a:avLst/>
          </a:prstGeom>
          <a:solidFill>
            <a:srgbClr val="FFFFCC"/>
          </a:solidFill>
        </p:spPr>
        <p:txBody>
          <a:bodyPr wrap="square">
            <a:spAutoFit/>
          </a:bodyPr>
          <a:lstStyle/>
          <a:p>
            <a:pPr>
              <a:lnSpc>
                <a:spcPct val="110000"/>
              </a:lnSpc>
            </a:pPr>
            <a:r>
              <a:rPr lang="zh-CN" altLang="en-US" sz="2800" b="1" dirty="0">
                <a:solidFill>
                  <a:prstClr val="black"/>
                </a:solidFill>
                <a:latin typeface="楷体" panose="02010609060101010101" pitchFamily="49" charset="-122"/>
                <a:ea typeface="楷体" panose="02010609060101010101" pitchFamily="49" charset="-122"/>
              </a:rPr>
              <a:t>    这</a:t>
            </a:r>
            <a:r>
              <a:rPr lang="zh-CN" altLang="en-US" sz="2800" b="1" dirty="0" smtClean="0">
                <a:solidFill>
                  <a:prstClr val="black"/>
                </a:solidFill>
                <a:latin typeface="楷体" panose="02010609060101010101" pitchFamily="49" charset="-122"/>
                <a:ea typeface="楷体" panose="02010609060101010101" pitchFamily="49" charset="-122"/>
              </a:rPr>
              <a:t>不只是小屋内环境</a:t>
            </a:r>
            <a:r>
              <a:rPr lang="zh-CN" altLang="en-US" sz="2800" b="1" dirty="0">
                <a:solidFill>
                  <a:prstClr val="black"/>
                </a:solidFill>
                <a:latin typeface="楷体" panose="02010609060101010101" pitchFamily="49" charset="-122"/>
                <a:ea typeface="楷体" panose="02010609060101010101" pitchFamily="49" charset="-122"/>
              </a:rPr>
              <a:t>的温暖，更是人情的温暖和一家人的善良。</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0596"/>
          <p:cNvSpPr txBox="1"/>
          <p:nvPr/>
        </p:nvSpPr>
        <p:spPr>
          <a:xfrm>
            <a:off x="823319" y="511942"/>
            <a:ext cx="7236871" cy="1195712"/>
          </a:xfrm>
          <a:prstGeom prst="rect">
            <a:avLst/>
          </a:prstGeom>
          <a:noFill/>
          <a:ln w="9525">
            <a:noFill/>
          </a:ln>
        </p:spPr>
        <p:txBody>
          <a:bodyPr wrap="square">
            <a:spAutoFit/>
          </a:bodyPr>
          <a:lstStyle/>
          <a:p>
            <a:pPr algn="just">
              <a:lnSpc>
                <a:spcPct val="120000"/>
              </a:lnSpc>
              <a:spcBef>
                <a:spcPct val="50000"/>
              </a:spcBef>
            </a:pP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rPr>
              <a:t>　　</a:t>
            </a:r>
            <a:r>
              <a:rPr lang="zh-CN" altLang="en-US" sz="3200" b="1" dirty="0" smtClean="0">
                <a:solidFill>
                  <a:prstClr val="black"/>
                </a:solidFill>
                <a:latin typeface="宋体" panose="02010600030101010101" pitchFamily="2" charset="-122"/>
                <a:ea typeface="宋体" panose="02010600030101010101" pitchFamily="2" charset="-122"/>
                <a:cs typeface="黑体" panose="02010609060101010101" pitchFamily="49" charset="-122"/>
              </a:rPr>
              <a:t>你认为桑娜和渔夫是穷人吗？请用下面的句式说一说你的理解。</a:t>
            </a:r>
            <a:endParaRPr lang="zh-CN" altLang="en-US" sz="3200" b="1" dirty="0">
              <a:solidFill>
                <a:prstClr val="black"/>
              </a:solidFill>
              <a:latin typeface="宋体" panose="02010600030101010101" pitchFamily="2" charset="-122"/>
              <a:ea typeface="宋体" panose="02010600030101010101" pitchFamily="2" charset="-122"/>
              <a:cs typeface="黑体" panose="02010609060101010101" pitchFamily="49"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07963" y="217983"/>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848238" y="1707654"/>
            <a:ext cx="7399094" cy="738664"/>
          </a:xfrm>
          <a:prstGeom prst="rect">
            <a:avLst/>
          </a:prstGeom>
          <a:noFill/>
        </p:spPr>
        <p:txBody>
          <a:bodyPr wrap="square">
            <a:spAutoFit/>
          </a:bodyPr>
          <a:lstStyle/>
          <a:p>
            <a:pPr>
              <a:lnSpc>
                <a:spcPct val="150000"/>
              </a:lnSpc>
            </a:pPr>
            <a:r>
              <a:rPr lang="en-US" altLang="zh-CN" sz="2800" b="1" dirty="0">
                <a:solidFill>
                  <a:prstClr val="black"/>
                </a:solidFill>
                <a:latin typeface="楷体" panose="02010609060101010101" pitchFamily="49" charset="-122"/>
                <a:ea typeface="楷体" panose="02010609060101010101" pitchFamily="49" charset="-122"/>
                <a:cs typeface="黑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cs typeface="黑体" panose="02010609060101010101" pitchFamily="49" charset="-122"/>
              </a:rPr>
              <a:t>穷人虽然很穷，但他们拥有（    ）。</a:t>
            </a:r>
            <a:endParaRPr lang="zh-CN" altLang="en-US" sz="2800" b="1" dirty="0">
              <a:solidFill>
                <a:prstClr val="black"/>
              </a:solidFill>
              <a:latin typeface="楷体" panose="02010609060101010101" pitchFamily="49" charset="-122"/>
              <a:ea typeface="楷体" panose="02010609060101010101" pitchFamily="49" charset="-122"/>
              <a:cs typeface="黑体" panose="02010609060101010101" pitchFamily="49" charset="-122"/>
            </a:endParaRPr>
          </a:p>
        </p:txBody>
      </p:sp>
      <p:sp>
        <p:nvSpPr>
          <p:cNvPr id="5" name="TextBox 4"/>
          <p:cNvSpPr txBox="1"/>
          <p:nvPr/>
        </p:nvSpPr>
        <p:spPr>
          <a:xfrm>
            <a:off x="1187624" y="2449310"/>
            <a:ext cx="972108" cy="523220"/>
          </a:xfrm>
          <a:prstGeom prst="rect">
            <a:avLst/>
          </a:prstGeom>
          <a:solidFill>
            <a:srgbClr val="CAFAFE"/>
          </a:solidFill>
          <a:effectLst>
            <a:softEdge rad="31750"/>
          </a:effectLst>
        </p:spPr>
        <p:txBody>
          <a:bodyPr wrap="square" rtlCol="0">
            <a:spAutoFit/>
          </a:bodyPr>
          <a:lstStyle/>
          <a:p>
            <a:pPr algn="ctr"/>
            <a:r>
              <a:rPr lang="zh-CN" altLang="en-US" sz="2800" b="1" dirty="0" smtClean="0">
                <a:solidFill>
                  <a:prstClr val="black"/>
                </a:solidFill>
                <a:latin typeface="楷体" panose="02010609060101010101" pitchFamily="49" charset="-122"/>
                <a:ea typeface="楷体" panose="02010609060101010101" pitchFamily="49" charset="-122"/>
              </a:rPr>
              <a:t>勤劳</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6" name="TextBox 5"/>
          <p:cNvSpPr txBox="1"/>
          <p:nvPr/>
        </p:nvSpPr>
        <p:spPr>
          <a:xfrm>
            <a:off x="2566527" y="2449310"/>
            <a:ext cx="972108" cy="523220"/>
          </a:xfrm>
          <a:prstGeom prst="rect">
            <a:avLst/>
          </a:prstGeom>
          <a:solidFill>
            <a:schemeClr val="accent2">
              <a:lumMod val="20000"/>
              <a:lumOff val="80000"/>
            </a:schemeClr>
          </a:solidFill>
          <a:effectLst>
            <a:softEdge rad="31750"/>
          </a:effectLst>
        </p:spPr>
        <p:txBody>
          <a:bodyPr wrap="square" rtlCol="0">
            <a:spAutoFit/>
          </a:bodyPr>
          <a:lstStyle/>
          <a:p>
            <a:pPr algn="ctr"/>
            <a:r>
              <a:rPr lang="zh-CN" altLang="en-US" sz="2800" b="1" dirty="0" smtClean="0">
                <a:solidFill>
                  <a:prstClr val="black"/>
                </a:solidFill>
                <a:latin typeface="楷体" panose="02010609060101010101" pitchFamily="49" charset="-122"/>
                <a:ea typeface="楷体" panose="02010609060101010101" pitchFamily="49" charset="-122"/>
              </a:rPr>
              <a:t>善良</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7" name="TextBox 6"/>
          <p:cNvSpPr txBox="1"/>
          <p:nvPr/>
        </p:nvSpPr>
        <p:spPr>
          <a:xfrm>
            <a:off x="3929623" y="2456521"/>
            <a:ext cx="972108" cy="523220"/>
          </a:xfrm>
          <a:prstGeom prst="rect">
            <a:avLst/>
          </a:prstGeom>
          <a:solidFill>
            <a:srgbClr val="FFFFCC"/>
          </a:solidFill>
          <a:effectLst>
            <a:softEdge rad="31750"/>
          </a:effectLst>
        </p:spPr>
        <p:txBody>
          <a:bodyPr wrap="square" rtlCol="0">
            <a:spAutoFit/>
          </a:bodyPr>
          <a:lstStyle/>
          <a:p>
            <a:pPr algn="ctr"/>
            <a:r>
              <a:rPr lang="zh-CN" altLang="en-US" sz="2800" b="1" dirty="0" smtClean="0">
                <a:solidFill>
                  <a:prstClr val="black"/>
                </a:solidFill>
                <a:latin typeface="楷体" panose="02010609060101010101" pitchFamily="49" charset="-122"/>
                <a:ea typeface="楷体" panose="02010609060101010101" pitchFamily="49" charset="-122"/>
              </a:rPr>
              <a:t>爱心</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8" name="TextBox 7"/>
          <p:cNvSpPr txBox="1"/>
          <p:nvPr/>
        </p:nvSpPr>
        <p:spPr>
          <a:xfrm>
            <a:off x="5225767" y="2448348"/>
            <a:ext cx="1290449" cy="523220"/>
          </a:xfrm>
          <a:prstGeom prst="rect">
            <a:avLst/>
          </a:prstGeom>
          <a:solidFill>
            <a:schemeClr val="accent6">
              <a:lumMod val="40000"/>
              <a:lumOff val="60000"/>
            </a:schemeClr>
          </a:solidFill>
          <a:effectLst>
            <a:softEdge rad="31750"/>
          </a:effectLst>
        </p:spPr>
        <p:txBody>
          <a:bodyPr wrap="square" rtlCol="0">
            <a:spAutoFit/>
          </a:bodyPr>
          <a:lstStyle/>
          <a:p>
            <a:pPr algn="ctr"/>
            <a:r>
              <a:rPr lang="zh-CN" altLang="en-US" sz="2800" b="1" dirty="0" smtClean="0">
                <a:solidFill>
                  <a:prstClr val="black"/>
                </a:solidFill>
                <a:latin typeface="楷体" panose="02010609060101010101" pitchFamily="49" charset="-122"/>
                <a:ea typeface="楷体" panose="02010609060101010101" pitchFamily="49" charset="-122"/>
              </a:rPr>
              <a:t>同情心</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9" name="TextBox 8"/>
          <p:cNvSpPr txBox="1"/>
          <p:nvPr/>
        </p:nvSpPr>
        <p:spPr>
          <a:xfrm>
            <a:off x="6953959" y="2449310"/>
            <a:ext cx="999728" cy="523220"/>
          </a:xfrm>
          <a:prstGeom prst="rect">
            <a:avLst/>
          </a:prstGeom>
          <a:solidFill>
            <a:schemeClr val="tx2">
              <a:lumMod val="20000"/>
              <a:lumOff val="80000"/>
            </a:schemeClr>
          </a:solidFill>
          <a:effectLst>
            <a:softEdge rad="31750"/>
          </a:effectLst>
        </p:spPr>
        <p:txBody>
          <a:bodyPr wrap="square" rtlCol="0">
            <a:spAutoFit/>
          </a:bodyPr>
          <a:lstStyle/>
          <a:p>
            <a:pPr algn="ctr"/>
            <a:r>
              <a:rPr lang="en-US" altLang="zh-CN" sz="2800" b="1" dirty="0" smtClean="0">
                <a:solidFill>
                  <a:prstClr val="black"/>
                </a:solidFill>
                <a:latin typeface="楷体" panose="02010609060101010101" pitchFamily="49" charset="-122"/>
                <a:ea typeface="楷体" panose="02010609060101010101" pitchFamily="49" charset="-122"/>
              </a:rPr>
              <a:t>……</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3076" name="Picture 4" descr="http://pic.51yuansu.com/pic3/cover/03/05/97/5b30c2c247dbe_610.jpg"/>
          <p:cNvPicPr>
            <a:picLocks noChangeAspect="1" noChangeArrowheads="1"/>
          </p:cNvPicPr>
          <p:nvPr/>
        </p:nvPicPr>
        <p:blipFill>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a:off x="4644009" y="2427734"/>
            <a:ext cx="3603324" cy="247568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344" y="3824727"/>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375878" y="3344674"/>
            <a:ext cx="2139585" cy="523220"/>
          </a:xfrm>
          <a:prstGeom prst="rect">
            <a:avLst/>
          </a:prstGeom>
          <a:noFill/>
        </p:spPr>
        <p:txBody>
          <a:bodyPr wrap="square" rtlCol="0">
            <a:spAutoFit/>
          </a:bodyPr>
          <a:lstStyle/>
          <a:p>
            <a:r>
              <a:rPr lang="zh-CN" altLang="en-US" sz="2800" b="1" dirty="0" smtClean="0">
                <a:solidFill>
                  <a:srgbClr val="2060BE"/>
                </a:solidFill>
                <a:latin typeface="黑体" panose="02010609060101010101" pitchFamily="49" charset="-122"/>
                <a:ea typeface="黑体" panose="02010609060101010101" pitchFamily="49" charset="-122"/>
              </a:rPr>
              <a:t>穷人，不穷！</a:t>
            </a:r>
            <a:endParaRPr lang="zh-CN" altLang="en-US" sz="2800" b="1" dirty="0">
              <a:solidFill>
                <a:srgbClr val="2060BE"/>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076"/>
                                        </p:tgtEl>
                                        <p:attrNameLst>
                                          <p:attrName>style.visibility</p:attrName>
                                        </p:attrNameLst>
                                      </p:cBhvr>
                                      <p:to>
                                        <p:strVal val="visible"/>
                                      </p:to>
                                    </p:set>
                                    <p:animEffect transition="in" filter="fade">
                                      <p:cBhvr>
                                        <p:cTn id="42" dur="1000"/>
                                        <p:tgtEl>
                                          <p:spTgt spid="3076"/>
                                        </p:tgtEl>
                                      </p:cBhvr>
                                    </p:animEffect>
                                    <p:anim calcmode="lin" valueType="num">
                                      <p:cBhvr>
                                        <p:cTn id="43" dur="1000" fill="hold"/>
                                        <p:tgtEl>
                                          <p:spTgt spid="3076"/>
                                        </p:tgtEl>
                                        <p:attrNameLst>
                                          <p:attrName>ppt_x</p:attrName>
                                        </p:attrNameLst>
                                      </p:cBhvr>
                                      <p:tavLst>
                                        <p:tav tm="0">
                                          <p:val>
                                            <p:strVal val="#ppt_x"/>
                                          </p:val>
                                        </p:tav>
                                        <p:tav tm="100000">
                                          <p:val>
                                            <p:strVal val="#ppt_x"/>
                                          </p:val>
                                        </p:tav>
                                      </p:tavLst>
                                    </p:anim>
                                    <p:anim calcmode="lin" valueType="num">
                                      <p:cBhvr>
                                        <p:cTn id="44"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3"/>
          <p:cNvSpPr/>
          <p:nvPr/>
        </p:nvSpPr>
        <p:spPr>
          <a:xfrm>
            <a:off x="895157" y="1419622"/>
            <a:ext cx="7790833" cy="1397231"/>
          </a:xfrm>
          <a:prstGeom prst="wedgeRoundRectCallout">
            <a:avLst>
              <a:gd name="adj1" fmla="val -48244"/>
              <a:gd name="adj2" fmla="val 16374"/>
              <a:gd name="adj3" fmla="val 16667"/>
            </a:avLst>
          </a:prstGeom>
          <a:solidFill>
            <a:srgbClr val="CAFAFE"/>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这篇课文反映的是一百多年前沙皇统治下的穷人们的悲惨生活，所以本文以</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穷人</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为题更宽泛。</a:t>
            </a:r>
            <a:endParaRPr lang="zh-CN" altLang="zh-CN" sz="2000" b="1" dirty="0">
              <a:solidFill>
                <a:prstClr val="black"/>
              </a:solidFill>
              <a:latin typeface="楷体" panose="02010609060101010101" pitchFamily="49" charset="-122"/>
              <a:ea typeface="楷体" panose="02010609060101010101" pitchFamily="49" charset="-122"/>
            </a:endParaRPr>
          </a:p>
        </p:txBody>
      </p:sp>
      <p:sp>
        <p:nvSpPr>
          <p:cNvPr id="5" name="圆角矩形标注 3"/>
          <p:cNvSpPr/>
          <p:nvPr/>
        </p:nvSpPr>
        <p:spPr>
          <a:xfrm>
            <a:off x="895157" y="3046727"/>
            <a:ext cx="7790833" cy="1397231"/>
          </a:xfrm>
          <a:prstGeom prst="wedgeRoundRectCallout">
            <a:avLst>
              <a:gd name="adj1" fmla="val 49832"/>
              <a:gd name="adj2" fmla="val 14233"/>
              <a:gd name="adj3" fmla="val 16667"/>
            </a:avLst>
          </a:prstGeom>
          <a:solidFill>
            <a:srgbClr val="FFFFCC"/>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以</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穷人</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为题更能体现主旨，虽然人穷，但为了帮助别人，宁愿自己吃苦受累，像这样的穷人还有很多。</a:t>
            </a:r>
            <a:endParaRPr lang="zh-CN"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6"/>
          <p:cNvSpPr txBox="1"/>
          <p:nvPr/>
        </p:nvSpPr>
        <p:spPr>
          <a:xfrm>
            <a:off x="827598" y="628107"/>
            <a:ext cx="8136890" cy="540725"/>
          </a:xfrm>
          <a:prstGeom prst="rect">
            <a:avLst/>
          </a:prstGeom>
          <a:noFill/>
        </p:spPr>
        <p:txBody>
          <a:bodyPr wrap="square" rtlCol="0" anchor="t">
            <a:spAutoFit/>
          </a:bodyPr>
          <a:lstStyle/>
          <a:p>
            <a:pPr algn="ctr">
              <a:lnSpc>
                <a:spcPct val="120000"/>
              </a:lnSpc>
            </a:pP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rPr>
              <a:t>小组讨论：课文</a:t>
            </a: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sym typeface="+mn-ea"/>
              </a:rPr>
              <a:t>为什么</a:t>
            </a: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rPr>
              <a:t>以</a:t>
            </a:r>
            <a:r>
              <a:rPr lang="en-US" altLang="zh-CN" sz="2800" b="1" dirty="0">
                <a:solidFill>
                  <a:prstClr val="black"/>
                </a:solidFill>
                <a:latin typeface="宋体" panose="02010600030101010101" pitchFamily="2" charset="-122"/>
                <a:ea typeface="宋体" panose="02010600030101010101" pitchFamily="2" charset="-122"/>
                <a:cs typeface="黑体" panose="02010609060101010101" pitchFamily="49" charset="-122"/>
              </a:rPr>
              <a:t>《</a:t>
            </a: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rPr>
              <a:t>穷人</a:t>
            </a:r>
            <a:r>
              <a:rPr lang="en-US" altLang="zh-CN" sz="2800" b="1" dirty="0">
                <a:solidFill>
                  <a:prstClr val="black"/>
                </a:solidFill>
                <a:latin typeface="宋体" panose="02010600030101010101" pitchFamily="2" charset="-122"/>
                <a:ea typeface="宋体" panose="02010600030101010101" pitchFamily="2" charset="-122"/>
                <a:cs typeface="黑体" panose="02010609060101010101" pitchFamily="49" charset="-122"/>
              </a:rPr>
              <a:t>》</a:t>
            </a:r>
            <a:r>
              <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rPr>
              <a:t>为题？</a:t>
            </a:r>
            <a:endParaRPr lang="zh-CN" altLang="en-US" sz="2800" b="1" dirty="0">
              <a:solidFill>
                <a:prstClr val="black"/>
              </a:solidFill>
              <a:latin typeface="宋体" panose="02010600030101010101" pitchFamily="2" charset="-122"/>
              <a:ea typeface="宋体" panose="02010600030101010101" pitchFamily="2" charset="-122"/>
              <a:cs typeface="黑体" panose="02010609060101010101" pitchFamily="49" charset="-122"/>
            </a:endParaRPr>
          </a:p>
        </p:txBody>
      </p:sp>
      <p:pic>
        <p:nvPicPr>
          <p:cNvPr id="7"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79619" y="383791"/>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标注 27"/>
          <p:cNvSpPr/>
          <p:nvPr/>
        </p:nvSpPr>
        <p:spPr>
          <a:xfrm>
            <a:off x="1741350" y="2386610"/>
            <a:ext cx="1678522" cy="606947"/>
          </a:xfrm>
          <a:prstGeom prst="wedgeRoundRectCallout">
            <a:avLst>
              <a:gd name="adj1" fmla="val -50193"/>
              <a:gd name="adj2" fmla="val 13307"/>
              <a:gd name="adj3" fmla="val 16667"/>
            </a:avLst>
          </a:prstGeom>
          <a:solidFill>
            <a:srgbClr val="CAFAFE"/>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抱回孩子</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29" name="圆角矩形标注 28"/>
          <p:cNvSpPr/>
          <p:nvPr/>
        </p:nvSpPr>
        <p:spPr>
          <a:xfrm>
            <a:off x="1746043" y="1563639"/>
            <a:ext cx="1673829" cy="606947"/>
          </a:xfrm>
          <a:prstGeom prst="wedgeRoundRectCallout">
            <a:avLst>
              <a:gd name="adj1" fmla="val -50193"/>
              <a:gd name="adj2" fmla="val 13307"/>
              <a:gd name="adj3" fmla="val 16667"/>
            </a:avLst>
          </a:prstGeom>
          <a:solidFill>
            <a:srgbClr val="FFFFCC"/>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等待丈夫</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41" name="圆角矩形标注 40"/>
          <p:cNvSpPr/>
          <p:nvPr/>
        </p:nvSpPr>
        <p:spPr>
          <a:xfrm>
            <a:off x="1741350" y="3219823"/>
            <a:ext cx="1678522" cy="606947"/>
          </a:xfrm>
          <a:prstGeom prst="wedgeRoundRectCallout">
            <a:avLst>
              <a:gd name="adj1" fmla="val -50193"/>
              <a:gd name="adj2" fmla="val 13307"/>
              <a:gd name="adj3" fmla="val 16667"/>
            </a:avLst>
          </a:prstGeom>
          <a:solidFill>
            <a:schemeClr val="accent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决定收养</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43" name="圆角矩形标注 42"/>
          <p:cNvSpPr/>
          <p:nvPr/>
        </p:nvSpPr>
        <p:spPr>
          <a:xfrm>
            <a:off x="4067944" y="1563638"/>
            <a:ext cx="1673829" cy="606947"/>
          </a:xfrm>
          <a:prstGeom prst="wedgeRoundRectCallout">
            <a:avLst>
              <a:gd name="adj1" fmla="val -50193"/>
              <a:gd name="adj2" fmla="val 13307"/>
              <a:gd name="adj3" fmla="val 16667"/>
            </a:avLst>
          </a:prstGeom>
          <a:solidFill>
            <a:schemeClr val="tx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环境描写</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44" name="圆角矩形标注 43"/>
          <p:cNvSpPr/>
          <p:nvPr/>
        </p:nvSpPr>
        <p:spPr>
          <a:xfrm>
            <a:off x="4053894" y="2386609"/>
            <a:ext cx="1687880" cy="606947"/>
          </a:xfrm>
          <a:prstGeom prst="wedgeRoundRectCallout">
            <a:avLst>
              <a:gd name="adj1" fmla="val -50193"/>
              <a:gd name="adj2" fmla="val 13307"/>
              <a:gd name="adj3" fmla="val 16667"/>
            </a:avLst>
          </a:prstGeom>
          <a:solidFill>
            <a:schemeClr val="tx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心理描写</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45" name="圆角矩形标注 44"/>
          <p:cNvSpPr/>
          <p:nvPr/>
        </p:nvSpPr>
        <p:spPr>
          <a:xfrm>
            <a:off x="4067944" y="3178698"/>
            <a:ext cx="1673830" cy="606947"/>
          </a:xfrm>
          <a:prstGeom prst="wedgeRoundRectCallout">
            <a:avLst>
              <a:gd name="adj1" fmla="val -50193"/>
              <a:gd name="adj2" fmla="val 13307"/>
              <a:gd name="adj3" fmla="val 16667"/>
            </a:avLst>
          </a:prstGeom>
          <a:solidFill>
            <a:schemeClr val="tx2">
              <a:lumMod val="20000"/>
              <a:lumOff val="80000"/>
            </a:schemeClr>
          </a:solidFill>
          <a:ln w="12700">
            <a:no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语言描写</a:t>
            </a:r>
            <a:endParaRPr lang="zh-CN" altLang="zh-CN" sz="2800" b="1" dirty="0">
              <a:solidFill>
                <a:schemeClr val="tx1"/>
              </a:solidFill>
              <a:latin typeface="楷体" panose="02010609060101010101" pitchFamily="49" charset="-122"/>
              <a:ea typeface="楷体" panose="02010609060101010101" pitchFamily="49" charset="-122"/>
            </a:endParaRPr>
          </a:p>
        </p:txBody>
      </p:sp>
      <p:sp>
        <p:nvSpPr>
          <p:cNvPr id="16" name="弧形 15"/>
          <p:cNvSpPr/>
          <p:nvPr/>
        </p:nvSpPr>
        <p:spPr>
          <a:xfrm rot="21359308">
            <a:off x="1294091" y="1479327"/>
            <a:ext cx="1800200" cy="2664296"/>
          </a:xfrm>
          <a:prstGeom prst="arc">
            <a:avLst>
              <a:gd name="adj1" fmla="val 7373596"/>
              <a:gd name="adj2" fmla="val 14999662"/>
            </a:avLst>
          </a:prstGeom>
          <a:ln w="5715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p:cNvSpPr/>
          <p:nvPr/>
        </p:nvSpPr>
        <p:spPr>
          <a:xfrm rot="10531139">
            <a:off x="2152365" y="1384807"/>
            <a:ext cx="1800200" cy="2664296"/>
          </a:xfrm>
          <a:prstGeom prst="arc">
            <a:avLst>
              <a:gd name="adj1" fmla="val 7373596"/>
              <a:gd name="adj2" fmla="val 14999662"/>
            </a:avLst>
          </a:prstGeom>
          <a:ln w="5715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rot="10531139">
            <a:off x="4457304" y="1387744"/>
            <a:ext cx="1800200" cy="2664296"/>
          </a:xfrm>
          <a:prstGeom prst="arc">
            <a:avLst>
              <a:gd name="adj1" fmla="val 7373596"/>
              <a:gd name="adj2" fmla="val 14999662"/>
            </a:avLst>
          </a:prstGeom>
          <a:ln w="5715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圆角矩形 1"/>
          <p:cNvSpPr/>
          <p:nvPr/>
        </p:nvSpPr>
        <p:spPr>
          <a:xfrm>
            <a:off x="611560" y="1995686"/>
            <a:ext cx="504056" cy="1296144"/>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楷体" panose="02010609060101010101" pitchFamily="49" charset="-122"/>
                <a:ea typeface="楷体" panose="02010609060101010101" pitchFamily="49" charset="-122"/>
              </a:rPr>
              <a:t>穷人</a:t>
            </a:r>
            <a:endParaRPr lang="zh-CN" altLang="en-US" sz="3200" b="1" dirty="0">
              <a:latin typeface="楷体" panose="02010609060101010101" pitchFamily="49" charset="-122"/>
              <a:ea typeface="楷体" panose="02010609060101010101" pitchFamily="49" charset="-122"/>
            </a:endParaRPr>
          </a:p>
        </p:txBody>
      </p:sp>
      <p:sp>
        <p:nvSpPr>
          <p:cNvPr id="20" name="圆角矩形 19"/>
          <p:cNvSpPr/>
          <p:nvPr/>
        </p:nvSpPr>
        <p:spPr>
          <a:xfrm>
            <a:off x="6444208" y="2042011"/>
            <a:ext cx="2232248" cy="1296144"/>
          </a:xfrm>
          <a:prstGeom prst="round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buFont typeface="Arial" panose="020B0604020202020204" pitchFamily="34" charset="0"/>
              <a:buNone/>
            </a:pPr>
            <a:r>
              <a:rPr lang="zh-CN" altLang="en-US" sz="2800" b="1" dirty="0">
                <a:solidFill>
                  <a:schemeClr val="bg1"/>
                </a:solidFill>
                <a:latin typeface="楷体" panose="02010609060101010101" pitchFamily="49" charset="-122"/>
                <a:ea typeface="楷体" panose="02010609060101010101" pitchFamily="49" charset="-122"/>
              </a:rPr>
              <a:t>勤劳、善良穷人，不穷！</a:t>
            </a:r>
            <a:endParaRPr lang="zh-CN" altLang="en-US" sz="2800" b="1" dirty="0">
              <a:solidFill>
                <a:schemeClr val="bg1"/>
              </a:solidFill>
              <a:latin typeface="楷体" panose="02010609060101010101" pitchFamily="49" charset="-122"/>
              <a:ea typeface="楷体" panose="02010609060101010101" pitchFamily="49" charset="-122"/>
            </a:endParaRPr>
          </a:p>
        </p:txBody>
      </p:sp>
      <p:pic>
        <p:nvPicPr>
          <p:cNvPr id="19" name="图片 18"/>
          <p:cNvPicPr>
            <a:picLocks noChangeAspect="1"/>
          </p:cNvPicPr>
          <p:nvPr/>
        </p:nvPicPr>
        <p:blipFill>
          <a:blip r:embed="rId1"/>
          <a:stretch>
            <a:fillRect/>
          </a:stretch>
        </p:blipFill>
        <p:spPr>
          <a:xfrm>
            <a:off x="647816" y="314678"/>
            <a:ext cx="2268000" cy="692577"/>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308620"/>
            <a:ext cx="450000" cy="559756"/>
          </a:xfrm>
          <a:prstGeom prst="rect">
            <a:avLst/>
          </a:prstGeom>
        </p:spPr>
      </p:pic>
      <p:sp>
        <p:nvSpPr>
          <p:cNvPr id="22" name="文本框 14"/>
          <p:cNvSpPr txBox="1"/>
          <p:nvPr/>
        </p:nvSpPr>
        <p:spPr>
          <a:xfrm>
            <a:off x="827584"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1" grpId="0" animBg="1"/>
      <p:bldP spid="43" grpId="0" animBg="1"/>
      <p:bldP spid="44" grpId="0" animBg="1"/>
      <p:bldP spid="45" grpId="0" animBg="1"/>
      <p:bldP spid="16" grpId="0" animBg="1"/>
      <p:bldP spid="17" grpId="0" animBg="1"/>
      <p:bldP spid="18"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321192"/>
            <a:ext cx="8312314" cy="2654573"/>
          </a:xfrm>
          <a:prstGeom prst="rect">
            <a:avLst/>
          </a:prstGeom>
          <a:noFill/>
        </p:spPr>
        <p:txBody>
          <a:bodyPr wrap="square" lIns="68580" tIns="34290" rIns="68580" bIns="34290" rtlCol="0">
            <a:spAutoFit/>
          </a:bodyPr>
          <a:lstStyle/>
          <a:p>
            <a:pPr lvl="0" defTabSz="914400">
              <a:lnSpc>
                <a:spcPct val="12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本文是俄国著名作家</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写的一篇短篇小说。小说记叙了一个寒风呼啸的夜晚，桑娜与渔夫</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刚刚病故的邻居西蒙的两个孤儿的故事，赞美了桑娜和渔夫在自身生活困难的情况下仍本能地向别人</a:t>
            </a:r>
            <a:r>
              <a:rPr lang="zh-CN" altLang="en-US" sz="2800" b="1" u="sng"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的可贵品质。</a:t>
            </a:r>
            <a:r>
              <a:rPr lang="zh-CN" altLang="en-US" sz="2800" dirty="0" smtClean="0">
                <a:latin typeface="微软雅黑" panose="020B0503020204020204" charset="-122"/>
              </a:rPr>
              <a:t> </a:t>
            </a:r>
            <a:endParaRPr lang="zh-CN" altLang="en-US" sz="2800" dirty="0">
              <a:latin typeface="微软雅黑" panose="020B0503020204020204" charset="-122"/>
            </a:endParaRPr>
          </a:p>
        </p:txBody>
      </p:sp>
      <p:sp>
        <p:nvSpPr>
          <p:cNvPr id="16" name="TextBox 7"/>
          <p:cNvSpPr txBox="1"/>
          <p:nvPr/>
        </p:nvSpPr>
        <p:spPr>
          <a:xfrm>
            <a:off x="4355976" y="1278487"/>
            <a:ext cx="2709396"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列夫</a:t>
            </a:r>
            <a:r>
              <a:rPr lang="en-US" altLang="zh-CN"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托尔斯泰</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1403648" y="2335964"/>
            <a:ext cx="1627369" cy="523220"/>
          </a:xfrm>
          <a:prstGeom prst="rect">
            <a:avLst/>
          </a:prstGeom>
          <a:noFill/>
        </p:spPr>
        <p:txBody>
          <a:bodyPr wrap="none" rtlCol="0">
            <a:spAutoFit/>
          </a:bodyPr>
          <a:lstStyle/>
          <a:p>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主动收养</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8" name="图片 7"/>
          <p:cNvPicPr>
            <a:picLocks noChangeAspect="1"/>
          </p:cNvPicPr>
          <p:nvPr/>
        </p:nvPicPr>
        <p:blipFill>
          <a:blip r:embed="rId1"/>
          <a:stretch>
            <a:fillRect/>
          </a:stretch>
        </p:blipFill>
        <p:spPr>
          <a:xfrm>
            <a:off x="577389" y="267494"/>
            <a:ext cx="2268000" cy="692577"/>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109" y="261436"/>
            <a:ext cx="450000" cy="559756"/>
          </a:xfrm>
          <a:prstGeom prst="rect">
            <a:avLst/>
          </a:prstGeom>
        </p:spPr>
      </p:pic>
      <p:sp>
        <p:nvSpPr>
          <p:cNvPr id="11" name="文本框 14"/>
          <p:cNvSpPr txBox="1"/>
          <p:nvPr/>
        </p:nvSpPr>
        <p:spPr>
          <a:xfrm>
            <a:off x="757157" y="220310"/>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sp>
        <p:nvSpPr>
          <p:cNvPr id="3" name="矩形 2"/>
          <p:cNvSpPr/>
          <p:nvPr/>
        </p:nvSpPr>
        <p:spPr>
          <a:xfrm>
            <a:off x="2879304" y="3363838"/>
            <a:ext cx="1620957"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伸出援手</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62476" y="1315452"/>
            <a:ext cx="6411784" cy="2068836"/>
          </a:xfrm>
          <a:prstGeom prst="rect">
            <a:avLst/>
          </a:prstGeom>
        </p:spPr>
        <p:txBody>
          <a:bodyPr wrap="square" lIns="68580" tIns="34290" rIns="68580" bIns="34290">
            <a:spAutoFit/>
          </a:bodyPr>
          <a:lstStyle/>
          <a:p>
            <a:pPr>
              <a:lnSpc>
                <a:spcPct val="120000"/>
              </a:lnSpc>
            </a:pPr>
            <a:r>
              <a:rPr lang="zh-CN" altLang="en-US" sz="2800" b="1" dirty="0">
                <a:latin typeface="楷体" panose="02010609060101010101" pitchFamily="49" charset="-122"/>
                <a:ea typeface="楷体" panose="02010609060101010101" pitchFamily="49" charset="-122"/>
              </a:rPr>
              <a:t>贫穷的人往往富于仁慈。</a:t>
            </a:r>
            <a:endParaRPr lang="en-US" altLang="zh-CN" sz="2800" b="1" dirty="0">
              <a:latin typeface="楷体" panose="02010609060101010101" pitchFamily="49" charset="-122"/>
              <a:ea typeface="楷体" panose="02010609060101010101" pitchFamily="49" charset="-122"/>
            </a:endParaRPr>
          </a:p>
          <a:p>
            <a:pPr algn="r">
              <a:lnSpc>
                <a:spcPct val="120000"/>
              </a:lnSpc>
            </a:pP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海明威</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贫穷造成了饥饿</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也造成了英雄。</a:t>
            </a:r>
            <a:endParaRPr lang="en-US" altLang="zh-CN" sz="2800" b="1" dirty="0">
              <a:latin typeface="楷体" panose="02010609060101010101" pitchFamily="49" charset="-122"/>
              <a:ea typeface="楷体" panose="02010609060101010101" pitchFamily="49" charset="-122"/>
            </a:endParaRPr>
          </a:p>
          <a:p>
            <a:pPr algn="r">
              <a:lnSpc>
                <a:spcPct val="120000"/>
              </a:lnSpc>
            </a:pP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莫扎特</a:t>
            </a:r>
            <a:endParaRPr lang="zh-CN" altLang="en-US" sz="2800" b="1" dirty="0">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1"/>
          <a:stretch>
            <a:fillRect/>
          </a:stretch>
        </p:blipFill>
        <p:spPr>
          <a:xfrm>
            <a:off x="647538" y="396072"/>
            <a:ext cx="2268000" cy="692577"/>
          </a:xfrm>
          <a:prstGeom prst="rect">
            <a:avLst/>
          </a:prstGeom>
        </p:spPr>
      </p:pic>
      <p:sp>
        <p:nvSpPr>
          <p:cNvPr id="8" name="文本框 14"/>
          <p:cNvSpPr txBox="1"/>
          <p:nvPr/>
        </p:nvSpPr>
        <p:spPr>
          <a:xfrm>
            <a:off x="827584" y="36432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拓展延伸</a:t>
            </a:r>
            <a:endParaRPr lang="zh-CN" altLang="en-US" sz="36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662" y="396072"/>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96" y="1904526"/>
            <a:ext cx="8475654" cy="1907253"/>
          </a:xfrm>
          <a:prstGeom prst="rect">
            <a:avLst/>
          </a:prstGeom>
        </p:spPr>
        <p:txBody>
          <a:bodyPr wrap="square" lIns="68580" tIns="34290" rIns="68580" bIns="34290">
            <a:spAutoFit/>
          </a:bodyPr>
          <a:lstStyle/>
          <a:p>
            <a:pPr indent="457200">
              <a:lnSpc>
                <a:spcPct val="150000"/>
              </a:lnSpc>
            </a:pPr>
            <a:r>
              <a:rPr lang="zh-CN" altLang="en-US" sz="2800" b="1" dirty="0">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latin typeface="楷体" panose="02010609060101010101" pitchFamily="49" charset="-122"/>
                <a:ea typeface="楷体" panose="02010609060101010101" pitchFamily="49" charset="-122"/>
                <a:cs typeface="楷体" panose="02010609060101010101" pitchFamily="49" charset="-122"/>
              </a:rPr>
              <a:t>抱怨　   埋怨</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indent="457200">
              <a:lnSpc>
                <a:spcPct val="15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1.</a:t>
            </a:r>
            <a:r>
              <a:rPr lang="zh-CN" altLang="en-US" sz="2800" b="1" dirty="0">
                <a:latin typeface="楷体" panose="02010609060101010101" pitchFamily="49" charset="-122"/>
                <a:ea typeface="楷体" panose="02010609060101010101" pitchFamily="49" charset="-122"/>
                <a:cs typeface="楷体" panose="02010609060101010101" pitchFamily="49" charset="-122"/>
              </a:rPr>
              <a:t>你没做好只能怪自己不争气，不该（  　）别人。</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indent="457200">
              <a:lnSpc>
                <a:spcPct val="15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2.</a:t>
            </a:r>
            <a:r>
              <a:rPr lang="zh-CN" altLang="en-US" sz="2800" b="1" dirty="0">
                <a:latin typeface="楷体" panose="02010609060101010101" pitchFamily="49" charset="-122"/>
                <a:ea typeface="楷体" panose="02010609060101010101" pitchFamily="49" charset="-122"/>
                <a:cs typeface="楷体" panose="02010609060101010101" pitchFamily="49" charset="-122"/>
              </a:rPr>
              <a:t>我（　  ）小明睡过了头，没能搭上清早的班车。</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3" name="矩形 2"/>
          <p:cNvSpPr/>
          <p:nvPr/>
        </p:nvSpPr>
        <p:spPr>
          <a:xfrm>
            <a:off x="344818" y="1177735"/>
            <a:ext cx="4875254" cy="584775"/>
          </a:xfrm>
          <a:prstGeom prst="rect">
            <a:avLst/>
          </a:prstGeom>
        </p:spPr>
        <p:txBody>
          <a:bodyPr wrap="square">
            <a:spAutoFit/>
          </a:bodyPr>
          <a:lstStyle/>
          <a:p>
            <a:r>
              <a:rPr lang="zh-CN" altLang="en-US" sz="3200" b="1" dirty="0">
                <a:latin typeface="宋体" panose="02010600030101010101" pitchFamily="2" charset="-122"/>
                <a:ea typeface="宋体" panose="02010600030101010101" pitchFamily="2" charset="-122"/>
              </a:rPr>
              <a:t>一、</a:t>
            </a:r>
            <a:r>
              <a:rPr lang="zh-CN" altLang="en-US" sz="3200" b="1" dirty="0" smtClean="0">
                <a:latin typeface="宋体" panose="02010600030101010101" pitchFamily="2" charset="-122"/>
                <a:ea typeface="宋体" panose="02010600030101010101" pitchFamily="2" charset="-122"/>
              </a:rPr>
              <a:t>选择恰当的</a:t>
            </a:r>
            <a:r>
              <a:rPr lang="zh-CN" altLang="en-US" sz="3200" b="1" dirty="0">
                <a:latin typeface="宋体" panose="02010600030101010101" pitchFamily="2" charset="-122"/>
                <a:ea typeface="宋体" panose="02010600030101010101" pitchFamily="2" charset="-122"/>
              </a:rPr>
              <a:t>词语</a:t>
            </a:r>
            <a:r>
              <a:rPr lang="zh-CN" altLang="en-US" sz="3200" b="1" dirty="0" smtClean="0">
                <a:latin typeface="宋体" panose="02010600030101010101" pitchFamily="2" charset="-122"/>
                <a:ea typeface="宋体" panose="02010600030101010101" pitchFamily="2" charset="-122"/>
              </a:rPr>
              <a:t>填空</a:t>
            </a:r>
            <a:endParaRPr lang="en-US" altLang="zh-CN" sz="3200" b="1" dirty="0">
              <a:latin typeface="宋体" panose="02010600030101010101" pitchFamily="2" charset="-122"/>
              <a:ea typeface="宋体" panose="02010600030101010101" pitchFamily="2" charset="-122"/>
            </a:endParaRPr>
          </a:p>
        </p:txBody>
      </p:sp>
      <p:sp>
        <p:nvSpPr>
          <p:cNvPr id="9" name="矩形 8"/>
          <p:cNvSpPr/>
          <p:nvPr/>
        </p:nvSpPr>
        <p:spPr>
          <a:xfrm>
            <a:off x="6534538" y="2636257"/>
            <a:ext cx="90601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抱怨</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1577751" y="3272666"/>
            <a:ext cx="90601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埋怨</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a:stretch>
            <a:fillRect/>
          </a:stretch>
        </p:blipFill>
        <p:spPr>
          <a:xfrm>
            <a:off x="683568" y="294997"/>
            <a:ext cx="2268000" cy="692577"/>
          </a:xfrm>
          <a:prstGeom prst="rect">
            <a:avLst/>
          </a:prstGeom>
        </p:spPr>
      </p:pic>
      <p:sp>
        <p:nvSpPr>
          <p:cNvPr id="16" name="文本框 14"/>
          <p:cNvSpPr txBox="1"/>
          <p:nvPr/>
        </p:nvSpPr>
        <p:spPr>
          <a:xfrm>
            <a:off x="864933"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99208"/>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768" y="752636"/>
            <a:ext cx="8475654" cy="2997200"/>
          </a:xfrm>
          <a:prstGeom prst="rect">
            <a:avLst/>
          </a:prstGeom>
        </p:spPr>
        <p:txBody>
          <a:bodyPr wrap="square" lIns="68580" tIns="34290" rIns="68580" bIns="34290">
            <a:spAutoFit/>
          </a:bodyPr>
          <a:lstStyle/>
          <a:p>
            <a:pPr indent="457200">
              <a:lnSpc>
                <a:spcPct val="12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宁可</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也</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　与其</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不如</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　</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indent="457200">
              <a:lnSpc>
                <a:spcPct val="120000"/>
              </a:lnSpc>
            </a:pP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尽管</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rPr>
              <a:t>还是</a:t>
            </a:r>
            <a:r>
              <a:rPr lang="en-US" altLang="zh-CN" sz="2800" b="1" dirty="0">
                <a:latin typeface="楷体" panose="02010609060101010101" pitchFamily="49" charset="-122"/>
                <a:ea typeface="楷体" panose="02010609060101010101" pitchFamily="49" charset="-122"/>
                <a:cs typeface="楷体" panose="02010609060101010101" pitchFamily="49" charset="-122"/>
              </a:rPr>
              <a:t>……</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indent="457200">
              <a:lnSpc>
                <a:spcPct val="11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 3.</a:t>
            </a:r>
            <a:r>
              <a:rPr lang="zh-CN" altLang="en-US" sz="2800" b="1" dirty="0">
                <a:latin typeface="楷体" panose="02010609060101010101" pitchFamily="49" charset="-122"/>
                <a:ea typeface="楷体" panose="02010609060101010101" pitchFamily="49" charset="-122"/>
                <a:cs typeface="楷体" panose="02010609060101010101" pitchFamily="49" charset="-122"/>
              </a:rPr>
              <a:t>桑娜一家（      ）生活十分艰难，（       ）决定收养西蒙的孩子。　</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a:p>
            <a:pPr indent="457200">
              <a:lnSpc>
                <a:spcPct val="110000"/>
              </a:lnSpc>
            </a:pPr>
            <a:r>
              <a:rPr lang="en-US" altLang="zh-CN" sz="2800" b="1" dirty="0">
                <a:latin typeface="楷体" panose="02010609060101010101" pitchFamily="49" charset="-122"/>
                <a:ea typeface="楷体" panose="02010609060101010101" pitchFamily="49" charset="-122"/>
                <a:cs typeface="楷体" panose="02010609060101010101" pitchFamily="49" charset="-122"/>
              </a:rPr>
              <a:t>  4.</a:t>
            </a:r>
            <a:r>
              <a:rPr lang="zh-CN" altLang="en-US" sz="2800" b="1" dirty="0">
                <a:latin typeface="楷体" panose="02010609060101010101" pitchFamily="49" charset="-122"/>
                <a:ea typeface="楷体" panose="02010609060101010101" pitchFamily="49" charset="-122"/>
                <a:cs typeface="楷体" panose="02010609060101010101" pitchFamily="49" charset="-122"/>
              </a:rPr>
              <a:t>渔夫（　    ）自己多受些苦，（      ）要把西蒙的孩子抱回家中抚养。</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13" name="矩形 12"/>
          <p:cNvSpPr/>
          <p:nvPr/>
        </p:nvSpPr>
        <p:spPr>
          <a:xfrm>
            <a:off x="3207313" y="1742806"/>
            <a:ext cx="90601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尽管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7632190" y="1742806"/>
            <a:ext cx="90601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还是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2729879" y="2696602"/>
            <a:ext cx="906017"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宁可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7195010" y="2696602"/>
            <a:ext cx="545342"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也</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925785"/>
            <a:ext cx="8319721" cy="978729"/>
          </a:xfrm>
          <a:prstGeom prst="rect">
            <a:avLst/>
          </a:prstGeom>
        </p:spPr>
        <p:txBody>
          <a:bodyPr wrap="square">
            <a:spAutoFit/>
          </a:bodyPr>
          <a:lstStyle/>
          <a:p>
            <a:pPr defTabSz="914400">
              <a:lnSpc>
                <a:spcPct val="120000"/>
              </a:lnSpc>
              <a:buClr>
                <a:srgbClr val="0070C0"/>
              </a:buClr>
            </a:pPr>
            <a:r>
              <a:rPr lang="en-US" altLang="zh-CN"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A.</a:t>
            </a:r>
            <a:r>
              <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表明心理活动的</a:t>
            </a:r>
            <a:r>
              <a:rPr lang="zh-CN" altLang="en-US"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时断时续    </a:t>
            </a:r>
            <a:r>
              <a:rPr lang="en-US" altLang="zh-CN"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B</a:t>
            </a:r>
            <a:r>
              <a:rPr lang="en-US" altLang="zh-CN"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a:t>
            </a:r>
            <a:r>
              <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表示省略递增的</a:t>
            </a:r>
            <a:r>
              <a:rPr lang="zh-CN" altLang="en-US"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次数</a:t>
            </a:r>
            <a:endPar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endParaRPr>
          </a:p>
          <a:p>
            <a:pPr defTabSz="914400">
              <a:lnSpc>
                <a:spcPct val="120000"/>
              </a:lnSpc>
              <a:buClr>
                <a:srgbClr val="0070C0"/>
              </a:buClr>
            </a:pPr>
            <a:r>
              <a:rPr lang="en-US" altLang="zh-CN"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C.</a:t>
            </a:r>
            <a:r>
              <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表示语意的</a:t>
            </a:r>
            <a:r>
              <a:rPr lang="zh-CN" altLang="en-US"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跳跃            </a:t>
            </a:r>
            <a:r>
              <a:rPr lang="en-US" altLang="zh-CN"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D</a:t>
            </a:r>
            <a:r>
              <a:rPr lang="en-US" altLang="zh-CN"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a:t>
            </a:r>
            <a:r>
              <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rPr>
              <a:t>表示说话结巴，</a:t>
            </a:r>
            <a:r>
              <a:rPr lang="zh-CN" altLang="en-US" sz="2400" b="1" dirty="0" smtClean="0">
                <a:solidFill>
                  <a:srgbClr val="0000FF"/>
                </a:solidFill>
                <a:latin typeface="楷体" panose="02010609060101010101" pitchFamily="49" charset="-122"/>
                <a:ea typeface="楷体" panose="02010609060101010101" pitchFamily="49" charset="-122"/>
                <a:cs typeface="宋体" panose="02010600030101010101" pitchFamily="2" charset="-122"/>
              </a:rPr>
              <a:t>欲言又止</a:t>
            </a:r>
            <a:endParaRPr lang="zh-CN" altLang="en-US" sz="2400" b="1" dirty="0">
              <a:solidFill>
                <a:srgbClr val="0000FF"/>
              </a:solidFill>
              <a:latin typeface="楷体" panose="02010609060101010101" pitchFamily="49" charset="-122"/>
              <a:ea typeface="楷体" panose="02010609060101010101" pitchFamily="49" charset="-122"/>
              <a:cs typeface="宋体" panose="02010600030101010101" pitchFamily="2" charset="-122"/>
            </a:endParaRPr>
          </a:p>
        </p:txBody>
      </p:sp>
      <p:sp>
        <p:nvSpPr>
          <p:cNvPr id="4" name="文本框 3"/>
          <p:cNvSpPr txBox="1"/>
          <p:nvPr/>
        </p:nvSpPr>
        <p:spPr>
          <a:xfrm>
            <a:off x="324680" y="195486"/>
            <a:ext cx="6765925" cy="584775"/>
          </a:xfrm>
          <a:prstGeom prst="rect">
            <a:avLst/>
          </a:prstGeom>
          <a:noFill/>
        </p:spPr>
        <p:txBody>
          <a:bodyPr wrap="square" rtlCol="0">
            <a:spAutoFit/>
          </a:bodyPr>
          <a:lstStyle/>
          <a:p>
            <a:r>
              <a:rPr lang="zh-CN" altLang="en-US" sz="3200" b="1" dirty="0">
                <a:latin typeface="宋体" panose="02010600030101010101" pitchFamily="2" charset="-122"/>
                <a:ea typeface="宋体" panose="02010600030101010101" pitchFamily="2" charset="-122"/>
              </a:rPr>
              <a:t>二</a:t>
            </a:r>
            <a:r>
              <a:rPr lang="zh-CN" altLang="en-US" sz="3200" b="1" dirty="0" smtClean="0">
                <a:latin typeface="宋体" panose="02010600030101010101" pitchFamily="2" charset="-122"/>
                <a:ea typeface="宋体" panose="02010600030101010101" pitchFamily="2" charset="-122"/>
              </a:rPr>
              <a:t>、选择下列</a:t>
            </a:r>
            <a:r>
              <a:rPr lang="zh-CN" altLang="en-US" sz="3200" b="1" dirty="0">
                <a:latin typeface="宋体" panose="02010600030101010101" pitchFamily="2" charset="-122"/>
                <a:ea typeface="宋体" panose="02010600030101010101" pitchFamily="2" charset="-122"/>
              </a:rPr>
              <a:t>句子中省略号的</a:t>
            </a:r>
            <a:r>
              <a:rPr lang="zh-CN" altLang="en-US" sz="3200" b="1" dirty="0" smtClean="0">
                <a:latin typeface="宋体" panose="02010600030101010101" pitchFamily="2" charset="-122"/>
                <a:ea typeface="宋体" panose="02010600030101010101" pitchFamily="2" charset="-122"/>
              </a:rPr>
              <a:t>作用</a:t>
            </a:r>
            <a:endParaRPr lang="zh-CN" altLang="en-US" sz="3200" b="1" dirty="0">
              <a:latin typeface="宋体" panose="02010600030101010101" pitchFamily="2" charset="-122"/>
              <a:ea typeface="宋体" panose="02010600030101010101" pitchFamily="2" charset="-122"/>
            </a:endParaRPr>
          </a:p>
        </p:txBody>
      </p:sp>
      <p:sp>
        <p:nvSpPr>
          <p:cNvPr id="2" name="矩形 1"/>
          <p:cNvSpPr/>
          <p:nvPr/>
        </p:nvSpPr>
        <p:spPr>
          <a:xfrm>
            <a:off x="356548" y="1742599"/>
            <a:ext cx="8430717" cy="2676525"/>
          </a:xfrm>
          <a:prstGeom prst="rect">
            <a:avLst/>
          </a:prstGeom>
        </p:spPr>
        <p:txBody>
          <a:bodyPr wrap="square">
            <a:spAutoFit/>
          </a:bodyPr>
          <a:lstStyle/>
          <a:p>
            <a:pPr indent="612140"/>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古老的钟发哑地敲了十下，十一下</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pPr indent="612140"/>
            <a:r>
              <a:rPr lang="en-US" altLang="zh-CN" sz="2400" b="1" dirty="0">
                <a:latin typeface="楷体" panose="02010609060101010101" pitchFamily="49" charset="-122"/>
                <a:ea typeface="楷体" panose="02010609060101010101" pitchFamily="49" charset="-122"/>
                <a:cs typeface="楷体" panose="02010609060101010101" pitchFamily="49" charset="-122"/>
              </a:rPr>
              <a:t>2.</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是他来啦？</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不，还没来！</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为什么把他们抱过来啊？</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他会揍我的！那也活该，我自作自受</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嗯，揍我一顿也好！</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pPr indent="612140"/>
            <a:r>
              <a:rPr lang="en-US" altLang="zh-CN" sz="2400" b="1" dirty="0">
                <a:latin typeface="楷体" panose="02010609060101010101" pitchFamily="49" charset="-122"/>
                <a:ea typeface="楷体" panose="02010609060101010101" pitchFamily="49" charset="-122"/>
                <a:cs typeface="楷体" panose="02010609060101010101" pitchFamily="49" charset="-122"/>
              </a:rPr>
              <a:t>3.</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我嘛</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缝缝补补</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pPr indent="612140"/>
            <a:r>
              <a:rPr lang="en-US" altLang="zh-CN" sz="2400" b="1" dirty="0">
                <a:latin typeface="楷体" panose="02010609060101010101" pitchFamily="49" charset="-122"/>
                <a:ea typeface="楷体" panose="02010609060101010101" pitchFamily="49" charset="-122"/>
                <a:cs typeface="楷体" panose="02010609060101010101" pitchFamily="49" charset="-122"/>
              </a:rPr>
              <a:t>4.</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还好，总算活着回来啦。</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我不在，你在家做些什么呢</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latin typeface="楷体" panose="02010609060101010101" pitchFamily="49" charset="-122"/>
                <a:ea typeface="楷体" panose="02010609060101010101" pitchFamily="49" charset="-122"/>
                <a:cs typeface="楷体" panose="02010609060101010101" pitchFamily="49" charset="-122"/>
              </a:rPr>
              <a:t>（　　）</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
        <p:nvSpPr>
          <p:cNvPr id="3" name="矩形 2"/>
          <p:cNvSpPr/>
          <p:nvPr/>
        </p:nvSpPr>
        <p:spPr>
          <a:xfrm>
            <a:off x="2695630" y="2806938"/>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A</a:t>
            </a:r>
            <a:endParaRPr lang="zh-CN" altLang="en-US" sz="1600"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7020272" y="1707654"/>
            <a:ext cx="535305" cy="523220"/>
          </a:xfrm>
          <a:prstGeom prst="rect">
            <a:avLst/>
          </a:prstGeom>
        </p:spPr>
        <p:txBody>
          <a:bodyPr wrap="square">
            <a:spAutoFit/>
          </a:bodyPr>
          <a:lstStyle/>
          <a:p>
            <a:r>
              <a:rPr lang="en-US" altLang="zh-CN" sz="2800" dirty="0">
                <a:solidFill>
                  <a:srgbClr val="FF0000"/>
                </a:solidFill>
                <a:latin typeface="楷体" panose="02010609060101010101" pitchFamily="49" charset="-122"/>
                <a:ea typeface="楷体" panose="02010609060101010101" pitchFamily="49" charset="-122"/>
              </a:rPr>
              <a:t>B</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1646159" y="3887058"/>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C</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4855870" y="3147814"/>
            <a:ext cx="364202" cy="523220"/>
          </a:xfrm>
          <a:prstGeom prst="rect">
            <a:avLst/>
          </a:prstGeom>
        </p:spPr>
        <p:txBody>
          <a:bodyPr wrap="none">
            <a:spAutoFit/>
          </a:bodyPr>
          <a:lstStyle/>
          <a:p>
            <a:r>
              <a:rPr lang="en-US" altLang="zh-CN" sz="2800" dirty="0">
                <a:solidFill>
                  <a:srgbClr val="FF0000"/>
                </a:solidFill>
                <a:latin typeface="楷体" panose="02010609060101010101" pitchFamily="49" charset="-122"/>
                <a:ea typeface="楷体" panose="02010609060101010101" pitchFamily="49" charset="-122"/>
              </a:rPr>
              <a:t>D</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clrChange>
              <a:clrFrom>
                <a:srgbClr val="FFFFFF">
                  <a:alpha val="100000"/>
                </a:srgbClr>
              </a:clrFrom>
              <a:clrTo>
                <a:srgbClr val="FFFFFF">
                  <a:alpha val="100000"/>
                  <a:alpha val="0"/>
                </a:srgbClr>
              </a:clrTo>
            </a:clrChange>
          </a:blip>
          <a:srcRect l="9425" t="15201" r="7411" b="15497"/>
          <a:stretch>
            <a:fillRect/>
          </a:stretch>
        </p:blipFill>
        <p:spPr>
          <a:xfrm>
            <a:off x="808575" y="1131590"/>
            <a:ext cx="7453487" cy="3312368"/>
          </a:xfrm>
          <a:prstGeom prst="rect">
            <a:avLst/>
          </a:prstGeom>
        </p:spPr>
      </p:pic>
      <p:sp>
        <p:nvSpPr>
          <p:cNvPr id="8" name="文本框 1"/>
          <p:cNvSpPr txBox="1"/>
          <p:nvPr/>
        </p:nvSpPr>
        <p:spPr>
          <a:xfrm>
            <a:off x="1475656" y="1664389"/>
            <a:ext cx="6120680" cy="2246769"/>
          </a:xfrm>
          <a:prstGeom prst="rect">
            <a:avLst/>
          </a:prstGeom>
          <a:noFill/>
        </p:spPr>
        <p:txBody>
          <a:bodyPr wrap="square" rtlCol="0">
            <a:spAutoFit/>
          </a:bodyPr>
          <a:lstStyle/>
          <a:p>
            <a:r>
              <a:rPr lang="zh-CN" altLang="en-US" sz="2800" b="1" dirty="0">
                <a:solidFill>
                  <a:schemeClr val="bg1"/>
                </a:solidFill>
                <a:latin typeface="宋体" panose="02010600030101010101" pitchFamily="2" charset="-122"/>
                <a:ea typeface="宋体" panose="02010600030101010101" pitchFamily="2" charset="-122"/>
              </a:rPr>
              <a:t>    </a:t>
            </a:r>
            <a:r>
              <a:rPr lang="zh-CN" altLang="en-US" sz="2800" b="1" dirty="0">
                <a:solidFill>
                  <a:schemeClr val="bg1"/>
                </a:solidFill>
                <a:latin typeface="楷体" panose="02010609060101010101" pitchFamily="49" charset="-122"/>
                <a:ea typeface="楷体" panose="02010609060101010101" pitchFamily="49" charset="-122"/>
              </a:rPr>
              <a:t>我们今天深入学习了小说</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穷人</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。尽管小说的题目是</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穷人</a:t>
            </a:r>
            <a:r>
              <a:rPr lang="en-US" altLang="zh-CN" sz="2800" b="1" dirty="0">
                <a:solidFill>
                  <a:schemeClr val="bg1"/>
                </a:solidFill>
                <a:latin typeface="楷体" panose="02010609060101010101" pitchFamily="49" charset="-122"/>
                <a:ea typeface="楷体" panose="02010609060101010101" pitchFamily="49" charset="-122"/>
              </a:rPr>
              <a:t>》</a:t>
            </a:r>
            <a:r>
              <a:rPr lang="zh-CN" altLang="en-US" sz="2800" b="1" dirty="0">
                <a:solidFill>
                  <a:schemeClr val="bg1"/>
                </a:solidFill>
                <a:latin typeface="楷体" panose="02010609060101010101" pitchFamily="49" charset="-122"/>
                <a:ea typeface="楷体" panose="02010609060101010101" pitchFamily="49" charset="-122"/>
              </a:rPr>
              <a:t>，但这些所谓的</a:t>
            </a:r>
            <a:r>
              <a:rPr lang="zh-CN" altLang="en-US" sz="2800" b="1" dirty="0" smtClean="0">
                <a:solidFill>
                  <a:schemeClr val="bg1"/>
                </a:solidFill>
                <a:latin typeface="楷体" panose="02010609060101010101" pitchFamily="49" charset="-122"/>
                <a:ea typeface="楷体" panose="02010609060101010101" pitchFamily="49" charset="-122"/>
              </a:rPr>
              <a:t>穷人却给</a:t>
            </a:r>
            <a:r>
              <a:rPr lang="zh-CN" altLang="en-US" sz="2800" b="1" dirty="0">
                <a:solidFill>
                  <a:schemeClr val="bg1"/>
                </a:solidFill>
                <a:latin typeface="楷体" panose="02010609060101010101" pitchFamily="49" charset="-122"/>
                <a:ea typeface="楷体" panose="02010609060101010101" pitchFamily="49" charset="-122"/>
              </a:rPr>
              <a:t>了我们许多美好的感动，在他们心灵的深处永远闪耀着人性善良的光辉。穷人，不穷！</a:t>
            </a:r>
            <a:endParaRPr lang="zh-CN" altLang="en-US" sz="2800" b="1" dirty="0">
              <a:solidFill>
                <a:schemeClr val="bg1"/>
              </a:solidFill>
              <a:latin typeface="楷体" panose="02010609060101010101" pitchFamily="49" charset="-122"/>
              <a:ea typeface="楷体" panose="02010609060101010101" pitchFamily="49" charset="-122"/>
            </a:endParaRPr>
          </a:p>
        </p:txBody>
      </p:sp>
      <p:pic>
        <p:nvPicPr>
          <p:cNvPr id="9" name="图片 8"/>
          <p:cNvPicPr>
            <a:picLocks noChangeAspect="1"/>
          </p:cNvPicPr>
          <p:nvPr/>
        </p:nvPicPr>
        <p:blipFill>
          <a:blip r:embed="rId2"/>
          <a:stretch>
            <a:fillRect/>
          </a:stretch>
        </p:blipFill>
        <p:spPr>
          <a:xfrm>
            <a:off x="647816" y="378185"/>
            <a:ext cx="2268000" cy="692577"/>
          </a:xfrm>
          <a:prstGeom prst="rect">
            <a:avLst/>
          </a:prstGeom>
        </p:spPr>
      </p:pic>
      <p:sp>
        <p:nvSpPr>
          <p:cNvPr id="10" name="文本框 14"/>
          <p:cNvSpPr txBox="1"/>
          <p:nvPr/>
        </p:nvSpPr>
        <p:spPr>
          <a:xfrm>
            <a:off x="827584" y="339502"/>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课堂小结</a:t>
            </a:r>
            <a:endParaRPr lang="zh-CN" altLang="en-US" sz="3600" b="1"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140" y="368426"/>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4"/>
          <p:cNvSpPr txBox="1"/>
          <p:nvPr/>
        </p:nvSpPr>
        <p:spPr>
          <a:xfrm>
            <a:off x="755576" y="1310934"/>
            <a:ext cx="7920880" cy="1195712"/>
          </a:xfrm>
          <a:prstGeom prst="rect">
            <a:avLst/>
          </a:prstGeom>
          <a:noFill/>
        </p:spPr>
        <p:txBody>
          <a:bodyPr wrap="square" rtlCol="0">
            <a:spAutoFit/>
          </a:bodyPr>
          <a:lstStyle/>
          <a:p>
            <a:pPr>
              <a:lnSpc>
                <a:spcPct val="120000"/>
              </a:lnSpc>
            </a:pPr>
            <a:r>
              <a:rPr lang="zh-CN" altLang="en-US" sz="3200" b="1" dirty="0" smtClean="0">
                <a:latin typeface="黑体" panose="02010609060101010101" pitchFamily="49" charset="-122"/>
                <a:ea typeface="黑体" panose="02010609060101010101" pitchFamily="49" charset="-122"/>
              </a:rPr>
              <a:t>    </a:t>
            </a:r>
            <a:r>
              <a:rPr lang="zh-CN" altLang="en-US" sz="3200" b="1" dirty="0" smtClean="0">
                <a:latin typeface="宋体" panose="02010600030101010101" pitchFamily="2" charset="-122"/>
                <a:ea typeface="宋体" panose="02010600030101010101" pitchFamily="2" charset="-122"/>
              </a:rPr>
              <a:t>快速</a:t>
            </a:r>
            <a:r>
              <a:rPr lang="zh-CN" altLang="en-US" sz="3200" b="1" dirty="0">
                <a:latin typeface="宋体" panose="02010600030101010101" pitchFamily="2" charset="-122"/>
                <a:ea typeface="宋体" panose="02010600030101010101" pitchFamily="2" charset="-122"/>
              </a:rPr>
              <a:t>默读课文，读准字音，读通</a:t>
            </a:r>
            <a:r>
              <a:rPr lang="zh-CN" altLang="en-US" sz="3200" b="1" dirty="0" smtClean="0">
                <a:latin typeface="宋体" panose="02010600030101010101" pitchFamily="2" charset="-122"/>
                <a:ea typeface="宋体" panose="02010600030101010101" pitchFamily="2" charset="-122"/>
              </a:rPr>
              <a:t>句子。说说课文主要讲了一件什么事。</a:t>
            </a:r>
            <a:endParaRPr lang="zh-CN" altLang="en-US" sz="32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980844" y="1059582"/>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755576" y="2715766"/>
            <a:ext cx="7863984" cy="1057790"/>
          </a:xfrm>
          <a:prstGeom prst="rect">
            <a:avLst/>
          </a:prstGeom>
          <a:solidFill>
            <a:srgbClr val="FFFFCC"/>
          </a:solidFill>
        </p:spPr>
        <p:txBody>
          <a:bodyPr wrap="square">
            <a:spAutoFit/>
          </a:bodyPr>
          <a:lstStyle/>
          <a:p>
            <a:pPr>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桑娜和渔夫一家生活困难，邻居西蒙去世后，他们收养了西蒙家的两个孩子。</a:t>
            </a:r>
            <a:endParaRPr lang="zh-CN" altLang="en-US" sz="2400" b="1" dirty="0">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2"/>
          <a:stretch>
            <a:fillRect/>
          </a:stretch>
        </p:blipFill>
        <p:spPr>
          <a:xfrm>
            <a:off x="501921" y="214983"/>
            <a:ext cx="2269879" cy="693151"/>
          </a:xfrm>
          <a:prstGeom prst="rect">
            <a:avLst/>
          </a:prstGeom>
        </p:spPr>
      </p:pic>
      <p:sp>
        <p:nvSpPr>
          <p:cNvPr id="12" name="文本框 14">
            <a:hlinkClick r:id="rId3" action="ppaction://hlinkfile"/>
          </p:cNvPr>
          <p:cNvSpPr txBox="1"/>
          <p:nvPr/>
        </p:nvSpPr>
        <p:spPr>
          <a:xfrm>
            <a:off x="720917"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223453"/>
            <a:ext cx="443315" cy="551442"/>
          </a:xfrm>
          <a:prstGeom prst="rect">
            <a:avLst/>
          </a:prstGeom>
        </p:spPr>
      </p:pic>
      <p:sp>
        <p:nvSpPr>
          <p:cNvPr id="10" name="文本框 14"/>
          <p:cNvSpPr txBox="1"/>
          <p:nvPr/>
        </p:nvSpPr>
        <p:spPr>
          <a:xfrm>
            <a:off x="3450912" y="645596"/>
            <a:ext cx="1093515" cy="561692"/>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a:t>
            </a:r>
            <a:r>
              <a:rPr lang="zh-CN" altLang="en-US" sz="1600" b="1" dirty="0" smtClean="0">
                <a:latin typeface="Kaiti SC" panose="02010600040101010101" pitchFamily="2" charset="-122"/>
                <a:ea typeface="Kaiti SC" panose="02010600040101010101" pitchFamily="2" charset="-122"/>
              </a:rPr>
              <a:t>，</a:t>
            </a:r>
            <a:endParaRPr lang="en-US" altLang="zh-CN" sz="1600" b="1" dirty="0" smtClean="0">
              <a:latin typeface="Kaiti SC" panose="02010600040101010101" pitchFamily="2" charset="-122"/>
              <a:ea typeface="Kaiti SC" panose="02010600040101010101" pitchFamily="2" charset="-122"/>
            </a:endParaRPr>
          </a:p>
          <a:p>
            <a:r>
              <a:rPr lang="zh-CN" altLang="en-US" sz="1600" b="1" dirty="0" smtClean="0">
                <a:latin typeface="Kaiti SC" panose="02010600040101010101" pitchFamily="2" charset="-122"/>
                <a:ea typeface="Kaiti SC" panose="02010600040101010101" pitchFamily="2" charset="-122"/>
              </a:rPr>
              <a:t>听</a:t>
            </a:r>
            <a:r>
              <a:rPr lang="zh-CN" altLang="en-US" sz="1600" b="1" dirty="0">
                <a:latin typeface="Kaiti SC" panose="02010600040101010101" pitchFamily="2" charset="-122"/>
                <a:ea typeface="Kaiti SC" panose="02010600040101010101" pitchFamily="2" charset="-122"/>
              </a:rPr>
              <a:t>范读</a:t>
            </a:r>
            <a:endParaRPr lang="zh-CN" altLang="en-US" sz="1600" b="1" dirty="0">
              <a:latin typeface="Kaiti SC" panose="02010600040101010101" pitchFamily="2" charset="-122"/>
              <a:ea typeface="Kaiti SC" panose="02010600040101010101" pitchFamily="2"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06040">
            <a:off x="2507224" y="264576"/>
            <a:ext cx="1059582" cy="10595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07" y="1203598"/>
            <a:ext cx="7200800" cy="1786643"/>
          </a:xfrm>
          <a:prstGeom prst="rect">
            <a:avLst/>
          </a:prstGeom>
          <a:noFill/>
        </p:spPr>
        <p:txBody>
          <a:bodyPr wrap="square">
            <a:spAutoFit/>
          </a:bodyPr>
          <a:lstStyle/>
          <a:p>
            <a:pPr>
              <a:lnSpc>
                <a:spcPct val="120000"/>
              </a:lnSpc>
            </a:pP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修改完善自己的小练笔。</a:t>
            </a:r>
            <a:endParaRPr lang="en-US" altLang="zh-CN" sz="3200" b="1" dirty="0">
              <a:latin typeface="楷体" panose="02010609060101010101" pitchFamily="49" charset="-122"/>
              <a:ea typeface="楷体" panose="02010609060101010101" pitchFamily="49" charset="-122"/>
            </a:endParaRPr>
          </a:p>
          <a:p>
            <a:pPr>
              <a:lnSpc>
                <a:spcPct val="120000"/>
              </a:lnSpc>
            </a:pPr>
            <a:r>
              <a:rPr lang="en-US" altLang="zh-CN" sz="3200" b="1" dirty="0">
                <a:latin typeface="楷体" panose="02010609060101010101" pitchFamily="49" charset="-122"/>
                <a:ea typeface="楷体" panose="02010609060101010101" pitchFamily="49" charset="-122"/>
              </a:rPr>
              <a:t>2</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寻找并阅读列</a:t>
            </a:r>
            <a:r>
              <a:rPr lang="zh-CN" altLang="en-US" sz="3200" b="1" dirty="0">
                <a:latin typeface="楷体" panose="02010609060101010101" pitchFamily="49" charset="-122"/>
                <a:ea typeface="楷体" panose="02010609060101010101" pitchFamily="49" charset="-122"/>
              </a:rPr>
              <a:t>夫・托尔斯泰</a:t>
            </a:r>
            <a:r>
              <a:rPr lang="zh-CN" altLang="en-US" sz="3200" b="1" dirty="0" smtClean="0">
                <a:latin typeface="楷体" panose="02010609060101010101" pitchFamily="49" charset="-122"/>
                <a:ea typeface="楷体" panose="02010609060101010101" pitchFamily="49" charset="-122"/>
              </a:rPr>
              <a:t>的其他小说</a:t>
            </a:r>
            <a:r>
              <a:rPr lang="zh-CN" altLang="en-US" sz="3200" b="1" dirty="0">
                <a:latin typeface="楷体" panose="02010609060101010101" pitchFamily="49" charset="-122"/>
                <a:ea typeface="楷体" panose="02010609060101010101" pitchFamily="49" charset="-122"/>
              </a:rPr>
              <a:t>作品。（选做）</a:t>
            </a:r>
            <a:endParaRPr lang="zh-CN" altLang="zh-CN" sz="3200" b="1" dirty="0">
              <a:latin typeface="楷体" panose="02010609060101010101" pitchFamily="49" charset="-122"/>
              <a:ea typeface="楷体" panose="02010609060101010101" pitchFamily="49" charset="-122"/>
            </a:endParaRPr>
          </a:p>
        </p:txBody>
      </p:sp>
      <p:sp>
        <p:nvSpPr>
          <p:cNvPr id="2" name="TextBox 1"/>
          <p:cNvSpPr txBox="1"/>
          <p:nvPr/>
        </p:nvSpPr>
        <p:spPr>
          <a:xfrm>
            <a:off x="1041509" y="3219822"/>
            <a:ext cx="7274907" cy="1200329"/>
          </a:xfrm>
          <a:prstGeom prst="rect">
            <a:avLst/>
          </a:prstGeom>
          <a:solidFill>
            <a:srgbClr val="FFFFCC"/>
          </a:solidFill>
          <a:effectLst>
            <a:softEdge rad="31750"/>
          </a:effectLst>
        </p:spPr>
        <p:txBody>
          <a:bodyPr wrap="square" rtlCol="0">
            <a:spAutoFit/>
          </a:bodyPr>
          <a:lstStyle/>
          <a:p>
            <a:pPr>
              <a:lnSpc>
                <a:spcPct val="150000"/>
              </a:lnSpc>
            </a:pPr>
            <a:r>
              <a:rPr lang="en-US" altLang="zh-CN" sz="2400" b="1" dirty="0">
                <a:solidFill>
                  <a:srgbClr val="333333"/>
                </a:solidFill>
                <a:latin typeface="楷体" panose="02010609060101010101" pitchFamily="49" charset="-122"/>
                <a:ea typeface="楷体" panose="02010609060101010101" pitchFamily="49" charset="-122"/>
              </a:rPr>
              <a:t>《</a:t>
            </a:r>
            <a:r>
              <a:rPr lang="zh-CN" altLang="en-US" sz="2400" b="1" dirty="0" smtClean="0">
                <a:solidFill>
                  <a:srgbClr val="333333"/>
                </a:solidFill>
                <a:latin typeface="楷体" panose="02010609060101010101" pitchFamily="49" charset="-122"/>
                <a:ea typeface="楷体" panose="02010609060101010101" pitchFamily="49" charset="-122"/>
              </a:rPr>
              <a:t>一个地主的早晨</a:t>
            </a:r>
            <a:r>
              <a:rPr lang="en-US" altLang="zh-CN" sz="2400" b="1" dirty="0" smtClean="0">
                <a:solidFill>
                  <a:srgbClr val="333333"/>
                </a:solidFill>
                <a:latin typeface="楷体" panose="02010609060101010101" pitchFamily="49" charset="-122"/>
                <a:ea typeface="楷体" panose="02010609060101010101" pitchFamily="49" charset="-122"/>
              </a:rPr>
              <a:t>》《</a:t>
            </a:r>
            <a:r>
              <a:rPr lang="zh-CN" altLang="en-US" sz="2400" b="1" dirty="0">
                <a:solidFill>
                  <a:srgbClr val="333333"/>
                </a:solidFill>
                <a:latin typeface="楷体" panose="02010609060101010101" pitchFamily="49" charset="-122"/>
                <a:ea typeface="楷体" panose="02010609060101010101" pitchFamily="49" charset="-122"/>
              </a:rPr>
              <a:t>哈吉穆拉特</a:t>
            </a:r>
            <a:r>
              <a:rPr lang="en-US" altLang="zh-CN" sz="2400" b="1" dirty="0" smtClean="0">
                <a:solidFill>
                  <a:srgbClr val="333333"/>
                </a:solidFill>
                <a:latin typeface="楷体" panose="02010609060101010101" pitchFamily="49" charset="-122"/>
                <a:ea typeface="楷体" panose="02010609060101010101" pitchFamily="49" charset="-122"/>
              </a:rPr>
              <a:t>》《</a:t>
            </a:r>
            <a:r>
              <a:rPr lang="zh-CN" altLang="en-US" sz="2400" b="1" dirty="0">
                <a:solidFill>
                  <a:srgbClr val="333333"/>
                </a:solidFill>
                <a:latin typeface="楷体" panose="02010609060101010101" pitchFamily="49" charset="-122"/>
                <a:ea typeface="楷体" panose="02010609060101010101" pitchFamily="49" charset="-122"/>
              </a:rPr>
              <a:t>哥萨克</a:t>
            </a:r>
            <a:r>
              <a:rPr lang="en-US" altLang="zh-CN" sz="2400" b="1" dirty="0">
                <a:solidFill>
                  <a:srgbClr val="333333"/>
                </a:solidFill>
                <a:latin typeface="楷体" panose="02010609060101010101" pitchFamily="49" charset="-122"/>
                <a:ea typeface="楷体" panose="02010609060101010101" pitchFamily="49" charset="-122"/>
              </a:rPr>
              <a:t>》《</a:t>
            </a:r>
            <a:r>
              <a:rPr lang="zh-CN" altLang="en-US" sz="2400" b="1" dirty="0">
                <a:solidFill>
                  <a:srgbClr val="333333"/>
                </a:solidFill>
                <a:latin typeface="楷体" panose="02010609060101010101" pitchFamily="49" charset="-122"/>
                <a:ea typeface="楷体" panose="02010609060101010101" pitchFamily="49" charset="-122"/>
              </a:rPr>
              <a:t>克鲁采奏鸣曲</a:t>
            </a:r>
            <a:r>
              <a:rPr lang="en-US" altLang="zh-CN" sz="2400" b="1" dirty="0" smtClean="0">
                <a:solidFill>
                  <a:srgbClr val="333333"/>
                </a:solidFill>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1"/>
          <a:stretch>
            <a:fillRect/>
          </a:stretch>
        </p:blipFill>
        <p:spPr>
          <a:xfrm>
            <a:off x="683568" y="294997"/>
            <a:ext cx="2268000" cy="692577"/>
          </a:xfrm>
          <a:prstGeom prst="rect">
            <a:avLst/>
          </a:prstGeom>
        </p:spPr>
      </p:pic>
      <p:sp>
        <p:nvSpPr>
          <p:cNvPr id="7" name="文本框 14"/>
          <p:cNvSpPr txBox="1"/>
          <p:nvPr/>
        </p:nvSpPr>
        <p:spPr>
          <a:xfrm>
            <a:off x="864933"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99208"/>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1252954"/>
            <a:ext cx="7632848" cy="3046988"/>
          </a:xfrm>
          <a:prstGeom prst="rect">
            <a:avLst/>
          </a:prstGeom>
        </p:spPr>
        <p:txBody>
          <a:bodyPr wrap="square" rtlCol="0">
            <a:spAutoFit/>
          </a:bodyPr>
          <a:lstStyle/>
          <a:p>
            <a:pPr>
              <a:lnSpc>
                <a:spcPct val="200000"/>
              </a:lnSpc>
              <a:spcBef>
                <a:spcPct val="0"/>
              </a:spcBef>
            </a:pPr>
            <a:r>
              <a:rPr lang="zh-CN" altLang="en-US" sz="3200" b="1" dirty="0" smtClean="0">
                <a:latin typeface="楷体" panose="02010609060101010101" pitchFamily="49" charset="-122"/>
                <a:ea typeface="楷体" panose="02010609060101010101" pitchFamily="49" charset="-122"/>
              </a:rPr>
              <a:t>保</a:t>
            </a:r>
            <a:r>
              <a:rPr lang="zh-CN" altLang="en-US" sz="3200" b="1" dirty="0" smtClean="0">
                <a:solidFill>
                  <a:srgbClr val="FF0000"/>
                </a:solidFill>
                <a:latin typeface="楷体" panose="02010609060101010101" pitchFamily="49" charset="-122"/>
                <a:ea typeface="楷体" panose="02010609060101010101" pitchFamily="49" charset="-122"/>
              </a:rPr>
              <a:t>佑</a:t>
            </a:r>
            <a:r>
              <a:rPr lang="zh-CN" altLang="en-US" sz="3200" b="1" dirty="0" smtClean="0">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寡</a:t>
            </a:r>
            <a:r>
              <a:rPr lang="zh-CN" altLang="en-US" sz="3200" b="1" dirty="0" smtClean="0">
                <a:latin typeface="楷体" panose="02010609060101010101" pitchFamily="49" charset="-122"/>
                <a:ea typeface="楷体" panose="02010609060101010101" pitchFamily="49" charset="-122"/>
              </a:rPr>
              <a:t>妇  </a:t>
            </a:r>
            <a:r>
              <a:rPr lang="zh-CN" altLang="en-US" sz="3200" b="1" dirty="0">
                <a:solidFill>
                  <a:srgbClr val="FF0000"/>
                </a:solidFill>
                <a:latin typeface="楷体" panose="02010609060101010101" pitchFamily="49" charset="-122"/>
                <a:ea typeface="楷体" panose="02010609060101010101" pitchFamily="49" charset="-122"/>
              </a:rPr>
              <a:t>魁</a:t>
            </a:r>
            <a:r>
              <a:rPr lang="zh-CN" altLang="en-US" sz="3200" b="1" dirty="0">
                <a:latin typeface="楷体" panose="02010609060101010101" pitchFamily="49" charset="-122"/>
                <a:ea typeface="楷体" panose="02010609060101010101" pitchFamily="49" charset="-122"/>
              </a:rPr>
              <a:t>梧  </a:t>
            </a:r>
            <a:r>
              <a:rPr lang="zh-CN" altLang="en-US" sz="3200" b="1" dirty="0" smtClean="0">
                <a:solidFill>
                  <a:srgbClr val="FF0000"/>
                </a:solidFill>
                <a:latin typeface="楷体" panose="02010609060101010101" pitchFamily="49" charset="-122"/>
                <a:ea typeface="楷体" panose="02010609060101010101" pitchFamily="49" charset="-122"/>
              </a:rPr>
              <a:t>黧</a:t>
            </a:r>
            <a:r>
              <a:rPr lang="zh-CN" altLang="en-US" sz="3200" b="1" dirty="0" smtClean="0">
                <a:latin typeface="楷体" panose="02010609060101010101" pitchFamily="49" charset="-122"/>
                <a:ea typeface="楷体" panose="02010609060101010101" pitchFamily="49" charset="-122"/>
              </a:rPr>
              <a:t>黑  渔夫  </a:t>
            </a:r>
            <a:r>
              <a:rPr lang="zh-CN" altLang="en-US" sz="3200" b="1" dirty="0">
                <a:latin typeface="楷体" panose="02010609060101010101" pitchFamily="49" charset="-122"/>
                <a:ea typeface="楷体" panose="02010609060101010101" pitchFamily="49" charset="-122"/>
              </a:rPr>
              <a:t>抱怨  </a:t>
            </a:r>
            <a:r>
              <a:rPr lang="zh-CN" altLang="en-US" sz="3200" b="1" dirty="0" smtClean="0">
                <a:solidFill>
                  <a:srgbClr val="FF0000"/>
                </a:solidFill>
                <a:latin typeface="楷体" panose="02010609060101010101" pitchFamily="49" charset="-122"/>
                <a:ea typeface="楷体" panose="02010609060101010101" pitchFamily="49" charset="-122"/>
              </a:rPr>
              <a:t>糟</a:t>
            </a:r>
            <a:r>
              <a:rPr lang="zh-CN" altLang="en-US" sz="3200" b="1" dirty="0" smtClean="0">
                <a:latin typeface="楷体" panose="02010609060101010101" pitchFamily="49" charset="-122"/>
                <a:ea typeface="楷体" panose="02010609060101010101" pitchFamily="49" charset="-122"/>
              </a:rPr>
              <a:t>糕  狂风怒吼 </a:t>
            </a:r>
            <a:r>
              <a:rPr lang="zh-CN" altLang="en-US" sz="3200" b="1" dirty="0" smtClean="0">
                <a:solidFill>
                  <a:srgbClr val="FF0000"/>
                </a:solidFill>
                <a:latin typeface="楷体" panose="02010609060101010101" pitchFamily="49" charset="-122"/>
                <a:ea typeface="楷体" panose="02010609060101010101" pitchFamily="49" charset="-122"/>
              </a:rPr>
              <a:t> 忐忑</a:t>
            </a:r>
            <a:r>
              <a:rPr lang="zh-CN" altLang="en-US" sz="3200" b="1" dirty="0" smtClean="0">
                <a:latin typeface="楷体" panose="02010609060101010101" pitchFamily="49" charset="-122"/>
                <a:ea typeface="楷体" panose="02010609060101010101" pitchFamily="49" charset="-122"/>
              </a:rPr>
              <a:t>不安</a:t>
            </a:r>
            <a:r>
              <a:rPr lang="zh-CN" altLang="en-US" sz="3200" b="1" dirty="0" smtClean="0">
                <a:solidFill>
                  <a:srgbClr val="FF0000"/>
                </a:solidFill>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自</a:t>
            </a:r>
            <a:r>
              <a:rPr lang="zh-CN" altLang="en-US" sz="3200" b="1" dirty="0" smtClean="0">
                <a:solidFill>
                  <a:srgbClr val="FF0000"/>
                </a:solidFill>
                <a:latin typeface="楷体" panose="02010609060101010101" pitchFamily="49" charset="-122"/>
                <a:ea typeface="楷体" panose="02010609060101010101" pitchFamily="49" charset="-122"/>
              </a:rPr>
              <a:t>作</a:t>
            </a:r>
            <a:r>
              <a:rPr lang="zh-CN" altLang="en-US" sz="3200" b="1" dirty="0" smtClean="0">
                <a:latin typeface="楷体" panose="02010609060101010101" pitchFamily="49" charset="-122"/>
                <a:ea typeface="楷体" panose="02010609060101010101" pitchFamily="49" charset="-122"/>
              </a:rPr>
              <a:t>自受  </a:t>
            </a:r>
            <a:r>
              <a:rPr lang="zh-CN" altLang="en-US" sz="3200" b="1" dirty="0" smtClean="0">
                <a:solidFill>
                  <a:srgbClr val="FF0000"/>
                </a:solidFill>
                <a:latin typeface="楷体" panose="02010609060101010101" pitchFamily="49" charset="-122"/>
                <a:ea typeface="楷体" panose="02010609060101010101" pitchFamily="49" charset="-122"/>
              </a:rPr>
              <a:t>汹</a:t>
            </a:r>
            <a:r>
              <a:rPr lang="zh-CN" altLang="en-US" sz="3200" b="1" dirty="0" smtClean="0">
                <a:latin typeface="楷体" panose="02010609060101010101" pitchFamily="49" charset="-122"/>
                <a:ea typeface="楷体" panose="02010609060101010101" pitchFamily="49" charset="-122"/>
              </a:rPr>
              <a:t>涌澎</a:t>
            </a:r>
            <a:r>
              <a:rPr lang="zh-CN" altLang="en-US" sz="3200" b="1" dirty="0" smtClean="0">
                <a:solidFill>
                  <a:srgbClr val="FF0000"/>
                </a:solidFill>
                <a:latin typeface="楷体" panose="02010609060101010101" pitchFamily="49" charset="-122"/>
                <a:ea typeface="楷体" panose="02010609060101010101" pitchFamily="49" charset="-122"/>
              </a:rPr>
              <a:t>湃</a:t>
            </a:r>
            <a:r>
              <a:rPr lang="zh-CN" altLang="en-US" sz="3200" b="1" dirty="0" smtClean="0">
                <a:latin typeface="楷体" panose="02010609060101010101" pitchFamily="49" charset="-122"/>
                <a:ea typeface="楷体" panose="02010609060101010101" pitchFamily="49" charset="-122"/>
              </a:rPr>
              <a:t>  心惊肉跳  波涛轰鸣</a:t>
            </a:r>
            <a:endParaRPr lang="en-US" altLang="zh-CN" sz="3200" b="1" dirty="0">
              <a:latin typeface="楷体" panose="02010609060101010101" pitchFamily="49" charset="-122"/>
              <a:ea typeface="楷体" panose="02010609060101010101" pitchFamily="49" charset="-122"/>
            </a:endParaRPr>
          </a:p>
        </p:txBody>
      </p:sp>
      <p:sp>
        <p:nvSpPr>
          <p:cNvPr id="5" name="TextBox 6"/>
          <p:cNvSpPr txBox="1"/>
          <p:nvPr/>
        </p:nvSpPr>
        <p:spPr>
          <a:xfrm>
            <a:off x="1434111" y="1287981"/>
            <a:ext cx="699230"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yòu</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6" name="TextBox 5"/>
          <p:cNvSpPr txBox="1"/>
          <p:nvPr/>
        </p:nvSpPr>
        <p:spPr>
          <a:xfrm>
            <a:off x="2245440" y="1245986"/>
            <a:ext cx="724878"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guǎ</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 name="TextBox 6"/>
          <p:cNvSpPr txBox="1"/>
          <p:nvPr/>
        </p:nvSpPr>
        <p:spPr>
          <a:xfrm>
            <a:off x="3491880" y="1245987"/>
            <a:ext cx="591829"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ea typeface="黑体" panose="02010609060101010101" pitchFamily="49" charset="-122"/>
                <a:cs typeface="汉语拼音" panose="000B0604020202020204" pitchFamily="34" charset="0"/>
              </a:rPr>
              <a:t>kuí</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8" name="TextBox 7"/>
          <p:cNvSpPr txBox="1"/>
          <p:nvPr/>
        </p:nvSpPr>
        <p:spPr>
          <a:xfrm>
            <a:off x="4832288" y="1246634"/>
            <a:ext cx="409916"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ea typeface="黑体" panose="02010609060101010101" pitchFamily="49" charset="-122"/>
                <a:cs typeface="汉语拼音" panose="000B0604020202020204" pitchFamily="34" charset="0"/>
              </a:rPr>
              <a:t>lí</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 name="TextBox 6"/>
          <p:cNvSpPr txBox="1"/>
          <p:nvPr/>
        </p:nvSpPr>
        <p:spPr>
          <a:xfrm>
            <a:off x="4291337" y="2283717"/>
            <a:ext cx="1081899"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tǎn</a:t>
            </a:r>
            <a:r>
              <a:rPr lang="en-US" altLang="zh-CN" sz="2400" dirty="0">
                <a:latin typeface="汉语拼音" panose="000B0604020202020204" pitchFamily="34" charset="0"/>
                <a:ea typeface="黑体" panose="02010609060101010101" pitchFamily="49" charset="-122"/>
                <a:cs typeface="汉语拼音" panose="000B0604020202020204" pitchFamily="34" charset="0"/>
              </a:rPr>
              <a:t> </a:t>
            </a:r>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tè</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1" name="TextBox 10"/>
          <p:cNvSpPr txBox="1"/>
          <p:nvPr/>
        </p:nvSpPr>
        <p:spPr>
          <a:xfrm>
            <a:off x="956685" y="2261065"/>
            <a:ext cx="864095"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zāo</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2" name="TextBox 6"/>
          <p:cNvSpPr txBox="1"/>
          <p:nvPr/>
        </p:nvSpPr>
        <p:spPr>
          <a:xfrm>
            <a:off x="956685" y="3189122"/>
            <a:ext cx="931665"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xiōng</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3" name="TextBox 6"/>
          <p:cNvSpPr txBox="1"/>
          <p:nvPr/>
        </p:nvSpPr>
        <p:spPr>
          <a:xfrm>
            <a:off x="6772321" y="2283718"/>
            <a:ext cx="699230"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ea typeface="黑体" panose="02010609060101010101" pitchFamily="49" charset="-122"/>
                <a:cs typeface="汉语拼音" panose="000B0604020202020204" pitchFamily="34" charset="0"/>
              </a:rPr>
              <a:t>zuò</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4" name="TextBox 6"/>
          <p:cNvSpPr txBox="1"/>
          <p:nvPr/>
        </p:nvSpPr>
        <p:spPr>
          <a:xfrm>
            <a:off x="2299942" y="3202844"/>
            <a:ext cx="615874" cy="461665"/>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ea typeface="黑体" panose="02010609060101010101" pitchFamily="49" charset="-122"/>
                <a:cs typeface="汉语拼音" panose="000B0604020202020204" pitchFamily="34" charset="0"/>
              </a:rPr>
              <a:t>pài</a:t>
            </a:r>
            <a:endParaRPr lang="zh-CN" altLang="en-US" sz="2400" dirty="0">
              <a:latin typeface="汉语拼音" panose="000B0604020202020204" pitchFamily="34" charset="0"/>
              <a:ea typeface="黑体" panose="02010609060101010101" pitchFamily="49" charset="-122"/>
              <a:cs typeface="汉语拼音" panose="000B0604020202020204" pitchFamily="34" charset="0"/>
            </a:endParaRPr>
          </a:p>
        </p:txBody>
      </p:sp>
      <p:pic>
        <p:nvPicPr>
          <p:cNvPr id="17" name="图片 16"/>
          <p:cNvPicPr>
            <a:picLocks noChangeAspect="1"/>
          </p:cNvPicPr>
          <p:nvPr/>
        </p:nvPicPr>
        <p:blipFill>
          <a:blip r:embed="rId1"/>
          <a:stretch>
            <a:fillRect/>
          </a:stretch>
        </p:blipFill>
        <p:spPr>
          <a:xfrm>
            <a:off x="421284" y="283739"/>
            <a:ext cx="431626" cy="558077"/>
          </a:xfrm>
          <a:prstGeom prst="rect">
            <a:avLst/>
          </a:prstGeom>
        </p:spPr>
      </p:pic>
      <p:sp>
        <p:nvSpPr>
          <p:cNvPr id="18" name="文本框 15"/>
          <p:cNvSpPr txBox="1"/>
          <p:nvPr/>
        </p:nvSpPr>
        <p:spPr>
          <a:xfrm>
            <a:off x="827584" y="195486"/>
            <a:ext cx="2252588" cy="646331"/>
          </a:xfrm>
          <a:prstGeom prst="rect">
            <a:avLst/>
          </a:prstGeom>
          <a:noFill/>
        </p:spPr>
        <p:txBody>
          <a:bodyPr wrap="square" rtlCol="0">
            <a:spAutoFit/>
          </a:bodyPr>
          <a:lstStyle/>
          <a:p>
            <a:r>
              <a:rPr kumimoji="1" lang="zh-CN" altLang="en-US" sz="3600" b="1" smtClean="0">
                <a:latin typeface="宋体" panose="02010600030101010101" pitchFamily="2" charset="-122"/>
                <a:ea typeface="宋体" panose="02010600030101010101" pitchFamily="2" charset="-122"/>
              </a:rPr>
              <a:t>我会读</a:t>
            </a:r>
            <a:endParaRPr kumimoji="1" lang="zh-CN" altLang="en-US" sz="3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5"/>
          <p:cNvGrpSpPr/>
          <p:nvPr/>
        </p:nvGrpSpPr>
        <p:grpSpPr bwMode="auto">
          <a:xfrm>
            <a:off x="877888" y="1635646"/>
            <a:ext cx="836612" cy="851926"/>
            <a:chOff x="1162050" y="1500823"/>
            <a:chExt cx="836613" cy="850900"/>
          </a:xfrm>
          <a:noFill/>
        </p:grpSpPr>
        <p:grpSp>
          <p:nvGrpSpPr>
            <p:cNvPr id="3" name="组合 7"/>
            <p:cNvGrpSpPr/>
            <p:nvPr/>
          </p:nvGrpSpPr>
          <p:grpSpPr bwMode="auto">
            <a:xfrm>
              <a:off x="1162050" y="1500823"/>
              <a:ext cx="836613" cy="850900"/>
              <a:chOff x="2437" y="2032"/>
              <a:chExt cx="1244" cy="1264"/>
            </a:xfrm>
            <a:grpFill/>
          </p:grpSpPr>
          <p:sp>
            <p:nvSpPr>
              <p:cNvPr id="5" name="矩形 1"/>
              <p:cNvSpPr>
                <a:spLocks noChangeArrowheads="1"/>
              </p:cNvSpPr>
              <p:nvPr/>
            </p:nvSpPr>
            <p:spPr bwMode="auto">
              <a:xfrm>
                <a:off x="2437" y="2032"/>
                <a:ext cx="1245" cy="1245"/>
              </a:xfrm>
              <a:prstGeom prst="rect">
                <a:avLst/>
              </a:prstGeom>
              <a:grpFill/>
              <a:ln w="19050">
                <a:solidFill>
                  <a:srgbClr val="33CCFF"/>
                </a:solidFill>
                <a:round/>
              </a:ln>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6" name="直接连接符 4"/>
              <p:cNvCxnSpPr>
                <a:cxnSpLocks noChangeShapeType="1"/>
              </p:cNvCxnSpPr>
              <p:nvPr/>
            </p:nvCxnSpPr>
            <p:spPr bwMode="auto">
              <a:xfrm>
                <a:off x="2437" y="2645"/>
                <a:ext cx="1245" cy="0"/>
              </a:xfrm>
              <a:prstGeom prst="line">
                <a:avLst/>
              </a:prstGeom>
              <a:grpFill/>
              <a:ln w="12700">
                <a:solidFill>
                  <a:srgbClr val="33CCFF"/>
                </a:solidFill>
                <a:prstDash val="dash"/>
                <a:round/>
              </a:ln>
            </p:spPr>
          </p:cxnSp>
          <p:cxnSp>
            <p:nvCxnSpPr>
              <p:cNvPr id="7" name="直接连接符 6"/>
              <p:cNvCxnSpPr>
                <a:cxnSpLocks noChangeShapeType="1"/>
              </p:cNvCxnSpPr>
              <p:nvPr/>
            </p:nvCxnSpPr>
            <p:spPr bwMode="auto">
              <a:xfrm>
                <a:off x="3060" y="2052"/>
                <a:ext cx="0" cy="1245"/>
              </a:xfrm>
              <a:prstGeom prst="line">
                <a:avLst/>
              </a:prstGeom>
              <a:grpFill/>
              <a:ln w="12700">
                <a:solidFill>
                  <a:srgbClr val="33CCFF"/>
                </a:solidFill>
                <a:prstDash val="dash"/>
                <a:round/>
              </a:ln>
            </p:spPr>
          </p:cxnSp>
        </p:grpSp>
        <p:sp>
          <p:nvSpPr>
            <p:cNvPr id="4" name="文本框 64">
              <a:hlinkClick r:id="rId1" action="ppaction://hlinkfile"/>
            </p:cNvPr>
            <p:cNvSpPr txBox="1">
              <a:spLocks noChangeArrowheads="1"/>
            </p:cNvSpPr>
            <p:nvPr/>
          </p:nvSpPr>
          <p:spPr bwMode="auto">
            <a:xfrm>
              <a:off x="1162050" y="1500823"/>
              <a:ext cx="811213" cy="829770"/>
            </a:xfrm>
            <a:prstGeom prst="rect">
              <a:avLst/>
            </a:prstGeom>
            <a:grp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汹</a:t>
              </a:r>
              <a:endParaRPr lang="zh-CN" altLang="en-US" sz="4800" b="1" dirty="0">
                <a:latin typeface="楷体" panose="02010609060101010101" pitchFamily="49" charset="-122"/>
                <a:ea typeface="楷体" panose="02010609060101010101" pitchFamily="49" charset="-122"/>
              </a:endParaRPr>
            </a:p>
          </p:txBody>
        </p:sp>
      </p:grpSp>
      <p:grpSp>
        <p:nvGrpSpPr>
          <p:cNvPr id="8" name="组合 7"/>
          <p:cNvGrpSpPr/>
          <p:nvPr/>
        </p:nvGrpSpPr>
        <p:grpSpPr bwMode="auto">
          <a:xfrm>
            <a:off x="1968500" y="1643623"/>
            <a:ext cx="836613" cy="852488"/>
            <a:chOff x="2437" y="2032"/>
            <a:chExt cx="1244" cy="1264"/>
          </a:xfrm>
        </p:grpSpPr>
        <p:sp>
          <p:nvSpPr>
            <p:cNvPr id="9"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10"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1"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grpSp>
        <p:nvGrpSpPr>
          <p:cNvPr id="13" name="组合 7"/>
          <p:cNvGrpSpPr/>
          <p:nvPr/>
        </p:nvGrpSpPr>
        <p:grpSpPr bwMode="auto">
          <a:xfrm>
            <a:off x="3046413" y="1631601"/>
            <a:ext cx="836612" cy="851812"/>
            <a:chOff x="2437" y="2032"/>
            <a:chExt cx="1244" cy="1264"/>
          </a:xfrm>
        </p:grpSpPr>
        <p:sp>
          <p:nvSpPr>
            <p:cNvPr id="15"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16"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7"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grpSp>
        <p:nvGrpSpPr>
          <p:cNvPr id="18" name="组合 123"/>
          <p:cNvGrpSpPr/>
          <p:nvPr/>
        </p:nvGrpSpPr>
        <p:grpSpPr bwMode="auto">
          <a:xfrm>
            <a:off x="4133851" y="1631894"/>
            <a:ext cx="837286" cy="867677"/>
            <a:chOff x="5909311" y="1488033"/>
            <a:chExt cx="837286" cy="867056"/>
          </a:xfrm>
        </p:grpSpPr>
        <p:grpSp>
          <p:nvGrpSpPr>
            <p:cNvPr id="19" name="组合 7"/>
            <p:cNvGrpSpPr/>
            <p:nvPr/>
          </p:nvGrpSpPr>
          <p:grpSpPr bwMode="auto">
            <a:xfrm>
              <a:off x="5909311" y="1488033"/>
              <a:ext cx="837286" cy="867056"/>
              <a:chOff x="2437" y="2032"/>
              <a:chExt cx="1245" cy="1288"/>
            </a:xfrm>
          </p:grpSpPr>
          <p:sp>
            <p:nvSpPr>
              <p:cNvPr id="21" name="矩形 1">
                <a:hlinkClick r:id="rId2"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22"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23" name="直接连接符 6"/>
              <p:cNvCxnSpPr>
                <a:cxnSpLocks noChangeShapeType="1"/>
              </p:cNvCxnSpPr>
              <p:nvPr/>
            </p:nvCxnSpPr>
            <p:spPr bwMode="auto">
              <a:xfrm>
                <a:off x="3060" y="2075"/>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20" name="文本框 64">
              <a:hlinkClick r:id="rId3" action="ppaction://hlinkfile"/>
            </p:cNvPr>
            <p:cNvSpPr txBox="1">
              <a:spLocks noChangeArrowheads="1"/>
            </p:cNvSpPr>
            <p:nvPr/>
          </p:nvSpPr>
          <p:spPr bwMode="auto">
            <a:xfrm>
              <a:off x="5911517" y="1491782"/>
              <a:ext cx="811213" cy="83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湃</a:t>
              </a:r>
              <a:endParaRPr lang="zh-CN" altLang="en-US" sz="4800" b="1" dirty="0">
                <a:latin typeface="楷体" panose="02010609060101010101" pitchFamily="49" charset="-122"/>
                <a:ea typeface="楷体" panose="02010609060101010101" pitchFamily="49" charset="-122"/>
              </a:endParaRPr>
            </a:p>
          </p:txBody>
        </p:sp>
      </p:grpSp>
      <p:grpSp>
        <p:nvGrpSpPr>
          <p:cNvPr id="24" name="组合 129"/>
          <p:cNvGrpSpPr/>
          <p:nvPr/>
        </p:nvGrpSpPr>
        <p:grpSpPr bwMode="auto">
          <a:xfrm>
            <a:off x="895350" y="2964133"/>
            <a:ext cx="836613" cy="850917"/>
            <a:chOff x="1190626" y="3078163"/>
            <a:chExt cx="837286" cy="851573"/>
          </a:xfrm>
        </p:grpSpPr>
        <p:grpSp>
          <p:nvGrpSpPr>
            <p:cNvPr id="25" name="组合 7"/>
            <p:cNvGrpSpPr/>
            <p:nvPr/>
          </p:nvGrpSpPr>
          <p:grpSpPr bwMode="auto">
            <a:xfrm>
              <a:off x="1190626" y="3078163"/>
              <a:ext cx="837286" cy="851573"/>
              <a:chOff x="2437" y="2032"/>
              <a:chExt cx="1245" cy="1265"/>
            </a:xfrm>
          </p:grpSpPr>
          <p:sp>
            <p:nvSpPr>
              <p:cNvPr id="27"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28"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29"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26" name="文本框 64">
              <a:hlinkClick r:id="rId4" action="ppaction://hlinkfile"/>
            </p:cNvPr>
            <p:cNvSpPr txBox="1">
              <a:spLocks noChangeArrowheads="1"/>
            </p:cNvSpPr>
            <p:nvPr/>
          </p:nvSpPr>
          <p:spPr bwMode="auto">
            <a:xfrm>
              <a:off x="1203998" y="3079705"/>
              <a:ext cx="811213" cy="83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唉</a:t>
              </a:r>
              <a:endParaRPr lang="zh-CN" altLang="en-US" sz="4800" b="1" dirty="0">
                <a:latin typeface="楷体" panose="02010609060101010101" pitchFamily="49" charset="-122"/>
                <a:ea typeface="楷体" panose="02010609060101010101" pitchFamily="49" charset="-122"/>
              </a:endParaRPr>
            </a:p>
          </p:txBody>
        </p:sp>
      </p:grpSp>
      <p:grpSp>
        <p:nvGrpSpPr>
          <p:cNvPr id="30" name="组合 135"/>
          <p:cNvGrpSpPr/>
          <p:nvPr/>
        </p:nvGrpSpPr>
        <p:grpSpPr bwMode="auto">
          <a:xfrm>
            <a:off x="1954213" y="2954234"/>
            <a:ext cx="837286" cy="851291"/>
            <a:chOff x="2447926" y="3078162"/>
            <a:chExt cx="837286" cy="851573"/>
          </a:xfrm>
        </p:grpSpPr>
        <p:grpSp>
          <p:nvGrpSpPr>
            <p:cNvPr id="31" name="组合 7"/>
            <p:cNvGrpSpPr/>
            <p:nvPr/>
          </p:nvGrpSpPr>
          <p:grpSpPr bwMode="auto">
            <a:xfrm>
              <a:off x="2447926" y="3078162"/>
              <a:ext cx="837286" cy="851573"/>
              <a:chOff x="2437" y="2032"/>
              <a:chExt cx="1245" cy="1265"/>
            </a:xfrm>
          </p:grpSpPr>
          <p:sp>
            <p:nvSpPr>
              <p:cNvPr id="33" name="矩形 1">
                <a:hlinkClick r:id="rId5"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34"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35"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32" name="文本框 64">
              <a:hlinkClick r:id="rId6" action="ppaction://hlinkfile"/>
            </p:cNvPr>
            <p:cNvSpPr txBox="1">
              <a:spLocks noChangeArrowheads="1"/>
            </p:cNvSpPr>
            <p:nvPr/>
          </p:nvSpPr>
          <p:spPr bwMode="auto">
            <a:xfrm>
              <a:off x="2473425" y="3081357"/>
              <a:ext cx="8112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淋</a:t>
              </a:r>
              <a:endParaRPr lang="zh-CN" altLang="en-US" sz="4800" b="1" dirty="0">
                <a:latin typeface="楷体" panose="02010609060101010101" pitchFamily="49" charset="-122"/>
                <a:ea typeface="楷体" panose="02010609060101010101" pitchFamily="49" charset="-122"/>
              </a:endParaRPr>
            </a:p>
          </p:txBody>
        </p:sp>
      </p:grpSp>
      <p:grpSp>
        <p:nvGrpSpPr>
          <p:cNvPr id="36" name="组合 141"/>
          <p:cNvGrpSpPr/>
          <p:nvPr/>
        </p:nvGrpSpPr>
        <p:grpSpPr bwMode="auto">
          <a:xfrm>
            <a:off x="3032125" y="2933278"/>
            <a:ext cx="836613" cy="859547"/>
            <a:chOff x="3613785" y="3056726"/>
            <a:chExt cx="836613" cy="859547"/>
          </a:xfrm>
        </p:grpSpPr>
        <p:grpSp>
          <p:nvGrpSpPr>
            <p:cNvPr id="37" name="组合 7"/>
            <p:cNvGrpSpPr/>
            <p:nvPr/>
          </p:nvGrpSpPr>
          <p:grpSpPr bwMode="auto">
            <a:xfrm>
              <a:off x="3613785" y="3065373"/>
              <a:ext cx="836613" cy="850900"/>
              <a:chOff x="2437" y="2032"/>
              <a:chExt cx="1244" cy="1264"/>
            </a:xfrm>
          </p:grpSpPr>
          <p:sp>
            <p:nvSpPr>
              <p:cNvPr id="39" name="矩形 1">
                <a:hlinkClick r:id="rId7" action="ppaction://hlinkfile"/>
              </p:cNvPr>
              <p:cNvSpPr>
                <a:spLocks noChangeArrowheads="1"/>
              </p:cNvSpPr>
              <p:nvPr/>
            </p:nvSpPr>
            <p:spPr bwMode="auto">
              <a:xfrm>
                <a:off x="2437" y="2032"/>
                <a:ext cx="1245" cy="1245"/>
              </a:xfrm>
              <a:prstGeom prst="rect">
                <a:avLst/>
              </a:prstGeom>
              <a:noFill/>
              <a:ln w="19050">
                <a:solidFill>
                  <a:srgbClr val="33CCFF"/>
                </a:solidFill>
                <a:round/>
              </a:ln>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40" name="直接连接符 4"/>
              <p:cNvCxnSpPr>
                <a:cxnSpLocks noChangeShapeType="1"/>
              </p:cNvCxnSpPr>
              <p:nvPr/>
            </p:nvCxnSpPr>
            <p:spPr bwMode="auto">
              <a:xfrm>
                <a:off x="2437" y="2645"/>
                <a:ext cx="1245" cy="0"/>
              </a:xfrm>
              <a:prstGeom prst="line">
                <a:avLst/>
              </a:prstGeom>
              <a:noFill/>
              <a:ln w="12700">
                <a:solidFill>
                  <a:srgbClr val="00FFFF"/>
                </a:solidFill>
                <a:prstDash val="dash"/>
                <a:round/>
              </a:ln>
              <a:extLst>
                <a:ext uri="{909E8E84-426E-40DD-AFC4-6F175D3DCCD1}">
                  <a14:hiddenFill xmlns:a14="http://schemas.microsoft.com/office/drawing/2010/main">
                    <a:noFill/>
                  </a14:hiddenFill>
                </a:ext>
              </a:extLst>
            </p:spPr>
          </p:cxnSp>
          <p:cxnSp>
            <p:nvCxnSpPr>
              <p:cNvPr id="41"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38" name="文本框 64">
              <a:hlinkClick r:id="rId8" action="ppaction://hlinkfile"/>
            </p:cNvPr>
            <p:cNvSpPr txBox="1">
              <a:spLocks noChangeArrowheads="1"/>
            </p:cNvSpPr>
            <p:nvPr/>
          </p:nvSpPr>
          <p:spPr bwMode="auto">
            <a:xfrm>
              <a:off x="3628073" y="3056726"/>
              <a:ext cx="8112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嘿</a:t>
              </a:r>
              <a:endParaRPr lang="zh-CN" altLang="en-US" sz="4800" b="1" dirty="0">
                <a:latin typeface="楷体" panose="02010609060101010101" pitchFamily="49" charset="-122"/>
                <a:ea typeface="楷体" panose="02010609060101010101" pitchFamily="49" charset="-122"/>
              </a:endParaRPr>
            </a:p>
          </p:txBody>
        </p:sp>
      </p:grpSp>
      <p:grpSp>
        <p:nvGrpSpPr>
          <p:cNvPr id="42" name="组合 147"/>
          <p:cNvGrpSpPr/>
          <p:nvPr/>
        </p:nvGrpSpPr>
        <p:grpSpPr bwMode="auto">
          <a:xfrm>
            <a:off x="4119564" y="2945705"/>
            <a:ext cx="836612" cy="850295"/>
            <a:chOff x="4909185" y="3065373"/>
            <a:chExt cx="836613" cy="850900"/>
          </a:xfrm>
        </p:grpSpPr>
        <p:grpSp>
          <p:nvGrpSpPr>
            <p:cNvPr id="43" name="组合 7"/>
            <p:cNvGrpSpPr/>
            <p:nvPr/>
          </p:nvGrpSpPr>
          <p:grpSpPr bwMode="auto">
            <a:xfrm>
              <a:off x="4909185" y="3065373"/>
              <a:ext cx="836613" cy="850900"/>
              <a:chOff x="2437" y="2032"/>
              <a:chExt cx="1244" cy="1264"/>
            </a:xfrm>
          </p:grpSpPr>
          <p:sp>
            <p:nvSpPr>
              <p:cNvPr id="45"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46" name="直接连接符 4"/>
              <p:cNvCxnSpPr>
                <a:cxnSpLocks noChangeShapeType="1"/>
              </p:cNvCxnSpPr>
              <p:nvPr/>
            </p:nvCxnSpPr>
            <p:spPr bwMode="auto">
              <a:xfrm>
                <a:off x="2437" y="2645"/>
                <a:ext cx="1245" cy="0"/>
              </a:xfrm>
              <a:prstGeom prst="line">
                <a:avLst/>
              </a:prstGeom>
              <a:noFill/>
              <a:ln w="12700">
                <a:solidFill>
                  <a:srgbClr val="00FFFF"/>
                </a:solidFill>
                <a:prstDash val="dash"/>
                <a:round/>
              </a:ln>
              <a:extLst>
                <a:ext uri="{909E8E84-426E-40DD-AFC4-6F175D3DCCD1}">
                  <a14:hiddenFill xmlns:a14="http://schemas.microsoft.com/office/drawing/2010/main">
                    <a:noFill/>
                  </a14:hiddenFill>
                </a:ext>
              </a:extLst>
            </p:spPr>
          </p:cxnSp>
          <p:cxnSp>
            <p:nvCxnSpPr>
              <p:cNvPr id="47"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44" name="文本框 64">
              <a:hlinkClick r:id="rId9" action="ppaction://hlinkfile"/>
            </p:cNvPr>
            <p:cNvSpPr txBox="1">
              <a:spLocks noChangeArrowheads="1"/>
            </p:cNvSpPr>
            <p:nvPr/>
          </p:nvSpPr>
          <p:spPr bwMode="auto">
            <a:xfrm>
              <a:off x="4910449" y="3073908"/>
              <a:ext cx="811213" cy="83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糟</a:t>
              </a:r>
              <a:endParaRPr lang="zh-CN" altLang="en-US" sz="4800" b="1" dirty="0">
                <a:latin typeface="楷体" panose="02010609060101010101" pitchFamily="49" charset="-122"/>
                <a:ea typeface="楷体" panose="02010609060101010101" pitchFamily="49" charset="-122"/>
              </a:endParaRPr>
            </a:p>
          </p:txBody>
        </p:sp>
      </p:grpSp>
      <p:sp>
        <p:nvSpPr>
          <p:cNvPr id="48" name="矩形 153">
            <a:hlinkClick r:id="rId10" action="ppaction://hlinkfile"/>
          </p:cNvPr>
          <p:cNvSpPr>
            <a:spLocks noChangeArrowheads="1"/>
          </p:cNvSpPr>
          <p:nvPr/>
        </p:nvSpPr>
        <p:spPr bwMode="auto">
          <a:xfrm>
            <a:off x="1995329" y="1608156"/>
            <a:ext cx="8032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4800" b="1" dirty="0">
                <a:latin typeface="楷体" panose="02010609060101010101" pitchFamily="49" charset="-122"/>
                <a:ea typeface="楷体" panose="02010609060101010101" pitchFamily="49" charset="-122"/>
              </a:rPr>
              <a:t>涌</a:t>
            </a:r>
            <a:endParaRPr lang="zh-CN" altLang="en-US" sz="4800" b="1" dirty="0">
              <a:latin typeface="楷体" panose="02010609060101010101" pitchFamily="49" charset="-122"/>
              <a:ea typeface="楷体" panose="02010609060101010101" pitchFamily="49" charset="-122"/>
            </a:endParaRPr>
          </a:p>
        </p:txBody>
      </p:sp>
      <p:grpSp>
        <p:nvGrpSpPr>
          <p:cNvPr id="49" name="组合 170"/>
          <p:cNvGrpSpPr/>
          <p:nvPr/>
        </p:nvGrpSpPr>
        <p:grpSpPr bwMode="auto">
          <a:xfrm>
            <a:off x="5240338" y="2936552"/>
            <a:ext cx="836612" cy="851511"/>
            <a:chOff x="5909310" y="1488033"/>
            <a:chExt cx="836613" cy="850900"/>
          </a:xfrm>
        </p:grpSpPr>
        <p:grpSp>
          <p:nvGrpSpPr>
            <p:cNvPr id="50" name="组合 7"/>
            <p:cNvGrpSpPr/>
            <p:nvPr/>
          </p:nvGrpSpPr>
          <p:grpSpPr bwMode="auto">
            <a:xfrm>
              <a:off x="5909310" y="1488033"/>
              <a:ext cx="836613" cy="850900"/>
              <a:chOff x="2437" y="2032"/>
              <a:chExt cx="1244" cy="1264"/>
            </a:xfrm>
          </p:grpSpPr>
          <p:sp>
            <p:nvSpPr>
              <p:cNvPr id="52" name="矩形 1">
                <a:hlinkClick r:id="rId11"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53"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54"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51" name="文本框 64">
              <a:hlinkClick r:id="rId12" action="ppaction://hlinkfile"/>
            </p:cNvPr>
            <p:cNvSpPr txBox="1">
              <a:spLocks noChangeArrowheads="1"/>
            </p:cNvSpPr>
            <p:nvPr/>
          </p:nvSpPr>
          <p:spPr bwMode="auto">
            <a:xfrm>
              <a:off x="5920422" y="1501496"/>
              <a:ext cx="811213" cy="830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嘛</a:t>
              </a:r>
              <a:endParaRPr lang="zh-CN" altLang="en-US" sz="4800" b="1" dirty="0">
                <a:latin typeface="楷体" panose="02010609060101010101" pitchFamily="49" charset="-122"/>
                <a:ea typeface="楷体" panose="02010609060101010101" pitchFamily="49" charset="-122"/>
              </a:endParaRPr>
            </a:p>
          </p:txBody>
        </p:sp>
      </p:grpSp>
      <p:grpSp>
        <p:nvGrpSpPr>
          <p:cNvPr id="55" name="组合 177"/>
          <p:cNvGrpSpPr/>
          <p:nvPr/>
        </p:nvGrpSpPr>
        <p:grpSpPr bwMode="auto">
          <a:xfrm>
            <a:off x="5251450" y="1596737"/>
            <a:ext cx="836613" cy="883498"/>
            <a:chOff x="5909310" y="1455112"/>
            <a:chExt cx="836613" cy="883821"/>
          </a:xfrm>
        </p:grpSpPr>
        <p:grpSp>
          <p:nvGrpSpPr>
            <p:cNvPr id="56" name="组合 7"/>
            <p:cNvGrpSpPr/>
            <p:nvPr/>
          </p:nvGrpSpPr>
          <p:grpSpPr bwMode="auto">
            <a:xfrm>
              <a:off x="5909310" y="1488033"/>
              <a:ext cx="836613" cy="850900"/>
              <a:chOff x="2437" y="2032"/>
              <a:chExt cx="1244" cy="1264"/>
            </a:xfrm>
          </p:grpSpPr>
          <p:sp>
            <p:nvSpPr>
              <p:cNvPr id="58"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59"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60"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57" name="文本框 64">
              <a:hlinkClick r:id="rId13" action="ppaction://hlinkfile"/>
            </p:cNvPr>
            <p:cNvSpPr txBox="1">
              <a:spLocks noChangeArrowheads="1"/>
            </p:cNvSpPr>
            <p:nvPr/>
          </p:nvSpPr>
          <p:spPr bwMode="auto">
            <a:xfrm>
              <a:off x="5930815" y="1455112"/>
              <a:ext cx="811213" cy="83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熄</a:t>
              </a:r>
              <a:endParaRPr lang="zh-CN" altLang="en-US" sz="4800" b="1" dirty="0">
                <a:latin typeface="楷体" panose="02010609060101010101" pitchFamily="49" charset="-122"/>
                <a:ea typeface="楷体" panose="02010609060101010101" pitchFamily="49" charset="-122"/>
              </a:endParaRPr>
            </a:p>
          </p:txBody>
        </p:sp>
      </p:grpSp>
      <p:grpSp>
        <p:nvGrpSpPr>
          <p:cNvPr id="61" name="组合 184"/>
          <p:cNvGrpSpPr/>
          <p:nvPr/>
        </p:nvGrpSpPr>
        <p:grpSpPr bwMode="auto">
          <a:xfrm>
            <a:off x="6350000" y="2920330"/>
            <a:ext cx="886296" cy="861383"/>
            <a:chOff x="5909310" y="1478168"/>
            <a:chExt cx="886296" cy="860765"/>
          </a:xfrm>
        </p:grpSpPr>
        <p:grpSp>
          <p:nvGrpSpPr>
            <p:cNvPr id="62" name="组合 7"/>
            <p:cNvGrpSpPr/>
            <p:nvPr/>
          </p:nvGrpSpPr>
          <p:grpSpPr bwMode="auto">
            <a:xfrm>
              <a:off x="5909310" y="1488033"/>
              <a:ext cx="836613" cy="850900"/>
              <a:chOff x="2437" y="2032"/>
              <a:chExt cx="1244" cy="1264"/>
            </a:xfrm>
          </p:grpSpPr>
          <p:sp>
            <p:nvSpPr>
              <p:cNvPr id="64"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65"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66"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63" name="文本框 64">
              <a:hlinkClick r:id="rId14" action="ppaction://hlinkfile"/>
            </p:cNvPr>
            <p:cNvSpPr txBox="1">
              <a:spLocks noChangeArrowheads="1"/>
            </p:cNvSpPr>
            <p:nvPr/>
          </p:nvSpPr>
          <p:spPr bwMode="auto">
            <a:xfrm>
              <a:off x="5984393" y="1478168"/>
              <a:ext cx="811213" cy="83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皱</a:t>
              </a:r>
              <a:endParaRPr lang="zh-CN" altLang="en-US" sz="4800" b="1" dirty="0">
                <a:latin typeface="楷体" panose="02010609060101010101" pitchFamily="49" charset="-122"/>
                <a:ea typeface="楷体" panose="02010609060101010101" pitchFamily="49" charset="-122"/>
              </a:endParaRPr>
            </a:p>
          </p:txBody>
        </p:sp>
      </p:grpSp>
      <p:grpSp>
        <p:nvGrpSpPr>
          <p:cNvPr id="67" name="组合 93"/>
          <p:cNvGrpSpPr/>
          <p:nvPr/>
        </p:nvGrpSpPr>
        <p:grpSpPr bwMode="auto">
          <a:xfrm>
            <a:off x="6362700" y="1626657"/>
            <a:ext cx="836613" cy="853579"/>
            <a:chOff x="5909310" y="1485042"/>
            <a:chExt cx="836613" cy="853891"/>
          </a:xfrm>
        </p:grpSpPr>
        <p:grpSp>
          <p:nvGrpSpPr>
            <p:cNvPr id="68" name="组合 7"/>
            <p:cNvGrpSpPr/>
            <p:nvPr/>
          </p:nvGrpSpPr>
          <p:grpSpPr bwMode="auto">
            <a:xfrm>
              <a:off x="5909310" y="1488033"/>
              <a:ext cx="836613" cy="850900"/>
              <a:chOff x="2437" y="2032"/>
              <a:chExt cx="1244" cy="1264"/>
            </a:xfrm>
          </p:grpSpPr>
          <p:sp>
            <p:nvSpPr>
              <p:cNvPr id="70"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71"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72"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69" name="文本框 64">
              <a:hlinkClick r:id="rId15" action="ppaction://hlinkfile"/>
            </p:cNvPr>
            <p:cNvSpPr txBox="1">
              <a:spLocks noChangeArrowheads="1"/>
            </p:cNvSpPr>
            <p:nvPr/>
          </p:nvSpPr>
          <p:spPr bwMode="auto">
            <a:xfrm>
              <a:off x="5918810" y="1485042"/>
              <a:ext cx="811213" cy="83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掀</a:t>
              </a:r>
              <a:endParaRPr lang="zh-CN" altLang="en-US" sz="4800" b="1" dirty="0">
                <a:latin typeface="楷体" panose="02010609060101010101" pitchFamily="49" charset="-122"/>
                <a:ea typeface="楷体" panose="02010609060101010101" pitchFamily="49" charset="-122"/>
              </a:endParaRPr>
            </a:p>
          </p:txBody>
        </p:sp>
      </p:grpSp>
      <p:grpSp>
        <p:nvGrpSpPr>
          <p:cNvPr id="73" name="组合 99"/>
          <p:cNvGrpSpPr/>
          <p:nvPr/>
        </p:nvGrpSpPr>
        <p:grpSpPr bwMode="auto">
          <a:xfrm>
            <a:off x="7461250" y="2927660"/>
            <a:ext cx="836613" cy="854054"/>
            <a:chOff x="5909310" y="1485492"/>
            <a:chExt cx="836613" cy="853441"/>
          </a:xfrm>
        </p:grpSpPr>
        <p:grpSp>
          <p:nvGrpSpPr>
            <p:cNvPr id="74" name="组合 7"/>
            <p:cNvGrpSpPr/>
            <p:nvPr/>
          </p:nvGrpSpPr>
          <p:grpSpPr bwMode="auto">
            <a:xfrm>
              <a:off x="5909310" y="1488033"/>
              <a:ext cx="836613" cy="850900"/>
              <a:chOff x="2437" y="2032"/>
              <a:chExt cx="1244" cy="1264"/>
            </a:xfrm>
          </p:grpSpPr>
          <p:sp>
            <p:nvSpPr>
              <p:cNvPr id="76"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77"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78"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75" name="文本框 64">
              <a:hlinkClick r:id="rId16" action="ppaction://hlinkfile"/>
            </p:cNvPr>
            <p:cNvSpPr txBox="1">
              <a:spLocks noChangeArrowheads="1"/>
            </p:cNvSpPr>
            <p:nvPr/>
          </p:nvSpPr>
          <p:spPr bwMode="auto">
            <a:xfrm>
              <a:off x="5930283" y="1485492"/>
              <a:ext cx="811213" cy="83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勺</a:t>
              </a:r>
              <a:endParaRPr lang="zh-CN" altLang="en-US" sz="4800" b="1" dirty="0">
                <a:latin typeface="楷体" panose="02010609060101010101" pitchFamily="49" charset="-122"/>
                <a:ea typeface="楷体" panose="02010609060101010101" pitchFamily="49" charset="-122"/>
              </a:endParaRPr>
            </a:p>
          </p:txBody>
        </p:sp>
      </p:grpSp>
      <p:grpSp>
        <p:nvGrpSpPr>
          <p:cNvPr id="79" name="组合 94"/>
          <p:cNvGrpSpPr/>
          <p:nvPr/>
        </p:nvGrpSpPr>
        <p:grpSpPr bwMode="auto">
          <a:xfrm>
            <a:off x="7469188" y="1596737"/>
            <a:ext cx="836612" cy="883500"/>
            <a:chOff x="5909310" y="1455110"/>
            <a:chExt cx="836613" cy="883823"/>
          </a:xfrm>
        </p:grpSpPr>
        <p:grpSp>
          <p:nvGrpSpPr>
            <p:cNvPr id="80" name="组合 7"/>
            <p:cNvGrpSpPr/>
            <p:nvPr/>
          </p:nvGrpSpPr>
          <p:grpSpPr bwMode="auto">
            <a:xfrm>
              <a:off x="5909310" y="1488033"/>
              <a:ext cx="836613" cy="850900"/>
              <a:chOff x="2437" y="2032"/>
              <a:chExt cx="1244" cy="1264"/>
            </a:xfrm>
          </p:grpSpPr>
          <p:sp>
            <p:nvSpPr>
              <p:cNvPr id="82" name="矩形 1">
                <a:hlinkClick r:id="rId17"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b="1">
                  <a:latin typeface="楷体" panose="02010609060101010101" pitchFamily="49" charset="-122"/>
                  <a:ea typeface="楷体" panose="02010609060101010101" pitchFamily="49" charset="-122"/>
                </a:endParaRPr>
              </a:p>
            </p:txBody>
          </p:sp>
          <p:cxnSp>
            <p:nvCxnSpPr>
              <p:cNvPr id="83"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84"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81" name="文本框 64">
              <a:hlinkClick r:id="rId18" action="ppaction://hlinkfile"/>
            </p:cNvPr>
            <p:cNvSpPr txBox="1">
              <a:spLocks noChangeArrowheads="1"/>
            </p:cNvSpPr>
            <p:nvPr/>
          </p:nvSpPr>
          <p:spPr bwMode="auto">
            <a:xfrm>
              <a:off x="5922385" y="1455110"/>
              <a:ext cx="811213" cy="83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困</a:t>
              </a:r>
              <a:endParaRPr lang="zh-CN" altLang="en-US" sz="4800" b="1" dirty="0">
                <a:latin typeface="楷体" panose="02010609060101010101" pitchFamily="49" charset="-122"/>
                <a:ea typeface="楷体" panose="02010609060101010101" pitchFamily="49" charset="-122"/>
              </a:endParaRPr>
            </a:p>
          </p:txBody>
        </p:sp>
      </p:grpSp>
      <p:sp>
        <p:nvSpPr>
          <p:cNvPr id="88" name="文本框 64">
            <a:hlinkClick r:id="rId19" action="ppaction://hlinkfile"/>
          </p:cNvPr>
          <p:cNvSpPr txBox="1">
            <a:spLocks noChangeArrowheads="1"/>
          </p:cNvSpPr>
          <p:nvPr/>
        </p:nvSpPr>
        <p:spPr bwMode="auto">
          <a:xfrm>
            <a:off x="3077075" y="1605523"/>
            <a:ext cx="8112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dirty="0">
                <a:latin typeface="楷体" panose="02010609060101010101" pitchFamily="49" charset="-122"/>
                <a:ea typeface="楷体" panose="02010609060101010101" pitchFamily="49" charset="-122"/>
              </a:rPr>
              <a:t>澎</a:t>
            </a:r>
            <a:endParaRPr lang="zh-CN" altLang="en-US" sz="4800" b="1" dirty="0">
              <a:latin typeface="楷体" panose="02010609060101010101" pitchFamily="49" charset="-122"/>
              <a:ea typeface="楷体" panose="02010609060101010101" pitchFamily="49" charset="-122"/>
            </a:endParaRPr>
          </a:p>
        </p:txBody>
      </p:sp>
      <p:sp>
        <p:nvSpPr>
          <p:cNvPr id="92" name="TextBox 91"/>
          <p:cNvSpPr txBox="1"/>
          <p:nvPr/>
        </p:nvSpPr>
        <p:spPr>
          <a:xfrm>
            <a:off x="782436" y="1062548"/>
            <a:ext cx="1063112" cy="523220"/>
          </a:xfrm>
          <a:prstGeom prst="rect">
            <a:avLst/>
          </a:prstGeom>
          <a:noFill/>
        </p:spPr>
        <p:txBody>
          <a:bodyPr wrap="none" rtlCol="0">
            <a:spAutoFit/>
          </a:bodyPr>
          <a:lstStyle/>
          <a:p>
            <a:pPr algn="l"/>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xiōn</a:t>
            </a:r>
            <a:r>
              <a:rPr lang="en-US" altLang="zh-CN" sz="2800" dirty="0" err="1">
                <a:latin typeface="汉语拼音" panose="000B0604020202020204" pitchFamily="34" charset="0"/>
                <a:ea typeface="黑体" panose="02010609060101010101" pitchFamily="49" charset="-122"/>
                <a:cs typeface="汉语拼音" panose="000B0604020202020204" pitchFamily="34" charset="0"/>
                <a:sym typeface="+mn-ea"/>
              </a:rPr>
              <a:t>ɡ</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3" name="TextBox 92"/>
          <p:cNvSpPr txBox="1"/>
          <p:nvPr/>
        </p:nvSpPr>
        <p:spPr>
          <a:xfrm>
            <a:off x="5364088" y="1059582"/>
            <a:ext cx="486030"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xī</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4" name="TextBox 93"/>
          <p:cNvSpPr txBox="1"/>
          <p:nvPr/>
        </p:nvSpPr>
        <p:spPr>
          <a:xfrm>
            <a:off x="6352721" y="1059582"/>
            <a:ext cx="883575"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xiān</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5" name="TextBox 94"/>
          <p:cNvSpPr txBox="1"/>
          <p:nvPr/>
        </p:nvSpPr>
        <p:spPr>
          <a:xfrm>
            <a:off x="7524328" y="1059582"/>
            <a:ext cx="779381" cy="523220"/>
          </a:xfrm>
          <a:prstGeom prst="rect">
            <a:avLst/>
          </a:prstGeom>
          <a:noFill/>
        </p:spPr>
        <p:txBody>
          <a:bodyPr wrap="none" rtlCol="0">
            <a:spAutoFit/>
          </a:bodyPr>
          <a:lstStyle/>
          <a:p>
            <a:r>
              <a:rPr lang="en-US" altLang="zh-CN" sz="2800" dirty="0">
                <a:latin typeface="汉语拼音" panose="000B0604020202020204" pitchFamily="34" charset="0"/>
                <a:ea typeface="黑体" panose="02010609060101010101" pitchFamily="49" charset="-122"/>
                <a:cs typeface="汉语拼音" panose="000B0604020202020204" pitchFamily="34" charset="0"/>
              </a:rPr>
              <a:t>kùn</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6" name="TextBox 95"/>
          <p:cNvSpPr txBox="1"/>
          <p:nvPr/>
        </p:nvSpPr>
        <p:spPr>
          <a:xfrm>
            <a:off x="1987886" y="1062224"/>
            <a:ext cx="99097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yǒnɡ</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7" name="TextBox 96"/>
          <p:cNvSpPr txBox="1"/>
          <p:nvPr/>
        </p:nvSpPr>
        <p:spPr>
          <a:xfrm>
            <a:off x="2987824" y="1062224"/>
            <a:ext cx="978153"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pénɡ</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8" name="TextBox 97"/>
          <p:cNvSpPr txBox="1"/>
          <p:nvPr/>
        </p:nvSpPr>
        <p:spPr>
          <a:xfrm>
            <a:off x="4211960" y="1078746"/>
            <a:ext cx="841897" cy="523220"/>
          </a:xfrm>
          <a:prstGeom prst="rect">
            <a:avLst/>
          </a:prstGeom>
          <a:noFill/>
        </p:spPr>
        <p:txBody>
          <a:bodyPr wrap="square" rtlCol="0">
            <a:spAutoFit/>
          </a:bodyPr>
          <a:lstStyle/>
          <a:p>
            <a:r>
              <a:rPr lang="en-US" altLang="zh-CN" sz="2800" dirty="0">
                <a:latin typeface="汉语拼音" panose="000B0604020202020204" pitchFamily="34" charset="0"/>
                <a:ea typeface="黑体" panose="02010609060101010101" pitchFamily="49" charset="-122"/>
                <a:cs typeface="汉语拼音" panose="000B0604020202020204" pitchFamily="34" charset="0"/>
              </a:rPr>
              <a:t>pài</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99" name="TextBox 98"/>
          <p:cNvSpPr txBox="1"/>
          <p:nvPr/>
        </p:nvSpPr>
        <p:spPr>
          <a:xfrm>
            <a:off x="1043608" y="2427734"/>
            <a:ext cx="495649" cy="523220"/>
          </a:xfrm>
          <a:prstGeom prst="rect">
            <a:avLst/>
          </a:prstGeom>
          <a:noFill/>
        </p:spPr>
        <p:txBody>
          <a:bodyPr wrap="none" rtlCol="0">
            <a:spAutoFit/>
          </a:bodyPr>
          <a:lstStyle/>
          <a:p>
            <a:pPr algn="l"/>
            <a:r>
              <a:rPr lang="en-US" altLang="zh-CN" sz="2800" dirty="0">
                <a:latin typeface="汉语拼音" panose="000B0604020202020204" pitchFamily="34" charset="0"/>
                <a:ea typeface="黑体" panose="02010609060101010101" pitchFamily="49" charset="-122"/>
                <a:cs typeface="汉语拼音" panose="000B0604020202020204" pitchFamily="34" charset="0"/>
                <a:sym typeface="+mn-ea"/>
              </a:rPr>
              <a:t>à</a:t>
            </a:r>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i</a:t>
            </a:r>
            <a:endParaRPr lang="en-US" altLang="zh-CN" sz="2800"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00" name="TextBox 99"/>
          <p:cNvSpPr txBox="1"/>
          <p:nvPr/>
        </p:nvSpPr>
        <p:spPr>
          <a:xfrm>
            <a:off x="2063206" y="2427734"/>
            <a:ext cx="564578"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lín</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1" name="TextBox 100"/>
          <p:cNvSpPr txBox="1"/>
          <p:nvPr/>
        </p:nvSpPr>
        <p:spPr>
          <a:xfrm>
            <a:off x="5292080" y="2427734"/>
            <a:ext cx="747320"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mɑ</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2" name="TextBox 101"/>
          <p:cNvSpPr txBox="1"/>
          <p:nvPr/>
        </p:nvSpPr>
        <p:spPr>
          <a:xfrm>
            <a:off x="6300192" y="2427734"/>
            <a:ext cx="98616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zhòu</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3" name="TextBox 102"/>
          <p:cNvSpPr txBox="1"/>
          <p:nvPr/>
        </p:nvSpPr>
        <p:spPr>
          <a:xfrm>
            <a:off x="7452320" y="2427734"/>
            <a:ext cx="965329"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sháo</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4" name="TextBox 103"/>
          <p:cNvSpPr txBox="1"/>
          <p:nvPr/>
        </p:nvSpPr>
        <p:spPr>
          <a:xfrm>
            <a:off x="3115948" y="2427734"/>
            <a:ext cx="663964"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hēi</a:t>
            </a:r>
            <a:endParaRPr lang="en-US" altLang="zh-CN" sz="2800" dirty="0" err="1">
              <a:latin typeface="汉语拼音" panose="000B0604020202020204" pitchFamily="34" charset="0"/>
              <a:ea typeface="黑体" panose="02010609060101010101" pitchFamily="49" charset="-122"/>
              <a:cs typeface="汉语拼音" panose="000B0604020202020204" pitchFamily="34" charset="0"/>
            </a:endParaRPr>
          </a:p>
        </p:txBody>
      </p:sp>
      <p:sp>
        <p:nvSpPr>
          <p:cNvPr id="105" name="TextBox 104"/>
          <p:cNvSpPr txBox="1"/>
          <p:nvPr/>
        </p:nvSpPr>
        <p:spPr>
          <a:xfrm>
            <a:off x="4139952" y="2408570"/>
            <a:ext cx="803425"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zāo</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grpSp>
        <p:nvGrpSpPr>
          <p:cNvPr id="85" name="组合 84"/>
          <p:cNvGrpSpPr/>
          <p:nvPr/>
        </p:nvGrpSpPr>
        <p:grpSpPr>
          <a:xfrm>
            <a:off x="7236296" y="555526"/>
            <a:ext cx="1276472" cy="576064"/>
            <a:chOff x="7236296" y="555526"/>
            <a:chExt cx="1276472" cy="576064"/>
          </a:xfrm>
        </p:grpSpPr>
        <p:sp>
          <p:nvSpPr>
            <p:cNvPr id="12" name="椭圆 11"/>
            <p:cNvSpPr/>
            <p:nvPr/>
          </p:nvSpPr>
          <p:spPr>
            <a:xfrm>
              <a:off x="7236296" y="555526"/>
              <a:ext cx="1276472" cy="576064"/>
            </a:xfrm>
            <a:prstGeom prst="ellipse">
              <a:avLst/>
            </a:prstGeom>
            <a:solidFill>
              <a:schemeClr val="accent1"/>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7402251" y="647771"/>
              <a:ext cx="904222" cy="391574"/>
            </a:xfrm>
            <a:prstGeom prst="ellipse">
              <a:avLst/>
            </a:prstGeom>
            <a:solidFill>
              <a:srgbClr val="0070C0"/>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02251" y="689669"/>
              <a:ext cx="1110517" cy="307777"/>
            </a:xfrm>
            <a:prstGeom prst="rect">
              <a:avLst/>
            </a:prstGeom>
            <a:noFill/>
          </p:spPr>
          <p:txBody>
            <a:bodyPr wrap="square" rtlCol="0">
              <a:spAutoFit/>
            </a:bodyPr>
            <a:lstStyle/>
            <a:p>
              <a:r>
                <a:rPr lang="zh-CN" altLang="en-US" b="1" dirty="0">
                  <a:solidFill>
                    <a:schemeClr val="bg1"/>
                  </a:solidFill>
                </a:rPr>
                <a:t>拼音开关</a:t>
              </a:r>
              <a:endParaRPr lang="zh-CN" altLang="en-US" b="1" dirty="0">
                <a:solidFill>
                  <a:schemeClr val="bg1"/>
                </a:solidFill>
              </a:endParaRPr>
            </a:p>
          </p:txBody>
        </p:sp>
      </p:grpSp>
      <p:sp>
        <p:nvSpPr>
          <p:cNvPr id="107" name="椭圆 106"/>
          <p:cNvSpPr/>
          <p:nvPr/>
        </p:nvSpPr>
        <p:spPr>
          <a:xfrm>
            <a:off x="2195736" y="3066211"/>
            <a:ext cx="504056" cy="684179"/>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8" name="椭圆 107"/>
          <p:cNvSpPr/>
          <p:nvPr/>
        </p:nvSpPr>
        <p:spPr>
          <a:xfrm>
            <a:off x="4355976" y="1714963"/>
            <a:ext cx="492956" cy="684179"/>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9" name="椭圆 108"/>
          <p:cNvSpPr/>
          <p:nvPr/>
        </p:nvSpPr>
        <p:spPr>
          <a:xfrm>
            <a:off x="6679711" y="1733400"/>
            <a:ext cx="432048" cy="684179"/>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0" name="椭圆 109"/>
          <p:cNvSpPr/>
          <p:nvPr/>
        </p:nvSpPr>
        <p:spPr>
          <a:xfrm>
            <a:off x="3340569" y="1706167"/>
            <a:ext cx="432048" cy="684179"/>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1" name="矩形 110"/>
          <p:cNvSpPr/>
          <p:nvPr/>
        </p:nvSpPr>
        <p:spPr>
          <a:xfrm>
            <a:off x="724688" y="3921899"/>
            <a:ext cx="7798020" cy="954107"/>
          </a:xfrm>
          <a:prstGeom prst="rect">
            <a:avLst/>
          </a:prstGeom>
          <a:solidFill>
            <a:srgbClr val="FFFFCC"/>
          </a:solidFill>
        </p:spPr>
        <p:txBody>
          <a:bodyPr wrap="square">
            <a:spAutoFit/>
          </a:bodyPr>
          <a:lstStyle/>
          <a:p>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右</a:t>
            </a:r>
            <a:r>
              <a:rPr lang="zh-CN" altLang="en-US" sz="2800" b="1" dirty="0">
                <a:latin typeface="楷体" panose="02010609060101010101" pitchFamily="49" charset="-122"/>
                <a:ea typeface="楷体" panose="02010609060101010101" pitchFamily="49" charset="-122"/>
              </a:rPr>
              <a:t>边的部分</a:t>
            </a:r>
            <a:r>
              <a:rPr lang="zh-CN" altLang="zh-CN" sz="2800" b="1" dirty="0">
                <a:latin typeface="楷体" panose="02010609060101010101" pitchFamily="49" charset="-122"/>
                <a:ea typeface="楷体" panose="02010609060101010101" pitchFamily="49" charset="-122"/>
              </a:rPr>
              <a:t>也是一个左右结构的合体字，书写时</a:t>
            </a:r>
            <a:r>
              <a:rPr lang="zh-CN" altLang="en-US" sz="2800" b="1" dirty="0">
                <a:latin typeface="楷体" panose="02010609060101010101" pitchFamily="49" charset="-122"/>
                <a:ea typeface="楷体" panose="02010609060101010101" pitchFamily="49" charset="-122"/>
              </a:rPr>
              <a:t>注意把右边</a:t>
            </a:r>
            <a:r>
              <a:rPr lang="zh-CN" altLang="zh-CN" sz="2800" b="1" dirty="0">
                <a:latin typeface="楷体" panose="02010609060101010101" pitchFamily="49" charset="-122"/>
                <a:ea typeface="楷体" panose="02010609060101010101" pitchFamily="49" charset="-122"/>
              </a:rPr>
              <a:t>写紧凑。</a:t>
            </a:r>
            <a:endParaRPr lang="zh-CN" altLang="en-US" sz="2800" b="1" dirty="0">
              <a:latin typeface="楷体" panose="02010609060101010101" pitchFamily="49" charset="-122"/>
              <a:ea typeface="楷体" panose="02010609060101010101" pitchFamily="49" charset="-122"/>
            </a:endParaRPr>
          </a:p>
        </p:txBody>
      </p:sp>
      <p:sp>
        <p:nvSpPr>
          <p:cNvPr id="112" name="矩形 111"/>
          <p:cNvSpPr/>
          <p:nvPr/>
        </p:nvSpPr>
        <p:spPr>
          <a:xfrm>
            <a:off x="3161143" y="592827"/>
            <a:ext cx="2783372" cy="369332"/>
          </a:xfrm>
          <a:prstGeom prst="rect">
            <a:avLst/>
          </a:prstGeom>
          <a:gradFill>
            <a:gsLst>
              <a:gs pos="0">
                <a:srgbClr val="5E9EFF"/>
              </a:gs>
              <a:gs pos="0">
                <a:srgbClr val="85C2FF"/>
              </a:gs>
              <a:gs pos="0">
                <a:srgbClr val="C4D6EB"/>
              </a:gs>
              <a:gs pos="100000">
                <a:srgbClr val="FFEBFA"/>
              </a:gs>
            </a:gsLst>
            <a:lin ang="5400000" scaled="0"/>
          </a:gradFill>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1800" b="1" dirty="0" smtClean="0">
                <a:solidFill>
                  <a:srgbClr val="0000FF"/>
                </a:solidFill>
                <a:latin typeface="楷体" panose="02010609060101010101" pitchFamily="49" charset="-122"/>
                <a:ea typeface="楷体" panose="02010609060101010101" pitchFamily="49" charset="-122"/>
              </a:rPr>
              <a:t>点击生字，观看生字视频</a:t>
            </a:r>
            <a:endParaRPr lang="zh-CN" altLang="en-US" sz="1800" b="1" dirty="0">
              <a:solidFill>
                <a:srgbClr val="0000FF"/>
              </a:solidFill>
              <a:latin typeface="楷体" panose="02010609060101010101" pitchFamily="49" charset="-122"/>
              <a:ea typeface="楷体" panose="02010609060101010101" pitchFamily="49" charset="-122"/>
            </a:endParaRPr>
          </a:p>
        </p:txBody>
      </p:sp>
      <p:sp>
        <p:nvSpPr>
          <p:cNvPr id="113" name="椭圆 112"/>
          <p:cNvSpPr/>
          <p:nvPr/>
        </p:nvSpPr>
        <p:spPr>
          <a:xfrm>
            <a:off x="3077075" y="3160155"/>
            <a:ext cx="344621" cy="335545"/>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4" name="椭圆 113"/>
          <p:cNvSpPr/>
          <p:nvPr/>
        </p:nvSpPr>
        <p:spPr>
          <a:xfrm>
            <a:off x="938873" y="3172309"/>
            <a:ext cx="344621" cy="335545"/>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5" name="椭圆 114"/>
          <p:cNvSpPr/>
          <p:nvPr/>
        </p:nvSpPr>
        <p:spPr>
          <a:xfrm>
            <a:off x="5251450" y="3181785"/>
            <a:ext cx="344621" cy="335545"/>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6" name="矩形 115"/>
          <p:cNvSpPr/>
          <p:nvPr/>
        </p:nvSpPr>
        <p:spPr>
          <a:xfrm>
            <a:off x="668456" y="3939902"/>
            <a:ext cx="7863984" cy="1015663"/>
          </a:xfrm>
          <a:prstGeom prst="rect">
            <a:avLst/>
          </a:prstGeom>
          <a:solidFill>
            <a:srgbClr val="FFFFCC"/>
          </a:solidFill>
        </p:spPr>
        <p:txBody>
          <a:bodyPr wrap="square">
            <a:spAutoFit/>
          </a:bodyPr>
          <a:lstStyle/>
          <a:p>
            <a:r>
              <a:rPr lang="en-US" altLang="zh-CN" sz="32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口字旁书写时要偏上一些，而且要窄一点儿，小一点儿。</a:t>
            </a:r>
            <a:endParaRPr lang="zh-CN" altLang="en-US" sz="2800" b="1" dirty="0">
              <a:latin typeface="楷体" panose="02010609060101010101" pitchFamily="49" charset="-122"/>
              <a:ea typeface="楷体" panose="02010609060101010101" pitchFamily="49" charset="-122"/>
            </a:endParaRPr>
          </a:p>
        </p:txBody>
      </p:sp>
      <p:sp>
        <p:nvSpPr>
          <p:cNvPr id="118" name="文本框 15"/>
          <p:cNvSpPr txBox="1"/>
          <p:nvPr/>
        </p:nvSpPr>
        <p:spPr>
          <a:xfrm>
            <a:off x="961949" y="123478"/>
            <a:ext cx="1584176"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学写字</a:t>
            </a:r>
            <a:endParaRPr kumimoji="1" lang="zh-CN" altLang="en-US" sz="3600" b="1" dirty="0">
              <a:latin typeface="宋体" panose="02010600030101010101" pitchFamily="2" charset="-122"/>
              <a:ea typeface="宋体" panose="02010600030101010101" pitchFamily="2" charset="-122"/>
            </a:endParaRPr>
          </a:p>
        </p:txBody>
      </p:sp>
      <p:pic>
        <p:nvPicPr>
          <p:cNvPr id="119" name="图片 118"/>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09347" y="123478"/>
            <a:ext cx="864096" cy="8197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8"/>
                                        </p:tgtEl>
                                        <p:attrNameLst>
                                          <p:attrName>style.visibility</p:attrName>
                                        </p:attrNameLst>
                                      </p:cBhvr>
                                      <p:to>
                                        <p:strVal val="visible"/>
                                      </p:to>
                                    </p:set>
                                    <p:animEffect transition="in" filter="fade">
                                      <p:cBhvr>
                                        <p:cTn id="10" dur="500"/>
                                        <p:tgtEl>
                                          <p:spTgt spid="10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9"/>
                                        </p:tgtEl>
                                        <p:attrNameLst>
                                          <p:attrName>style.visibility</p:attrName>
                                        </p:attrNameLst>
                                      </p:cBhvr>
                                      <p:to>
                                        <p:strVal val="visible"/>
                                      </p:to>
                                    </p:set>
                                    <p:animEffect transition="in" filter="fade">
                                      <p:cBhvr>
                                        <p:cTn id="13" dur="500"/>
                                        <p:tgtEl>
                                          <p:spTgt spid="10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0"/>
                                        </p:tgtEl>
                                        <p:attrNameLst>
                                          <p:attrName>style.visibility</p:attrName>
                                        </p:attrNameLst>
                                      </p:cBhvr>
                                      <p:to>
                                        <p:strVal val="visible"/>
                                      </p:to>
                                    </p:set>
                                    <p:animEffect transition="in" filter="fade">
                                      <p:cBhvr>
                                        <p:cTn id="16" dur="500"/>
                                        <p:tgtEl>
                                          <p:spTgt spid="1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500"/>
                                        <p:tgtEl>
                                          <p:spTgt spid="111"/>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107"/>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110"/>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108"/>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109"/>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11"/>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Effect transition="in" filter="fade">
                                      <p:cBhvr>
                                        <p:cTn id="36" dur="500"/>
                                        <p:tgtEl>
                                          <p:spTgt spid="1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fade">
                                      <p:cBhvr>
                                        <p:cTn id="39" dur="500"/>
                                        <p:tgtEl>
                                          <p:spTgt spid="1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fade">
                                      <p:cBhvr>
                                        <p:cTn id="42" dur="500"/>
                                        <p:tgtEl>
                                          <p:spTgt spid="11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85"/>
                    </p:tgtEl>
                  </p:cond>
                </p:stCondLst>
                <p:endSync evt="end" delay="0">
                  <p:rtn val="all"/>
                </p:endSync>
                <p:childTnLst>
                  <p:par>
                    <p:cTn id="48" fill="hold">
                      <p:stCondLst>
                        <p:cond delay="0"/>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fade">
                                      <p:cBhvr>
                                        <p:cTn id="55" dur="500"/>
                                        <p:tgtEl>
                                          <p:spTgt spid="9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4"/>
                                        </p:tgtEl>
                                        <p:attrNameLst>
                                          <p:attrName>style.visibility</p:attrName>
                                        </p:attrNameLst>
                                      </p:cBhvr>
                                      <p:to>
                                        <p:strVal val="visible"/>
                                      </p:to>
                                    </p:set>
                                    <p:animEffect transition="in" filter="fade">
                                      <p:cBhvr>
                                        <p:cTn id="58" dur="500"/>
                                        <p:tgtEl>
                                          <p:spTgt spid="9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6"/>
                                        </p:tgtEl>
                                        <p:attrNameLst>
                                          <p:attrName>style.visibility</p:attrName>
                                        </p:attrNameLst>
                                      </p:cBhvr>
                                      <p:to>
                                        <p:strVal val="visible"/>
                                      </p:to>
                                    </p:set>
                                    <p:animEffect transition="in" filter="fade">
                                      <p:cBhvr>
                                        <p:cTn id="64" dur="500"/>
                                        <p:tgtEl>
                                          <p:spTgt spid="9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fade">
                                      <p:cBhvr>
                                        <p:cTn id="70" dur="500"/>
                                        <p:tgtEl>
                                          <p:spTgt spid="9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99"/>
                                        </p:tgtEl>
                                        <p:attrNameLst>
                                          <p:attrName>style.visibility</p:attrName>
                                        </p:attrNameLst>
                                      </p:cBhvr>
                                      <p:to>
                                        <p:strVal val="visible"/>
                                      </p:to>
                                    </p:set>
                                    <p:animEffect transition="in" filter="fade">
                                      <p:cBhvr>
                                        <p:cTn id="73" dur="500"/>
                                        <p:tgtEl>
                                          <p:spTgt spid="9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fade">
                                      <p:cBhvr>
                                        <p:cTn id="76" dur="500"/>
                                        <p:tgtEl>
                                          <p:spTgt spid="10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1"/>
                                        </p:tgtEl>
                                        <p:attrNameLst>
                                          <p:attrName>style.visibility</p:attrName>
                                        </p:attrNameLst>
                                      </p:cBhvr>
                                      <p:to>
                                        <p:strVal val="visible"/>
                                      </p:to>
                                    </p:set>
                                    <p:animEffect transition="in" filter="fade">
                                      <p:cBhvr>
                                        <p:cTn id="79" dur="500"/>
                                        <p:tgtEl>
                                          <p:spTgt spid="10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fade">
                                      <p:cBhvr>
                                        <p:cTn id="82" dur="500"/>
                                        <p:tgtEl>
                                          <p:spTgt spid="10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
                                        </p:tgtEl>
                                        <p:attrNameLst>
                                          <p:attrName>style.visibility</p:attrName>
                                        </p:attrNameLst>
                                      </p:cBhvr>
                                      <p:to>
                                        <p:strVal val="visible"/>
                                      </p:to>
                                    </p:set>
                                    <p:animEffect transition="in" filter="fade">
                                      <p:cBhvr>
                                        <p:cTn id="85" dur="500"/>
                                        <p:tgtEl>
                                          <p:spTgt spid="10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Effect transition="in" filter="fade">
                                      <p:cBhvr>
                                        <p:cTn id="88" dur="500"/>
                                        <p:tgtEl>
                                          <p:spTgt spid="10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5"/>
                                        </p:tgtEl>
                                        <p:attrNameLst>
                                          <p:attrName>style.visibility</p:attrName>
                                        </p:attrNameLst>
                                      </p:cBhvr>
                                      <p:to>
                                        <p:strVal val="visible"/>
                                      </p:to>
                                    </p:set>
                                    <p:animEffect transition="in" filter="fade">
                                      <p:cBhvr>
                                        <p:cTn id="91" dur="500"/>
                                        <p:tgtEl>
                                          <p:spTgt spid="105"/>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xit" presetSubtype="0" fill="hold" grpId="1" nodeType="clickEffect">
                                  <p:stCondLst>
                                    <p:cond delay="0"/>
                                  </p:stCondLst>
                                  <p:childTnLst>
                                    <p:set>
                                      <p:cBhvr>
                                        <p:cTn id="95" dur="1" fill="hold">
                                          <p:stCondLst>
                                            <p:cond delay="0"/>
                                          </p:stCondLst>
                                        </p:cTn>
                                        <p:tgtEl>
                                          <p:spTgt spid="92"/>
                                        </p:tgtEl>
                                        <p:attrNameLst>
                                          <p:attrName>style.visibility</p:attrName>
                                        </p:attrNameLst>
                                      </p:cBhvr>
                                      <p:to>
                                        <p:strVal val="hidden"/>
                                      </p:to>
                                    </p:set>
                                  </p:childTnLst>
                                </p:cTn>
                              </p:par>
                              <p:par>
                                <p:cTn id="96" presetID="1" presetClass="exit" presetSubtype="0" fill="hold" grpId="1" nodeType="withEffect">
                                  <p:stCondLst>
                                    <p:cond delay="0"/>
                                  </p:stCondLst>
                                  <p:childTnLst>
                                    <p:set>
                                      <p:cBhvr>
                                        <p:cTn id="97" dur="1" fill="hold">
                                          <p:stCondLst>
                                            <p:cond delay="0"/>
                                          </p:stCondLst>
                                        </p:cTn>
                                        <p:tgtEl>
                                          <p:spTgt spid="93"/>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94"/>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95"/>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96"/>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97"/>
                                        </p:tgtEl>
                                        <p:attrNameLst>
                                          <p:attrName>style.visibility</p:attrName>
                                        </p:attrNameLst>
                                      </p:cBhvr>
                                      <p:to>
                                        <p:strVal val="hidden"/>
                                      </p:to>
                                    </p:set>
                                  </p:childTnLst>
                                </p:cTn>
                              </p:par>
                              <p:par>
                                <p:cTn id="106" presetID="1" presetClass="exit" presetSubtype="0" fill="hold" grpId="1" nodeType="withEffect">
                                  <p:stCondLst>
                                    <p:cond delay="0"/>
                                  </p:stCondLst>
                                  <p:childTnLst>
                                    <p:set>
                                      <p:cBhvr>
                                        <p:cTn id="107" dur="1" fill="hold">
                                          <p:stCondLst>
                                            <p:cond delay="0"/>
                                          </p:stCondLst>
                                        </p:cTn>
                                        <p:tgtEl>
                                          <p:spTgt spid="98"/>
                                        </p:tgtEl>
                                        <p:attrNameLst>
                                          <p:attrName>style.visibility</p:attrName>
                                        </p:attrNameLst>
                                      </p:cBhvr>
                                      <p:to>
                                        <p:strVal val="hidden"/>
                                      </p:to>
                                    </p:set>
                                  </p:childTnLst>
                                </p:cTn>
                              </p:par>
                              <p:par>
                                <p:cTn id="108" presetID="1" presetClass="exit" presetSubtype="0" fill="hold" grpId="1" nodeType="withEffect">
                                  <p:stCondLst>
                                    <p:cond delay="0"/>
                                  </p:stCondLst>
                                  <p:childTnLst>
                                    <p:set>
                                      <p:cBhvr>
                                        <p:cTn id="109" dur="1" fill="hold">
                                          <p:stCondLst>
                                            <p:cond delay="0"/>
                                          </p:stCondLst>
                                        </p:cTn>
                                        <p:tgtEl>
                                          <p:spTgt spid="99"/>
                                        </p:tgtEl>
                                        <p:attrNameLst>
                                          <p:attrName>style.visibility</p:attrName>
                                        </p:attrNameLst>
                                      </p:cBhvr>
                                      <p:to>
                                        <p:strVal val="hidden"/>
                                      </p:to>
                                    </p:set>
                                  </p:childTnLst>
                                </p:cTn>
                              </p:par>
                              <p:par>
                                <p:cTn id="110" presetID="1" presetClass="exit" presetSubtype="0" fill="hold" grpId="1" nodeType="withEffect">
                                  <p:stCondLst>
                                    <p:cond delay="0"/>
                                  </p:stCondLst>
                                  <p:childTnLst>
                                    <p:set>
                                      <p:cBhvr>
                                        <p:cTn id="111" dur="1" fill="hold">
                                          <p:stCondLst>
                                            <p:cond delay="0"/>
                                          </p:stCondLst>
                                        </p:cTn>
                                        <p:tgtEl>
                                          <p:spTgt spid="100"/>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101"/>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102"/>
                                        </p:tgtEl>
                                        <p:attrNameLst>
                                          <p:attrName>style.visibility</p:attrName>
                                        </p:attrNameLst>
                                      </p:cBhvr>
                                      <p:to>
                                        <p:strVal val="hidden"/>
                                      </p:to>
                                    </p:set>
                                  </p:childTnLst>
                                </p:cTn>
                              </p:par>
                              <p:par>
                                <p:cTn id="116" presetID="1" presetClass="exit" presetSubtype="0" fill="hold" grpId="1" nodeType="withEffect">
                                  <p:stCondLst>
                                    <p:cond delay="0"/>
                                  </p:stCondLst>
                                  <p:childTnLst>
                                    <p:set>
                                      <p:cBhvr>
                                        <p:cTn id="117" dur="1" fill="hold">
                                          <p:stCondLst>
                                            <p:cond delay="0"/>
                                          </p:stCondLst>
                                        </p:cTn>
                                        <p:tgtEl>
                                          <p:spTgt spid="103"/>
                                        </p:tgtEl>
                                        <p:attrNameLst>
                                          <p:attrName>style.visibility</p:attrName>
                                        </p:attrNameLst>
                                      </p:cBhvr>
                                      <p:to>
                                        <p:strVal val="hidden"/>
                                      </p:to>
                                    </p:set>
                                  </p:childTnLst>
                                </p:cTn>
                              </p:par>
                              <p:par>
                                <p:cTn id="118" presetID="1" presetClass="exit" presetSubtype="0" fill="hold" grpId="1" nodeType="withEffect">
                                  <p:stCondLst>
                                    <p:cond delay="0"/>
                                  </p:stCondLst>
                                  <p:childTnLst>
                                    <p:set>
                                      <p:cBhvr>
                                        <p:cTn id="119" dur="1" fill="hold">
                                          <p:stCondLst>
                                            <p:cond delay="0"/>
                                          </p:stCondLst>
                                        </p:cTn>
                                        <p:tgtEl>
                                          <p:spTgt spid="104"/>
                                        </p:tgtEl>
                                        <p:attrNameLst>
                                          <p:attrName>style.visibility</p:attrName>
                                        </p:attrNameLst>
                                      </p:cBhvr>
                                      <p:to>
                                        <p:strVal val="hidden"/>
                                      </p:to>
                                    </p:set>
                                  </p:childTnLst>
                                </p:cTn>
                              </p:par>
                              <p:par>
                                <p:cTn id="120" presetID="1" presetClass="exit" presetSubtype="0" fill="hold" grpId="1" nodeType="withEffect">
                                  <p:stCondLst>
                                    <p:cond delay="0"/>
                                  </p:stCondLst>
                                  <p:childTnLst>
                                    <p:set>
                                      <p:cBhvr>
                                        <p:cTn id="121" dur="1" fill="hold">
                                          <p:stCondLst>
                                            <p:cond delay="0"/>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childTnLst>
        </p:cTn>
      </p:par>
    </p:tnLst>
    <p:bldLst>
      <p:bldP spid="92" grpId="0"/>
      <p:bldP spid="92" grpId="1"/>
      <p:bldP spid="93" grpId="0"/>
      <p:bldP spid="93" grpId="1"/>
      <p:bldP spid="94" grpId="0"/>
      <p:bldP spid="94" grpId="1"/>
      <p:bldP spid="95" grpId="0"/>
      <p:bldP spid="95" grpId="1"/>
      <p:bldP spid="96" grpId="0"/>
      <p:bldP spid="96" grpId="1"/>
      <p:bldP spid="97" grpId="0"/>
      <p:bldP spid="97" grpId="1"/>
      <p:bldP spid="98" grpId="0"/>
      <p:bldP spid="98" grpId="1"/>
      <p:bldP spid="99" grpId="0"/>
      <p:bldP spid="99" grpId="1"/>
      <p:bldP spid="100" grpId="0"/>
      <p:bldP spid="100" grpId="1"/>
      <p:bldP spid="101" grpId="0"/>
      <p:bldP spid="101" grpId="1"/>
      <p:bldP spid="102" grpId="0"/>
      <p:bldP spid="102" grpId="1"/>
      <p:bldP spid="103" grpId="0"/>
      <p:bldP spid="103" grpId="1"/>
      <p:bldP spid="104" grpId="0"/>
      <p:bldP spid="104" grpId="1"/>
      <p:bldP spid="105" grpId="0"/>
      <p:bldP spid="105" grpId="1"/>
      <p:bldP spid="107" grpId="0" bldLvl="0" animBg="1"/>
      <p:bldP spid="107" grpId="1" animBg="1"/>
      <p:bldP spid="108" grpId="0" bldLvl="0" animBg="1"/>
      <p:bldP spid="108" grpId="1" animBg="1"/>
      <p:bldP spid="109" grpId="0" bldLvl="0" animBg="1"/>
      <p:bldP spid="109" grpId="1" animBg="1"/>
      <p:bldP spid="110" grpId="0" bldLvl="0" animBg="1"/>
      <p:bldP spid="110" grpId="1" animBg="1"/>
      <p:bldP spid="111" grpId="0" animBg="1"/>
      <p:bldP spid="111" grpId="1" animBg="1"/>
      <p:bldP spid="113" grpId="0" animBg="1"/>
      <p:bldP spid="114" grpId="0" animBg="1"/>
      <p:bldP spid="115" grpId="0" animBg="1"/>
      <p:bldP spid="1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1115616" y="1419622"/>
            <a:ext cx="7358358" cy="1195712"/>
          </a:xfrm>
          <a:prstGeom prst="rect">
            <a:avLst/>
          </a:prstGeom>
          <a:noFill/>
        </p:spPr>
        <p:txBody>
          <a:bodyPr wrap="square" rtlCol="0">
            <a:spAutoFit/>
          </a:bodyPr>
          <a:lstStyle/>
          <a:p>
            <a:pPr>
              <a:lnSpc>
                <a:spcPct val="12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这篇课文围绕桑娜夫妇收养孤儿的故事向我们展示了哪些情节？</a:t>
            </a:r>
            <a:endParaRPr lang="zh-CN" altLang="en-US" sz="32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403648" y="1131590"/>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2"/>
          <a:stretch>
            <a:fillRect/>
          </a:stretch>
        </p:blipFill>
        <p:spPr>
          <a:xfrm>
            <a:off x="557504" y="294997"/>
            <a:ext cx="2268000" cy="692577"/>
          </a:xfrm>
          <a:prstGeom prst="rect">
            <a:avLst/>
          </a:prstGeom>
        </p:spPr>
      </p:pic>
      <p:sp>
        <p:nvSpPr>
          <p:cNvPr id="8" name="文本框 14"/>
          <p:cNvSpPr txBox="1"/>
          <p:nvPr/>
        </p:nvSpPr>
        <p:spPr>
          <a:xfrm>
            <a:off x="738869"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99240"/>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9601" y="4457"/>
            <a:ext cx="3654367" cy="50875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4244"/>
            <a:ext cx="3684379" cy="5067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855524" y="888340"/>
            <a:ext cx="3240360" cy="24482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对话气泡: 圆角矩形 14"/>
          <p:cNvSpPr/>
          <p:nvPr/>
        </p:nvSpPr>
        <p:spPr>
          <a:xfrm>
            <a:off x="1431588" y="1800386"/>
            <a:ext cx="2060292" cy="528114"/>
          </a:xfrm>
          <a:prstGeom prst="wedgeRoundRectCallout">
            <a:avLst>
              <a:gd name="adj1" fmla="val 21164"/>
              <a:gd name="adj2" fmla="val 38273"/>
              <a:gd name="adj3" fmla="val 16667"/>
            </a:avLst>
          </a:prstGeom>
          <a:solidFill>
            <a:srgbClr val="FF000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盼夫归来</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7" name="文本框 34"/>
          <p:cNvSpPr txBox="1"/>
          <p:nvPr/>
        </p:nvSpPr>
        <p:spPr>
          <a:xfrm>
            <a:off x="875426" y="871232"/>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1</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8" name="文本框 34"/>
          <p:cNvSpPr txBox="1"/>
          <p:nvPr/>
        </p:nvSpPr>
        <p:spPr>
          <a:xfrm>
            <a:off x="875426" y="2112476"/>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2</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9" name="文本框 34"/>
          <p:cNvSpPr txBox="1"/>
          <p:nvPr/>
        </p:nvSpPr>
        <p:spPr>
          <a:xfrm>
            <a:off x="855524" y="3264604"/>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3</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0" name="文本框 34"/>
          <p:cNvSpPr txBox="1"/>
          <p:nvPr/>
        </p:nvSpPr>
        <p:spPr>
          <a:xfrm>
            <a:off x="4372162" y="186485"/>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4</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1" name="文本框 34"/>
          <p:cNvSpPr txBox="1"/>
          <p:nvPr/>
        </p:nvSpPr>
        <p:spPr>
          <a:xfrm>
            <a:off x="4372162" y="734943"/>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5</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2" name="文本框 34"/>
          <p:cNvSpPr txBox="1"/>
          <p:nvPr/>
        </p:nvSpPr>
        <p:spPr>
          <a:xfrm>
            <a:off x="4367947" y="906900"/>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6</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3" name="文本框 34"/>
          <p:cNvSpPr txBox="1"/>
          <p:nvPr/>
        </p:nvSpPr>
        <p:spPr>
          <a:xfrm>
            <a:off x="4367947" y="1238999"/>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7</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4" name="文本框 34"/>
          <p:cNvSpPr txBox="1"/>
          <p:nvPr/>
        </p:nvSpPr>
        <p:spPr>
          <a:xfrm>
            <a:off x="4367947" y="2895183"/>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8</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5" name="文本框 34"/>
          <p:cNvSpPr txBox="1"/>
          <p:nvPr/>
        </p:nvSpPr>
        <p:spPr>
          <a:xfrm>
            <a:off x="4372162" y="3615263"/>
            <a:ext cx="283817" cy="297413"/>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9</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6" name="文本框 34"/>
          <p:cNvSpPr txBox="1"/>
          <p:nvPr/>
        </p:nvSpPr>
        <p:spPr>
          <a:xfrm>
            <a:off x="4295939" y="4344724"/>
            <a:ext cx="499841" cy="300082"/>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10</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7" name="文本框 34"/>
          <p:cNvSpPr txBox="1"/>
          <p:nvPr/>
        </p:nvSpPr>
        <p:spPr>
          <a:xfrm>
            <a:off x="4295939" y="4548698"/>
            <a:ext cx="436217" cy="300082"/>
          </a:xfrm>
          <a:prstGeom prst="rect">
            <a:avLst/>
          </a:prstGeom>
          <a:noFill/>
        </p:spPr>
        <p:txBody>
          <a:bodyPr wrap="square" rtlCol="0">
            <a:spAutoFit/>
          </a:bodyPr>
          <a:lstStyle/>
          <a:p>
            <a:r>
              <a:rPr lang="en-US" altLang="zh-CN" sz="1350" b="1" dirty="0" smtClean="0">
                <a:solidFill>
                  <a:srgbClr val="FF0000"/>
                </a:solidFill>
                <a:latin typeface="黑体" panose="02010609060101010101" pitchFamily="49" charset="-122"/>
                <a:ea typeface="黑体" panose="02010609060101010101" pitchFamily="49" charset="-122"/>
              </a:rPr>
              <a:t>11</a:t>
            </a:r>
            <a:endParaRPr lang="zh-CN" altLang="en-US" sz="1350" b="1" dirty="0">
              <a:solidFill>
                <a:srgbClr val="FF0000"/>
              </a:solidFill>
              <a:latin typeface="黑体" panose="02010609060101010101" pitchFamily="49" charset="-122"/>
              <a:ea typeface="黑体" panose="02010609060101010101" pitchFamily="49" charset="-122"/>
            </a:endParaRPr>
          </a:p>
        </p:txBody>
      </p:sp>
      <p:sp>
        <p:nvSpPr>
          <p:cNvPr id="18" name="矩形 17"/>
          <p:cNvSpPr/>
          <p:nvPr/>
        </p:nvSpPr>
        <p:spPr>
          <a:xfrm>
            <a:off x="855524" y="3336612"/>
            <a:ext cx="3240360" cy="10801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 name="矩形 18"/>
          <p:cNvSpPr/>
          <p:nvPr/>
        </p:nvSpPr>
        <p:spPr>
          <a:xfrm>
            <a:off x="4273874" y="186484"/>
            <a:ext cx="3240360" cy="466229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对话气泡: 圆角矩形 14"/>
          <p:cNvSpPr/>
          <p:nvPr/>
        </p:nvSpPr>
        <p:spPr>
          <a:xfrm>
            <a:off x="4787164" y="1239000"/>
            <a:ext cx="2060292" cy="1521548"/>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探望邻居</a:t>
            </a:r>
            <a:endParaRPr lang="en-US" altLang="zh-CN" sz="2800" b="1" dirty="0" smtClean="0">
              <a:solidFill>
                <a:schemeClr val="bg1"/>
              </a:solidFill>
              <a:latin typeface="楷体" panose="02010609060101010101" pitchFamily="49" charset="-122"/>
              <a:ea typeface="楷体" panose="02010609060101010101" pitchFamily="49" charset="-122"/>
            </a:endParaRPr>
          </a:p>
          <a:p>
            <a:pPr algn="ctr"/>
            <a:r>
              <a:rPr lang="zh-CN" altLang="en-US" sz="2800" b="1" dirty="0" smtClean="0">
                <a:solidFill>
                  <a:schemeClr val="bg1"/>
                </a:solidFill>
                <a:latin typeface="楷体" panose="02010609060101010101" pitchFamily="49" charset="-122"/>
                <a:ea typeface="楷体" panose="02010609060101010101" pitchFamily="49" charset="-122"/>
              </a:rPr>
              <a:t>抱回孤儿</a:t>
            </a:r>
            <a:endParaRPr lang="en-US" altLang="zh-CN" sz="2800" b="1" dirty="0" smtClean="0">
              <a:solidFill>
                <a:schemeClr val="bg1"/>
              </a:solidFill>
              <a:latin typeface="楷体" panose="02010609060101010101" pitchFamily="49" charset="-122"/>
              <a:ea typeface="楷体" panose="02010609060101010101" pitchFamily="49" charset="-122"/>
            </a:endParaRPr>
          </a:p>
          <a:p>
            <a:pPr algn="ctr"/>
            <a:r>
              <a:rPr lang="zh-CN" altLang="en-US" sz="2800" b="1" dirty="0" smtClean="0">
                <a:solidFill>
                  <a:schemeClr val="bg1"/>
                </a:solidFill>
                <a:latin typeface="楷体" panose="02010609060101010101" pitchFamily="49" charset="-122"/>
                <a:ea typeface="楷体" panose="02010609060101010101" pitchFamily="49" charset="-122"/>
              </a:rPr>
              <a:t>忐忑不安</a:t>
            </a:r>
            <a:endParaRPr lang="zh-CN" altLang="en-US" sz="2800" b="1" dirty="0">
              <a:solidFill>
                <a:schemeClr val="bg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7584" y="1419622"/>
            <a:ext cx="7632848" cy="2456057"/>
          </a:xfrm>
          <a:prstGeom prst="rect">
            <a:avLst/>
          </a:prstGeom>
          <a:noFill/>
        </p:spPr>
        <p:txBody>
          <a:bodyPr wrap="square" rtlCol="0">
            <a:spAutoFit/>
          </a:bodyPr>
          <a:lstStyle/>
          <a:p>
            <a:pPr>
              <a:lnSpc>
                <a:spcPct val="12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自由朗读课文第</a:t>
            </a:r>
            <a:r>
              <a:rPr lang="en-US" altLang="zh-CN" sz="3200" b="1" dirty="0" smtClean="0">
                <a:latin typeface="宋体" panose="02010600030101010101" pitchFamily="2" charset="-122"/>
                <a:ea typeface="宋体" panose="02010600030101010101" pitchFamily="2" charset="-122"/>
              </a:rPr>
              <a:t>1—11</a:t>
            </a:r>
            <a:r>
              <a:rPr lang="zh-CN" altLang="en-US" sz="3200" b="1" dirty="0" smtClean="0">
                <a:latin typeface="宋体" panose="02010600030101010101" pitchFamily="2" charset="-122"/>
                <a:ea typeface="宋体" panose="02010600030101010101" pitchFamily="2" charset="-122"/>
              </a:rPr>
              <a:t>自然段，思考：文中没有</a:t>
            </a:r>
            <a:r>
              <a:rPr lang="zh-CN" altLang="en-US" sz="3200" b="1" dirty="0">
                <a:latin typeface="宋体" panose="02010600030101010101" pitchFamily="2" charset="-122"/>
                <a:ea typeface="宋体" panose="02010600030101010101" pitchFamily="2" charset="-122"/>
              </a:rPr>
              <a:t>一个“穷”</a:t>
            </a:r>
            <a:r>
              <a:rPr lang="zh-CN" altLang="en-US" sz="3200" b="1" dirty="0" smtClean="0">
                <a:latin typeface="宋体" panose="02010600030101010101" pitchFamily="2" charset="-122"/>
                <a:ea typeface="宋体" panose="02010600030101010101" pitchFamily="2" charset="-122"/>
              </a:rPr>
              <a:t>字，从哪里可以看出他们确实很“穷”？标注相关语句，并展开交流</a:t>
            </a:r>
            <a:r>
              <a:rPr lang="zh-CN" altLang="en-US" sz="3200" b="1" dirty="0">
                <a:latin typeface="宋体" panose="02010600030101010101" pitchFamily="2" charset="-122"/>
                <a:ea typeface="宋体" panose="02010600030101010101" pitchFamily="2" charset="-122"/>
              </a:rPr>
              <a:t>。</a:t>
            </a:r>
            <a:endParaRPr lang="zh-CN" altLang="en-US" sz="3200" b="1" dirty="0">
              <a:latin typeface="宋体" panose="02010600030101010101" pitchFamily="2" charset="-122"/>
              <a:ea typeface="宋体" panose="02010600030101010101" pitchFamily="2" charset="-122"/>
            </a:endParaRPr>
          </a:p>
        </p:txBody>
      </p:sp>
      <p:pic>
        <p:nvPicPr>
          <p:cNvPr id="10"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21311" y="1175879"/>
            <a:ext cx="642377" cy="89181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35498" y="-20538"/>
            <a:ext cx="2736302" cy="1152128"/>
            <a:chOff x="590149" y="1521371"/>
            <a:chExt cx="2189041" cy="937544"/>
          </a:xfrm>
        </p:grpSpPr>
        <p:sp>
          <p:nvSpPr>
            <p:cNvPr id="12" name="文本框 7"/>
            <p:cNvSpPr txBox="1"/>
            <p:nvPr/>
          </p:nvSpPr>
          <p:spPr>
            <a:xfrm>
              <a:off x="1195014" y="1784612"/>
              <a:ext cx="1584176" cy="526485"/>
            </a:xfrm>
            <a:prstGeom prst="roundRect">
              <a:avLst/>
            </a:prstGeom>
            <a:noFill/>
            <a:ln w="19050">
              <a:solidFill>
                <a:schemeClr val="accent3">
                  <a:lumMod val="50000"/>
                </a:schemeClr>
              </a:solidFill>
            </a:ln>
          </p:spPr>
          <p:txBody>
            <a:bodyPr wrap="square" rtlCol="0">
              <a:spAutoFit/>
            </a:bodyPr>
            <a:lstStyle/>
            <a:p>
              <a:pPr lvl="0" algn="ctr"/>
              <a:r>
                <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rPr>
                <a:t>合作探究</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13" name="Picture 3" descr="https://timgsa.baidu.com/timg?image&amp;quality=80&amp;size=b9999_10000&amp;sec=1564661228970&amp;di=80439a8e5dc7f7a81aa206ca0148b991&amp;imgtype=0&amp;src=http%3A%2F%2Fku.90sjimg.com%2Felement_origin_min_pic%2F16%2F11%2F26%2F1aadfa254caf57802d14a23dd7d48b76.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90149" y="1521371"/>
              <a:ext cx="936104" cy="937544"/>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PP_MARK_KEY" val="a27f7bb6-db89-42ad-adda-5d0ce20e6f7c"/>
  <p:tag name="COMMONDATA" val="eyJoZGlkIjoiMDUzMmRhYzhkNzM3Y2ZlODExZjhhYzliMDJjYzA0ZGIifQ=="/>
</p:tagLst>
</file>

<file path=ppt/theme/theme1.xml><?xml version="1.0" encoding="utf-8"?>
<a:theme xmlns:a="http://schemas.openxmlformats.org/drawingml/2006/main" name="2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2985</Words>
  <Application>WPS 演示</Application>
  <PresentationFormat>全屏显示(16:9)</PresentationFormat>
  <Paragraphs>491</Paragraphs>
  <Slides>40</Slides>
  <Notes>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Arial</vt:lpstr>
      <vt:lpstr>宋体</vt:lpstr>
      <vt:lpstr>Wingdings</vt:lpstr>
      <vt:lpstr>黑体</vt:lpstr>
      <vt:lpstr>楷体</vt:lpstr>
      <vt:lpstr>Kaiti SC</vt:lpstr>
      <vt:lpstr>汉语拼音</vt:lpstr>
      <vt:lpstr>微软雅黑</vt:lpstr>
      <vt:lpstr>Calibri</vt:lpstr>
      <vt:lpstr>Times New Roman</vt:lpstr>
      <vt:lpstr>Arial Unicode MS</vt:lpstr>
      <vt:lpstr>Xingkai SC</vt:lpstr>
      <vt:lpstr>MS PGothic</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177</cp:revision>
  <dcterms:created xsi:type="dcterms:W3CDTF">2017-03-17T02:28:00Z</dcterms:created>
  <dcterms:modified xsi:type="dcterms:W3CDTF">2022-12-25T17:37:11Z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61D62F4FD21D4A548881468C5C937F75</vt:lpwstr>
  </property>
</Properties>
</file>