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523" r:id="rId3"/>
    <p:sldId id="1172" r:id="rId5"/>
    <p:sldId id="1138" r:id="rId6"/>
    <p:sldId id="1166" r:id="rId7"/>
    <p:sldId id="1137" r:id="rId8"/>
    <p:sldId id="1140" r:id="rId9"/>
    <p:sldId id="1012" r:id="rId10"/>
    <p:sldId id="1168" r:id="rId11"/>
    <p:sldId id="1113" r:id="rId12"/>
    <p:sldId id="1124" r:id="rId13"/>
    <p:sldId id="1169" r:id="rId14"/>
    <p:sldId id="1108" r:id="rId15"/>
    <p:sldId id="1170" r:id="rId16"/>
    <p:sldId id="1115" r:id="rId17"/>
    <p:sldId id="1141" r:id="rId18"/>
    <p:sldId id="1142" r:id="rId19"/>
    <p:sldId id="1116" r:id="rId20"/>
    <p:sldId id="1143" r:id="rId21"/>
    <p:sldId id="1144" r:id="rId22"/>
    <p:sldId id="1145" r:id="rId23"/>
    <p:sldId id="1146" r:id="rId24"/>
    <p:sldId id="1147" r:id="rId25"/>
    <p:sldId id="1148" r:id="rId26"/>
    <p:sldId id="1149" r:id="rId27"/>
    <p:sldId id="1150" r:id="rId28"/>
    <p:sldId id="1152" r:id="rId29"/>
    <p:sldId id="1151" r:id="rId30"/>
    <p:sldId id="1153" r:id="rId31"/>
    <p:sldId id="1154" r:id="rId32"/>
    <p:sldId id="1155" r:id="rId33"/>
    <p:sldId id="1156" r:id="rId34"/>
    <p:sldId id="1157" r:id="rId35"/>
    <p:sldId id="1158" r:id="rId36"/>
    <p:sldId id="1159" r:id="rId37"/>
    <p:sldId id="1160" r:id="rId38"/>
    <p:sldId id="1161" r:id="rId39"/>
    <p:sldId id="1162" r:id="rId40"/>
    <p:sldId id="1164" r:id="rId41"/>
    <p:sldId id="1112" r:id="rId42"/>
    <p:sldId id="1090" r:id="rId43"/>
    <p:sldId id="1165" r:id="rId4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9"/>
    </p:embeddedFont>
    <p:embeddedFont>
      <p:font typeface="楷体" panose="02010609060101010101" pitchFamily="49" charset="-122"/>
      <p:regular r:id="rId50"/>
    </p:embeddedFont>
    <p:embeddedFont>
      <p:font typeface="幼圆" panose="02010509060101010101" charset="-122"/>
      <p:regular r:id="rId51"/>
    </p:embeddedFont>
    <p:embeddedFont>
      <p:font typeface="微软雅黑" panose="020B0503020204020204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</p:embeddedFontLst>
  <p:custDataLst>
    <p:tags r:id="rId5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66FF"/>
    <a:srgbClr val="0000FF"/>
    <a:srgbClr val="FF0000"/>
    <a:srgbClr val="A38302"/>
    <a:srgbClr val="FEFCDE"/>
    <a:srgbClr val="00B050"/>
    <a:srgbClr val="FF00FF"/>
    <a:srgbClr val="FF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110" d="100"/>
          <a:sy n="110" d="100"/>
        </p:scale>
        <p:origin x="-450" y="-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1.xml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2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79512" y="92978"/>
            <a:ext cx="944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快乐读书吧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9144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371950"/>
            <a:ext cx="827584" cy="1440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  <a:ln w="38100"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33794" name="Picture 2" descr="http://pic158.nipic.com/file/20180320/25328376_133959427000_2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B7B7B7"/>
              </a:clrFrom>
              <a:clrTo>
                <a:srgbClr val="B7B7B7">
                  <a:alpha val="0"/>
                </a:srgbClr>
              </a:clrTo>
            </a:clrChange>
          </a:blip>
          <a:srcRect t="19206" b="5444"/>
          <a:stretch>
            <a:fillRect/>
          </a:stretch>
        </p:blipFill>
        <p:spPr bwMode="auto">
          <a:xfrm>
            <a:off x="0" y="4083918"/>
            <a:ext cx="1103678" cy="83161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5.jpeg"/><Relationship Id="rId3" Type="http://schemas.openxmlformats.org/officeDocument/2006/relationships/image" Target="../media/image4.png"/><Relationship Id="rId2" Type="http://schemas.microsoft.com/office/2007/relationships/media" Target="../media/audio2.wav"/><Relationship Id="rId1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0.wdp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123478"/>
            <a:ext cx="4211960" cy="216024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语文  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835785" y="2168525"/>
            <a:ext cx="5826760" cy="80708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笑与泪，经历与成长</a:t>
            </a:r>
            <a:endParaRPr lang="zh-CN" altLang="en-US" sz="4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196120" y="1059957"/>
            <a:ext cx="2557264" cy="5760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快乐读书吧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087" y="555526"/>
            <a:ext cx="8673825" cy="35394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她回答：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从上面来，从下城来，不是过来，是坐船来！人怎么能自己从水上过来呢，真是个小迷糊！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这真可笑，又是上又是下的，让人糊涂。上面，楼上住的是几个染了大胡子的波斯人，而地下室住了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一个卖羊皮的黄皮肤卡尔梅克老头。下楼梯可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以从扶手上滑下去，要是摔倒的话就滚下去，这我一清二楚。可是这关水什么事？简直都乱套了。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8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627534"/>
            <a:ext cx="691639" cy="4256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1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19672" y="3147814"/>
            <a:ext cx="347663" cy="34766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79512" y="699542"/>
            <a:ext cx="8437591" cy="959878"/>
            <a:chOff x="86202" y="1275606"/>
            <a:chExt cx="8437591" cy="536431"/>
          </a:xfrm>
        </p:grpSpPr>
        <p:sp>
          <p:nvSpPr>
            <p:cNvPr id="6" name="矩形 5"/>
            <p:cNvSpPr/>
            <p:nvPr/>
          </p:nvSpPr>
          <p:spPr>
            <a:xfrm>
              <a:off x="323529" y="1275606"/>
              <a:ext cx="8200264" cy="53643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indent="457200"/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我怎么就迷糊呢？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“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因为你吵得人迷糊啊。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她说完也笑了起来。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" name="Picture 2" descr="http://bpic.588ku.com/element_origin_min_pic/17/01/10/078aec20d462180b1d0d58dba07ff35b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202" y="1275606"/>
              <a:ext cx="691639" cy="425624"/>
            </a:xfrm>
            <a:prstGeom prst="rect">
              <a:avLst/>
            </a:prstGeom>
            <a:noFill/>
          </p:spPr>
        </p:pic>
      </p:grpSp>
      <p:grpSp>
        <p:nvGrpSpPr>
          <p:cNvPr id="11" name="组合 10"/>
          <p:cNvGrpSpPr/>
          <p:nvPr/>
        </p:nvGrpSpPr>
        <p:grpSpPr>
          <a:xfrm>
            <a:off x="1043608" y="2139702"/>
            <a:ext cx="6624736" cy="1873052"/>
            <a:chOff x="1043608" y="2139702"/>
            <a:chExt cx="6624736" cy="1873052"/>
          </a:xfrm>
        </p:grpSpPr>
        <p:sp>
          <p:nvSpPr>
            <p:cNvPr id="2" name="矩形 1"/>
            <p:cNvSpPr/>
            <p:nvPr/>
          </p:nvSpPr>
          <p:spPr>
            <a:xfrm>
              <a:off x="2555776" y="2715766"/>
              <a:ext cx="5112568" cy="1133195"/>
            </a:xfrm>
            <a:prstGeom prst="rect">
              <a:avLst/>
            </a:prstGeom>
            <a:ln>
              <a:prstDash val="dashDot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通过外祖母和我的对话，看出来外祖母很亲切、幽默。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9" name="Picture 3" descr="C:\Users\Administrator\Downloads\七彩课堂语文一年级上册出片文件7(1)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>
              <a:fillRect/>
            </a:stretch>
          </p:blipFill>
          <p:spPr bwMode="auto">
            <a:xfrm>
              <a:off x="1043608" y="2139702"/>
              <a:ext cx="1224136" cy="1873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6548" y="771551"/>
            <a:ext cx="4572000" cy="34486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很多小说中人物众多，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理清人物关系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能够帮助我们更好地读懂故事。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如，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童年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中出现了数十个人物，不容易分清楚，但他们都是围绕着主人公阿廖沙塑造的，弄明白他们和阿廖沙之间的关系，就不难分清了。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0" name="Picture 2" descr="http://pic35.photophoto.cn/20150626/119011911643817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 l="68412" t="39412" r="4000" b="37299"/>
          <a:stretch>
            <a:fillRect/>
          </a:stretch>
        </p:blipFill>
        <p:spPr bwMode="auto">
          <a:xfrm rot="19332793">
            <a:off x="15000" y="373698"/>
            <a:ext cx="1080120" cy="769549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805007" y="2067694"/>
            <a:ext cx="944880" cy="398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dirty="0"/>
              <a:t>阿廖沙</a:t>
            </a:r>
            <a:endParaRPr lang="zh-CN" altLang="en-US" sz="2000" dirty="0"/>
          </a:p>
        </p:txBody>
      </p:sp>
      <p:sp>
        <p:nvSpPr>
          <p:cNvPr id="7" name="线形标注 1 6"/>
          <p:cNvSpPr/>
          <p:nvPr/>
        </p:nvSpPr>
        <p:spPr>
          <a:xfrm>
            <a:off x="6084927" y="804441"/>
            <a:ext cx="17703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/>
              <a:t>父亲 彼什科夫 </a:t>
            </a:r>
            <a:endParaRPr lang="zh-CN" altLang="en-US" sz="2000" dirty="0"/>
          </a:p>
        </p:txBody>
      </p:sp>
      <p:sp>
        <p:nvSpPr>
          <p:cNvPr id="8" name="线形标注 1 7"/>
          <p:cNvSpPr/>
          <p:nvPr/>
        </p:nvSpPr>
        <p:spPr>
          <a:xfrm>
            <a:off x="7855664" y="1211218"/>
            <a:ext cx="690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/>
              <a:t>母亲</a:t>
            </a:r>
            <a:endParaRPr lang="zh-CN" altLang="en-US" sz="2000" dirty="0"/>
          </a:p>
        </p:txBody>
      </p:sp>
      <p:sp>
        <p:nvSpPr>
          <p:cNvPr id="9" name="线形标注 1 8"/>
          <p:cNvSpPr/>
          <p:nvPr/>
        </p:nvSpPr>
        <p:spPr>
          <a:xfrm>
            <a:off x="8173159" y="1851670"/>
            <a:ext cx="690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/>
              <a:t>继父 </a:t>
            </a:r>
            <a:endParaRPr lang="zh-CN" altLang="en-US" sz="2000" dirty="0"/>
          </a:p>
        </p:txBody>
      </p:sp>
      <p:sp>
        <p:nvSpPr>
          <p:cNvPr id="10" name="线形标注 1 9"/>
          <p:cNvSpPr/>
          <p:nvPr/>
        </p:nvSpPr>
        <p:spPr>
          <a:xfrm>
            <a:off x="7162125" y="3291830"/>
            <a:ext cx="944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/>
              <a:t>外祖母</a:t>
            </a:r>
            <a:endParaRPr lang="zh-CN" altLang="en-US" sz="2000" dirty="0"/>
          </a:p>
        </p:txBody>
      </p:sp>
      <p:sp>
        <p:nvSpPr>
          <p:cNvPr id="11" name="线形标注 1 10"/>
          <p:cNvSpPr/>
          <p:nvPr/>
        </p:nvSpPr>
        <p:spPr>
          <a:xfrm>
            <a:off x="5436855" y="2715766"/>
            <a:ext cx="944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/>
              <a:t>外祖父</a:t>
            </a:r>
            <a:endParaRPr lang="zh-CN" altLang="en-US" sz="2000" dirty="0"/>
          </a:p>
        </p:txBody>
      </p:sp>
      <p:sp>
        <p:nvSpPr>
          <p:cNvPr id="12" name="线形标注 1 11"/>
          <p:cNvSpPr/>
          <p:nvPr/>
        </p:nvSpPr>
        <p:spPr>
          <a:xfrm>
            <a:off x="5220831" y="1347614"/>
            <a:ext cx="1706880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/>
              <a:t>米哈伊洛舅舅</a:t>
            </a:r>
            <a:endParaRPr lang="zh-CN" altLang="en-US" sz="2000" dirty="0"/>
          </a:p>
        </p:txBody>
      </p:sp>
      <p:sp>
        <p:nvSpPr>
          <p:cNvPr id="13" name="线形标注 1 12"/>
          <p:cNvSpPr/>
          <p:nvPr/>
        </p:nvSpPr>
        <p:spPr>
          <a:xfrm>
            <a:off x="5148823" y="1995686"/>
            <a:ext cx="1452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/>
              <a:t>雅科夫舅舅</a:t>
            </a:r>
            <a:endParaRPr lang="zh-CN" altLang="en-US" sz="2000" dirty="0"/>
          </a:p>
        </p:txBody>
      </p:sp>
      <p:sp>
        <p:nvSpPr>
          <p:cNvPr id="14" name="线形标注 1 13"/>
          <p:cNvSpPr/>
          <p:nvPr/>
        </p:nvSpPr>
        <p:spPr>
          <a:xfrm>
            <a:off x="7679263" y="2679824"/>
            <a:ext cx="1452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/>
              <a:t>萨拉的表哥</a:t>
            </a:r>
            <a:endParaRPr lang="zh-CN" altLang="en-US" sz="2000" dirty="0"/>
          </a:p>
        </p:txBody>
      </p:sp>
      <p:sp>
        <p:nvSpPr>
          <p:cNvPr id="15" name="线形标注 1 14"/>
          <p:cNvSpPr/>
          <p:nvPr/>
        </p:nvSpPr>
        <p:spPr>
          <a:xfrm>
            <a:off x="5982692" y="3291701"/>
            <a:ext cx="944879" cy="398779"/>
          </a:xfrm>
          <a:prstGeom prst="borderCallout1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/>
              <a:t>小茨冈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连接符: 曲线 43"/>
          <p:cNvCxnSpPr/>
          <p:nvPr/>
        </p:nvCxnSpPr>
        <p:spPr>
          <a:xfrm>
            <a:off x="6515192" y="3288380"/>
            <a:ext cx="771505" cy="338056"/>
          </a:xfrm>
          <a:prstGeom prst="curvedConnector3">
            <a:avLst/>
          </a:prstGeom>
          <a:ln w="508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7181123" y="3136376"/>
            <a:ext cx="1212222" cy="73675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连接符: 曲线 22"/>
          <p:cNvCxnSpPr/>
          <p:nvPr/>
        </p:nvCxnSpPr>
        <p:spPr>
          <a:xfrm flipV="1">
            <a:off x="3203621" y="2571750"/>
            <a:ext cx="756311" cy="323257"/>
          </a:xfrm>
          <a:prstGeom prst="curvedConnector3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923928" y="1942262"/>
            <a:ext cx="1008112" cy="91752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94212" y="2209318"/>
            <a:ext cx="994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/>
              <a:t>阿廖沙</a:t>
            </a:r>
            <a:endParaRPr lang="zh-CN" altLang="en-US" sz="1800" dirty="0"/>
          </a:p>
        </p:txBody>
      </p:sp>
      <p:cxnSp>
        <p:nvCxnSpPr>
          <p:cNvPr id="9" name="连接符: 曲线 8"/>
          <p:cNvCxnSpPr/>
          <p:nvPr/>
        </p:nvCxnSpPr>
        <p:spPr>
          <a:xfrm flipV="1">
            <a:off x="4824255" y="1740038"/>
            <a:ext cx="611841" cy="371099"/>
          </a:xfrm>
          <a:prstGeom prst="curvedConnector3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426938" y="1296686"/>
            <a:ext cx="1356238" cy="736754"/>
            <a:chOff x="6084168" y="1205508"/>
            <a:chExt cx="1356238" cy="736754"/>
          </a:xfrm>
        </p:grpSpPr>
        <p:sp>
          <p:nvSpPr>
            <p:cNvPr id="10" name="椭圆 9"/>
            <p:cNvSpPr/>
            <p:nvPr/>
          </p:nvSpPr>
          <p:spPr>
            <a:xfrm>
              <a:off x="6084168" y="1205508"/>
              <a:ext cx="1212222" cy="73675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44262" y="1355056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外祖母</a:t>
              </a:r>
              <a:endParaRPr lang="zh-CN" altLang="en-US" sz="2400" dirty="0"/>
            </a:p>
          </p:txBody>
        </p:sp>
      </p:grpSp>
      <p:sp>
        <p:nvSpPr>
          <p:cNvPr id="15" name="椭圆 14"/>
          <p:cNvSpPr/>
          <p:nvPr/>
        </p:nvSpPr>
        <p:spPr>
          <a:xfrm>
            <a:off x="2465862" y="1168902"/>
            <a:ext cx="1212222" cy="73675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195736" y="2787774"/>
            <a:ext cx="1212222" cy="73675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连接符: 曲线 23"/>
          <p:cNvCxnSpPr/>
          <p:nvPr/>
        </p:nvCxnSpPr>
        <p:spPr>
          <a:xfrm>
            <a:off x="4810844" y="2745056"/>
            <a:ext cx="552220" cy="410092"/>
          </a:xfrm>
          <a:prstGeom prst="curvedConnector3">
            <a:avLst>
              <a:gd name="adj1" fmla="val 50000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连接符: 曲线 26"/>
          <p:cNvCxnSpPr/>
          <p:nvPr/>
        </p:nvCxnSpPr>
        <p:spPr>
          <a:xfrm>
            <a:off x="3478721" y="1816721"/>
            <a:ext cx="445207" cy="420907"/>
          </a:xfrm>
          <a:prstGeom prst="curvedConnector3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5302970" y="2895007"/>
            <a:ext cx="1356238" cy="736754"/>
            <a:chOff x="6084168" y="1205508"/>
            <a:chExt cx="1356238" cy="736754"/>
          </a:xfrm>
        </p:grpSpPr>
        <p:sp>
          <p:nvSpPr>
            <p:cNvPr id="18" name="椭圆 17"/>
            <p:cNvSpPr/>
            <p:nvPr/>
          </p:nvSpPr>
          <p:spPr>
            <a:xfrm>
              <a:off x="6084168" y="1205508"/>
              <a:ext cx="1212222" cy="73675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44262" y="1355056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小茨冈</a:t>
              </a:r>
              <a:endParaRPr lang="zh-CN" altLang="en-US" sz="2400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570954" y="116580"/>
            <a:ext cx="3177510" cy="1473508"/>
            <a:chOff x="5570954" y="116580"/>
            <a:chExt cx="3177510" cy="1473508"/>
          </a:xfrm>
        </p:grpSpPr>
        <p:cxnSp>
          <p:nvCxnSpPr>
            <p:cNvPr id="32" name="连接符: 曲线 31"/>
            <p:cNvCxnSpPr/>
            <p:nvPr/>
          </p:nvCxnSpPr>
          <p:spPr>
            <a:xfrm flipV="1">
              <a:off x="6630002" y="1218989"/>
              <a:ext cx="611841" cy="371099"/>
            </a:xfrm>
            <a:prstGeom prst="curvedConnector3">
              <a:avLst/>
            </a:prstGeom>
            <a:ln w="508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组合 61"/>
            <p:cNvGrpSpPr/>
            <p:nvPr/>
          </p:nvGrpSpPr>
          <p:grpSpPr>
            <a:xfrm>
              <a:off x="7236113" y="816322"/>
              <a:ext cx="1512351" cy="736754"/>
              <a:chOff x="7236113" y="816322"/>
              <a:chExt cx="1512351" cy="736754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7236113" y="816322"/>
                <a:ext cx="1212222" cy="736754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452320" y="953866"/>
                <a:ext cx="12961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/>
                  <a:t>亲切</a:t>
                </a:r>
                <a:endParaRPr lang="zh-CN" altLang="en-US" sz="2400" dirty="0"/>
              </a:p>
            </p:txBody>
          </p:sp>
        </p:grpSp>
        <p:cxnSp>
          <p:nvCxnSpPr>
            <p:cNvPr id="37" name="连接符: 曲线 36"/>
            <p:cNvCxnSpPr>
              <a:endCxn id="34" idx="1"/>
            </p:cNvCxnSpPr>
            <p:nvPr/>
          </p:nvCxnSpPr>
          <p:spPr>
            <a:xfrm>
              <a:off x="6783176" y="435119"/>
              <a:ext cx="630463" cy="489098"/>
            </a:xfrm>
            <a:prstGeom prst="curvedConnector2">
              <a:avLst/>
            </a:prstGeom>
            <a:ln w="508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5570954" y="116580"/>
              <a:ext cx="1212222" cy="73675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5575193" y="274579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和我说话</a:t>
            </a:r>
            <a:endParaRPr lang="zh-CN" altLang="en-US" sz="2000" dirty="0"/>
          </a:p>
        </p:txBody>
      </p:sp>
      <p:sp>
        <p:nvSpPr>
          <p:cNvPr id="49" name="文本框 48"/>
          <p:cNvSpPr txBox="1"/>
          <p:nvPr/>
        </p:nvSpPr>
        <p:spPr>
          <a:xfrm>
            <a:off x="7236296" y="3281717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同情心</a:t>
            </a:r>
            <a:endParaRPr lang="zh-CN" altLang="en-US" sz="2400" dirty="0"/>
          </a:p>
        </p:txBody>
      </p:sp>
      <p:cxnSp>
        <p:nvCxnSpPr>
          <p:cNvPr id="50" name="连接符: 曲线 49"/>
          <p:cNvCxnSpPr>
            <a:endCxn id="47" idx="3"/>
          </p:cNvCxnSpPr>
          <p:nvPr/>
        </p:nvCxnSpPr>
        <p:spPr>
          <a:xfrm flipV="1">
            <a:off x="6659208" y="3765235"/>
            <a:ext cx="699441" cy="561943"/>
          </a:xfrm>
          <a:prstGeom prst="curvedConnector2">
            <a:avLst/>
          </a:prstGeom>
          <a:ln w="508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>
            <a:off x="5446986" y="3958801"/>
            <a:ext cx="1212222" cy="7367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连接符: 曲线 68"/>
          <p:cNvCxnSpPr/>
          <p:nvPr/>
        </p:nvCxnSpPr>
        <p:spPr>
          <a:xfrm rot="10800000" flipV="1">
            <a:off x="1611278" y="3229129"/>
            <a:ext cx="611841" cy="371099"/>
          </a:xfrm>
          <a:prstGeom prst="curvedConnector3">
            <a:avLst/>
          </a:prstGeom>
          <a:ln w="508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/>
          <p:cNvSpPr/>
          <p:nvPr/>
        </p:nvSpPr>
        <p:spPr>
          <a:xfrm rot="10800000">
            <a:off x="404786" y="3266141"/>
            <a:ext cx="1212222" cy="73675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连接符: 曲线 70"/>
          <p:cNvCxnSpPr>
            <a:endCxn id="73" idx="1"/>
          </p:cNvCxnSpPr>
          <p:nvPr/>
        </p:nvCxnSpPr>
        <p:spPr>
          <a:xfrm rot="10800000">
            <a:off x="1439482" y="3895000"/>
            <a:ext cx="630463" cy="489098"/>
          </a:xfrm>
          <a:prstGeom prst="curvedConnector2">
            <a:avLst/>
          </a:prstGeom>
          <a:ln w="508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 rot="10800000">
            <a:off x="2069945" y="3965883"/>
            <a:ext cx="1212222" cy="73675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 rot="10800000">
            <a:off x="579931" y="197540"/>
            <a:ext cx="2946359" cy="1559179"/>
            <a:chOff x="5446986" y="3136376"/>
            <a:chExt cx="2946359" cy="1559179"/>
          </a:xfrm>
        </p:grpSpPr>
        <p:cxnSp>
          <p:nvCxnSpPr>
            <p:cNvPr id="81" name="连接符: 曲线 80"/>
            <p:cNvCxnSpPr/>
            <p:nvPr/>
          </p:nvCxnSpPr>
          <p:spPr>
            <a:xfrm>
              <a:off x="6515192" y="3288380"/>
              <a:ext cx="771505" cy="338056"/>
            </a:xfrm>
            <a:prstGeom prst="curvedConnector3">
              <a:avLst/>
            </a:prstGeom>
            <a:ln w="508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/>
            <p:nvPr/>
          </p:nvSpPr>
          <p:spPr>
            <a:xfrm>
              <a:off x="7181123" y="3136376"/>
              <a:ext cx="1212222" cy="73675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3" name="连接符: 曲线 82"/>
            <p:cNvCxnSpPr>
              <a:endCxn id="82" idx="3"/>
            </p:cNvCxnSpPr>
            <p:nvPr/>
          </p:nvCxnSpPr>
          <p:spPr>
            <a:xfrm flipV="1">
              <a:off x="6659208" y="3765235"/>
              <a:ext cx="699441" cy="561943"/>
            </a:xfrm>
            <a:prstGeom prst="curvedConnector2">
              <a:avLst/>
            </a:prstGeom>
            <a:ln w="508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椭圆 83"/>
            <p:cNvSpPr/>
            <p:nvPr/>
          </p:nvSpPr>
          <p:spPr>
            <a:xfrm>
              <a:off x="5446986" y="3958801"/>
              <a:ext cx="1212222" cy="73675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5536" y="1059582"/>
            <a:ext cx="7992888" cy="1313593"/>
            <a:chOff x="158005" y="1093777"/>
            <a:chExt cx="7992888" cy="1313593"/>
          </a:xfrm>
        </p:grpSpPr>
        <p:sp>
          <p:nvSpPr>
            <p:cNvPr id="3" name="矩形 2"/>
            <p:cNvSpPr/>
            <p:nvPr/>
          </p:nvSpPr>
          <p:spPr>
            <a:xfrm>
              <a:off x="539553" y="1293604"/>
              <a:ext cx="7611340" cy="111376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小说生动的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故事情节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会给我们留下较深的印象，也会让我们有所启发。将关键情节理一理，形成情节链。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4" name="Picture 2" descr="http://pic35.photophoto.cn/20150626/1190119116438176_b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DF6"/>
                </a:clrFrom>
                <a:clrTo>
                  <a:srgbClr val="FFFDF6">
                    <a:alpha val="0"/>
                  </a:srgbClr>
                </a:clrTo>
              </a:clrChange>
            </a:blip>
            <a:srcRect l="68412" t="39412" r="4000" b="37299"/>
            <a:stretch>
              <a:fillRect/>
            </a:stretch>
          </p:blipFill>
          <p:spPr bwMode="auto">
            <a:xfrm rot="19332793">
              <a:off x="158005" y="1093777"/>
              <a:ext cx="1080120" cy="769549"/>
            </a:xfrm>
            <a:prstGeom prst="rect">
              <a:avLst/>
            </a:prstGeom>
            <a:noFill/>
          </p:spPr>
        </p:pic>
      </p:grpSp>
      <p:sp>
        <p:nvSpPr>
          <p:cNvPr id="2" name="文本框 14"/>
          <p:cNvSpPr txBox="1"/>
          <p:nvPr/>
        </p:nvSpPr>
        <p:spPr>
          <a:xfrm>
            <a:off x="0" y="353874"/>
            <a:ext cx="496855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方法二：关注小说的情节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7544" y="2931790"/>
            <a:ext cx="7956737" cy="1247913"/>
            <a:chOff x="575703" y="2331949"/>
            <a:chExt cx="7956737" cy="1247913"/>
          </a:xfrm>
        </p:grpSpPr>
        <p:sp>
          <p:nvSpPr>
            <p:cNvPr id="19" name="椭圆 18"/>
            <p:cNvSpPr/>
            <p:nvPr/>
          </p:nvSpPr>
          <p:spPr>
            <a:xfrm>
              <a:off x="575703" y="2369485"/>
              <a:ext cx="1043969" cy="1109740"/>
            </a:xfrm>
            <a:prstGeom prst="ellipse">
              <a:avLst/>
            </a:prstGeom>
            <a:solidFill>
              <a:srgbClr val="C56DB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宋体" panose="02010600030101010101" pitchFamily="2" charset="-122"/>
                  <a:cs typeface="+mn-cs"/>
                </a:rPr>
                <a:t>生病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虚尾箭头 2"/>
            <p:cNvSpPr/>
            <p:nvPr/>
          </p:nvSpPr>
          <p:spPr>
            <a:xfrm>
              <a:off x="1728524" y="2825526"/>
              <a:ext cx="395204" cy="257342"/>
            </a:xfrm>
            <a:prstGeom prst="stripedRightArrow">
              <a:avLst/>
            </a:prstGeom>
            <a:solidFill>
              <a:srgbClr val="C56DB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224938" y="2481280"/>
              <a:ext cx="906902" cy="865087"/>
            </a:xfrm>
            <a:prstGeom prst="ellipse">
              <a:avLst/>
            </a:prstGeom>
            <a:solidFill>
              <a:srgbClr val="3FB2E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虚尾箭头 4"/>
            <p:cNvSpPr/>
            <p:nvPr/>
          </p:nvSpPr>
          <p:spPr>
            <a:xfrm>
              <a:off x="3240692" y="2825526"/>
              <a:ext cx="395204" cy="257342"/>
            </a:xfrm>
            <a:prstGeom prst="stripedRightArrow">
              <a:avLst/>
            </a:prstGeom>
            <a:solidFill>
              <a:srgbClr val="3FB2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751002" y="2481048"/>
              <a:ext cx="1181038" cy="965724"/>
            </a:xfrm>
            <a:prstGeom prst="ellipse">
              <a:avLst/>
            </a:prstGeom>
            <a:solidFill>
              <a:srgbClr val="EE6EA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虚尾箭头 6"/>
            <p:cNvSpPr/>
            <p:nvPr/>
          </p:nvSpPr>
          <p:spPr>
            <a:xfrm>
              <a:off x="5040892" y="2825526"/>
              <a:ext cx="395204" cy="257342"/>
            </a:xfrm>
            <a:prstGeom prst="stripedRightArrow">
              <a:avLst/>
            </a:prstGeom>
            <a:solidFill>
              <a:srgbClr val="EE6EA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538995" y="2331949"/>
              <a:ext cx="1265253" cy="1247913"/>
            </a:xfrm>
            <a:prstGeom prst="ellipse">
              <a:avLst/>
            </a:prstGeom>
            <a:solidFill>
              <a:srgbClr val="56B52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虚尾箭头 8"/>
            <p:cNvSpPr/>
            <p:nvPr/>
          </p:nvSpPr>
          <p:spPr>
            <a:xfrm>
              <a:off x="6913100" y="2825526"/>
              <a:ext cx="395204" cy="257342"/>
            </a:xfrm>
            <a:prstGeom prst="stripedRightArrow">
              <a:avLst/>
            </a:prstGeom>
            <a:solidFill>
              <a:srgbClr val="56B52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7404908" y="2499742"/>
              <a:ext cx="1127532" cy="917199"/>
            </a:xfrm>
            <a:prstGeom prst="ellipse">
              <a:avLst/>
            </a:prstGeom>
            <a:solidFill>
              <a:srgbClr val="3FB2E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33586" y="555526"/>
            <a:ext cx="66768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r>
              <a:rPr lang="en-US" altLang="zh-CN" sz="28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童年</a:t>
            </a:r>
            <a:r>
              <a:rPr lang="en-US" altLang="zh-CN" sz="28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这本书，一起来交流吧！</a:t>
            </a:r>
            <a:endParaRPr lang="zh-CN" altLang="en-US" sz="2800" b="1" cap="none" spc="0" dirty="0">
              <a:solidFill>
                <a:schemeClr val="accent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4" descr="https://timgsa.baidu.com/timg?image&amp;quality=80&amp;size=b9999_10000&amp;sec=1596818984089&amp;di=d4c683435a7b3ec2bbd7eb20190e27fb&amp;imgtype=0&amp;src=http%3A%2F%2Fimg2.tbcdn.cn%2Ftfscom%2Fi4%2FTB1amYTHXXXXXb1aXXXXXXXXXXX_%2521%25210-item_pic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1840" y="1275606"/>
            <a:ext cx="2681486" cy="33714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736" y="1131590"/>
            <a:ext cx="561662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请同学们说一说自己对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童年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中人物的评价和想法。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91420"/>
            <a:ext cx="1368152" cy="1960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411510"/>
            <a:ext cx="7632848" cy="4078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r>
              <a:rPr lang="zh-CN" altLang="en-US" sz="2400" b="1" dirty="0"/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彼什科夫  手工业者，老实本分。 </a:t>
            </a:r>
            <a:br>
              <a:rPr lang="zh-CN" altLang="en-US" sz="2400" b="1" dirty="0"/>
            </a:b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母亲</a:t>
            </a:r>
            <a:r>
              <a:rPr lang="zh-CN" altLang="en-US" sz="2400" b="1" dirty="0"/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善良的下层社会妇女。 </a:t>
            </a:r>
            <a:br>
              <a:rPr lang="zh-CN" altLang="en-US" sz="2400" b="1" dirty="0"/>
            </a:b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继父</a:t>
            </a:r>
            <a:r>
              <a:rPr lang="zh-CN" altLang="en-US" sz="2400" b="1" dirty="0"/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脾气暴躁，毒打妻子。 </a:t>
            </a:r>
            <a:br>
              <a:rPr lang="zh-CN" altLang="en-US" sz="2400" b="1" dirty="0"/>
            </a:b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外祖母</a:t>
            </a:r>
            <a:r>
              <a:rPr lang="zh-CN" altLang="en-US" sz="2400" b="1" dirty="0"/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慈祥善良，聪明能干，热爱生活，对谁都很忍让，有着圣徒一般的宽大胸怀。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外祖父</a:t>
            </a:r>
            <a:r>
              <a:rPr lang="zh-CN" altLang="en-US" sz="2400" b="1" dirty="0"/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吝啬、贪婪、专横、残暴。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两个舅舅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自私、贪婪、庸俗，视财如命，冷血无情，常为了分家与争夺财产大打出手，还毒打外祖母与自己的妻子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自私自利，卑鄙无耻，唆使小茨冈偷东西。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2158" y="411510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借助人物说一说主要内容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1047383"/>
            <a:ext cx="7632848" cy="353943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故事讲述了阿廖沙在父亲病逝后，随母亲投奔外祖父。在父亲去世后生活在外祖父家，亲眼见证了外祖父一家充满仇恨的生活，外祖父粗野、自私，经常毒打孩子们，舅舅们为了财产整日争吵，幸好外祖母一直疼爱着他。母亲再婚后，他来往于外祖母和母亲家。最终，在母亲去世后，阿廖沙走向人间，开始街头生活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59632" y="1060831"/>
            <a:ext cx="65143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童年是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每个人成长的黄金期。读完整部小说，你发现阿廖沙经历了哪些主要事件呢？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.mp.itc.cn/upload/20170302/81f032f42d4c423da830c48ea1723250_th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3023235"/>
          </a:xfrm>
          <a:prstGeom prst="rect">
            <a:avLst/>
          </a:prstGeom>
          <a:solidFill>
            <a:schemeClr val="bg1">
              <a:alpha val="91000"/>
            </a:schemeClr>
          </a:solidFill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从出生起，就踏上了成长之旅。很多作家的作品讲述了成长的故事，这些故事的主人公有的是和我们同龄的孩子。他们的生活，有欢笑和喜悦，也有磨难和痛苦。这些或甜或苦的经历，教他们一步步向前，勇敢地面对未来。</a:t>
            </a:r>
            <a:endParaRPr lang="en-US" altLang="zh-CN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雨的印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8424" y="4011910"/>
            <a:ext cx="347663" cy="3476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0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5616" y="555526"/>
            <a:ext cx="504056" cy="1008112"/>
            <a:chOff x="1331640" y="627534"/>
            <a:chExt cx="504056" cy="1008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40" y="627534"/>
              <a:ext cx="504056" cy="1008112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331640" y="681539"/>
              <a:ext cx="50405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生病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1763688" y="843558"/>
            <a:ext cx="648072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555776" y="555526"/>
            <a:ext cx="1008112" cy="1008112"/>
            <a:chOff x="1331640" y="627534"/>
            <a:chExt cx="588065" cy="100811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40" y="627534"/>
              <a:ext cx="504056" cy="1008112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331640" y="681539"/>
              <a:ext cx="58806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去祖父家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右箭头 8"/>
          <p:cNvSpPr/>
          <p:nvPr/>
        </p:nvSpPr>
        <p:spPr>
          <a:xfrm>
            <a:off x="3590800" y="843558"/>
            <a:ext cx="648072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55976" y="555526"/>
            <a:ext cx="1314212" cy="1008112"/>
            <a:chOff x="1310671" y="627534"/>
            <a:chExt cx="766623" cy="100811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39" y="627534"/>
              <a:ext cx="677345" cy="100811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310671" y="646850"/>
              <a:ext cx="76662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第一次挨打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右箭头 12"/>
          <p:cNvSpPr/>
          <p:nvPr/>
        </p:nvSpPr>
        <p:spPr>
          <a:xfrm>
            <a:off x="5706133" y="843558"/>
            <a:ext cx="648072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604152" y="555526"/>
            <a:ext cx="1314212" cy="1008112"/>
            <a:chOff x="1310671" y="627534"/>
            <a:chExt cx="766623" cy="100811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39" y="627534"/>
              <a:ext cx="677345" cy="100811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310671" y="646850"/>
              <a:ext cx="76662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与工人交朋友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右箭头 16"/>
          <p:cNvSpPr/>
          <p:nvPr/>
        </p:nvSpPr>
        <p:spPr>
          <a:xfrm rot="5400000">
            <a:off x="6937222" y="1658045"/>
            <a:ext cx="648072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300192" y="2211710"/>
            <a:ext cx="2502329" cy="1008112"/>
            <a:chOff x="1331638" y="627534"/>
            <a:chExt cx="1459690" cy="100811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38" y="627534"/>
              <a:ext cx="1459690" cy="100811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394679" y="646850"/>
              <a:ext cx="127063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与“好事儿”成为好朋友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右箭头 20"/>
          <p:cNvSpPr/>
          <p:nvPr/>
        </p:nvSpPr>
        <p:spPr>
          <a:xfrm rot="10800000">
            <a:off x="5580112" y="2499743"/>
            <a:ext cx="648072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656898" y="2211710"/>
            <a:ext cx="1995222" cy="1008112"/>
            <a:chOff x="1331639" y="627534"/>
            <a:chExt cx="1163878" cy="100811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39" y="627534"/>
              <a:ext cx="1079870" cy="1008112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394679" y="646850"/>
              <a:ext cx="110083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与将军家的孩子玩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右箭头 24"/>
          <p:cNvSpPr/>
          <p:nvPr/>
        </p:nvSpPr>
        <p:spPr>
          <a:xfrm rot="10800000">
            <a:off x="2987824" y="2499743"/>
            <a:ext cx="648072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396177" y="2177021"/>
            <a:ext cx="504056" cy="1008112"/>
            <a:chOff x="1331640" y="627534"/>
            <a:chExt cx="504056" cy="100811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40" y="627534"/>
              <a:ext cx="504056" cy="1008112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331640" y="681539"/>
              <a:ext cx="50405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右箭头 28"/>
          <p:cNvSpPr/>
          <p:nvPr/>
        </p:nvSpPr>
        <p:spPr>
          <a:xfrm rot="10800000">
            <a:off x="1652382" y="2508906"/>
            <a:ext cx="648072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22360" y="1833623"/>
            <a:ext cx="1610261" cy="1835198"/>
            <a:chOff x="1331639" y="627534"/>
            <a:chExt cx="939318" cy="183519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39" y="627534"/>
              <a:ext cx="897314" cy="1835198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394679" y="646850"/>
              <a:ext cx="87627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在园子里开辟个人空间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右箭头 32"/>
          <p:cNvSpPr/>
          <p:nvPr/>
        </p:nvSpPr>
        <p:spPr>
          <a:xfrm rot="1569156">
            <a:off x="1647406" y="3764146"/>
            <a:ext cx="648072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422261" y="3529908"/>
            <a:ext cx="2221746" cy="1008112"/>
            <a:chOff x="1331639" y="627534"/>
            <a:chExt cx="1296017" cy="100811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39" y="627534"/>
              <a:ext cx="1296017" cy="1008112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394679" y="646850"/>
              <a:ext cx="12329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照顾弟弟和生病的母亲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右箭头 36"/>
          <p:cNvSpPr/>
          <p:nvPr/>
        </p:nvSpPr>
        <p:spPr>
          <a:xfrm>
            <a:off x="4763777" y="3791648"/>
            <a:ext cx="648072" cy="48463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5667137" y="3745932"/>
            <a:ext cx="1995222" cy="626018"/>
            <a:chOff x="1331639" y="627534"/>
            <a:chExt cx="1163878" cy="62601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639" y="627534"/>
              <a:ext cx="1079870" cy="626018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1394679" y="646850"/>
              <a:ext cx="11008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街头生活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7" grpId="0" animBg="1"/>
      <p:bldP spid="21" grpId="0" animBg="1"/>
      <p:bldP spid="25" grpId="0" animBg="1"/>
      <p:bldP spid="29" grpId="0" animBg="1"/>
      <p:bldP spid="33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1840" y="1275606"/>
            <a:ext cx="57606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阿廖沙从一个可爱、弱小、倔强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执着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孩子，逐渐成长为一个坚强、勇敢、正直和充满爱心的人。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2" r="47728"/>
          <a:stretch>
            <a:fillRect/>
          </a:stretch>
        </p:blipFill>
        <p:spPr>
          <a:xfrm>
            <a:off x="539552" y="1059582"/>
            <a:ext cx="2404523" cy="3050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5606" y="843558"/>
            <a:ext cx="7092788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在我们成长的过程中，很多人和事会给我们留下温暖和美好，也有些人和事会在我们心里抹上灰暗的一笔。不管怎样，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童年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记录了阿廖沙的成长故事，给了我们许多有益的启示。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55526"/>
            <a:ext cx="3600400" cy="3600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07904" y="1519238"/>
            <a:ext cx="504056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32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读一读</a:t>
            </a:r>
            <a:r>
              <a:rPr lang="en-US" altLang="zh-CN" sz="32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爱的教育</a:t>
            </a:r>
            <a:r>
              <a:rPr lang="en-US" altLang="zh-CN" sz="32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这本书，一起来交流吧！</a:t>
            </a:r>
            <a:endParaRPr lang="zh-CN" altLang="en-US" sz="3200" b="1" cap="none" spc="0" dirty="0">
              <a:solidFill>
                <a:schemeClr val="accent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67744" y="1131590"/>
            <a:ext cx="56886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请从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爱的教育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一书中，选择一篇你印象最深的和大家分享。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47614"/>
            <a:ext cx="1368152" cy="1960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555526"/>
            <a:ext cx="5952270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虚荣心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，心情颜色：灰色。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05468" y="1618712"/>
            <a:ext cx="7128792" cy="2592289"/>
            <a:chOff x="611560" y="1419621"/>
            <a:chExt cx="7128792" cy="25922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1419621"/>
              <a:ext cx="7128792" cy="25922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15616" y="1707654"/>
              <a:ext cx="6120680" cy="2030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华梯尼为了虚荣心，向陌生少年炫耀自己的皮靴和怀表，没想到对方竟然是一位盲童。太讽刺了！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627534"/>
            <a:ext cx="5955476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少年爱国者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，心情颜色：红色。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5536" y="1491630"/>
            <a:ext cx="8352928" cy="2932942"/>
            <a:chOff x="251520" y="1491630"/>
            <a:chExt cx="8352928" cy="29329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491630"/>
              <a:ext cx="8352928" cy="2932942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87624" y="1779662"/>
              <a:ext cx="6480720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身世可怜的穷苦意大利少年，听到别人用难听的话攻击意大利，就把钱币扔还给这些人。他宁愿自己继续受饿受累，也不接受这些侮辱自己祖国的人的施舍。这份爱国之情让人热血沸腾。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699542"/>
            <a:ext cx="554029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感恩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，心情颜色：绿色。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43608" y="1635646"/>
            <a:ext cx="7128792" cy="2592289"/>
            <a:chOff x="611560" y="1419621"/>
            <a:chExt cx="7128792" cy="25922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1419621"/>
              <a:ext cx="7128792" cy="25922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15616" y="1707654"/>
              <a:ext cx="6120680" cy="2030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父亲写信给安利柯，要求他敬爱老师，因为老师是世间最崇高、最亲切的。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950" y="918080"/>
            <a:ext cx="9039620" cy="3309854"/>
            <a:chOff x="-15988" y="771550"/>
            <a:chExt cx="9039620" cy="33098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988" y="771550"/>
              <a:ext cx="9039620" cy="3309854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013810" y="1203598"/>
              <a:ext cx="6984776" cy="2030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阅读不同的故事，带给我们不同的心情。在阅读的世界里，我们体验着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喜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、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怒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、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哀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、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乐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，丰富我们的情感世界，真好！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736" y="1131590"/>
            <a:ext cx="59766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读完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爱的教育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，根据人物关系，试着讲一讲小说的主要内容吧！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08" y="1460205"/>
            <a:ext cx="1368152" cy="1960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b="8512"/>
          <a:stretch>
            <a:fillRect/>
          </a:stretch>
        </p:blipFill>
        <p:spPr>
          <a:xfrm>
            <a:off x="6012160" y="1851670"/>
            <a:ext cx="1885950" cy="273630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31640" y="771550"/>
            <a:ext cx="4248472" cy="1944216"/>
            <a:chOff x="971600" y="843558"/>
            <a:chExt cx="4248472" cy="1944216"/>
          </a:xfrm>
        </p:grpSpPr>
        <p:sp>
          <p:nvSpPr>
            <p:cNvPr id="2" name="文本框 1"/>
            <p:cNvSpPr txBox="1"/>
            <p:nvPr/>
          </p:nvSpPr>
          <p:spPr>
            <a:xfrm>
              <a:off x="1251165" y="1114747"/>
              <a:ext cx="3672408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预测：</a:t>
              </a:r>
              <a:r>
                <a:rPr lang="zh-CN" altLang="en-US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通过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这三本书的书名，猜猜看，书中会讲些什么？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云形标注 3"/>
            <p:cNvSpPr/>
            <p:nvPr/>
          </p:nvSpPr>
          <p:spPr>
            <a:xfrm>
              <a:off x="971600" y="843558"/>
              <a:ext cx="4248472" cy="1944216"/>
            </a:xfrm>
            <a:prstGeom prst="cloudCallout">
              <a:avLst>
                <a:gd name="adj1" fmla="val 66049"/>
                <a:gd name="adj2" fmla="val 630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51520" y="3075806"/>
            <a:ext cx="601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《</a:t>
            </a:r>
            <a:r>
              <a:rPr lang="zh-CN" altLang="en-US" sz="2800" dirty="0"/>
              <a:t>童年</a:t>
            </a:r>
            <a:r>
              <a:rPr lang="en-US" altLang="zh-CN" sz="2800" dirty="0"/>
              <a:t>》《</a:t>
            </a:r>
            <a:r>
              <a:rPr lang="zh-CN" altLang="en-US" sz="2800" dirty="0"/>
              <a:t>爱的教育</a:t>
            </a:r>
            <a:r>
              <a:rPr lang="en-US" altLang="zh-CN" sz="2800" dirty="0"/>
              <a:t>》《</a:t>
            </a:r>
            <a:r>
              <a:rPr lang="zh-CN" altLang="en-US" sz="2800" dirty="0"/>
              <a:t>小英雄雨来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771550"/>
            <a:ext cx="77768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爱的教育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录了小学生安利柯一学年的学习和生活。这里有让安利柯深以为傲的好友卡隆的侠义之举，有品学兼优的级长代洛西的助人为乐；也有华梯尼的虚荣狭隘，诺琵斯的傲慢无礼；还有朴实可爱的“小石匠”，坚强不息的克洛西。书里还穿插了许多书信，让我们看到了深爱着安利柯的睿智父亲和善良母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07604" y="843558"/>
            <a:ext cx="71287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成长的故事各有不同，却同样带给我们感动，无论是高尔基的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童年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，还是亚米契斯的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爱的教育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，都让我们看到了成长的百般滋味。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00" r="15000"/>
          <a:stretch>
            <a:fillRect/>
          </a:stretch>
        </p:blipFill>
        <p:spPr>
          <a:xfrm>
            <a:off x="899592" y="574608"/>
            <a:ext cx="2445157" cy="34931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16757" y="1782564"/>
            <a:ext cx="572724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32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读一读</a:t>
            </a:r>
            <a:r>
              <a:rPr lang="en-US" altLang="zh-CN" sz="32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accent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小英雄雨来</a:t>
            </a:r>
            <a:r>
              <a:rPr lang="en-US" altLang="zh-CN" sz="32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cap="none" spc="0" dirty="0">
                <a:solidFill>
                  <a:schemeClr val="accent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这本书，一起来交流吧！</a:t>
            </a:r>
            <a:endParaRPr lang="zh-CN" altLang="en-US" sz="3200" b="1" cap="none" spc="0" dirty="0">
              <a:solidFill>
                <a:schemeClr val="accent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9752" y="1203598"/>
            <a:ext cx="56886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阅读了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小英雄雨来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后，我们一起来说一说这本书的主要情节吧！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77430"/>
            <a:ext cx="1368152" cy="1960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518"/>
            <a:ext cx="8064896" cy="3911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51720" y="1260505"/>
            <a:ext cx="58326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围绕小英雄雨来写了智斗日本兵、掩护八路军、夜送鸡毛信、被困敌军、成为八路军的故事。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1760" y="1059582"/>
            <a:ext cx="619268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小组交流：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找一找雨来的“英雄”事迹：你认为雨来的事迹中哪些事可以称得上“英雄”？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7584" y="1275606"/>
            <a:ext cx="1512168" cy="215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96630" y="483518"/>
            <a:ext cx="3816040" cy="759750"/>
            <a:chOff x="1332000" y="987750"/>
            <a:chExt cx="3816040" cy="7597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2000" y="987750"/>
              <a:ext cx="3816040" cy="75975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764000" y="1050975"/>
              <a:ext cx="30684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雨来夜送鸡毛信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47664" y="1635646"/>
            <a:ext cx="5040232" cy="759750"/>
            <a:chOff x="1332000" y="987750"/>
            <a:chExt cx="5040232" cy="75975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2000" y="987750"/>
              <a:ext cx="5040232" cy="75975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764000" y="1050975"/>
              <a:ext cx="43043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面对敌人没有丝毫惧怕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03847" y="2787774"/>
            <a:ext cx="4304383" cy="759750"/>
            <a:chOff x="1331999" y="987750"/>
            <a:chExt cx="4304383" cy="75975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999" y="987750"/>
              <a:ext cx="4304383" cy="75975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692040" y="1075237"/>
              <a:ext cx="34804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把敌人引进地</a:t>
              </a:r>
              <a:r>
                <a:rPr lang="zh-CN" altLang="en-US" sz="32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雷区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88224" y="3795886"/>
            <a:ext cx="1728192" cy="759750"/>
            <a:chOff x="1331999" y="987750"/>
            <a:chExt cx="4304383" cy="75975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1999" y="987750"/>
              <a:ext cx="4304383" cy="759750"/>
            </a:xfrm>
            <a:prstGeom prst="rect">
              <a:avLst/>
            </a:prstGeom>
          </p:spPr>
        </p:pic>
        <p:sp>
          <p:nvSpPr>
            <p:cNvPr id="17" name="文本框 13"/>
            <p:cNvSpPr txBox="1"/>
            <p:nvPr/>
          </p:nvSpPr>
          <p:spPr>
            <a:xfrm>
              <a:off x="2196902" y="1070742"/>
              <a:ext cx="25121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339502"/>
            <a:ext cx="8064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除了小英雄雨来，书中还写到了很多可歌可泣的人物，哪个人给你留下的印象最深？为他做一张“英雄卡片”。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1707654"/>
            <a:ext cx="8208912" cy="2677656"/>
          </a:xfrm>
          <a:prstGeom prst="rect">
            <a:avLst/>
          </a:prstGeom>
          <a:noFill/>
          <a:ln w="2540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姓名：</a:t>
            </a: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爱好：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性格特点：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主要事迹：</a:t>
            </a:r>
            <a:endParaRPr lang="en-US" altLang="zh-CN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7664" y="181559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7595" y="1805063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打鬼子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39752" y="248057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淘气、机智、勇敢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35557" y="3075806"/>
            <a:ext cx="6240967" cy="11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掩护交通员李大叔；将敌人带进雷区；星夜送鸡毛信。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8202" y="1131590"/>
            <a:ext cx="65675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这是一本关于儿童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的小说，主要讲述了抗日战争时期的小英雄，像这样的小英雄还有很多。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5090" y="483518"/>
            <a:ext cx="632841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徐光耀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小兵张嘎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，写了一个在抗日战争中不断成长的小男孩张嘎的故事。张嘎生活在白洋淀边的鬼不灵村，他机智勇敢又顽皮淘气，和奶奶相依为命。侦察排排长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老钟犯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了关节炎，住在张嘎家养病，受到奶奶周到细心的照顾。敌人在一次突袭中，杀害了张嘎的奶奶，抓走了他敬爱的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老钟叔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。怀着对敌人的仇恨，张嘎参加了游击队。经历着战火的洗礼，张嘎成长得很快，完成了多项重要任务，成为一名合格的八路军小侦察员。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" cstate="print">
            <a:lum bright="6000" contrast="15000"/>
          </a:blip>
          <a:srcRect/>
          <a:stretch>
            <a:fillRect/>
          </a:stretch>
        </p:blipFill>
        <p:spPr bwMode="auto">
          <a:xfrm>
            <a:off x="299016" y="961921"/>
            <a:ext cx="22288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5" b="11318"/>
          <a:stretch>
            <a:fillRect/>
          </a:stretch>
        </p:blipFill>
        <p:spPr bwMode="auto">
          <a:xfrm>
            <a:off x="1115616" y="1822458"/>
            <a:ext cx="7120698" cy="2981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4772"/>
            <a:ext cx="6955078" cy="14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1513078" y="2139702"/>
            <a:ext cx="1546754" cy="338554"/>
            <a:chOff x="716123" y="387625"/>
            <a:chExt cx="903549" cy="338554"/>
          </a:xfrm>
        </p:grpSpPr>
        <p:sp>
          <p:nvSpPr>
            <p:cNvPr id="21" name="矩形: 圆角 20"/>
            <p:cNvSpPr/>
            <p:nvPr/>
          </p:nvSpPr>
          <p:spPr>
            <a:xfrm>
              <a:off x="755576" y="411510"/>
              <a:ext cx="864096" cy="288032"/>
            </a:xfrm>
            <a:prstGeom prst="roundRect">
              <a:avLst/>
            </a:prstGeom>
            <a:solidFill>
              <a:srgbClr val="FF66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16123" y="387625"/>
              <a:ext cx="8534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《</a:t>
              </a:r>
              <a:r>
                <a:rPr lang="zh-CN" altLang="en-US" sz="1600" dirty="0"/>
                <a:t>小英雄雨来</a:t>
              </a:r>
              <a:r>
                <a:rPr lang="en-US" altLang="zh-CN" sz="1600" dirty="0"/>
                <a:t>》</a:t>
              </a:r>
              <a:endParaRPr lang="zh-CN" altLang="en-US" sz="16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75656" y="3146614"/>
            <a:ext cx="1324506" cy="338554"/>
            <a:chOff x="701674" y="387625"/>
            <a:chExt cx="917998" cy="338554"/>
          </a:xfrm>
        </p:grpSpPr>
        <p:sp>
          <p:nvSpPr>
            <p:cNvPr id="24" name="矩形: 圆角 23"/>
            <p:cNvSpPr/>
            <p:nvPr/>
          </p:nvSpPr>
          <p:spPr>
            <a:xfrm>
              <a:off x="755576" y="411510"/>
              <a:ext cx="864096" cy="288032"/>
            </a:xfrm>
            <a:prstGeom prst="roundRect">
              <a:avLst/>
            </a:prstGeom>
            <a:solidFill>
              <a:srgbClr val="FF66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1674" y="387625"/>
              <a:ext cx="8534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《</a:t>
              </a:r>
              <a:r>
                <a:rPr lang="zh-CN" altLang="en-US" sz="1600" dirty="0"/>
                <a:t>爱的教育</a:t>
              </a:r>
              <a:r>
                <a:rPr lang="en-US" altLang="zh-CN" sz="1600" dirty="0"/>
                <a:t>》</a:t>
              </a:r>
              <a:endParaRPr lang="zh-CN" altLang="en-US" sz="16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55919" y="432996"/>
            <a:ext cx="925410" cy="338554"/>
            <a:chOff x="694262" y="387625"/>
            <a:chExt cx="925410" cy="338554"/>
          </a:xfrm>
        </p:grpSpPr>
        <p:sp>
          <p:nvSpPr>
            <p:cNvPr id="15" name="矩形: 圆角 14"/>
            <p:cNvSpPr/>
            <p:nvPr/>
          </p:nvSpPr>
          <p:spPr>
            <a:xfrm>
              <a:off x="755576" y="411510"/>
              <a:ext cx="864096" cy="288032"/>
            </a:xfrm>
            <a:prstGeom prst="roundRect">
              <a:avLst/>
            </a:prstGeom>
            <a:solidFill>
              <a:srgbClr val="FF6600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94262" y="387625"/>
              <a:ext cx="8534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/>
                <a:t>《</a:t>
              </a:r>
              <a:r>
                <a:rPr lang="zh-CN" altLang="en-US" sz="1600" dirty="0"/>
                <a:t>童年</a:t>
              </a:r>
              <a:r>
                <a:rPr lang="en-US" altLang="zh-CN" sz="1600" dirty="0"/>
                <a:t>》</a:t>
              </a:r>
              <a:endParaRPr lang="zh-CN" altLang="en-US" sz="16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15616" y="843558"/>
            <a:ext cx="69127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这些小英雄在抗日战争时期，人小志气高，在他们身上可以看到很多与敌人斗智斗勇的故事。他们在用自己的故事、经历告诉我们，每一个人的成长都会遇到困难，但在困难中我们都能够成长。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15616" y="843558"/>
            <a:ext cx="6912768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通过阅读，我们可以走进主人公的生活，与主人公一起分享欢笑和喜悦，经历磨难与痛苦，从中汲取成长的智慧和力量，希望大家阅读更多的书籍，共同分享阅读成果！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808234"/>
            <a:ext cx="3139780" cy="3139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00" r="15000"/>
          <a:stretch>
            <a:fillRect/>
          </a:stretch>
        </p:blipFill>
        <p:spPr>
          <a:xfrm>
            <a:off x="6300192" y="1802724"/>
            <a:ext cx="2304256" cy="31452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39652" y="285531"/>
            <a:ext cx="6264696" cy="1206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再读封面了解作者：仔细看看书本封面的作者、插图，你又获得了哪些新的信息？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58043"/>
            <a:ext cx="827647" cy="1186077"/>
          </a:xfrm>
          <a:prstGeom prst="rect">
            <a:avLst/>
          </a:prstGeom>
        </p:spPr>
      </p:pic>
      <p:pic>
        <p:nvPicPr>
          <p:cNvPr id="13" name="Picture 2" descr="http://thumb.1010pic.com/pic10/allimg/201602/3956-16022511123B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3757" y="1808234"/>
            <a:ext cx="2259448" cy="31452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0739" y="536362"/>
            <a:ext cx="7488832" cy="1383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童年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的作者高尔基，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是苏联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文学奠基人，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世纪俄罗斯杰出的文学代表。本书是他的自传体小说三部曲中的第一部。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405" y="2156460"/>
            <a:ext cx="7766050" cy="1383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爱的教育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的作者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迪蒙托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亚米契斯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意大利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世纪最著名的儿童文学作家。他所写的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爱的教育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这本书被译成上百种文字和方言。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739" y="3776722"/>
            <a:ext cx="7752945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小英雄雨来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是中国作家管桦的代表作品。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71600" y="4433306"/>
            <a:ext cx="347663" cy="3476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5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3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3" grpId="0" bldLvl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1520" y="405809"/>
            <a:ext cx="4745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先来一起看看</a:t>
            </a:r>
            <a:r>
              <a:rPr lang="en-US" altLang="zh-CN" sz="24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《</a:t>
            </a: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童年</a:t>
            </a:r>
            <a:r>
              <a:rPr lang="en-US" altLang="zh-CN" sz="24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》</a:t>
            </a: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这本书吧！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42" name="Picture 2" descr="http://thumb.1010pic.com/pic10/allimg/201602/3956-16022511123B4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5756" y="1129556"/>
            <a:ext cx="2259448" cy="307070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3574425" y="1041673"/>
            <a:ext cx="504056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童年</a:t>
            </a:r>
            <a:r>
              <a:rPr lang="en-US" altLang="zh-CN" sz="2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是苏联作家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高尔基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的小说。故事的主人公阿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廖沙在父亲病逝后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随母亲投奔外祖父。外祖父粗野自私，经常毒打孩子们，曾把阿廖沙打得失去知觉。除了脾气暴躁的外祖父，这个家庭里还有两个为争夺财产整日争吵、打架的舅舅。阿廖沙经常惊惧不安，还好有慈祥善良的外祖母安慰他、保护他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5677" y="1492374"/>
            <a:ext cx="7493501" cy="1996516"/>
            <a:chOff x="1283749" y="1464439"/>
            <a:chExt cx="5088493" cy="1996516"/>
          </a:xfrm>
        </p:grpSpPr>
        <p:sp>
          <p:nvSpPr>
            <p:cNvPr id="5" name="文本框 14"/>
            <p:cNvSpPr txBox="1"/>
            <p:nvPr/>
          </p:nvSpPr>
          <p:spPr>
            <a:xfrm>
              <a:off x="3418855" y="1895743"/>
              <a:ext cx="2953387" cy="90024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54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习得阅读方法</a:t>
              </a:r>
              <a:endParaRPr lang="zh-CN" altLang="en-US" sz="54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0000" b="90000" l="10000" r="90000">
                          <a14:foregroundMark x1="27600" y1="26000" x2="29800" y2="29000"/>
                          <a14:foregroundMark x1="15200" y1="49200" x2="21000" y2="49600"/>
                          <a14:foregroundMark x1="25000" y1="75400" x2="30800" y2="70200"/>
                          <a14:foregroundMark x1="72000" y1="70600" x2="74600" y2="73800"/>
                          <a14:foregroundMark x1="83000" y1="48800" x2="87600" y2="48800"/>
                          <a14:foregroundMark x1="74000" y1="26400" x2="77600" y2="23600"/>
                          <a14:foregroundMark x1="51400" y1="16200" x2="51800" y2="108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3749" y="1464439"/>
              <a:ext cx="1996516" cy="199651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1139" y="2139702"/>
            <a:ext cx="8962861" cy="1949060"/>
            <a:chOff x="86202" y="1203598"/>
            <a:chExt cx="8962861" cy="1949060"/>
          </a:xfrm>
        </p:grpSpPr>
        <p:sp>
          <p:nvSpPr>
            <p:cNvPr id="2" name="矩形 1"/>
            <p:cNvSpPr/>
            <p:nvPr/>
          </p:nvSpPr>
          <p:spPr>
            <a:xfrm>
              <a:off x="323528" y="1203598"/>
              <a:ext cx="8725535" cy="194906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那时我病得很重，刚能勉强起身。我清楚地记得，我病着的时候，开始是父亲开开心心地照顾着我，后来他突然不见了，照顾我的人换成了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外祖母，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一个很奇怪的人。</a:t>
              </a:r>
              <a:endPara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“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你从哪儿过来啊？</a:t>
              </a: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我问她。</a:t>
              </a:r>
              <a:endPara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818" name="Picture 2" descr="http://bpic.588ku.com/element_origin_min_pic/17/01/10/078aec20d462180b1d0d58dba07ff35b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202" y="1275606"/>
              <a:ext cx="691639" cy="425624"/>
            </a:xfrm>
            <a:prstGeom prst="rect">
              <a:avLst/>
            </a:prstGeom>
            <a:noFill/>
          </p:spPr>
        </p:pic>
      </p:grpSp>
      <p:sp>
        <p:nvSpPr>
          <p:cNvPr id="3" name="文本框 14"/>
          <p:cNvSpPr txBox="1"/>
          <p:nvPr/>
        </p:nvSpPr>
        <p:spPr>
          <a:xfrm>
            <a:off x="323528" y="468887"/>
            <a:ext cx="496855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方法一：关注小说的人物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64039" y="1159373"/>
            <a:ext cx="8198822" cy="980329"/>
            <a:chOff x="764039" y="1159373"/>
            <a:chExt cx="8198822" cy="980329"/>
          </a:xfrm>
        </p:grpSpPr>
        <p:sp>
          <p:nvSpPr>
            <p:cNvPr id="6" name="文本框 5"/>
            <p:cNvSpPr txBox="1"/>
            <p:nvPr/>
          </p:nvSpPr>
          <p:spPr>
            <a:xfrm>
              <a:off x="1468875" y="1347614"/>
              <a:ext cx="7493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思考：</a:t>
              </a:r>
              <a:r>
                <a:rPr lang="zh-CN" altLang="en-US" sz="2400" dirty="0" smtClean="0"/>
                <a:t>读下面这</a:t>
              </a:r>
              <a:r>
                <a:rPr lang="zh-CN" altLang="en-US" sz="2400" dirty="0"/>
                <a:t>段话，你发现外祖母有什么特点？</a:t>
              </a:r>
              <a:endParaRPr lang="zh-CN" altLang="en-US" sz="2400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039" y="1159373"/>
              <a:ext cx="684076" cy="98032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DUzMmRhYzhkNzM3Y2ZlODExZjhhYzliMDJjYzA0ZGIifQ=="/>
  <p:tag name="KSO_WPP_MARK_KEY" val="f3d597af-18b5-41c7-bf9e-77a91243d560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3003</Words>
  <Application>WPS 演示</Application>
  <PresentationFormat>全屏显示(16:9)</PresentationFormat>
  <Paragraphs>188</Paragraphs>
  <Slides>41</Slides>
  <Notes>3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Arial</vt:lpstr>
      <vt:lpstr>宋体</vt:lpstr>
      <vt:lpstr>Wingdings</vt:lpstr>
      <vt:lpstr>黑体</vt:lpstr>
      <vt:lpstr>楷体</vt:lpstr>
      <vt:lpstr>幼圆</vt:lpstr>
      <vt:lpstr>微软雅黑</vt:lpstr>
      <vt:lpstr>Times New Roman</vt:lpstr>
      <vt:lpstr>Calibri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110</cp:revision>
  <dcterms:created xsi:type="dcterms:W3CDTF">2017-03-17T02:28:00Z</dcterms:created>
  <dcterms:modified xsi:type="dcterms:W3CDTF">2022-12-25T17:44:13Z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0D9EDF4C78AD4FC8A72E5268F4E7B49A</vt:lpwstr>
  </property>
</Properties>
</file>