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media/image27.svg" ContentType="image/svg+xml"/>
  <Override PartName="/ppt/media/image29.svg" ContentType="image/svg+xml"/>
  <Override PartName="/ppt/media/image31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54"/>
  </p:notesMasterIdLst>
  <p:sldIdLst>
    <p:sldId id="256" r:id="rId4"/>
    <p:sldId id="258" r:id="rId5"/>
    <p:sldId id="1508" r:id="rId6"/>
    <p:sldId id="1509" r:id="rId7"/>
    <p:sldId id="263" r:id="rId8"/>
    <p:sldId id="1410" r:id="rId9"/>
    <p:sldId id="264" r:id="rId10"/>
    <p:sldId id="1411" r:id="rId11"/>
    <p:sldId id="1484" r:id="rId12"/>
    <p:sldId id="1557" r:id="rId13"/>
    <p:sldId id="1558" r:id="rId14"/>
    <p:sldId id="1559" r:id="rId15"/>
    <p:sldId id="1541" r:id="rId16"/>
    <p:sldId id="1510" r:id="rId17"/>
    <p:sldId id="1542" r:id="rId18"/>
    <p:sldId id="1543" r:id="rId19"/>
    <p:sldId id="1544" r:id="rId20"/>
    <p:sldId id="1556" r:id="rId21"/>
    <p:sldId id="1545" r:id="rId22"/>
    <p:sldId id="1446" r:id="rId23"/>
    <p:sldId id="1546" r:id="rId24"/>
    <p:sldId id="1547" r:id="rId25"/>
    <p:sldId id="1530" r:id="rId26"/>
    <p:sldId id="1548" r:id="rId27"/>
    <p:sldId id="1549" r:id="rId28"/>
    <p:sldId id="1550" r:id="rId29"/>
    <p:sldId id="1531" r:id="rId30"/>
    <p:sldId id="1551" r:id="rId31"/>
    <p:sldId id="1552" r:id="rId32"/>
    <p:sldId id="1553" r:id="rId33"/>
    <p:sldId id="1431" r:id="rId34"/>
    <p:sldId id="1392" r:id="rId35"/>
    <p:sldId id="1433" r:id="rId36"/>
    <p:sldId id="1432" r:id="rId37"/>
    <p:sldId id="1394" r:id="rId38"/>
    <p:sldId id="1401" r:id="rId39"/>
    <p:sldId id="1554" r:id="rId40"/>
    <p:sldId id="1555" r:id="rId41"/>
    <p:sldId id="1497" r:id="rId42"/>
    <p:sldId id="1498" r:id="rId43"/>
    <p:sldId id="1499" r:id="rId44"/>
    <p:sldId id="301" r:id="rId45"/>
    <p:sldId id="1493" r:id="rId46"/>
    <p:sldId id="1494" r:id="rId47"/>
    <p:sldId id="1500" r:id="rId48"/>
    <p:sldId id="1501" r:id="rId49"/>
    <p:sldId id="1502" r:id="rId50"/>
    <p:sldId id="1503" r:id="rId51"/>
    <p:sldId id="1504" r:id="rId52"/>
    <p:sldId id="1525" r:id="rId53"/>
  </p:sldIdLst>
  <p:sldSz cx="9144000" cy="5143500" type="screen16x9"/>
  <p:notesSz cx="6858000" cy="9144000"/>
  <p:custDataLst>
    <p:tags r:id="rId58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AEEC"/>
    <a:srgbClr val="4A2021"/>
    <a:srgbClr val="C68D41"/>
    <a:srgbClr val="33CCFF"/>
    <a:srgbClr val="FFCCFF"/>
    <a:srgbClr val="99CCFF"/>
    <a:srgbClr val="FFCC99"/>
    <a:srgbClr val="FFFFFF"/>
    <a:srgbClr val="F15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86" autoAdjust="0"/>
    <p:restoredTop sz="94660"/>
  </p:normalViewPr>
  <p:slideViewPr>
    <p:cSldViewPr snapToGrid="0">
      <p:cViewPr>
        <p:scale>
          <a:sx n="110" d="100"/>
          <a:sy n="110" d="100"/>
        </p:scale>
        <p:origin x="-378" y="-23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8" Type="http://schemas.openxmlformats.org/officeDocument/2006/relationships/tags" Target="tags/tag1.xml"/><Relationship Id="rId57" Type="http://schemas.openxmlformats.org/officeDocument/2006/relationships/tableStyles" Target="tableStyles.xml"/><Relationship Id="rId56" Type="http://schemas.openxmlformats.org/officeDocument/2006/relationships/viewProps" Target="viewProps.xml"/><Relationship Id="rId55" Type="http://schemas.openxmlformats.org/officeDocument/2006/relationships/presProps" Target="presProps.xml"/><Relationship Id="rId54" Type="http://schemas.openxmlformats.org/officeDocument/2006/relationships/notesMaster" Target="notesMasters/notesMaster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/Relationships>
</file>

<file path=ppt/diagrams/_rels/drawing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E6D6E-ADF5-450C-9BCC-D2576740C9A4}" type="doc">
      <dgm:prSet loTypeId="urn:microsoft.com/office/officeart/2005/8/layout/bList2#1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zh-CN" altLang="en-US"/>
        </a:p>
      </dgm:t>
    </dgm:pt>
    <dgm:pt modelId="{1560B475-A0C2-406B-8717-4124CF567C75}">
      <dgm:prSet/>
      <dgm:spPr/>
      <dgm:t>
        <a:bodyPr/>
        <a:lstStyle/>
        <a:p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1.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交代故事背景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6AA79B07-8DCF-4666-B7AA-9607D9D11EB3}" cxnId="{C2A87D83-A4FF-4421-B410-94BB6D3702E3}" type="parTrans">
      <dgm:prSet/>
      <dgm:spPr/>
      <dgm:t>
        <a:bodyPr/>
        <a:lstStyle/>
        <a:p>
          <a:endParaRPr lang="zh-CN" altLang="en-US"/>
        </a:p>
      </dgm:t>
    </dgm:pt>
    <dgm:pt modelId="{36DD91FA-BCF8-44FF-99CA-7CD17EBE2EE6}" cxnId="{C2A87D83-A4FF-4421-B410-94BB6D3702E3}" type="sibTrans">
      <dgm:prSet/>
      <dgm:spPr/>
      <dgm:t>
        <a:bodyPr/>
        <a:lstStyle/>
        <a:p>
          <a:endParaRPr lang="zh-CN" altLang="en-US"/>
        </a:p>
      </dgm:t>
    </dgm:pt>
    <dgm:pt modelId="{9C233FAD-076B-4BAC-A383-9B9176905253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文章开头交代：时间是“五月”；地点是“校园”的教室里。主角是胖乎乎的淘气包张明，雷厉风行的班长王寒冰；事情的起因是班长王寒冰催交作业。</a:t>
          </a:r>
          <a:endParaRPr dirty="0"/>
        </a:p>
      </dgm:t>
    </dgm:pt>
    <dgm:pt modelId="{4C0FA46B-1E05-4484-8BCB-372BE7AA836D}" cxnId="{2E2B60D0-D32C-4629-A67D-3CBDF85EA6FD}" type="parTrans">
      <dgm:prSet/>
      <dgm:spPr/>
      <dgm:t>
        <a:bodyPr/>
        <a:lstStyle/>
        <a:p>
          <a:endParaRPr lang="zh-CN" altLang="en-US"/>
        </a:p>
      </dgm:t>
    </dgm:pt>
    <dgm:pt modelId="{3BC728F3-395B-4C43-9E87-52812D1D6015}" cxnId="{2E2B60D0-D32C-4629-A67D-3CBDF85EA6FD}" type="sibTrans">
      <dgm:prSet/>
      <dgm:spPr/>
      <dgm:t>
        <a:bodyPr/>
        <a:lstStyle/>
        <a:p>
          <a:endParaRPr lang="zh-CN" altLang="en-US"/>
        </a:p>
      </dgm:t>
    </dgm:pt>
    <dgm:pt modelId="{D11035C4-D766-4981-8DC9-525B8C329EEB}">
      <dgm:prSet/>
      <dgm:spPr/>
      <dgm:t>
        <a:bodyPr/>
        <a:lstStyle/>
        <a:p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2</a:t>
          </a:r>
          <a:r>
            <a:rPr lang="en-US" b="1" dirty="0" smtClean="0">
              <a:latin typeface="黑体" panose="02010609060101010101" pitchFamily="49" charset="-122"/>
              <a:ea typeface="黑体" panose="02010609060101010101" pitchFamily="49" charset="-122"/>
            </a:rPr>
            <a:t>.</a:t>
          </a:r>
          <a:r>
            <a:rPr lang="zh-CN" b="1" dirty="0" smtClean="0">
              <a:latin typeface="黑体" panose="02010609060101010101" pitchFamily="49" charset="-122"/>
              <a:ea typeface="黑体" panose="02010609060101010101" pitchFamily="49" charset="-122"/>
            </a:rPr>
            <a:t>虚构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故事情节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0AEE3A71-DFD5-4174-8A5E-763CE3959276}" cxnId="{8AA5513E-2543-4320-B179-2722C99BEB5B}" type="parTrans">
      <dgm:prSet/>
      <dgm:spPr/>
      <dgm:t>
        <a:bodyPr/>
        <a:lstStyle/>
        <a:p>
          <a:endParaRPr lang="zh-CN" altLang="en-US"/>
        </a:p>
      </dgm:t>
    </dgm:pt>
    <dgm:pt modelId="{B1A6FDA0-46F5-4A09-B26C-F6A7744CBA5A}" cxnId="{8AA5513E-2543-4320-B179-2722C99BEB5B}" type="sibTrans">
      <dgm:prSet/>
      <dgm:spPr/>
      <dgm:t>
        <a:bodyPr/>
        <a:lstStyle/>
        <a:p>
          <a:endParaRPr lang="zh-CN" altLang="en-US"/>
        </a:p>
      </dgm:t>
    </dgm:pt>
    <dgm:pt modelId="{D3F23B3E-58D8-4900-917E-3E861012725D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作者精心设计了一次同学之间的冲突事件，催交作业，挨老师批评，引发冲突，化解矛盾，握手言和，重归于好，故事情节曲折而完整</a:t>
          </a:r>
          <a:r>
            <a:rPr lang="zh-CN" altLang="en-US" dirty="0">
              <a:latin typeface="宋体" panose="02010600030101010101" pitchFamily="2" charset="-122"/>
              <a:ea typeface="宋体" panose="02010600030101010101" pitchFamily="2" charset="-122"/>
            </a:rPr>
            <a:t>。</a:t>
          </a:r>
          <a:endParaRPr lang="zh-CN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7D5AD6D1-CC13-40F4-A12F-E3E9A2ACA22A}" cxnId="{DAD4E136-A164-4B80-9F6A-12835BB1367A}" type="parTrans">
      <dgm:prSet/>
      <dgm:spPr/>
      <dgm:t>
        <a:bodyPr/>
        <a:lstStyle/>
        <a:p>
          <a:endParaRPr lang="zh-CN" altLang="en-US"/>
        </a:p>
      </dgm:t>
    </dgm:pt>
    <dgm:pt modelId="{266BB35F-4276-4469-A7A2-0AB3140E52BA}" cxnId="{DAD4E136-A164-4B80-9F6A-12835BB1367A}" type="sibTrans">
      <dgm:prSet/>
      <dgm:spPr/>
      <dgm:t>
        <a:bodyPr/>
        <a:lstStyle/>
        <a:p>
          <a:endParaRPr lang="zh-CN" altLang="en-US"/>
        </a:p>
      </dgm:t>
    </dgm:pt>
    <dgm:pt modelId="{654A359A-ABE7-480A-8405-CEF50AF12D7F}">
      <dgm:prSet/>
      <dgm:spPr/>
      <dgm:t>
        <a:bodyPr/>
        <a:lstStyle/>
        <a:p>
          <a:r>
            <a:rPr lang="en-US" altLang="zh-CN" b="1" dirty="0">
              <a:latin typeface="黑体" panose="02010609060101010101" pitchFamily="49" charset="-122"/>
              <a:ea typeface="黑体" panose="02010609060101010101" pitchFamily="49" charset="-122"/>
            </a:rPr>
            <a:t>3.</a:t>
          </a:r>
          <a:r>
            <a:rPr lang="zh-CN" altLang="en-US" b="1" dirty="0">
              <a:latin typeface="黑体" panose="02010609060101010101" pitchFamily="49" charset="-122"/>
              <a:ea typeface="黑体" panose="02010609060101010101" pitchFamily="49" charset="-122"/>
            </a:rPr>
            <a:t>明确主题思想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gm:t>
    </dgm:pt>
    <dgm:pt modelId="{CD1680B1-B15D-4EEC-BFD5-330871771A40}" cxnId="{FD5C81E8-7723-4E61-9795-25A172493319}" type="parTrans">
      <dgm:prSet/>
      <dgm:spPr/>
      <dgm:t>
        <a:bodyPr/>
        <a:lstStyle/>
        <a:p>
          <a:endParaRPr lang="zh-CN" altLang="en-US"/>
        </a:p>
      </dgm:t>
    </dgm:pt>
    <dgm:pt modelId="{12684EAF-7DCA-4E96-BCBC-BF4A3F1113EC}" cxnId="{FD5C81E8-7723-4E61-9795-25A172493319}" type="sibTrans">
      <dgm:prSet/>
      <dgm:spPr/>
      <dgm:t>
        <a:bodyPr/>
        <a:lstStyle/>
        <a:p>
          <a:endParaRPr lang="zh-CN" altLang="en-US"/>
        </a:p>
      </dgm:t>
    </dgm:pt>
    <dgm:pt modelId="{F1BD1735-E7D8-4BA9-B88D-3CE99986C56E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dirty="0">
              <a:latin typeface="宋体" panose="02010600030101010101" pitchFamily="2" charset="-122"/>
              <a:ea typeface="宋体" panose="02010600030101010101" pitchFamily="2" charset="-122"/>
            </a:rPr>
            <a:t>开头以丁香花开作为故事背景引出正文，结尾又以丁香花开作为结束，象征着两位同学化解了矛盾，在花香味中结束全文，读来余味绵长。</a:t>
          </a:r>
          <a:endParaRPr dirty="0"/>
        </a:p>
      </dgm:t>
    </dgm:pt>
    <dgm:pt modelId="{0359B205-1EE2-4D05-9169-50D5006AFB1F}" cxnId="{1A553A9B-27C6-4F45-8156-F7D6152BDDDC}" type="parTrans">
      <dgm:prSet/>
      <dgm:spPr/>
      <dgm:t>
        <a:bodyPr/>
        <a:lstStyle/>
        <a:p>
          <a:endParaRPr lang="zh-CN" altLang="en-US"/>
        </a:p>
      </dgm:t>
    </dgm:pt>
    <dgm:pt modelId="{88DB79A2-DF7D-48FD-9D3B-F5837F07850E}" cxnId="{1A553A9B-27C6-4F45-8156-F7D6152BDDDC}" type="sibTrans">
      <dgm:prSet/>
      <dgm:spPr/>
      <dgm:t>
        <a:bodyPr/>
        <a:lstStyle/>
        <a:p>
          <a:endParaRPr lang="zh-CN" altLang="en-US"/>
        </a:p>
      </dgm:t>
    </dgm:pt>
    <dgm:pt modelId="{FADB183D-A3F4-4CB9-A133-A49FF8045717}" type="pres">
      <dgm:prSet presAssocID="{AFFE6D6E-ADF5-450C-9BCC-D2576740C9A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638AC9-6869-4180-8F60-D96C8CE533F6}" type="pres">
      <dgm:prSet presAssocID="{1560B475-A0C2-406B-8717-4124CF567C75}" presName="compNode" presStyleCnt="0"/>
      <dgm:spPr/>
    </dgm:pt>
    <dgm:pt modelId="{39500EAF-69D8-4D72-B2AA-67133E3A04ED}" type="pres">
      <dgm:prSet presAssocID="{1560B475-A0C2-406B-8717-4124CF567C75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86A600-8DDB-4B46-A376-5C5045D0AA7A}" type="pres">
      <dgm:prSet presAssocID="{1560B475-A0C2-406B-8717-4124CF567C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1B8A9D-7321-4239-AD51-FEB84BC76224}" type="pres">
      <dgm:prSet presAssocID="{1560B475-A0C2-406B-8717-4124CF567C75}" presName="parentRect" presStyleLbl="alignNode1" presStyleIdx="0" presStyleCnt="3"/>
      <dgm:spPr/>
      <dgm:t>
        <a:bodyPr/>
        <a:lstStyle/>
        <a:p>
          <a:endParaRPr lang="zh-CN" altLang="en-US"/>
        </a:p>
      </dgm:t>
    </dgm:pt>
    <dgm:pt modelId="{03F38066-A1ED-4D59-8465-830F02F69D80}" type="pres">
      <dgm:prSet presAssocID="{1560B475-A0C2-406B-8717-4124CF567C75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0F8F3A15-1EC2-4C49-BE49-D5B03F7FCE5F}" type="pres">
      <dgm:prSet presAssocID="{36DD91FA-BCF8-44FF-99CA-7CD17EBE2EE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DF8D8B5-E62F-4C06-AD97-FCBE45801E6C}" type="pres">
      <dgm:prSet presAssocID="{D11035C4-D766-4981-8DC9-525B8C329EEB}" presName="compNode" presStyleCnt="0"/>
      <dgm:spPr/>
    </dgm:pt>
    <dgm:pt modelId="{11DFC98E-E12C-447B-948B-25DB3CD24C49}" type="pres">
      <dgm:prSet presAssocID="{D11035C4-D766-4981-8DC9-525B8C329EE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3690B9-877B-4CD3-B8BC-066CB4773D8A}" type="pres">
      <dgm:prSet presAssocID="{D11035C4-D766-4981-8DC9-525B8C329EE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FFBD13C-C1B2-439F-995D-463FBDC68A3B}" type="pres">
      <dgm:prSet presAssocID="{D11035C4-D766-4981-8DC9-525B8C329EEB}" presName="parentRect" presStyleLbl="alignNode1" presStyleIdx="1" presStyleCnt="3"/>
      <dgm:spPr/>
      <dgm:t>
        <a:bodyPr/>
        <a:lstStyle/>
        <a:p>
          <a:endParaRPr lang="zh-CN" altLang="en-US"/>
        </a:p>
      </dgm:t>
    </dgm:pt>
    <dgm:pt modelId="{81B136B9-D847-4D29-B6D4-5A0179C465FE}" type="pres">
      <dgm:prSet presAssocID="{D11035C4-D766-4981-8DC9-525B8C329EEB}" presName="adorn" presStyleLbl="fgAccFollowNod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2C992BED-A3F7-473A-9B4E-ED31C6BFC31A}" type="pres">
      <dgm:prSet presAssocID="{B1A6FDA0-46F5-4A09-B26C-F6A7744CBA5A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86ACBA5E-F861-463A-8488-8EA88F80234C}" type="pres">
      <dgm:prSet presAssocID="{654A359A-ABE7-480A-8405-CEF50AF12D7F}" presName="compNode" presStyleCnt="0"/>
      <dgm:spPr/>
    </dgm:pt>
    <dgm:pt modelId="{81CA3962-1DFE-422C-9862-437F9B0002F7}" type="pres">
      <dgm:prSet presAssocID="{654A359A-ABE7-480A-8405-CEF50AF12D7F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7792FF-6DB6-4DAF-9816-54ECF397FE43}" type="pres">
      <dgm:prSet presAssocID="{654A359A-ABE7-480A-8405-CEF50AF12D7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9E8C87-DCA9-4A89-84FE-DEC559AA794B}" type="pres">
      <dgm:prSet presAssocID="{654A359A-ABE7-480A-8405-CEF50AF12D7F}" presName="parentRect" presStyleLbl="alignNode1" presStyleIdx="2" presStyleCnt="3"/>
      <dgm:spPr/>
      <dgm:t>
        <a:bodyPr/>
        <a:lstStyle/>
        <a:p>
          <a:endParaRPr lang="zh-CN" altLang="en-US"/>
        </a:p>
      </dgm:t>
    </dgm:pt>
    <dgm:pt modelId="{C87FC5FB-CF3E-4344-8C19-E15AD9D6DBBC}" type="pres">
      <dgm:prSet presAssocID="{654A359A-ABE7-480A-8405-CEF50AF12D7F}" presName="adorn" presStyleLbl="fgAccFollow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</dgm:ptLst>
  <dgm:cxnLst>
    <dgm:cxn modelId="{A7ECB46F-2D19-4A63-9DF3-567DA1DAF05C}" type="presOf" srcId="{D11035C4-D766-4981-8DC9-525B8C329EEB}" destId="{2FFBD13C-C1B2-439F-995D-463FBDC68A3B}" srcOrd="0" destOrd="0" presId="urn:microsoft.com/office/officeart/2005/8/layout/bList2#1"/>
    <dgm:cxn modelId="{D60471A6-2E04-4F35-8224-1B1A27E072B0}" type="presOf" srcId="{D3F23B3E-58D8-4900-917E-3E861012725D}" destId="{11DFC98E-E12C-447B-948B-25DB3CD24C49}" srcOrd="0" destOrd="0" presId="urn:microsoft.com/office/officeart/2005/8/layout/bList2#1"/>
    <dgm:cxn modelId="{E92D474C-3108-41F6-9ED4-AFDA9B092BFE}" type="presOf" srcId="{1560B475-A0C2-406B-8717-4124CF567C75}" destId="{3586A600-8DDB-4B46-A376-5C5045D0AA7A}" srcOrd="1" destOrd="0" presId="urn:microsoft.com/office/officeart/2005/8/layout/bList2#1"/>
    <dgm:cxn modelId="{8AA5513E-2543-4320-B179-2722C99BEB5B}" srcId="{AFFE6D6E-ADF5-450C-9BCC-D2576740C9A4}" destId="{D11035C4-D766-4981-8DC9-525B8C329EEB}" srcOrd="1" destOrd="0" parTransId="{0AEE3A71-DFD5-4174-8A5E-763CE3959276}" sibTransId="{B1A6FDA0-46F5-4A09-B26C-F6A7744CBA5A}"/>
    <dgm:cxn modelId="{EE3545AE-972D-4971-A0C9-63058FABBE32}" type="presOf" srcId="{D11035C4-D766-4981-8DC9-525B8C329EEB}" destId="{B23690B9-877B-4CD3-B8BC-066CB4773D8A}" srcOrd="1" destOrd="0" presId="urn:microsoft.com/office/officeart/2005/8/layout/bList2#1"/>
    <dgm:cxn modelId="{738A2145-292B-4141-96D8-1BB8AD22244A}" type="presOf" srcId="{1560B475-A0C2-406B-8717-4124CF567C75}" destId="{1F1B8A9D-7321-4239-AD51-FEB84BC76224}" srcOrd="0" destOrd="0" presId="urn:microsoft.com/office/officeart/2005/8/layout/bList2#1"/>
    <dgm:cxn modelId="{B951C648-1FBC-423A-93CF-8DE24B061411}" type="presOf" srcId="{B1A6FDA0-46F5-4A09-B26C-F6A7744CBA5A}" destId="{2C992BED-A3F7-473A-9B4E-ED31C6BFC31A}" srcOrd="0" destOrd="0" presId="urn:microsoft.com/office/officeart/2005/8/layout/bList2#1"/>
    <dgm:cxn modelId="{FD0F4391-A2E7-415F-81CF-EBC166A78B42}" type="presOf" srcId="{AFFE6D6E-ADF5-450C-9BCC-D2576740C9A4}" destId="{FADB183D-A3F4-4CB9-A133-A49FF8045717}" srcOrd="0" destOrd="0" presId="urn:microsoft.com/office/officeart/2005/8/layout/bList2#1"/>
    <dgm:cxn modelId="{673811BB-1C03-4D22-9AE4-EE34266FB68C}" type="presOf" srcId="{36DD91FA-BCF8-44FF-99CA-7CD17EBE2EE6}" destId="{0F8F3A15-1EC2-4C49-BE49-D5B03F7FCE5F}" srcOrd="0" destOrd="0" presId="urn:microsoft.com/office/officeart/2005/8/layout/bList2#1"/>
    <dgm:cxn modelId="{0C0D892D-BA47-4F11-866E-5BFEE625207B}" type="presOf" srcId="{F1BD1735-E7D8-4BA9-B88D-3CE99986C56E}" destId="{81CA3962-1DFE-422C-9862-437F9B0002F7}" srcOrd="0" destOrd="0" presId="urn:microsoft.com/office/officeart/2005/8/layout/bList2#1"/>
    <dgm:cxn modelId="{E8AC8705-0B9D-477D-9A62-9EA6503B237B}" type="presOf" srcId="{654A359A-ABE7-480A-8405-CEF50AF12D7F}" destId="{289E8C87-DCA9-4A89-84FE-DEC559AA794B}" srcOrd="0" destOrd="0" presId="urn:microsoft.com/office/officeart/2005/8/layout/bList2#1"/>
    <dgm:cxn modelId="{C2A87D83-A4FF-4421-B410-94BB6D3702E3}" srcId="{AFFE6D6E-ADF5-450C-9BCC-D2576740C9A4}" destId="{1560B475-A0C2-406B-8717-4124CF567C75}" srcOrd="0" destOrd="0" parTransId="{6AA79B07-8DCF-4666-B7AA-9607D9D11EB3}" sibTransId="{36DD91FA-BCF8-44FF-99CA-7CD17EBE2EE6}"/>
    <dgm:cxn modelId="{CE76D226-F3EA-418F-A886-5B97CA28E1ED}" type="presOf" srcId="{654A359A-ABE7-480A-8405-CEF50AF12D7F}" destId="{747792FF-6DB6-4DAF-9816-54ECF397FE43}" srcOrd="1" destOrd="0" presId="urn:microsoft.com/office/officeart/2005/8/layout/bList2#1"/>
    <dgm:cxn modelId="{2E2B60D0-D32C-4629-A67D-3CBDF85EA6FD}" srcId="{1560B475-A0C2-406B-8717-4124CF567C75}" destId="{9C233FAD-076B-4BAC-A383-9B9176905253}" srcOrd="0" destOrd="0" parTransId="{4C0FA46B-1E05-4484-8BCB-372BE7AA836D}" sibTransId="{3BC728F3-395B-4C43-9E87-52812D1D6015}"/>
    <dgm:cxn modelId="{DC518E26-62F1-4D19-8E80-C5BC93217164}" type="presOf" srcId="{9C233FAD-076B-4BAC-A383-9B9176905253}" destId="{39500EAF-69D8-4D72-B2AA-67133E3A04ED}" srcOrd="0" destOrd="0" presId="urn:microsoft.com/office/officeart/2005/8/layout/bList2#1"/>
    <dgm:cxn modelId="{FD5C81E8-7723-4E61-9795-25A172493319}" srcId="{AFFE6D6E-ADF5-450C-9BCC-D2576740C9A4}" destId="{654A359A-ABE7-480A-8405-CEF50AF12D7F}" srcOrd="2" destOrd="0" parTransId="{CD1680B1-B15D-4EEC-BFD5-330871771A40}" sibTransId="{12684EAF-7DCA-4E96-BCBC-BF4A3F1113EC}"/>
    <dgm:cxn modelId="{DAD4E136-A164-4B80-9F6A-12835BB1367A}" srcId="{D11035C4-D766-4981-8DC9-525B8C329EEB}" destId="{D3F23B3E-58D8-4900-917E-3E861012725D}" srcOrd="0" destOrd="0" parTransId="{7D5AD6D1-CC13-40F4-A12F-E3E9A2ACA22A}" sibTransId="{266BB35F-4276-4469-A7A2-0AB3140E52BA}"/>
    <dgm:cxn modelId="{1A553A9B-27C6-4F45-8156-F7D6152BDDDC}" srcId="{654A359A-ABE7-480A-8405-CEF50AF12D7F}" destId="{F1BD1735-E7D8-4BA9-B88D-3CE99986C56E}" srcOrd="0" destOrd="0" parTransId="{0359B205-1EE2-4D05-9169-50D5006AFB1F}" sibTransId="{88DB79A2-DF7D-48FD-9D3B-F5837F07850E}"/>
    <dgm:cxn modelId="{2706D5C4-FA64-44B4-8698-27398C1BD753}" type="presParOf" srcId="{FADB183D-A3F4-4CB9-A133-A49FF8045717}" destId="{35638AC9-6869-4180-8F60-D96C8CE533F6}" srcOrd="0" destOrd="0" presId="urn:microsoft.com/office/officeart/2005/8/layout/bList2#1"/>
    <dgm:cxn modelId="{F0DC2AFE-ABC7-4BE9-9E51-EA9332EDFDDB}" type="presParOf" srcId="{35638AC9-6869-4180-8F60-D96C8CE533F6}" destId="{39500EAF-69D8-4D72-B2AA-67133E3A04ED}" srcOrd="0" destOrd="0" presId="urn:microsoft.com/office/officeart/2005/8/layout/bList2#1"/>
    <dgm:cxn modelId="{937BD829-165B-4D5E-83A9-2C2DBF139AC4}" type="presParOf" srcId="{35638AC9-6869-4180-8F60-D96C8CE533F6}" destId="{3586A600-8DDB-4B46-A376-5C5045D0AA7A}" srcOrd="1" destOrd="0" presId="urn:microsoft.com/office/officeart/2005/8/layout/bList2#1"/>
    <dgm:cxn modelId="{6696DD39-0A91-43ED-9974-8040C513886C}" type="presParOf" srcId="{35638AC9-6869-4180-8F60-D96C8CE533F6}" destId="{1F1B8A9D-7321-4239-AD51-FEB84BC76224}" srcOrd="2" destOrd="0" presId="urn:microsoft.com/office/officeart/2005/8/layout/bList2#1"/>
    <dgm:cxn modelId="{F0EE8630-FA9B-4461-ADD4-55042A17B7E0}" type="presParOf" srcId="{35638AC9-6869-4180-8F60-D96C8CE533F6}" destId="{03F38066-A1ED-4D59-8465-830F02F69D80}" srcOrd="3" destOrd="0" presId="urn:microsoft.com/office/officeart/2005/8/layout/bList2#1"/>
    <dgm:cxn modelId="{1186B380-24E1-4815-A2CA-8A457E2773D7}" type="presParOf" srcId="{FADB183D-A3F4-4CB9-A133-A49FF8045717}" destId="{0F8F3A15-1EC2-4C49-BE49-D5B03F7FCE5F}" srcOrd="1" destOrd="0" presId="urn:microsoft.com/office/officeart/2005/8/layout/bList2#1"/>
    <dgm:cxn modelId="{2F3ADAC9-198B-4289-9183-CD90EF544201}" type="presParOf" srcId="{FADB183D-A3F4-4CB9-A133-A49FF8045717}" destId="{3DF8D8B5-E62F-4C06-AD97-FCBE45801E6C}" srcOrd="2" destOrd="0" presId="urn:microsoft.com/office/officeart/2005/8/layout/bList2#1"/>
    <dgm:cxn modelId="{3589C122-4570-49AA-819F-20AC9C8E6C7B}" type="presParOf" srcId="{3DF8D8B5-E62F-4C06-AD97-FCBE45801E6C}" destId="{11DFC98E-E12C-447B-948B-25DB3CD24C49}" srcOrd="0" destOrd="0" presId="urn:microsoft.com/office/officeart/2005/8/layout/bList2#1"/>
    <dgm:cxn modelId="{A2A2C705-E449-455C-B19E-C8CE64355D4E}" type="presParOf" srcId="{3DF8D8B5-E62F-4C06-AD97-FCBE45801E6C}" destId="{B23690B9-877B-4CD3-B8BC-066CB4773D8A}" srcOrd="1" destOrd="0" presId="urn:microsoft.com/office/officeart/2005/8/layout/bList2#1"/>
    <dgm:cxn modelId="{87A79559-3B36-462F-B62A-1D60CDD8F1BE}" type="presParOf" srcId="{3DF8D8B5-E62F-4C06-AD97-FCBE45801E6C}" destId="{2FFBD13C-C1B2-439F-995D-463FBDC68A3B}" srcOrd="2" destOrd="0" presId="urn:microsoft.com/office/officeart/2005/8/layout/bList2#1"/>
    <dgm:cxn modelId="{28696C2A-E80D-4343-A7E0-FE0C312DE2C5}" type="presParOf" srcId="{3DF8D8B5-E62F-4C06-AD97-FCBE45801E6C}" destId="{81B136B9-D847-4D29-B6D4-5A0179C465FE}" srcOrd="3" destOrd="0" presId="urn:microsoft.com/office/officeart/2005/8/layout/bList2#1"/>
    <dgm:cxn modelId="{B428A831-E0A6-47C8-B7F2-52374868E688}" type="presParOf" srcId="{FADB183D-A3F4-4CB9-A133-A49FF8045717}" destId="{2C992BED-A3F7-473A-9B4E-ED31C6BFC31A}" srcOrd="3" destOrd="0" presId="urn:microsoft.com/office/officeart/2005/8/layout/bList2#1"/>
    <dgm:cxn modelId="{6B695749-ECC1-49B9-B92F-C50C0ED91CE3}" type="presParOf" srcId="{FADB183D-A3F4-4CB9-A133-A49FF8045717}" destId="{86ACBA5E-F861-463A-8488-8EA88F80234C}" srcOrd="4" destOrd="0" presId="urn:microsoft.com/office/officeart/2005/8/layout/bList2#1"/>
    <dgm:cxn modelId="{23609647-DFD6-4EB9-A25E-26D68395E25C}" type="presParOf" srcId="{86ACBA5E-F861-463A-8488-8EA88F80234C}" destId="{81CA3962-1DFE-422C-9862-437F9B0002F7}" srcOrd="0" destOrd="0" presId="urn:microsoft.com/office/officeart/2005/8/layout/bList2#1"/>
    <dgm:cxn modelId="{8ED834F4-473B-4489-9E74-97D8756364AC}" type="presParOf" srcId="{86ACBA5E-F861-463A-8488-8EA88F80234C}" destId="{747792FF-6DB6-4DAF-9816-54ECF397FE43}" srcOrd="1" destOrd="0" presId="urn:microsoft.com/office/officeart/2005/8/layout/bList2#1"/>
    <dgm:cxn modelId="{E26FEE46-8C44-4A07-9638-FB2047B94F15}" type="presParOf" srcId="{86ACBA5E-F861-463A-8488-8EA88F80234C}" destId="{289E8C87-DCA9-4A89-84FE-DEC559AA794B}" srcOrd="2" destOrd="0" presId="urn:microsoft.com/office/officeart/2005/8/layout/bList2#1"/>
    <dgm:cxn modelId="{F118CBAB-A787-40A9-85C2-88F48B08E85B}" type="presParOf" srcId="{86ACBA5E-F861-463A-8488-8EA88F80234C}" destId="{C87FC5FB-CF3E-4344-8C19-E15AD9D6DBBC}" srcOrd="3" destOrd="0" presId="urn:microsoft.com/office/officeart/2005/8/layout/bList2#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302158" cy="3170099"/>
        <a:chOff x="0" y="0"/>
        <a:chExt cx="8302158" cy="3170099"/>
      </a:xfrm>
    </dsp:grpSpPr>
    <dsp:sp modelId="{39500EAF-69D8-4D72-B2AA-67133E3A04ED}">
      <dsp:nvSpPr>
        <dsp:cNvPr id="3" name="同侧圆角矩形 2"/>
        <dsp:cNvSpPr/>
      </dsp:nvSpPr>
      <dsp:spPr bwMode="white">
        <a:xfrm>
          <a:off x="703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文章开头交代：时间是“五月”；地点是“校园”的教室里。主角是胖乎乎的淘气包张明，雷厉风行的班长王寒冰；事情的起因是班长王寒冰催交作业。</a:t>
          </a:r>
          <a:endParaRPr dirty="0">
            <a:solidFill>
              <a:schemeClr val="dk1"/>
            </a:solidFill>
          </a:endParaRPr>
        </a:p>
      </dsp:txBody>
      <dsp:txXfrm>
        <a:off x="703" y="192011"/>
        <a:ext cx="2424971" cy="1810950"/>
      </dsp:txXfrm>
    </dsp:sp>
    <dsp:sp modelId="{1F1B8A9D-7321-4239-AD51-FEB84BC76224}">
      <dsp:nvSpPr>
        <dsp:cNvPr id="4" name="矩形 3"/>
        <dsp:cNvSpPr/>
      </dsp:nvSpPr>
      <dsp:spPr bwMode="white">
        <a:xfrm>
          <a:off x="703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1.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交代故事背景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703" y="2002961"/>
        <a:ext cx="2424971" cy="778709"/>
      </dsp:txXfrm>
    </dsp:sp>
    <dsp:sp modelId="{03F38066-A1ED-4D59-8465-830F02F69D80}">
      <dsp:nvSpPr>
        <dsp:cNvPr id="5" name="椭圆 4"/>
        <dsp:cNvSpPr/>
      </dsp:nvSpPr>
      <dsp:spPr bwMode="white">
        <a:xfrm>
          <a:off x="1779234" y="2129348"/>
          <a:ext cx="848740" cy="848740"/>
        </a:xfrm>
        <a:prstGeom prst="ellipse">
          <a:avLst/>
        </a:prstGeom>
        <a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1779234" y="2129348"/>
        <a:ext cx="848740" cy="848740"/>
      </dsp:txXfrm>
    </dsp:sp>
    <dsp:sp modelId="{11DFC98E-E12C-447B-948B-25DB3CD24C49}">
      <dsp:nvSpPr>
        <dsp:cNvPr id="6" name="同侧圆角矩形 5"/>
        <dsp:cNvSpPr/>
      </dsp:nvSpPr>
      <dsp:spPr bwMode="white">
        <a:xfrm>
          <a:off x="2838244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作者精心设计了一次同学之间的冲突事件，催交作业，挨老师批评，引发冲突，化解矛盾，握手言和，重归于好，故事情节曲折而完整</a:t>
          </a:r>
          <a:r>
            <a:rPr lang="zh-CN" altLang="en-US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。</a:t>
          </a:r>
          <a:endParaRPr lang="zh-CN" dirty="0">
            <a:solidFill>
              <a:schemeClr val="dk1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2838244" y="192011"/>
        <a:ext cx="2424971" cy="1810950"/>
      </dsp:txXfrm>
    </dsp:sp>
    <dsp:sp modelId="{2FFBD13C-C1B2-439F-995D-463FBDC68A3B}">
      <dsp:nvSpPr>
        <dsp:cNvPr id="7" name="矩形 6"/>
        <dsp:cNvSpPr/>
      </dsp:nvSpPr>
      <dsp:spPr bwMode="white">
        <a:xfrm>
          <a:off x="2838244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 dirty="0">
              <a:latin typeface="黑体" panose="02010609060101010101" pitchFamily="49" charset="-122"/>
              <a:ea typeface="黑体" panose="02010609060101010101" pitchFamily="49" charset="-122"/>
            </a:rPr>
            <a:t>2</a:t>
          </a:r>
          <a:r>
            <a:rPr lang="en-US" b="1" dirty="0" smtClean="0">
              <a:latin typeface="黑体" panose="02010609060101010101" pitchFamily="49" charset="-122"/>
              <a:ea typeface="黑体" panose="02010609060101010101" pitchFamily="49" charset="-122"/>
            </a:rPr>
            <a:t>.</a:t>
          </a:r>
          <a:r>
            <a:rPr lang="zh-CN" b="1" dirty="0" smtClean="0">
              <a:latin typeface="黑体" panose="02010609060101010101" pitchFamily="49" charset="-122"/>
              <a:ea typeface="黑体" panose="02010609060101010101" pitchFamily="49" charset="-122"/>
            </a:rPr>
            <a:t>虚构</a:t>
          </a:r>
          <a:r>
            <a:rPr lang="zh-CN" b="1" dirty="0">
              <a:latin typeface="黑体" panose="02010609060101010101" pitchFamily="49" charset="-122"/>
              <a:ea typeface="黑体" panose="02010609060101010101" pitchFamily="49" charset="-122"/>
            </a:rPr>
            <a:t>故事情节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2838244" y="2002961"/>
        <a:ext cx="2424971" cy="778709"/>
      </dsp:txXfrm>
    </dsp:sp>
    <dsp:sp modelId="{81B136B9-D847-4D29-B6D4-5A0179C465FE}">
      <dsp:nvSpPr>
        <dsp:cNvPr id="8" name="椭圆 7"/>
        <dsp:cNvSpPr/>
      </dsp:nvSpPr>
      <dsp:spPr bwMode="white">
        <a:xfrm>
          <a:off x="4616775" y="2129348"/>
          <a:ext cx="848740" cy="848740"/>
        </a:xfrm>
        <a:prstGeom prst="ellipse">
          <a:avLst/>
        </a:prstGeom>
        <a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4616775" y="2129348"/>
        <a:ext cx="848740" cy="848740"/>
      </dsp:txXfrm>
    </dsp:sp>
    <dsp:sp modelId="{81CA3962-1DFE-422C-9862-437F9B0002F7}">
      <dsp:nvSpPr>
        <dsp:cNvPr id="9" name="同侧圆角矩形 8"/>
        <dsp:cNvSpPr/>
      </dsp:nvSpPr>
      <dsp:spPr bwMode="white">
        <a:xfrm>
          <a:off x="5675785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开头以丁香花开作为故事背景引出正文，结尾又以丁香花开作为结束，象征着两位同学化解了矛盾，在花香味中结束全文，读来余味绵长。</a:t>
          </a:r>
          <a:endParaRPr dirty="0">
            <a:solidFill>
              <a:schemeClr val="dk1"/>
            </a:solidFill>
          </a:endParaRPr>
        </a:p>
      </dsp:txBody>
      <dsp:txXfrm>
        <a:off x="5675785" y="192011"/>
        <a:ext cx="2424971" cy="1810950"/>
      </dsp:txXfrm>
    </dsp:sp>
    <dsp:sp modelId="{289E8C87-DCA9-4A89-84FE-DEC559AA794B}">
      <dsp:nvSpPr>
        <dsp:cNvPr id="10" name="矩形 9"/>
        <dsp:cNvSpPr/>
      </dsp:nvSpPr>
      <dsp:spPr bwMode="white">
        <a:xfrm>
          <a:off x="5675785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5250" tIns="0" rIns="31750" bIns="0" anchor="ctr"/>
        <a:lstStyle>
          <a:lvl1pPr algn="l">
            <a:defRPr sz="2500"/>
          </a:lvl1pPr>
          <a:lvl2pPr marL="171450" indent="-171450" algn="l">
            <a:defRPr sz="1900"/>
          </a:lvl2pPr>
          <a:lvl3pPr marL="342900" indent="-171450" algn="l">
            <a:defRPr sz="1900"/>
          </a:lvl3pPr>
          <a:lvl4pPr marL="514350" indent="-171450" algn="l">
            <a:defRPr sz="1900"/>
          </a:lvl4pPr>
          <a:lvl5pPr marL="685800" indent="-171450" algn="l">
            <a:defRPr sz="1900"/>
          </a:lvl5pPr>
          <a:lvl6pPr marL="857250" indent="-171450" algn="l">
            <a:defRPr sz="1900"/>
          </a:lvl6pPr>
          <a:lvl7pPr marL="1028700" indent="-171450" algn="l">
            <a:defRPr sz="1900"/>
          </a:lvl7pPr>
          <a:lvl8pPr marL="1200150" indent="-171450" algn="l">
            <a:defRPr sz="1900"/>
          </a:lvl8pPr>
          <a:lvl9pPr marL="1371600" indent="-171450" algn="l">
            <a:defRPr sz="19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b="1" dirty="0">
              <a:latin typeface="黑体" panose="02010609060101010101" pitchFamily="49" charset="-122"/>
              <a:ea typeface="黑体" panose="02010609060101010101" pitchFamily="49" charset="-122"/>
            </a:rPr>
            <a:t>3.</a:t>
          </a:r>
          <a:r>
            <a:rPr lang="zh-CN" altLang="en-US" b="1" dirty="0">
              <a:latin typeface="黑体" panose="02010609060101010101" pitchFamily="49" charset="-122"/>
              <a:ea typeface="黑体" panose="02010609060101010101" pitchFamily="49" charset="-122"/>
            </a:rPr>
            <a:t>明确主题思想</a:t>
          </a:r>
          <a:endParaRPr lang="zh-CN" dirty="0">
            <a:latin typeface="黑体" panose="02010609060101010101" pitchFamily="49" charset="-122"/>
            <a:ea typeface="黑体" panose="02010609060101010101" pitchFamily="49" charset="-122"/>
          </a:endParaRPr>
        </a:p>
      </dsp:txBody>
      <dsp:txXfrm>
        <a:off x="5675785" y="2002961"/>
        <a:ext cx="2424971" cy="778709"/>
      </dsp:txXfrm>
    </dsp:sp>
    <dsp:sp modelId="{C87FC5FB-CF3E-4344-8C19-E15AD9D6DBBC}">
      <dsp:nvSpPr>
        <dsp:cNvPr id="11" name="椭圆 10"/>
        <dsp:cNvSpPr/>
      </dsp:nvSpPr>
      <dsp:spPr bwMode="white">
        <a:xfrm>
          <a:off x="7454316" y="2129348"/>
          <a:ext cx="848740" cy="848740"/>
        </a:xfrm>
        <a:prstGeom prst="ellipse">
          <a:avLst/>
        </a:prstGeom>
        <a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7454316" y="2129348"/>
        <a:ext cx="848740" cy="848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1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microsoft.com/office/2007/relationships/hdphoto" Target="../media/image5.wdp"/><Relationship Id="rId8" Type="http://schemas.openxmlformats.org/officeDocument/2006/relationships/image" Target="../media/image4.png"/><Relationship Id="rId7" Type="http://schemas.microsoft.com/office/2007/relationships/hdphoto" Target="../media/image3.wdp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C68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35496" y="67578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习作：笔尖流出的故事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 descr="图片包含 游戏机&#10;&#10;描述已自动生成"/>
          <p:cNvPicPr>
            <a:picLocks noChangeAspect="1"/>
          </p:cNvPicPr>
          <p:nvPr userDrawn="1"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2692" r="96154">
                        <a14:foregroundMark x1="16154" y1="40000" x2="26538" y2="49231"/>
                        <a14:foregroundMark x1="24231" y1="27308" x2="30385" y2="42692"/>
                        <a14:foregroundMark x1="80000" y1="54231" x2="96538" y2="43462"/>
                        <a14:foregroundMark x1="5000" y1="50385" x2="7692" y2="51154"/>
                        <a14:foregroundMark x1="2692" y1="58077" x2="3846" y2="58846"/>
                        <a14:foregroundMark x1="3077" y1="52308" x2="5000" y2="492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04" y="4065718"/>
            <a:ext cx="1095690" cy="1095690"/>
          </a:xfrm>
          <a:prstGeom prst="rect">
            <a:avLst/>
          </a:prstGeom>
        </p:spPr>
      </p:pic>
      <p:pic>
        <p:nvPicPr>
          <p:cNvPr id="6" name="图片 5" descr="卡通人物&#10;&#10;描述已自动生成"/>
          <p:cNvPicPr>
            <a:picLocks noChangeAspect="1"/>
          </p:cNvPicPr>
          <p:nvPr userDrawn="1"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1700" y="3896138"/>
            <a:ext cx="1540175" cy="15460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C68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9" name="矩形 8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文本框 10"/>
          <p:cNvSpPr txBox="1"/>
          <p:nvPr userDrawn="1"/>
        </p:nvSpPr>
        <p:spPr>
          <a:xfrm>
            <a:off x="35496" y="67578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习作：笔尖流出的故事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1" name="图片 10" descr="图片包含 游戏机&#10;&#10;描述已自动生成"/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2692" r="96154">
                        <a14:foregroundMark x1="16154" y1="40000" x2="26538" y2="49231"/>
                        <a14:foregroundMark x1="24231" y1="27308" x2="30385" y2="42692"/>
                        <a14:foregroundMark x1="80000" y1="54231" x2="96538" y2="43462"/>
                        <a14:foregroundMark x1="5000" y1="50385" x2="7692" y2="51154"/>
                        <a14:foregroundMark x1="2692" y1="58077" x2="3846" y2="58846"/>
                        <a14:foregroundMark x1="3077" y1="52308" x2="5000" y2="492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04" y="4065718"/>
            <a:ext cx="1095690" cy="1095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1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22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3539;&#25991;2&#65306;&#26376;&#22812;&#19979;&#30340;&#23567;&#23665;&#26449;.pptx" TargetMode="External"/><Relationship Id="rId3" Type="http://schemas.microsoft.com/office/2007/relationships/hdphoto" Target="../media/image25.wdp"/><Relationship Id="rId2" Type="http://schemas.openxmlformats.org/officeDocument/2006/relationships/image" Target="../media/image24.png"/><Relationship Id="rId1" Type="http://schemas.openxmlformats.org/officeDocument/2006/relationships/hyperlink" Target="&#33539;&#25991;1&#65306;&#28120;&#27668;&#21253;&#24352;&#26126;.pptx" TargetMode="External"/></Relationships>
</file>

<file path=ppt/slides/_rels/slide4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5.xml"/><Relationship Id="rId5" Type="http://schemas.microsoft.com/office/2007/relationships/hdphoto" Target="../media/image5.wdp"/><Relationship Id="rId4" Type="http://schemas.openxmlformats.org/officeDocument/2006/relationships/image" Target="../media/image4.png"/><Relationship Id="rId3" Type="http://schemas.openxmlformats.org/officeDocument/2006/relationships/slide" Target="slide41.xml"/><Relationship Id="rId2" Type="http://schemas.openxmlformats.org/officeDocument/2006/relationships/slide" Target="slide6.xml"/><Relationship Id="rId1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png"/><Relationship Id="rId2" Type="http://schemas.microsoft.com/office/2007/relationships/hdphoto" Target="../media/image11.wdp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3.wdp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892758" y="1824945"/>
            <a:ext cx="7323630" cy="1299210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你</a:t>
            </a:r>
            <a:r>
              <a:rPr lang="zh-CN" altLang="en-US" sz="4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喜欢什么故事？能不能给大家讲一个呢？</a:t>
            </a:r>
            <a:endParaRPr lang="zh-CN" altLang="en-US" sz="4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0611" y="1285875"/>
            <a:ext cx="1907381" cy="51763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说一说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1161841" y="1633903"/>
            <a:ext cx="693336" cy="62299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桥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1973141" y="678680"/>
            <a:ext cx="312859" cy="246457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88342" y="585379"/>
            <a:ext cx="59364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大洪水来了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老支书组织撤退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群众先走，党员后走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老支书拉下一个抢着走的年轻人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最后年轻人和老支书一起被洪水冲走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一位老太太来祭奠她的儿子和丈夫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1411793" y="3447056"/>
            <a:ext cx="6320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人物形象鲜明：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老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支书勇敢果敢，发扬党员风格，即使是自己的儿子也不能违反规定。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1"/>
          <p:cNvSpPr txBox="1"/>
          <p:nvPr/>
        </p:nvSpPr>
        <p:spPr>
          <a:xfrm>
            <a:off x="1411793" y="3323231"/>
            <a:ext cx="6320413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情节吸引人：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洪水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来临时的紧张气氛，让读者很想知道，结果如何。小说最后才交代老人和年轻人的父子关系，设置了悬念。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: 圆角 2"/>
          <p:cNvSpPr/>
          <p:nvPr/>
        </p:nvSpPr>
        <p:spPr>
          <a:xfrm>
            <a:off x="1161841" y="1633903"/>
            <a:ext cx="693336" cy="62299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桥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1973141" y="678680"/>
            <a:ext cx="312859" cy="246457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88342" y="585379"/>
            <a:ext cx="59364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大洪水来了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老支书组织撤退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群众先走，党员后走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老支书拉下一个抢着走的年轻人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最后年轻人和老支书一起被洪水冲走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一位老太太来祭奠她的儿子和丈夫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1161841" y="1633903"/>
            <a:ext cx="693336" cy="62299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桥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1973141" y="678680"/>
            <a:ext cx="312859" cy="246457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88342" y="585379"/>
            <a:ext cx="59364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大洪水来了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老支书组织撤退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群众先走，党员后走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老支书拉下一个抢着走的年轻人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最后年轻人和老支书一起被洪水冲走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一位老太太来祭奠她的儿子和丈夫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1138237" y="3462965"/>
            <a:ext cx="686752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源于生活，高于生活：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老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支书是舍小家顾大家的党员模范的代表，这则故事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集中深刻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地表现了这类人物。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5526" y="712991"/>
            <a:ext cx="6725806" cy="302323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小说拥有：</a:t>
            </a:r>
            <a:endParaRPr lang="en-US" altLang="zh-CN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鲜明的人物</a:t>
            </a:r>
            <a:endParaRPr lang="en-US" altLang="zh-CN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吸引人的情节</a:t>
            </a:r>
            <a:endParaRPr lang="en-US" altLang="zh-CN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还有环境描写、心理描写</a:t>
            </a:r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等。</a:t>
            </a:r>
            <a:endParaRPr lang="en-US" altLang="zh-CN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indent="457200" algn="just"/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我们参照这一点来补足教材中所给案例的内容。</a:t>
            </a:r>
            <a:endParaRPr lang="zh-CN" altLang="en-US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67" y="15804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41520" y="2385228"/>
            <a:ext cx="6260960" cy="5219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他们会发生什么故事？（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注意性格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00162" y="3144820"/>
            <a:ext cx="6543675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张明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肆意践踏丁香花园，被班长抓住，张明不服，两人吵了起来。班主任决定和张明赛跑定输赢。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7387" y="533400"/>
            <a:ext cx="5229225" cy="15684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环境：开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满丁香花的校园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人物：淘气包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张明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雷厉风行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的班长王寒冰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充满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活力的年轻班主任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李军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00150" y="2868595"/>
            <a:ext cx="6743699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冬日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黄昏，街道很冷，一只流浪狗瑟瑟发抖。志愿者徐明和陆天给小狗找了个破棉衣盖住，没想到小狗第二天来找他们报恩。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3600" y="561975"/>
            <a:ext cx="4876800" cy="11988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环境：冬日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黄昏时车来人往的街头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人物：充满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爱心的少年陆天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志愿者徐明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1441520" y="1975653"/>
            <a:ext cx="6260960" cy="5219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他们会发生什么故事？（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注意性格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219200" y="2772822"/>
            <a:ext cx="670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月光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，铁蛋照顾着伤病的爷爷。在爷孙俩为铁蛋的上学一筹莫展时，远道而来的表哥雪中送炭，带来了好消息。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81274" y="571500"/>
            <a:ext cx="3981451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环境：月光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下的村庄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人物：铁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蛋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铁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蛋远道而来的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表哥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1441520" y="1975653"/>
            <a:ext cx="6260960" cy="52197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他们会发生什么故事？（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注意性格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2596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272140" y="1299082"/>
            <a:ext cx="39489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大家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设计的情节真有意思，你知道情节设计要注意什么吗？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对话气泡: 圆角矩形 24"/>
          <p:cNvSpPr/>
          <p:nvPr/>
        </p:nvSpPr>
        <p:spPr>
          <a:xfrm>
            <a:off x="6448734" y="537274"/>
            <a:ext cx="1778558" cy="538780"/>
          </a:xfrm>
          <a:prstGeom prst="wedgeRoundRectCallout">
            <a:avLst>
              <a:gd name="adj1" fmla="val -53777"/>
              <a:gd name="adj2" fmla="val 108950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写作要求</a:t>
            </a:r>
            <a:endParaRPr lang="zh-CN" altLang="en-US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57237" y="952500"/>
            <a:ext cx="762952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写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的时候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注意：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故事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要围绕主要人物展开。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故事写完整，情节尽可能吸引人。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57200" indent="-457200">
              <a:buFont typeface="Wingdings" panose="05000000000000000000" pitchFamily="2" charset="2"/>
              <a:buChar char="u"/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试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着写出故事发生的环境，还可以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写一写人物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的心理活动。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写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完后，在班上开一个故事会，说说你最喜欢的故事。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65030" y="1456905"/>
            <a:ext cx="7483619" cy="16768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1" name="直接连接符 10"/>
          <p:cNvCxnSpPr/>
          <p:nvPr/>
        </p:nvCxnSpPr>
        <p:spPr>
          <a:xfrm>
            <a:off x="3085681" y="1866272"/>
            <a:ext cx="148631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361781" y="2304422"/>
            <a:ext cx="1086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590756" y="2285372"/>
            <a:ext cx="1086269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话气泡: 圆角矩形 2"/>
          <p:cNvSpPr/>
          <p:nvPr/>
        </p:nvSpPr>
        <p:spPr>
          <a:xfrm>
            <a:off x="1589268" y="2524418"/>
            <a:ext cx="1692276" cy="542925"/>
          </a:xfrm>
          <a:prstGeom prst="wedgeRoundRectCallout">
            <a:avLst>
              <a:gd name="adj1" fmla="val 75384"/>
              <a:gd name="adj2" fmla="val 2383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情节一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对话气泡: 圆角矩形 3"/>
          <p:cNvSpPr/>
          <p:nvPr/>
        </p:nvSpPr>
        <p:spPr>
          <a:xfrm>
            <a:off x="3724543" y="2524417"/>
            <a:ext cx="1692276" cy="542925"/>
          </a:xfrm>
          <a:prstGeom prst="wedgeRoundRectCallout">
            <a:avLst>
              <a:gd name="adj1" fmla="val 76812"/>
              <a:gd name="adj2" fmla="val 7935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情节二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对话气泡: 圆角矩形 4"/>
          <p:cNvSpPr/>
          <p:nvPr/>
        </p:nvSpPr>
        <p:spPr>
          <a:xfrm>
            <a:off x="5859817" y="2524416"/>
            <a:ext cx="1692276" cy="542925"/>
          </a:xfrm>
          <a:prstGeom prst="wedgeRoundRectCallout">
            <a:avLst>
              <a:gd name="adj1" fmla="val -35411"/>
              <a:gd name="adj2" fmla="val -32782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情节三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21019" y="1464004"/>
            <a:ext cx="57019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情节要环环相扣，步步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发展。</a:t>
            </a:r>
            <a:endParaRPr lang="en-US" altLang="zh-CN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卡通人物&#10;&#10;描述已自动生成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8" t="11531"/>
          <a:stretch>
            <a:fillRect/>
          </a:stretch>
        </p:blipFill>
        <p:spPr>
          <a:xfrm>
            <a:off x="2089900" y="1238249"/>
            <a:ext cx="4964199" cy="3288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文本框 3"/>
          <p:cNvSpPr txBox="1"/>
          <p:nvPr/>
        </p:nvSpPr>
        <p:spPr>
          <a:xfrm>
            <a:off x="2961437" y="632035"/>
            <a:ext cx="32211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没有牙齿的老虎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话气泡: 圆角矩形 2"/>
          <p:cNvSpPr/>
          <p:nvPr/>
        </p:nvSpPr>
        <p:spPr>
          <a:xfrm>
            <a:off x="3380032" y="1165452"/>
            <a:ext cx="1692276" cy="542925"/>
          </a:xfrm>
          <a:prstGeom prst="wedgeRoundRectCallout">
            <a:avLst>
              <a:gd name="adj1" fmla="val -5129"/>
              <a:gd name="adj2" fmla="val 113430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情节一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对话气泡: 圆角矩形 3"/>
          <p:cNvSpPr/>
          <p:nvPr/>
        </p:nvSpPr>
        <p:spPr>
          <a:xfrm>
            <a:off x="2083795" y="3303870"/>
            <a:ext cx="1692276" cy="542925"/>
          </a:xfrm>
          <a:prstGeom prst="wedgeRoundRectCallout">
            <a:avLst>
              <a:gd name="adj1" fmla="val 37623"/>
              <a:gd name="adj2" fmla="val -145680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情节二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对话气泡: 圆角矩形 4"/>
          <p:cNvSpPr/>
          <p:nvPr/>
        </p:nvSpPr>
        <p:spPr>
          <a:xfrm>
            <a:off x="4696366" y="3294867"/>
            <a:ext cx="1692276" cy="542925"/>
          </a:xfrm>
          <a:prstGeom prst="wedgeRoundRectCallout">
            <a:avLst>
              <a:gd name="adj1" fmla="val -36599"/>
              <a:gd name="adj2" fmla="val -129023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情节三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87322" y="2188728"/>
            <a:ext cx="4375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表现人物性格和</a:t>
            </a:r>
            <a:r>
              <a:rPr lang="zh-CN" altLang="en-US" sz="3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精神。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0697" y="1924642"/>
            <a:ext cx="4582605" cy="3158473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9" name="文本框 8"/>
          <p:cNvSpPr txBox="1"/>
          <p:nvPr/>
        </p:nvSpPr>
        <p:spPr>
          <a:xfrm>
            <a:off x="1906905" y="974725"/>
            <a:ext cx="57778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有一定的波折，更能吸引人。</a:t>
            </a:r>
            <a:endParaRPr lang="zh-CN" altLang="en-US" sz="3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1283" y="1072942"/>
            <a:ext cx="6506340" cy="2285241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环境</a:t>
            </a:r>
            <a:r>
              <a:rPr lang="zh-CN" altLang="en-US" sz="3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是人物活动的场景，环境描写能助推情节，也能表现人物。我们如何描写环境呢？</a:t>
            </a:r>
            <a:endParaRPr lang="zh-CN" altLang="en-US" sz="3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612020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57387" y="1792861"/>
            <a:ext cx="5229225" cy="156845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环境：开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满丁香花的校园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人物：淘气包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张明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雷厉风行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的班长王寒冰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充满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活力的年轻班主任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李军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对话气泡: 圆角矩形 2"/>
          <p:cNvSpPr/>
          <p:nvPr/>
        </p:nvSpPr>
        <p:spPr>
          <a:xfrm>
            <a:off x="4166178" y="909151"/>
            <a:ext cx="2552281" cy="542925"/>
          </a:xfrm>
          <a:prstGeom prst="wedgeRoundRectCallout">
            <a:avLst>
              <a:gd name="adj1" fmla="val 5006"/>
              <a:gd name="adj2" fmla="val 139340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描写自然环境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话气泡: 圆角矩形 2"/>
          <p:cNvSpPr/>
          <p:nvPr/>
        </p:nvSpPr>
        <p:spPr>
          <a:xfrm>
            <a:off x="3744353" y="913322"/>
            <a:ext cx="4200575" cy="542925"/>
          </a:xfrm>
          <a:prstGeom prst="wedgeRoundRectCallout">
            <a:avLst>
              <a:gd name="adj1" fmla="val 5006"/>
              <a:gd name="adj2" fmla="val 139340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描写特定季节的人文环境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99091" y="1959453"/>
            <a:ext cx="4876800" cy="11988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环境：冬日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黄昏时车来人往的街头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人物：充满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爱心的少年陆天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志愿者徐明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81274" y="1977601"/>
            <a:ext cx="3981451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环境：月光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下的村庄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人物：铁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蛋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铁蛋远道而来的表哥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对话气泡: 圆角矩形 2"/>
          <p:cNvSpPr/>
          <p:nvPr/>
        </p:nvSpPr>
        <p:spPr>
          <a:xfrm>
            <a:off x="3840485" y="1228044"/>
            <a:ext cx="3189292" cy="542925"/>
          </a:xfrm>
          <a:prstGeom prst="wedgeRoundRectCallout">
            <a:avLst>
              <a:gd name="adj1" fmla="val 5006"/>
              <a:gd name="adj2" fmla="val 139340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描写特殊的环境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1011" y="1081569"/>
            <a:ext cx="5971502" cy="228409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3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人物的</a:t>
            </a:r>
            <a:r>
              <a:rPr lang="zh-CN" altLang="en-US" sz="32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心理描写也是刻画人物性格的好方法，如何描写人物心理呢？</a:t>
            </a:r>
            <a:endParaRPr lang="zh-CN" altLang="en-US" sz="3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17" y="1543025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对话气泡: 圆角矩形 2"/>
          <p:cNvSpPr/>
          <p:nvPr/>
        </p:nvSpPr>
        <p:spPr>
          <a:xfrm>
            <a:off x="185727" y="637941"/>
            <a:ext cx="2074394" cy="542925"/>
          </a:xfrm>
          <a:prstGeom prst="wedgeRoundRectCallout">
            <a:avLst>
              <a:gd name="adj1" fmla="val -24724"/>
              <a:gd name="adj2" fmla="val 30145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心里独白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47986" y="1245546"/>
            <a:ext cx="6648028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想到爷爷如今伤病在身，家里已是一贫如洗，铁蛋心里十分难受。为了照顾爷爷，不给爷爷增加负担，他想，尽管我非常想去学校上课学知识，但为了爷爷，我还是跟爷爷说不上学了吧。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2852" y="1539957"/>
            <a:ext cx="7958295" cy="2332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淘气包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彻底服了，班主任对于自己的错误没有大声呵斥，而是通过这么一个巧妙的方式让自己认识到，真好！校园里的丁香花，更加灿烂，香味似乎飘进了校园的每一间教室，每一个角落。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对话气泡: 圆角矩形 2"/>
          <p:cNvSpPr/>
          <p:nvPr/>
        </p:nvSpPr>
        <p:spPr>
          <a:xfrm>
            <a:off x="185726" y="637941"/>
            <a:ext cx="2824893" cy="542925"/>
          </a:xfrm>
          <a:prstGeom prst="wedgeRoundRectCallout">
            <a:avLst>
              <a:gd name="adj1" fmla="val -24724"/>
              <a:gd name="adj2" fmla="val 30145"/>
              <a:gd name="adj3" fmla="val 16667"/>
            </a:avLst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通过环境展现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2852" y="982763"/>
            <a:ext cx="795829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古老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的钟发哑地敲了十下，十一下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始终不见丈夫回来。桑娜</a:t>
            </a:r>
            <a:r>
              <a:rPr lang="zh-CN" altLang="en-US" sz="2400" b="1" u="sng" dirty="0">
                <a:solidFill>
                  <a:srgbClr val="24AEE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沉思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：丈夫不顾惜身体，冒着寒冷和风暴出去打鱼，她自己也从早到晚地干活，还只能勉强填饱肚子。孩子们没有鞋穿，不论冬夏都光着脚跑来跑去；吃的是黑面包，菜只有鱼。不过，孩子们都还健康，没什么可抱怨的。</a:t>
            </a:r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桑娜倾听着风暴的声音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他现在在哪儿？老天啊，保佑他，救救他，开开恩吧！”她</a:t>
            </a:r>
            <a:r>
              <a:rPr lang="zh-CN" altLang="en-US" sz="2400" b="1" u="sng" dirty="0">
                <a:solidFill>
                  <a:srgbClr val="24AEE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自言自语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着。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54340" y="3716383"/>
            <a:ext cx="6426680" cy="119888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作者</a:t>
            </a:r>
            <a:r>
              <a:rPr lang="zh-CN" altLang="en-US" sz="24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巧妙地将环境描写（红字）和心理活动描写（蓝字）结合起来，表现了桑娜内心的焦急和担忧。</a:t>
            </a:r>
            <a:endParaRPr lang="zh-CN" altLang="en-US" sz="24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1154" y="422693"/>
            <a:ext cx="50119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我们来看一下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穷人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片段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028" y="1377043"/>
            <a:ext cx="4897943" cy="3080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文本框 3"/>
          <p:cNvSpPr txBox="1"/>
          <p:nvPr/>
        </p:nvSpPr>
        <p:spPr>
          <a:xfrm>
            <a:off x="2961437" y="632035"/>
            <a:ext cx="32211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神笔马良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2852" y="1035764"/>
            <a:ext cx="7958295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过了一会儿，妈妈说：“天太冷了，儿子，我们回家吧！”陆天和妈妈依依不舍地转身离开，可是小狗也跟在他们身后。陆天心想：怎么办呢？这只小狗如果没有人照顾它，可能要不了几天就会冻死在街头，它多可怜啊！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/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他鼓起勇气对妈妈说：“妈妈，我们把这只小狗带回家吧，看它多可怜。不然的话，它就会冻死的。”妈妈停下了脚步，想了想，答应了陆天。他们带小狗回家，给小狗洗了个热水澡，并给它取了个好听的名字</a:t>
            </a:r>
            <a:r>
              <a:rPr lang="en-US" altLang="zh-CN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朵朵。经过一个冬天的调养，“朵朵”一天天变胖起来，它的毛软软的，比棉被还要软。眼睛圆滚滚的，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让人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一看就喜欢。陆天和“朵朵”</a:t>
            </a:r>
            <a:r>
              <a:rPr lang="zh-CN" altLang="en-US" sz="2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成为形影不离的</a:t>
            </a:r>
            <a:r>
              <a:rPr lang="zh-CN" altLang="en-US" sz="2200" b="1" dirty="0">
                <a:latin typeface="楷体" panose="02010609060101010101" pitchFamily="49" charset="-122"/>
                <a:ea typeface="楷体" panose="02010609060101010101" pitchFamily="49" charset="-122"/>
              </a:rPr>
              <a:t>好伙伴。</a:t>
            </a:r>
            <a:endParaRPr lang="zh-CN" altLang="en-US" sz="2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1155" y="422693"/>
            <a:ext cx="31831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我们模仿着写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一段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4343" y="1171026"/>
            <a:ext cx="6001741" cy="117724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36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36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关于这次习作，你有什么想说的吗？</a:t>
            </a:r>
            <a:endParaRPr lang="zh-CN" altLang="en-US" sz="36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667" y="1447482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86"/>
            <a:ext cx="8693418" cy="95313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我要先定好一个主题，然后再去设计情节，这样方向感更强一些。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 descr="G:\新建文件夹\图片1.png图片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 flipH="1">
            <a:off x="8421370" y="1214120"/>
            <a:ext cx="678180" cy="882015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36220" y="1957070"/>
            <a:ext cx="8000365" cy="95313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故事情节要想吸引人，就要有一些矛盾和波折出现“意外”，在意外中更能突显人物性格。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3" descr="G:\新建文件夹\图片2.png图片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44815" y="2164715"/>
            <a:ext cx="567055" cy="90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26"/>
            <a:ext cx="8493918" cy="95313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我觉得，还是要在情节基本叙述清楚的基础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上，再去添加细腻的环境描写。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Picture 2" descr="G:\新建文件夹\图片3.png图片3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 bwMode="auto">
          <a:xfrm>
            <a:off x="8091375" y="3212926"/>
            <a:ext cx="836930" cy="1015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6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写作提纲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824" y="1691225"/>
            <a:ext cx="1543976" cy="1301691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3199" y="-176464"/>
            <a:ext cx="9030801" cy="5309123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225484" y="654560"/>
            <a:ext cx="46832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想好自己要写的内容了吗？不要急于下笔，先好好构思，编写好写作提纲。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9731" y="1634083"/>
            <a:ext cx="7893170" cy="29686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你选择或自创怎样的环境和人物？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你想表现人物的什么性格品质？或者想表现怎样的人生道理？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你打算设计哪些关联的情节？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这些情节如何组织连缀？加入哪些环境描写和心理描写？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4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你打算拟个什么样的题目？</a:t>
            </a:r>
            <a:endParaRPr lang="en-US" altLang="zh-CN" sz="24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846415" y="267494"/>
            <a:ext cx="343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45137" y="939483"/>
            <a:ext cx="7037504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选择环境和人物，设计情节，写一个故事。</a:t>
            </a:r>
            <a:endParaRPr lang="zh-CN" altLang="en-US" sz="1200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473021" y="880237"/>
            <a:ext cx="1350567" cy="666511"/>
            <a:chOff x="2375756" y="2268826"/>
            <a:chExt cx="881796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1796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14748" y="2299389"/>
              <a:ext cx="7864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开端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51625" y="1005835"/>
            <a:ext cx="630513" cy="31085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五月</a:t>
            </a:r>
            <a:endParaRPr lang="en-US" altLang="zh-CN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，丁香花开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29311" y="952500"/>
            <a:ext cx="399158" cy="3186743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44748" y="2244372"/>
            <a:ext cx="2212368" cy="730908"/>
            <a:chOff x="2098768" y="2336363"/>
            <a:chExt cx="1876722" cy="73090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876722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47074" y="2351465"/>
              <a:ext cx="15580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故事主体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556128" y="3509698"/>
            <a:ext cx="1349392" cy="666511"/>
            <a:chOff x="2375756" y="2268826"/>
            <a:chExt cx="988198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988198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96336" y="2299389"/>
              <a:ext cx="7322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结局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3789652" y="1940924"/>
            <a:ext cx="282016" cy="1236745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95916" y="1832361"/>
            <a:ext cx="4385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张明与王寒冰发生争吵</a:t>
            </a:r>
            <a:endParaRPr lang="zh-CN" altLang="en-US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94220" y="3414976"/>
            <a:ext cx="559815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张明与王寒冰认识到自己的错误，握手言和。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94220" y="865051"/>
            <a:ext cx="5871011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环境描写，以丁香花引出下文故事。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19"/>
          <p:cNvSpPr txBox="1"/>
          <p:nvPr/>
        </p:nvSpPr>
        <p:spPr>
          <a:xfrm>
            <a:off x="4095916" y="2334554"/>
            <a:ext cx="4385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张明生气，与王寒冰扭打起来</a:t>
            </a:r>
            <a:endParaRPr lang="zh-CN" altLang="en-US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19"/>
          <p:cNvSpPr txBox="1"/>
          <p:nvPr/>
        </p:nvSpPr>
        <p:spPr>
          <a:xfrm>
            <a:off x="4095916" y="2853597"/>
            <a:ext cx="4385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班主任将他们拉到办公室教育</a:t>
            </a:r>
            <a:endParaRPr lang="zh-CN" altLang="en-US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  <p:bldP spid="26" grpId="0"/>
      <p:bldP spid="2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44748" y="854359"/>
            <a:ext cx="1350567" cy="666511"/>
            <a:chOff x="2375756" y="2268826"/>
            <a:chExt cx="881796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1796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14748" y="2308015"/>
              <a:ext cx="7864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开端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51625" y="1645444"/>
            <a:ext cx="630513" cy="18158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好人好事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63816" y="905762"/>
            <a:ext cx="356026" cy="3290258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44748" y="2209868"/>
            <a:ext cx="2212368" cy="730908"/>
            <a:chOff x="2098768" y="2336363"/>
            <a:chExt cx="1876722" cy="73090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876722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54392" y="2411847"/>
              <a:ext cx="15580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故事主体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44748" y="3630462"/>
            <a:ext cx="1349392" cy="666511"/>
            <a:chOff x="2375756" y="2268826"/>
            <a:chExt cx="988198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988198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02653" y="2308015"/>
              <a:ext cx="7322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结局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3789652" y="1966805"/>
            <a:ext cx="247510" cy="1176360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95915" y="1858239"/>
            <a:ext cx="43855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陆天放学回家，偶见流浪狗。</a:t>
            </a:r>
            <a:endParaRPr lang="zh-CN" altLang="en-US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45828" y="3720221"/>
            <a:ext cx="559815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流浪狗安顿下来，陆天和徐明开心不已。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94221" y="847799"/>
            <a:ext cx="43797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环境描写，引出主要角色。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19"/>
          <p:cNvSpPr txBox="1"/>
          <p:nvPr/>
        </p:nvSpPr>
        <p:spPr>
          <a:xfrm>
            <a:off x="4095915" y="2338666"/>
            <a:ext cx="3762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流浪狗可怜兮兮，引陆天怜爱。</a:t>
            </a:r>
            <a:endParaRPr lang="zh-CN" altLang="en-US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19"/>
          <p:cNvSpPr txBox="1"/>
          <p:nvPr/>
        </p:nvSpPr>
        <p:spPr>
          <a:xfrm>
            <a:off x="4095750" y="2819400"/>
            <a:ext cx="504825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陆天和志愿者徐明帮助流浪狗寻找容身之处。</a:t>
            </a:r>
            <a:endParaRPr lang="zh-CN" altLang="en-US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  <p:bldP spid="26" grpId="0"/>
      <p:bldP spid="2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344748" y="768099"/>
            <a:ext cx="1350567" cy="666511"/>
            <a:chOff x="2375756" y="2268826"/>
            <a:chExt cx="881796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881796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20380" y="2316641"/>
              <a:ext cx="7864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开端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351625" y="1005835"/>
            <a:ext cx="630513" cy="31085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月夜下的小山村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981069" y="932731"/>
            <a:ext cx="269761" cy="3278038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44748" y="2201242"/>
            <a:ext cx="2212368" cy="730908"/>
            <a:chOff x="2098768" y="2336363"/>
            <a:chExt cx="1876722" cy="730908"/>
          </a:xfrm>
        </p:grpSpPr>
        <p:sp>
          <p:nvSpPr>
            <p:cNvPr id="10" name="云形 9"/>
            <p:cNvSpPr/>
            <p:nvPr/>
          </p:nvSpPr>
          <p:spPr>
            <a:xfrm>
              <a:off x="2098768" y="2336363"/>
              <a:ext cx="1876722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54391" y="2411847"/>
              <a:ext cx="15580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故事主体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44748" y="3613210"/>
            <a:ext cx="1349392" cy="666511"/>
            <a:chOff x="2375756" y="2268826"/>
            <a:chExt cx="988198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988198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02653" y="2316641"/>
              <a:ext cx="7322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结局</a:t>
              </a:r>
              <a:endParaRPr lang="zh-CN" altLang="en-US" sz="32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3832784" y="1862300"/>
            <a:ext cx="256137" cy="1381218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95915" y="1771979"/>
            <a:ext cx="5367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铁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蛋和伤病在身的爷爷相依为命，生活艰难。</a:t>
            </a:r>
            <a:endParaRPr lang="zh-CN" altLang="en-US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45829" y="3702969"/>
            <a:ext cx="486300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爷孙相拥，洋溢着浓厚的亲情。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94050" y="753110"/>
            <a:ext cx="47815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环境描写，并交代人物状况。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19"/>
          <p:cNvSpPr txBox="1"/>
          <p:nvPr/>
        </p:nvSpPr>
        <p:spPr>
          <a:xfrm>
            <a:off x="4095915" y="2360432"/>
            <a:ext cx="4685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表哥远道而来，带来好消息，雪中送炭。</a:t>
            </a:r>
            <a:endParaRPr lang="zh-CN" altLang="en-US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TextBox 19"/>
          <p:cNvSpPr txBox="1"/>
          <p:nvPr/>
        </p:nvSpPr>
        <p:spPr>
          <a:xfrm>
            <a:off x="4095750" y="2914015"/>
            <a:ext cx="46863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铁</a:t>
            </a:r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蛋能重回校园，爷爷的生活有了盼头。</a:t>
            </a:r>
            <a:endParaRPr lang="zh-CN" altLang="en-US" sz="2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  <p:bldP spid="26" grpId="0"/>
      <p:bldP spid="2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779663"/>
            <a:ext cx="5542989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  快快写起来吧！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图片包含 游戏机, 卧室, 房间&#10;&#10;描述已自动生成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807" y="1214375"/>
            <a:ext cx="5224386" cy="3083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文本框 3"/>
          <p:cNvSpPr txBox="1"/>
          <p:nvPr/>
        </p:nvSpPr>
        <p:spPr>
          <a:xfrm>
            <a:off x="2961437" y="632035"/>
            <a:ext cx="32211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狼来了！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92855" y="3761633"/>
            <a:ext cx="7758290" cy="499110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写好之后，和同位交换一下，看看谁写得最好。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245" y="631284"/>
            <a:ext cx="4629510" cy="2925850"/>
          </a:xfrm>
          <a:prstGeom prst="roundRect">
            <a:avLst>
              <a:gd name="adj" fmla="val 5281"/>
            </a:avLst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5" name="图片 4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2147776" y="1678691"/>
            <a:ext cx="1307805" cy="132675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344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文本框 14"/>
          <p:cNvSpPr txBox="1"/>
          <p:nvPr/>
        </p:nvSpPr>
        <p:spPr>
          <a:xfrm>
            <a:off x="12113" y="352712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第二课时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33967" y="964295"/>
            <a:ext cx="6575548" cy="40697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五月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的校园，丁香花开。阳光明媚，伴着花香，同学们陆陆续续走进校园。</a:t>
            </a:r>
            <a:endParaRPr lang="zh-CN" altLang="zh-CN" sz="20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胖乎乎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的淘气包张明刚走进教室，雷厉风行的班长王寒冰走了过来：“请把语文家庭作业交上来！”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张明猛地一拍脑袋，“哎呀！我光顾着玩，忘了！请你把作业本给我抄一下好吗？”“哼，想得美！等着挨老师批评吧！”王寒冰冷若冰霜，扭身就走。</a:t>
            </a:r>
            <a:endParaRPr lang="zh-CN" altLang="zh-CN" sz="20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果不其然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，班主任李军老师得知张明同学又没交家庭作业，十分恼火：“这是本月以来，你第三次没交作业了，事不过三，放学后，请你爸爸到学校来一趟！”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上课时，张明想象的全是火爆脾气的爸爸到校后对自己的一顿怒骂，回家可能还会挨一顿揍。“都是那个可恶的王寒冰，要不是他告诉李老师，这件事就不会发生。”</a:t>
            </a:r>
            <a:endParaRPr lang="zh-CN" altLang="zh-CN" sz="20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24916" y="476701"/>
            <a:ext cx="2652008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五月，丁香花开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191513" y="714226"/>
            <a:ext cx="1718175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开头环境描写，以丁香花引出下文故事。 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9" name="文本框 14"/>
          <p:cNvSpPr txBox="1"/>
          <p:nvPr/>
        </p:nvSpPr>
        <p:spPr>
          <a:xfrm>
            <a:off x="441194" y="238919"/>
            <a:ext cx="1913817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例文赏析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8" y="291596"/>
            <a:ext cx="366860" cy="45633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7249023" y="1782020"/>
            <a:ext cx="1718175" cy="1630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事情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的起因，淘气包张明与雷厉风行的班长王寒冰之间的正面交锋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296433" y="3796730"/>
            <a:ext cx="17181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心理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描写真实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8" grpId="0"/>
      <p:bldP spid="11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15965" y="525169"/>
            <a:ext cx="6575548" cy="437705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下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课后，张明越想越气，他冲到王寒冰的课桌前，把他的书包狠狠地扔到了教室外。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王寒冰是谁？他受得了这气？他当即冲上前去，给了张明一拳，两人当即扭打在一块儿。</a:t>
            </a:r>
            <a:endParaRPr lang="zh-CN" altLang="zh-CN" sz="16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李老师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闻讯匆匆赶来，将两人拉开，叫到了办公室。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“张明同学，你不做作业，反而怪班长催交作业，还把气撒到班长身上，把人家的书包扔了，这一行为性质是多么恶劣！”李老师义正严辞。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“老师，我错了，请别叫我爸爸到学校来好吗？”张明低头认错。“当然可以，只是你一定要深刻检讨，并主动向班长认错。”</a:t>
            </a:r>
            <a:endParaRPr lang="zh-CN" altLang="zh-CN" sz="16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zh-CN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老师，是我的不对，我不该先动手打人。”“我正要说你呢！”李老师推推鼻子上的眼镜说，</a:t>
            </a:r>
            <a:r>
              <a:rPr lang="zh-CN" altLang="zh-CN" sz="20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“身为一班之长，怎么可以对同学挥拳相向！你应该好好反省。今天，你也应该向张明同学主动道歉。”</a:t>
            </a:r>
            <a:endParaRPr lang="zh-CN" altLang="zh-CN" sz="16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442131"/>
            <a:ext cx="1718175" cy="2861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事情的发展，第二次交锋，两人的矛盾激化，扭打到一块儿。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语言描写，对张明进行批评教育，句句在理。 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255546" y="3112158"/>
            <a:ext cx="171817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情节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编写时考虑周全，班主任老师对班长的过激行为也进行了批评教育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7745" y="754453"/>
            <a:ext cx="6575548" cy="265366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4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400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zh-CN" sz="24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张明，对不起！以后我们还是好朋友，好吗？”“王寒冰，你别这样说，是我有错在先，我对不起你才对。我们当然还是好朋友。”“这就对了嘛！现在你们两个握手言和。”</a:t>
            </a:r>
            <a:endParaRPr lang="zh-CN" altLang="zh-CN" sz="2400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en-US" altLang="zh-CN" sz="24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4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“哈哈哈</a:t>
            </a:r>
            <a:r>
              <a:rPr lang="en-US" altLang="zh-CN" sz="24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……</a:t>
            </a:r>
            <a:r>
              <a:rPr lang="zh-CN" altLang="zh-CN" sz="24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”</a:t>
            </a:r>
            <a:r>
              <a:rPr lang="zh-CN" altLang="zh-CN" sz="2400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窗外，阳光明媚，清风徐徐，丁香花开，爽朗的笑声伴着那幽香被送得很远很</a:t>
            </a:r>
            <a:r>
              <a:rPr lang="zh-CN" altLang="zh-CN" sz="24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远</a:t>
            </a:r>
            <a:r>
              <a:rPr lang="en-US" altLang="zh-CN" sz="2400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……</a:t>
            </a:r>
            <a:endParaRPr lang="zh-CN" altLang="zh-CN" sz="24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69733" y="2315833"/>
            <a:ext cx="17181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事情</a:t>
            </a:r>
            <a:r>
              <a:rPr lang="zh-CN" altLang="en-US" sz="2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的结局：两人握手言和</a:t>
            </a:r>
            <a:r>
              <a:rPr lang="zh-CN" altLang="en-US" sz="20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429932" y="3549854"/>
            <a:ext cx="1872479" cy="896547"/>
            <a:chOff x="1879787" y="4876800"/>
            <a:chExt cx="2338645" cy="1165575"/>
          </a:xfrm>
        </p:grpSpPr>
        <p:sp>
          <p:nvSpPr>
            <p:cNvPr id="9" name="矩形: 圆角 8">
              <a:hlinkClick r:id="rId1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更多例文一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grpSp>
        <p:nvGrpSpPr>
          <p:cNvPr id="11" name="组合 10"/>
          <p:cNvGrpSpPr/>
          <p:nvPr/>
        </p:nvGrpSpPr>
        <p:grpSpPr>
          <a:xfrm>
            <a:off x="4733964" y="3549854"/>
            <a:ext cx="1872479" cy="896547"/>
            <a:chOff x="1879787" y="4876800"/>
            <a:chExt cx="2338645" cy="1165575"/>
          </a:xfrm>
        </p:grpSpPr>
        <p:sp>
          <p:nvSpPr>
            <p:cNvPr id="12" name="矩形: 圆角 11">
              <a:hlinkClick r:id="rId4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更多例文二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419811" y="1028855"/>
          <a:ext cx="8302158" cy="3170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矩形 2"/>
          <p:cNvSpPr/>
          <p:nvPr/>
        </p:nvSpPr>
        <p:spPr>
          <a:xfrm>
            <a:off x="3401339" y="463480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6549" y="140233"/>
            <a:ext cx="8650901" cy="508578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279439" y="722968"/>
            <a:ext cx="429712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请和同位交换作文，根据“评分标准”相互批改。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0"/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要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使用作文评改符号，最后得出总分，并写出评价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85147" y="470426"/>
            <a:ext cx="6282475" cy="41792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没有错别字，语句通顺，表达流畅。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用词准确生动，意思表达清楚明确。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文章结构清晰，详略得当，重点突出。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开头能</a:t>
            </a: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点明</a:t>
            </a: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主题，结尾能恰当呼应、升华。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文章立意较好，符合主流价值观。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文章主旨明确，有真情实感，抒发手法多样。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语言生动有个性，恰当使用修辞手法。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符合本次作文要求：</a:t>
            </a:r>
            <a:endParaRPr 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情节完整，有原因、经过和结果。</a:t>
            </a:r>
            <a:endParaRPr lang="en-US" alt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情节虚构且合理，能表现人物形象。</a:t>
            </a:r>
            <a:endParaRPr lang="en-US" alt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有精当的环境描写，烘托气氛。</a:t>
            </a:r>
            <a:endParaRPr lang="en-US" altLang="zh-CN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200" b="1" dirty="0">
                <a:latin typeface="宋体" panose="02010600030101010101" pitchFamily="2" charset="-122"/>
                <a:ea typeface="宋体" panose="02010600030101010101" pitchFamily="2" charset="-122"/>
              </a:rPr>
              <a:t>对人物的神态、语言和动作进行描写。</a:t>
            </a:r>
            <a:endParaRPr lang="zh-CN" altLang="en-US" sz="2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59875" y="763732"/>
            <a:ext cx="399394" cy="361603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     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评   价   标   准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1548" y="1219511"/>
            <a:ext cx="8240904" cy="1568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扫地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开始了，张明拿起扫把，不专心扫地，把一张课桌挤翻在地，人也压了上去，桌子的一条腿断了。 他和班长扶正瘸了一条腿的桌子，班长说：“瞧你那副德性，正事办不了，就知道捣乱！”</a:t>
            </a:r>
            <a:endParaRPr lang="zh-CN" altLang="zh-CN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71116" y="3003447"/>
            <a:ext cx="1670491" cy="4421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问题分析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71117" y="3445574"/>
            <a:ext cx="6601766" cy="138366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对于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张明的“淘气”描写得不深入，不具体，只有一句“不专心扫地”是不够的。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2143" y="563693"/>
            <a:ext cx="1500618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1630014" y="564184"/>
            <a:ext cx="60147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下面是评改前的段落</a:t>
            </a:r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，读一读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，看看有什么问题。</a:t>
            </a:r>
            <a:endParaRPr lang="zh-CN" altLang="en-US" sz="2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ldLvl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32285" y="2352161"/>
            <a:ext cx="7794359" cy="14763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1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扫地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开始了，张明拿起扫把，不专心扫地，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却用扫把把足球推来推去，真是个淘气鬼呀！忽然“咔嚓”一声响，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原来是张明太胖了，把一张课桌挤翻在地，人也压了上去，桌子的一条腿断了。 </a:t>
            </a:r>
            <a:r>
              <a:rPr lang="zh-CN" altLang="en-US" sz="1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张明惊呆了，嘴巴张得大大的，一会儿脸就变红了。 </a:t>
            </a:r>
            <a:r>
              <a:rPr lang="zh-CN" altLang="en-US" sz="1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他和班长扶正瘸了一条腿的桌子，班长说：“瞧你那副德性，正事办不了，就知道捣乱！”</a:t>
            </a:r>
            <a:endParaRPr lang="zh-CN" altLang="zh-CN" sz="1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74818" y="985724"/>
            <a:ext cx="7909295" cy="10147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扫地</a:t>
            </a:r>
            <a:r>
              <a:rPr lang="zh-CN" altLang="en-US" sz="2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开始了，张明拿起扫把，不专心扫地，把一张课桌挤翻在地，人也压了上去，桌子的一条腿断了。 他和班长扶正瘸了一条腿的桌子，班长说：“瞧你那副德性，正事办不了，就知道捣乱！”</a:t>
            </a:r>
            <a:endParaRPr lang="zh-CN" altLang="zh-CN" sz="2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3029" y="967712"/>
            <a:ext cx="399394" cy="103367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原段落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3029" y="2352161"/>
            <a:ext cx="399394" cy="1477328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评改后</a:t>
            </a:r>
            <a:endParaRPr kumimoji="0" lang="zh-CN" alt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04390" y="3936641"/>
            <a:ext cx="6535220" cy="1014730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t">
            <a:sp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第一</a:t>
            </a:r>
            <a:r>
              <a:rPr lang="zh-CN" altLang="en-US" sz="20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处红字部分通过动作表现出张明的淘气，写得活灵活现，第二部分红字通过神态和心理，表现出张明犯错后的窘迫。</a:t>
            </a:r>
            <a:endParaRPr lang="zh-CN" altLang="en-US" sz="20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1630013" y="306058"/>
            <a:ext cx="6640776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这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是修改后的段落，和原段落对比一下</a:t>
            </a:r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，说说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为什么这样</a:t>
            </a:r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修改。</a:t>
            </a:r>
            <a:endParaRPr lang="zh-CN" altLang="en-US" sz="2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2143" y="417051"/>
            <a:ext cx="1500618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2838091" cy="3536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247255" y="968181"/>
            <a:ext cx="7277099" cy="4180134"/>
          </a:xfrm>
          <a:custGeom>
            <a:avLst/>
            <a:gdLst>
              <a:gd name="T0" fmla="*/ 1752 w 2038"/>
              <a:gd name="T1" fmla="*/ 1169 h 1169"/>
              <a:gd name="T2" fmla="*/ 1487 w 2038"/>
              <a:gd name="T3" fmla="*/ 334 h 1169"/>
              <a:gd name="T4" fmla="*/ 860 w 2038"/>
              <a:gd name="T5" fmla="*/ 22 h 1169"/>
              <a:gd name="T6" fmla="*/ 199 w 2038"/>
              <a:gd name="T7" fmla="*/ 318 h 1169"/>
              <a:gd name="T8" fmla="*/ 399 w 2038"/>
              <a:gd name="T9" fmla="*/ 1165 h 1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38" h="1169">
                <a:moveTo>
                  <a:pt x="1752" y="1169"/>
                </a:moveTo>
                <a:cubicBezTo>
                  <a:pt x="2038" y="928"/>
                  <a:pt x="1673" y="513"/>
                  <a:pt x="1487" y="334"/>
                </a:cubicBezTo>
                <a:cubicBezTo>
                  <a:pt x="1316" y="170"/>
                  <a:pt x="1099" y="43"/>
                  <a:pt x="860" y="22"/>
                </a:cubicBezTo>
                <a:cubicBezTo>
                  <a:pt x="621" y="0"/>
                  <a:pt x="341" y="128"/>
                  <a:pt x="199" y="318"/>
                </a:cubicBezTo>
                <a:cubicBezTo>
                  <a:pt x="0" y="586"/>
                  <a:pt x="184" y="965"/>
                  <a:pt x="399" y="116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2" name="Freeform 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502838" y="1508055"/>
            <a:ext cx="5530453" cy="3636669"/>
          </a:xfrm>
          <a:custGeom>
            <a:avLst/>
            <a:gdLst>
              <a:gd name="T0" fmla="*/ 1025 w 1549"/>
              <a:gd name="T1" fmla="*/ 1016 h 1017"/>
              <a:gd name="T2" fmla="*/ 1443 w 1549"/>
              <a:gd name="T3" fmla="*/ 592 h 1017"/>
              <a:gd name="T4" fmla="*/ 782 w 1549"/>
              <a:gd name="T5" fmla="*/ 53 h 1017"/>
              <a:gd name="T6" fmla="*/ 150 w 1549"/>
              <a:gd name="T7" fmla="*/ 329 h 1017"/>
              <a:gd name="T8" fmla="*/ 477 w 1549"/>
              <a:gd name="T9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49" h="1017">
                <a:moveTo>
                  <a:pt x="1025" y="1016"/>
                </a:moveTo>
                <a:cubicBezTo>
                  <a:pt x="1223" y="971"/>
                  <a:pt x="1549" y="857"/>
                  <a:pt x="1443" y="592"/>
                </a:cubicBezTo>
                <a:cubicBezTo>
                  <a:pt x="1344" y="344"/>
                  <a:pt x="1041" y="111"/>
                  <a:pt x="782" y="53"/>
                </a:cubicBezTo>
                <a:cubicBezTo>
                  <a:pt x="545" y="0"/>
                  <a:pt x="275" y="117"/>
                  <a:pt x="150" y="329"/>
                </a:cubicBezTo>
                <a:cubicBezTo>
                  <a:pt x="0" y="584"/>
                  <a:pt x="243" y="911"/>
                  <a:pt x="477" y="1017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4" name="Freeform 7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188513" y="1335678"/>
            <a:ext cx="6026944" cy="3812637"/>
          </a:xfrm>
          <a:custGeom>
            <a:avLst/>
            <a:gdLst>
              <a:gd name="T0" fmla="*/ 1302 w 1688"/>
              <a:gd name="T1" fmla="*/ 1066 h 1066"/>
              <a:gd name="T2" fmla="*/ 1613 w 1688"/>
              <a:gd name="T3" fmla="*/ 850 h 1066"/>
              <a:gd name="T4" fmla="*/ 1517 w 1688"/>
              <a:gd name="T5" fmla="*/ 471 h 1066"/>
              <a:gd name="T6" fmla="*/ 798 w 1688"/>
              <a:gd name="T7" fmla="*/ 28 h 1066"/>
              <a:gd name="T8" fmla="*/ 181 w 1688"/>
              <a:gd name="T9" fmla="*/ 333 h 1066"/>
              <a:gd name="T10" fmla="*/ 420 w 1688"/>
              <a:gd name="T11" fmla="*/ 1066 h 10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688" h="1066">
                <a:moveTo>
                  <a:pt x="1302" y="1066"/>
                </a:moveTo>
                <a:cubicBezTo>
                  <a:pt x="1416" y="1024"/>
                  <a:pt x="1551" y="962"/>
                  <a:pt x="1613" y="850"/>
                </a:cubicBezTo>
                <a:cubicBezTo>
                  <a:pt x="1688" y="715"/>
                  <a:pt x="1606" y="575"/>
                  <a:pt x="1517" y="471"/>
                </a:cubicBezTo>
                <a:cubicBezTo>
                  <a:pt x="1336" y="258"/>
                  <a:pt x="1084" y="62"/>
                  <a:pt x="798" y="28"/>
                </a:cubicBezTo>
                <a:cubicBezTo>
                  <a:pt x="559" y="0"/>
                  <a:pt x="317" y="138"/>
                  <a:pt x="181" y="333"/>
                </a:cubicBezTo>
                <a:cubicBezTo>
                  <a:pt x="0" y="592"/>
                  <a:pt x="191" y="907"/>
                  <a:pt x="420" y="10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6" name="Freeform 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795" y="406760"/>
            <a:ext cx="7750968" cy="4741556"/>
          </a:xfrm>
          <a:custGeom>
            <a:avLst/>
            <a:gdLst>
              <a:gd name="T0" fmla="*/ 1873 w 2171"/>
              <a:gd name="T1" fmla="*/ 1326 h 1326"/>
              <a:gd name="T2" fmla="*/ 1609 w 2171"/>
              <a:gd name="T3" fmla="*/ 473 h 1326"/>
              <a:gd name="T4" fmla="*/ 880 w 2171"/>
              <a:gd name="T5" fmla="*/ 63 h 1326"/>
              <a:gd name="T6" fmla="*/ 0 w 2171"/>
              <a:gd name="T7" fmla="*/ 423 h 1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71" h="1326">
                <a:moveTo>
                  <a:pt x="1873" y="1326"/>
                </a:moveTo>
                <a:cubicBezTo>
                  <a:pt x="2171" y="1045"/>
                  <a:pt x="1825" y="678"/>
                  <a:pt x="1609" y="473"/>
                </a:cubicBezTo>
                <a:cubicBezTo>
                  <a:pt x="1406" y="281"/>
                  <a:pt x="1159" y="116"/>
                  <a:pt x="880" y="63"/>
                </a:cubicBezTo>
                <a:cubicBezTo>
                  <a:pt x="545" y="0"/>
                  <a:pt x="214" y="161"/>
                  <a:pt x="0" y="423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8" name="Freeform 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2775" y="4634063"/>
            <a:ext cx="378619" cy="511145"/>
          </a:xfrm>
          <a:custGeom>
            <a:avLst/>
            <a:gdLst>
              <a:gd name="T0" fmla="*/ 0 w 106"/>
              <a:gd name="T1" fmla="*/ 0 h 143"/>
              <a:gd name="T2" fmla="*/ 106 w 106"/>
              <a:gd name="T3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06" h="143">
                <a:moveTo>
                  <a:pt x="0" y="0"/>
                </a:moveTo>
                <a:cubicBezTo>
                  <a:pt x="35" y="54"/>
                  <a:pt x="70" y="101"/>
                  <a:pt x="106" y="143"/>
                </a:cubicBezTo>
              </a:path>
            </a:pathLst>
          </a:custGeom>
          <a:noFill/>
          <a:ln w="4763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0" name="Freeform 1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795" y="-44532"/>
            <a:ext cx="8318896" cy="5192847"/>
          </a:xfrm>
          <a:custGeom>
            <a:avLst/>
            <a:gdLst>
              <a:gd name="T0" fmla="*/ 2046 w 2330"/>
              <a:gd name="T1" fmla="*/ 1452 h 1452"/>
              <a:gd name="T2" fmla="*/ 1813 w 2330"/>
              <a:gd name="T3" fmla="*/ 601 h 1452"/>
              <a:gd name="T4" fmla="*/ 956 w 2330"/>
              <a:gd name="T5" fmla="*/ 97 h 1452"/>
              <a:gd name="T6" fmla="*/ 0 w 2330"/>
              <a:gd name="T7" fmla="*/ 366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0" h="1452">
                <a:moveTo>
                  <a:pt x="2046" y="1452"/>
                </a:moveTo>
                <a:cubicBezTo>
                  <a:pt x="2330" y="1153"/>
                  <a:pt x="2049" y="821"/>
                  <a:pt x="1813" y="601"/>
                </a:cubicBezTo>
                <a:cubicBezTo>
                  <a:pt x="1569" y="375"/>
                  <a:pt x="1282" y="179"/>
                  <a:pt x="956" y="97"/>
                </a:cubicBezTo>
                <a:cubicBezTo>
                  <a:pt x="572" y="0"/>
                  <a:pt x="292" y="101"/>
                  <a:pt x="0" y="366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2" name="Freeform 1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795" y="-1437"/>
            <a:ext cx="792955" cy="460868"/>
          </a:xfrm>
          <a:custGeom>
            <a:avLst/>
            <a:gdLst>
              <a:gd name="T0" fmla="*/ 222 w 222"/>
              <a:gd name="T1" fmla="*/ 0 h 129"/>
              <a:gd name="T2" fmla="*/ 0 w 222"/>
              <a:gd name="T3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222" h="129">
                <a:moveTo>
                  <a:pt x="222" y="0"/>
                </a:moveTo>
                <a:cubicBezTo>
                  <a:pt x="152" y="35"/>
                  <a:pt x="76" y="78"/>
                  <a:pt x="0" y="129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4" name="Freeform 1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2775" y="-5028"/>
            <a:ext cx="446485" cy="264549"/>
          </a:xfrm>
          <a:custGeom>
            <a:avLst/>
            <a:gdLst>
              <a:gd name="T0" fmla="*/ 125 w 125"/>
              <a:gd name="T1" fmla="*/ 0 h 74"/>
              <a:gd name="T2" fmla="*/ 0 w 125"/>
              <a:gd name="T3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25" h="74">
                <a:moveTo>
                  <a:pt x="125" y="0"/>
                </a:moveTo>
                <a:cubicBezTo>
                  <a:pt x="85" y="22"/>
                  <a:pt x="43" y="47"/>
                  <a:pt x="0" y="74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6" name="Freeform 1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-795" y="-1437"/>
            <a:ext cx="267890" cy="160406"/>
          </a:xfrm>
          <a:custGeom>
            <a:avLst/>
            <a:gdLst>
              <a:gd name="T0" fmla="*/ 75 w 75"/>
              <a:gd name="T1" fmla="*/ 0 h 45"/>
              <a:gd name="T2" fmla="*/ 0 w 75"/>
              <a:gd name="T3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75" h="45">
                <a:moveTo>
                  <a:pt x="75" y="0"/>
                </a:moveTo>
                <a:cubicBezTo>
                  <a:pt x="50" y="14"/>
                  <a:pt x="25" y="29"/>
                  <a:pt x="0" y="45"/>
                </a:cubicBezTo>
              </a:path>
            </a:pathLst>
          </a:custGeom>
          <a:noFill/>
          <a:ln w="12700" cap="flat">
            <a:solidFill>
              <a:schemeClr val="tx1">
                <a:alpha val="20000"/>
              </a:schemeClr>
            </a:solidFill>
            <a:prstDash val="dashDot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28" name="Freeform 11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4069950" y="-1437"/>
            <a:ext cx="4341019" cy="5135388"/>
          </a:xfrm>
          <a:custGeom>
            <a:avLst/>
            <a:gdLst>
              <a:gd name="T0" fmla="*/ 1094 w 1216"/>
              <a:gd name="T1" fmla="*/ 1436 h 1436"/>
              <a:gd name="T2" fmla="*/ 709 w 1216"/>
              <a:gd name="T3" fmla="*/ 551 h 1436"/>
              <a:gd name="T4" fmla="*/ 0 w 1216"/>
              <a:gd name="T5" fmla="*/ 0 h 1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6" h="1436">
                <a:moveTo>
                  <a:pt x="1094" y="1436"/>
                </a:moveTo>
                <a:cubicBezTo>
                  <a:pt x="1216" y="1114"/>
                  <a:pt x="904" y="770"/>
                  <a:pt x="709" y="551"/>
                </a:cubicBezTo>
                <a:cubicBezTo>
                  <a:pt x="509" y="327"/>
                  <a:pt x="274" y="127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0" name="Freeform 21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6926260" y="2154"/>
            <a:ext cx="2213372" cy="1916493"/>
          </a:xfrm>
          <a:custGeom>
            <a:avLst/>
            <a:gdLst>
              <a:gd name="T0" fmla="*/ 620 w 620"/>
              <a:gd name="T1" fmla="*/ 536 h 536"/>
              <a:gd name="T2" fmla="*/ 0 w 620"/>
              <a:gd name="T3" fmla="*/ 0 h 536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20" h="536">
                <a:moveTo>
                  <a:pt x="620" y="536"/>
                </a:moveTo>
                <a:cubicBezTo>
                  <a:pt x="404" y="314"/>
                  <a:pt x="196" y="138"/>
                  <a:pt x="0" y="0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2" name="Freeform 2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7515619" y="-1437"/>
            <a:ext cx="1624013" cy="1018698"/>
          </a:xfrm>
          <a:custGeom>
            <a:avLst/>
            <a:gdLst>
              <a:gd name="T0" fmla="*/ 0 w 455"/>
              <a:gd name="T1" fmla="*/ 0 h 285"/>
              <a:gd name="T2" fmla="*/ 455 w 455"/>
              <a:gd name="T3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55" h="285">
                <a:moveTo>
                  <a:pt x="0" y="0"/>
                </a:moveTo>
                <a:cubicBezTo>
                  <a:pt x="153" y="85"/>
                  <a:pt x="308" y="180"/>
                  <a:pt x="455" y="285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4" name="Freeform 23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8468119" y="-1437"/>
            <a:ext cx="671513" cy="401015"/>
          </a:xfrm>
          <a:custGeom>
            <a:avLst/>
            <a:gdLst>
              <a:gd name="T0" fmla="*/ 0 w 188"/>
              <a:gd name="T1" fmla="*/ 0 h 112"/>
              <a:gd name="T2" fmla="*/ 188 w 188"/>
              <a:gd name="T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88" h="112">
                <a:moveTo>
                  <a:pt x="0" y="0"/>
                </a:moveTo>
                <a:cubicBezTo>
                  <a:pt x="63" y="36"/>
                  <a:pt x="126" y="73"/>
                  <a:pt x="188" y="112"/>
                </a:cubicBezTo>
              </a:path>
            </a:pathLst>
          </a:custGeom>
          <a:noFill/>
          <a:ln w="9525" cap="flat">
            <a:solidFill>
              <a:schemeClr val="tx1">
                <a:alpha val="20000"/>
              </a:schemeClr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36" name="Freeform: Shape 35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rot="20931529">
            <a:off x="564058" y="1663530"/>
            <a:ext cx="3314068" cy="3194706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" panose="02060603020205020403"/>
              <a:ea typeface="+mn-ea"/>
              <a:cs typeface="+mn-cs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187515" y="853160"/>
            <a:ext cx="6318848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习作：</a:t>
            </a:r>
            <a:endParaRPr lang="en-US" altLang="zh-CN" sz="4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笔尖</a:t>
            </a:r>
            <a:r>
              <a:rPr lang="zh-CN" altLang="en-US" sz="4800" b="1" dirty="0">
                <a:latin typeface="黑体" panose="02010609060101010101" pitchFamily="49" charset="-122"/>
                <a:ea typeface="黑体" panose="02010609060101010101" pitchFamily="49" charset="-122"/>
              </a:rPr>
              <a:t>流出</a:t>
            </a:r>
            <a:r>
              <a:rPr lang="zh-CN" altLang="en-US" sz="4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的故事</a:t>
            </a:r>
            <a:endParaRPr lang="zh-CN" altLang="en-US" sz="4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417" y="4187405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417" y="4579383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文本框 15">
            <a:hlinkClick r:id="rId2" action="ppaction://hlinksldjump"/>
          </p:cNvPr>
          <p:cNvSpPr txBox="1"/>
          <p:nvPr/>
        </p:nvSpPr>
        <p:spPr>
          <a:xfrm>
            <a:off x="7526530" y="4176669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7" name="文本框 14">
            <a:hlinkClick r:id="rId3" action="ppaction://hlinksldjump"/>
          </p:cNvPr>
          <p:cNvSpPr txBox="1"/>
          <p:nvPr/>
        </p:nvSpPr>
        <p:spPr>
          <a:xfrm>
            <a:off x="7526530" y="4568647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第二课时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29" name="图片 28" descr="卡通人物&#10;&#10;描述已自动生成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623" y="1677496"/>
            <a:ext cx="3002694" cy="3014243"/>
          </a:xfrm>
          <a:prstGeom prst="rect">
            <a:avLst/>
          </a:prstGeom>
        </p:spPr>
      </p:pic>
      <p:grpSp>
        <p:nvGrpSpPr>
          <p:cNvPr id="31" name="组合 30"/>
          <p:cNvGrpSpPr/>
          <p:nvPr/>
        </p:nvGrpSpPr>
        <p:grpSpPr>
          <a:xfrm>
            <a:off x="35243" y="153020"/>
            <a:ext cx="2771800" cy="276999"/>
            <a:chOff x="-36512" y="153020"/>
            <a:chExt cx="2771800" cy="276999"/>
          </a:xfrm>
        </p:grpSpPr>
        <p:sp>
          <p:nvSpPr>
            <p:cNvPr id="33" name="矩形 32"/>
            <p:cNvSpPr/>
            <p:nvPr/>
          </p:nvSpPr>
          <p:spPr>
            <a:xfrm flipH="1">
              <a:off x="-36512" y="159510"/>
              <a:ext cx="2771800" cy="252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5" name="文本框 1"/>
            <p:cNvSpPr txBox="1"/>
            <p:nvPr/>
          </p:nvSpPr>
          <p:spPr>
            <a:xfrm>
              <a:off x="17771" y="153020"/>
              <a:ext cx="15696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语文  </a:t>
              </a:r>
              <a:r>
                <a:rPr kumimoji="1" lang="zh-CN" altLang="en-US" sz="1200" dirty="0">
                  <a:latin typeface="黑体" panose="02010609060101010101" pitchFamily="49" charset="-122"/>
                  <a:ea typeface="黑体" panose="02010609060101010101" pitchFamily="49" charset="-122"/>
                </a:rPr>
                <a:t>六</a:t>
              </a:r>
              <a:r>
                <a:rPr kumimoji="1" lang="zh-CN" altLang="en-US" sz="1200" dirty="0" smtClean="0">
                  <a:latin typeface="黑体" panose="02010609060101010101" pitchFamily="49" charset="-122"/>
                  <a:ea typeface="黑体" panose="02010609060101010101" pitchFamily="49" charset="-122"/>
                </a:rPr>
                <a:t>年级  上册</a:t>
              </a:r>
              <a:endPara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976296" y="907613"/>
            <a:ext cx="7174523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414992" y="1339191"/>
            <a:ext cx="429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技巧总结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636395" y="2080260"/>
            <a:ext cx="641667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讲故事要说清故事的起因、经过和结果。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设计情节要根据人物的身份和性格。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情节最好有些曲折，不要写得太平。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环境描写不要集中，用一两句进行点染即可。</a:t>
            </a:r>
            <a:endParaRPr lang="zh-CN" altLang="en-US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4"/>
          <p:cNvSpPr txBox="1"/>
          <p:nvPr/>
        </p:nvSpPr>
        <p:spPr>
          <a:xfrm>
            <a:off x="3594897" y="1891948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审题指导</a:t>
            </a:r>
            <a:endParaRPr lang="zh-CN" altLang="en-US" sz="54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10000" b="90000" l="10000" r="90000">
                        <a14:foregroundMark x1="27600" y1="26000" x2="29800" y2="29000"/>
                        <a14:foregroundMark x1="15200" y1="49200" x2="21000" y2="49600"/>
                        <a14:foregroundMark x1="25000" y1="75400" x2="30800" y2="70200"/>
                        <a14:foregroundMark x1="72000" y1="70600" x2="74600" y2="73800"/>
                        <a14:foregroundMark x1="83000" y1="48800" x2="87600" y2="48800"/>
                        <a14:foregroundMark x1="74000" y1="26400" x2="77600" y2="23600"/>
                        <a14:foregroundMark x1="51400" y1="16200" x2="51800" y2="108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749" y="1464439"/>
            <a:ext cx="1996516" cy="19965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3448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文本框 14"/>
          <p:cNvSpPr txBox="1"/>
          <p:nvPr/>
        </p:nvSpPr>
        <p:spPr>
          <a:xfrm>
            <a:off x="12113" y="352712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57275" y="397609"/>
            <a:ext cx="704850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本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单元学习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的几篇课文都是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虚构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的故事，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读起来却像在生活中发生过一样，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因为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这些故事都能从生活中找到影子。</a:t>
            </a:r>
            <a:b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</a:b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    虚构的故事往往情节曲折，有较鲜明的人物形象，读来比较吸引人。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下面提供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了三组环境和人物，从中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选择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一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组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或自己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创设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一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组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，展开丰富的想象，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创编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故事。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933699" y="1918206"/>
            <a:ext cx="3137502" cy="3076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对话气泡: 圆角矩形 20"/>
          <p:cNvSpPr/>
          <p:nvPr/>
        </p:nvSpPr>
        <p:spPr>
          <a:xfrm>
            <a:off x="6327217" y="1933650"/>
            <a:ext cx="1778558" cy="538780"/>
          </a:xfrm>
          <a:prstGeom prst="wedgeRoundRectCallout">
            <a:avLst>
              <a:gd name="adj1" fmla="val -61434"/>
              <a:gd name="adj2" fmla="val -37123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000" b="1" dirty="0"/>
              <a:t>写作内容</a:t>
            </a:r>
            <a:endParaRPr lang="zh-CN" alt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" y="2381250"/>
            <a:ext cx="4495800" cy="13220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环境：开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满丁香花的校园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人物：淘气包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张明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雷厉风行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的班长王寒冰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充满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活力的年轻班主任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李军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8200" y="2647950"/>
            <a:ext cx="4495800" cy="10147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环境：冬日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黄昏时车来人往的街头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人物：充满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爱心的少年陆天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志愿者徐明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33699" y="3829050"/>
            <a:ext cx="3276601" cy="101566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环境：月光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下的村庄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人物：铁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蛋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铁</a:t>
            </a: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蛋远道而来的</a:t>
            </a:r>
            <a:r>
              <a:rPr lang="zh-CN" altLang="en-US" sz="2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表哥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1" grpId="0" bldLvl="0" animBg="1"/>
      <p:bldP spid="5" grpId="0" bldLvl="0" animBg="1"/>
      <p:bldP spid="12" grpId="0" bldLvl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8399" y="325963"/>
            <a:ext cx="8194615" cy="481753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291190" y="1099057"/>
            <a:ext cx="3948944" cy="2061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题目</a:t>
            </a:r>
            <a:r>
              <a:rPr lang="zh-CN" altLang="en-US" sz="32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中的“故事”指的是小说文体，结合课文看一下，小说有什么特点。</a:t>
            </a:r>
            <a:endParaRPr lang="zh-CN" altLang="en-US" sz="32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1161841" y="1633903"/>
            <a:ext cx="693336" cy="622997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桥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1973141" y="678680"/>
            <a:ext cx="312859" cy="246457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188342" y="585379"/>
            <a:ext cx="59364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大洪水来了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老支书组织撤退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群众先走，党员后走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老支书拉下一个抢着走的年轻人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最后年轻人和老支书一起被洪水冲走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一位老太太来祭奠她的儿子和丈夫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1411793" y="3464536"/>
            <a:ext cx="6320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情节虚构：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现实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中没有这么一位老支书，这件事也并非真实发生过。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p="http://schemas.openxmlformats.org/presentationml/2006/main">
  <p:tag name="COMMONDATA" val="eyJoZGlkIjoiMDUzMmRhYzhkNzM3Y2ZlODExZjhhYzliMDJjYzA0ZGIifQ=="/>
  <p:tag name="KSO_WPP_MARK_KEY" val="4f93a018-8ec6-4154-a1cb-a33f8fe9b50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000" b="1" dirty="0" smtClean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4663</Words>
  <Application>WPS 演示</Application>
  <PresentationFormat>全屏显示(16:9)</PresentationFormat>
  <Paragraphs>360</Paragraphs>
  <Slides>50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50</vt:i4>
      </vt:variant>
    </vt:vector>
  </HeadingPairs>
  <TitlesOfParts>
    <vt:vector size="66" baseType="lpstr">
      <vt:lpstr>Arial</vt:lpstr>
      <vt:lpstr>宋体</vt:lpstr>
      <vt:lpstr>Wingdings</vt:lpstr>
      <vt:lpstr>黑体</vt:lpstr>
      <vt:lpstr>Rockwell</vt:lpstr>
      <vt:lpstr>幼圆</vt:lpstr>
      <vt:lpstr>楷体</vt:lpstr>
      <vt:lpstr>微软雅黑</vt:lpstr>
      <vt:lpstr>等线</vt:lpstr>
      <vt:lpstr>Calibri</vt:lpstr>
      <vt:lpstr>Arial Unicode MS</vt:lpstr>
      <vt:lpstr>Times New Roman</vt:lpstr>
      <vt:lpstr>仿宋</vt:lpstr>
      <vt:lpstr>Xingkai SC</vt:lpstr>
      <vt:lpstr>Office 主题​​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93</cp:revision>
  <dcterms:created xsi:type="dcterms:W3CDTF">2020-03-09T08:43:00Z</dcterms:created>
  <dcterms:modified xsi:type="dcterms:W3CDTF">2022-12-25T17:46:26Z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818395E449E142E2BAC7F302AC77B369</vt:lpwstr>
  </property>
</Properties>
</file>