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1131" r:id="rId3"/>
    <p:sldId id="323" r:id="rId5"/>
    <p:sldId id="1115" r:id="rId6"/>
    <p:sldId id="1089" r:id="rId7"/>
    <p:sldId id="1090" r:id="rId8"/>
    <p:sldId id="1091" r:id="rId9"/>
    <p:sldId id="1117" r:id="rId10"/>
    <p:sldId id="1122" r:id="rId11"/>
    <p:sldId id="1123" r:id="rId12"/>
    <p:sldId id="1118" r:id="rId13"/>
    <p:sldId id="1119" r:id="rId14"/>
    <p:sldId id="1102" r:id="rId15"/>
    <p:sldId id="1129" r:id="rId16"/>
    <p:sldId id="1106" r:id="rId17"/>
    <p:sldId id="1126" r:id="rId18"/>
    <p:sldId id="1113" r:id="rId19"/>
    <p:sldId id="1098" r:id="rId20"/>
    <p:sldId id="1104" r:id="rId21"/>
    <p:sldId id="1114" r:id="rId22"/>
    <p:sldId id="1127" r:id="rId23"/>
    <p:sldId id="1099" r:id="rId24"/>
    <p:sldId id="1128" r:id="rId25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0"/>
    </p:embeddedFont>
    <p:embeddedFont>
      <p:font typeface="楷体" panose="02010609060101010101" pitchFamily="49" charset="-122"/>
      <p:regular r:id="rId31"/>
    </p:embeddedFont>
    <p:embeddedFont>
      <p:font typeface="微软雅黑" panose="020B0503020204020204" charset="-122"/>
      <p:regular r:id="rId32"/>
    </p:embeddedFont>
    <p:embeddedFont>
      <p:font typeface="Calibri" panose="020F0502020204030204" charset="0"/>
      <p:regular r:id="rId33"/>
      <p:bold r:id="rId34"/>
      <p:italic r:id="rId35"/>
      <p:boldItalic r:id="rId36"/>
    </p:embeddedFont>
    <p:embeddedFont>
      <p:font typeface="汉语拼音" panose="000B0604020202020204" pitchFamily="34" charset="0"/>
      <p:regular r:id="rId37"/>
    </p:embeddedFont>
  </p:embeddedFontLst>
  <p:custDataLst>
    <p:tags r:id="rId3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00"/>
    <a:srgbClr val="FF0000"/>
    <a:srgbClr val="D60093"/>
    <a:srgbClr val="A38302"/>
    <a:srgbClr val="0066FF"/>
    <a:srgbClr val="FEFCDE"/>
    <a:srgbClr val="00B05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9814" autoAdjust="0"/>
  </p:normalViewPr>
  <p:slideViewPr>
    <p:cSldViewPr>
      <p:cViewPr>
        <p:scale>
          <a:sx n="100" d="100"/>
          <a:sy n="100" d="100"/>
        </p:scale>
        <p:origin x="-558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If?  </a:t>
            </a:r>
            <a:r>
              <a:rPr lang="zh-CN" altLang="en-US" dirty="0"/>
              <a:t>本单元的课文中有很多这样的语句，值得我们品味、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积累。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词句段运用“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/>
              <a:t>)</a:t>
            </a:r>
            <a:r>
              <a:rPr lang="zh-CN" altLang="en-US" dirty="0"/>
              <a:t>元旦快到了，为元旦联欢会设计一个海报吧。要有打动人的宣传语，还可</a:t>
            </a:r>
            <a:endParaRPr lang="zh-CN" altLang="en-US" dirty="0"/>
          </a:p>
          <a:p>
            <a:r>
              <a:rPr lang="zh-CN" altLang="en-US" dirty="0"/>
              <a:t>    以配上好看的图画，看看谁制作的海报最吸引人。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.#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IE </a:t>
            </a:r>
            <a:r>
              <a:rPr lang="zh-CN" altLang="en-US" dirty="0"/>
              <a:t>餘 德 罐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264992" y="9297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7586" name="Picture 2" descr="http://pic67.nipic.com/file/20150519/12380943_151728384734_2.png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89901" b="1405"/>
          <a:stretch>
            <a:fillRect/>
          </a:stretch>
        </p:blipFill>
        <p:spPr bwMode="auto">
          <a:xfrm flipV="1">
            <a:off x="-756592" y="4783460"/>
            <a:ext cx="10081120" cy="3600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hyperlink" Target="https://www.gushiwen.org/GuShiWen_9e828e9ac8.aspx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hdphoto" Target="../media/image13.wdp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0.so.qhimgs1.com/sdr/400__/t018a2fbd1755bc8e6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25886"/>
            <a:ext cx="9144000" cy="5195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3923928" cy="288032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61281" y="13451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 六年级  上册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965450" y="1920875"/>
            <a:ext cx="3213100" cy="991870"/>
          </a:xfrm>
          <a:prstGeom prst="rect">
            <a:avLst/>
          </a:prstGeom>
          <a:solidFill>
            <a:schemeClr val="bg1">
              <a:alpha val="75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6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lang="zh-CN" altLang="en-US" sz="6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699542"/>
            <a:ext cx="1872208" cy="64698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第四单元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0" name="AutoShape 2" descr="http://p1.so.qhimgs1.com/bdr/585__/t01eeefd3f5327edf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411510"/>
            <a:ext cx="763284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张飞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睁圆环眼，隐隐见后军青罗伞盖、旄钺旌旗来到，料得是曹操心疑，亲自来看。飞乃厉声大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喝曰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我乃燕人张翼德也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谁敢与我决一死战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声如巨雷。曹军闻之，尽皆股栗。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576" y="2283718"/>
            <a:ext cx="73448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133206" y="3147814"/>
            <a:ext cx="4752528" cy="1728192"/>
            <a:chOff x="3707904" y="3232051"/>
            <a:chExt cx="4752528" cy="1728192"/>
          </a:xfrm>
        </p:grpSpPr>
        <p:sp>
          <p:nvSpPr>
            <p:cNvPr id="3" name="云形 2"/>
            <p:cNvSpPr/>
            <p:nvPr/>
          </p:nvSpPr>
          <p:spPr>
            <a:xfrm>
              <a:off x="3707904" y="3232051"/>
              <a:ext cx="4752528" cy="1728192"/>
            </a:xfrm>
            <a:prstGeom prst="cloud">
              <a:avLst/>
            </a:prstGeom>
            <a:solidFill>
              <a:srgbClr val="FF6600">
                <a:alpha val="60000"/>
              </a:srgb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072383" y="3493025"/>
              <a:ext cx="41112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    思考：从哪些地方能感受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到张飞的</a:t>
              </a:r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神勇之气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？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755576" y="3018627"/>
            <a:ext cx="37444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7740352" y="1747715"/>
            <a:ext cx="288032" cy="26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6244" y="1275606"/>
            <a:ext cx="1832553" cy="58477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正面描写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14396" y="339502"/>
            <a:ext cx="6726292" cy="2336344"/>
            <a:chOff x="2310204" y="667454"/>
            <a:chExt cx="6726292" cy="233634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0204" y="667454"/>
              <a:ext cx="6726292" cy="2336344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768052" y="1358572"/>
              <a:ext cx="605241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飞乃厉声大喝曰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:“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我乃燕人张翼德也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!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谁敢与我决一死战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?”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声如巨雷。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88797" y="2574801"/>
            <a:ext cx="6726292" cy="2336344"/>
            <a:chOff x="2310204" y="667454"/>
            <a:chExt cx="6726292" cy="233634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0204" y="667454"/>
              <a:ext cx="6726292" cy="2336344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2921199" y="1456491"/>
              <a:ext cx="526033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曹军闻之，尽皆股栗。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6244" y="3219822"/>
            <a:ext cx="1832553" cy="584775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侧面描写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83768" y="1694587"/>
            <a:ext cx="54013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读一读，体会人物复杂的内心世界。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9702"/>
            <a:ext cx="1379901" cy="197749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449348" y="411510"/>
            <a:ext cx="224452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词句段运用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620" y="1160869"/>
            <a:ext cx="8088630" cy="248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桑娜脸色苍白，神情激动。她忐忑不安地想：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他会说什么呢？这是闹着玩的吗？自己的五个孩子已经够他受的了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是他来啦？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不，还没来！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为什么把他们抱过来啊？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他会揍我的！那也活该，我自作自受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嗯，揍我一顿也好！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6699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体恤丈夫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98808" y="66992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又害怕丈夫突然回来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32264" y="6699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做好决断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84978" y="66992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责问自己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66358" y="2222343"/>
            <a:ext cx="720080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832" y="2211710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1782780" y="792745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5268951" y="792745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7216237" y="792745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8940" y="3651870"/>
            <a:ext cx="736611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这段话是用什么方法来刻画人物内心不安的？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15816" y="4280778"/>
            <a:ext cx="374441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省略号、问号、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叹号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86489" y="2207009"/>
            <a:ext cx="720080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94489" y="2225680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57006" y="2694545"/>
            <a:ext cx="620425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1771" y="2694500"/>
            <a:ext cx="62328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16269" y="2694500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26158" y="1779662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283968" y="1772047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45164" y="3147814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283967" y="2694500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07444" y="2231459"/>
            <a:ext cx="234107" cy="3600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2" grpId="0"/>
      <p:bldP spid="1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bldLvl="0" animBg="1"/>
      <p:bldP spid="30" grpId="0" bldLvl="0" animBg="1"/>
      <p:bldP spid="31" grpId="0" bldLvl="0" animBg="1"/>
      <p:bldP spid="32" grpId="0" bldLvl="0" animBg="1"/>
      <p:bldP spid="24" grpId="0" animBg="1"/>
      <p:bldP spid="25" grpId="0" animBg="1"/>
      <p:bldP spid="26" grpId="0" animBg="1"/>
      <p:bldP spid="27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127522"/>
            <a:ext cx="851469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心紧缩着，我担心这个年轻的战士会实在忍耐不住突然跳起来，或者突然叫出声来。我几次回过头来，不敢朝他那儿看，不忍看着我的战友被活活烧死，但是我又忍不住不看。我心里像刀绞一般，眼泪模糊了我的眼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16" y="61224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为战友心痛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62786" y="61224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担心暴露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70662" y="61224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忍不住不看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66724" y="61224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不忍心看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1364545" y="688902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17" name="右箭头 16"/>
          <p:cNvSpPr/>
          <p:nvPr/>
        </p:nvSpPr>
        <p:spPr>
          <a:xfrm>
            <a:off x="2768483" y="688902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18" name="右箭头 17"/>
          <p:cNvSpPr/>
          <p:nvPr/>
        </p:nvSpPr>
        <p:spPr>
          <a:xfrm>
            <a:off x="4172421" y="688902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1" name="矩形 20"/>
          <p:cNvSpPr/>
          <p:nvPr/>
        </p:nvSpPr>
        <p:spPr>
          <a:xfrm>
            <a:off x="6105432" y="61224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盼望出现奇迹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5807191" y="688902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3" name="矩形 22"/>
          <p:cNvSpPr/>
          <p:nvPr/>
        </p:nvSpPr>
        <p:spPr>
          <a:xfrm>
            <a:off x="7971032" y="61224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心如刀绞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右箭头 23"/>
          <p:cNvSpPr/>
          <p:nvPr/>
        </p:nvSpPr>
        <p:spPr>
          <a:xfrm>
            <a:off x="7672793" y="688902"/>
            <a:ext cx="300540" cy="21602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5" name="矩形 24"/>
          <p:cNvSpPr/>
          <p:nvPr/>
        </p:nvSpPr>
        <p:spPr>
          <a:xfrm>
            <a:off x="588819" y="3753789"/>
            <a:ext cx="7992888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背景：原文记叙了发生在朝鲜战场上的革命故事，邱少云在执行潜伏任务时，潜伏的茅草丛被敌人用燃烧弹打着，自己燃烧了起来，但为了整个斗争的胜利，他一动不动，在烈火中壮烈牺牲。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339752" y="3003798"/>
            <a:ext cx="3775393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“我”内心痛苦的变化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21" grpId="0"/>
      <p:bldP spid="22" grpId="0" animBg="1"/>
      <p:bldP spid="23" grpId="0"/>
      <p:bldP spid="24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1680" y="1275606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在生活中，你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有没有做过错事，想认错又不敢，或想做好事又不好意思做的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经历？写一写内心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经历这些事时的心理变化过程。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03" y="1360213"/>
            <a:ext cx="1379901" cy="19774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4200" y="1275606"/>
            <a:ext cx="7976235" cy="3192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路灯亮了，我的心咯噔一下：糟了，这回又晚了。我慌慌张张向家里跑去。一路上，爸爸黑边眼镜后面那双严厉的眼睛，不时出现在我眼前。我忐忑不安，心里七上八下，像揣着一只小兔子似的。我匆匆地一路小跑，心里不住地埋怨自己：前几天爸爸刚说过，放学后要直接回家，不要到别处去玩。可是我刚遵守了几天，就又忘记了。这回爸爸一定会特别生气，说不定还要揍我呢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75856" y="411510"/>
            <a:ext cx="2244525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我来说一说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1072029"/>
            <a:ext cx="3744416" cy="3842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贺知章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少小离家老大回，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乡音无改鬓毛衰。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8486" name="AutoShape 6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488" name="AutoShape 8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" cstate="print">
            <a:lum bright="6000" contrast="6000"/>
          </a:blip>
          <a:srcRect l="12083" t="17639"/>
          <a:stretch>
            <a:fillRect/>
          </a:stretch>
        </p:blipFill>
        <p:spPr bwMode="auto">
          <a:xfrm>
            <a:off x="5364088" y="1563638"/>
            <a:ext cx="2975610" cy="308419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449348" y="411510"/>
            <a:ext cx="183255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79304" y="1187301"/>
            <a:ext cx="6264696" cy="296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贺知章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季真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，号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四明狂客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越州（今绍兴）永兴（今浙江萧山）人，贺知章诗文以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见长，除祭神乐章、应制诗外，其写景、抒怀之作风格独特，清新潇洒，著名的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咏柳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两首诗脍炙人口，千古传诵，今尚存录入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全唐诗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共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首。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1938" y="1059582"/>
            <a:ext cx="244792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1"/>
          <p:cNvSpPr>
            <a:spLocks noChangeArrowheads="1"/>
          </p:cNvSpPr>
          <p:nvPr/>
        </p:nvSpPr>
        <p:spPr bwMode="auto">
          <a:xfrm>
            <a:off x="755576" y="1275606"/>
            <a:ext cx="7560840" cy="3044190"/>
          </a:xfrm>
          <a:prstGeom prst="rect">
            <a:avLst/>
          </a:prstGeom>
          <a:solidFill>
            <a:srgbClr val="F0EFE2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贺知章在唐玄宗天宝三年（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744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年），辞去朝廷官职，告老返回故乡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，已八十六岁。此时距他离开家乡已有五十多个年头。人生易老，世事沧桑，他心头有无限感慨，于是写下了这组诗。</a:t>
            </a:r>
            <a:endParaRPr kumimoji="0" lang="zh-CN" sz="3200" b="0" i="0" u="none" strike="noStrike" cap="none" normalizeH="0" baseline="0" dirty="0">
              <a:ln>
                <a:noFill/>
              </a:ln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95" y="350135"/>
            <a:ext cx="19052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写作背景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575" y="2129780"/>
            <a:ext cx="3164869" cy="199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3129" y="2309614"/>
            <a:ext cx="2596746" cy="185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7066" y="555526"/>
            <a:ext cx="7848872" cy="105413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学完本单元的小说，我们感受到了人性的光辉，也感受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到忠于革命的崇高品质。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AutoShape 6" descr="http://img01.taopic.com/160715/240495-160G50IU1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440" name="AutoShape 8" descr="http://img01.taopic.com/160715/240495-160G50IU1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026" name="Picture 2" descr="https://gimg2.baidu.com/image_search/src=http%3A%2F%2Ffiles.eduuu.com%2Fimg%2F2017%2F07%2F12%2F181157_5965f5ede30a5.jpg&amp;refer=http%3A%2F%2Ffiles.eduuu.com&amp;app=2002&amp;size=f9999,10000&amp;q=a80&amp;n=0&amp;g=0n&amp;fmt=auto?sec=1651820452&amp;t=d290a0c490a81db60786493d0af2113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616" y="2309614"/>
            <a:ext cx="2777505" cy="1851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6516" y="1027429"/>
            <a:ext cx="3744416" cy="3449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贺知章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少小离家老大回，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乡音无改鬓毛衰。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8486" name="AutoShape 6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488" name="AutoShape 8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" cstate="print">
            <a:lum bright="6000" contrast="6000"/>
          </a:blip>
          <a:srcRect l="12083" t="17639"/>
          <a:stretch>
            <a:fillRect/>
          </a:stretch>
        </p:blipFill>
        <p:spPr bwMode="auto">
          <a:xfrm>
            <a:off x="6888621" y="2427734"/>
            <a:ext cx="2255379" cy="233768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-15246" y="347712"/>
            <a:ext cx="6531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自由读诗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，理解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诗句大意。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1913045"/>
            <a:ext cx="3600400" cy="523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脸旁靠近耳朵的头发。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50385" y="2766508"/>
            <a:ext cx="720080" cy="360040"/>
          </a:xfrm>
          <a:prstGeom prst="rect">
            <a:avLst/>
          </a:prstGeom>
          <a:grpFill/>
          <a:ln w="190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059832" y="2427734"/>
            <a:ext cx="1512168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07904" y="3219822"/>
            <a:ext cx="3600400" cy="523220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0070C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shuāi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，疏落、减少。</a:t>
            </a:r>
            <a:endParaRPr lang="zh-CN" altLang="en-US" sz="28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131840" y="3126548"/>
            <a:ext cx="288032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347864" y="3147814"/>
            <a:ext cx="360040" cy="720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AutoShape 2" descr="诗">
            <a:hlinkClick r:id="rId1"/>
          </p:cNvPr>
          <p:cNvSpPr>
            <a:spLocks noChangeAspect="1" noChangeArrowheads="1"/>
          </p:cNvSpPr>
          <p:nvPr/>
        </p:nvSpPr>
        <p:spPr bwMode="auto">
          <a:xfrm>
            <a:off x="5207000" y="-76200"/>
            <a:ext cx="95561" cy="4571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95636" y="1347614"/>
            <a:ext cx="6552728" cy="2677656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我年少时离开家乡，到迟暮之年才回来。我的乡音虽未改变，鬓角的毛发却已斑白。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家乡的儿童们看见我，没有一个认识我。他们笑着询问我：这客人是从哪里来的呀？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5552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诗歌大意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6" name="AutoShape 6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488" name="AutoShape 8" descr="http://hot.online.sh.cn/images/attachement/jpeg/site1/20170728/IMG0025116acb604512063072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27584" y="915566"/>
            <a:ext cx="7200800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运用多种形式朗读古诗，试着在多读的基础上背诵积累古诗吧！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14183" y="2905368"/>
            <a:ext cx="203773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同桌练读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56857" y="2905368"/>
            <a:ext cx="111120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齐读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67744" y="1475296"/>
            <a:ext cx="583264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在这个单元的学习中，我们是怎样理解小说中的人物形象的呢？结合课文说一说。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95686"/>
            <a:ext cx="1715626" cy="245861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58929" y="411510"/>
            <a:ext cx="182614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987574"/>
            <a:ext cx="7632848" cy="181588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这个单元的三篇课文都是小说。小说一般有比较鲜明的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人物形象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，如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中的老支书、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穷人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中的桑娜。怎样理解小说的人物形象呢？我们先以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穷人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为例来谈一谈。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7584" y="3075806"/>
            <a:ext cx="7845323" cy="1641163"/>
            <a:chOff x="827584" y="3075806"/>
            <a:chExt cx="7845323" cy="1641163"/>
          </a:xfrm>
        </p:grpSpPr>
        <p:sp>
          <p:nvSpPr>
            <p:cNvPr id="4" name="矩形 3"/>
            <p:cNvSpPr/>
            <p:nvPr/>
          </p:nvSpPr>
          <p:spPr>
            <a:xfrm>
              <a:off x="827584" y="3075806"/>
              <a:ext cx="6696744" cy="156845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留意人物的语言、动作、心理活动，可以帮助我们深入地理解人物形象。如，关注写桑娜语言、动作、心理的内容，可以感受到她对丈夫的担忧、体贴，以及对邻居的关心。</a:t>
              </a:r>
              <a:endPara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2050" name="Picture 2" descr="G:\新建文件夹\图片1.png图片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 flipH="1">
              <a:off x="7743902" y="3507854"/>
              <a:ext cx="929005" cy="1209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15" y="895517"/>
            <a:ext cx="1102137" cy="15214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8612" y="987574"/>
            <a:ext cx="7545796" cy="1198880"/>
            <a:chOff x="698612" y="987574"/>
            <a:chExt cx="7545796" cy="1198880"/>
          </a:xfrm>
        </p:grpSpPr>
        <p:sp>
          <p:nvSpPr>
            <p:cNvPr id="2" name="矩形 1"/>
            <p:cNvSpPr/>
            <p:nvPr/>
          </p:nvSpPr>
          <p:spPr>
            <a:xfrm>
              <a:off x="1835696" y="987574"/>
              <a:ext cx="6408712" cy="1198880"/>
            </a:xfrm>
            <a:prstGeom prst="rect">
              <a:avLst/>
            </a:prstGeom>
            <a:ln>
              <a:prstDash val="lgDash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我们还可以通过小说的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情节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感受人物形象。从桑娜把两个孤儿抱回家的情节中，可以体会到她宁可自己受苦也要照顾孤儿的善良。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74" name="Picture 2" descr="G:\新建文件夹\图片4.png图片4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8612" y="1059582"/>
              <a:ext cx="762000" cy="978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899592" y="2643758"/>
            <a:ext cx="7776864" cy="1938992"/>
            <a:chOff x="899592" y="2643758"/>
            <a:chExt cx="7776864" cy="1938992"/>
          </a:xfrm>
        </p:grpSpPr>
        <p:sp>
          <p:nvSpPr>
            <p:cNvPr id="5" name="矩形 4"/>
            <p:cNvSpPr/>
            <p:nvPr/>
          </p:nvSpPr>
          <p:spPr>
            <a:xfrm>
              <a:off x="899592" y="2643758"/>
              <a:ext cx="6696744" cy="1938992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小说还会借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环境描写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来突显人物形象。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穷人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把故事安排在一个风雨大作、又黑又冷的夜晚，有利于表现穷人生活的艰难，反衬桑娜夫妇的善良以及他们内心世界的富有。关注小说的环境描写，也有利于我们深入地理解人物形象。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" name="Picture 2" descr="G:\新建文件夹\图片3.png图片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740352" y="3401023"/>
              <a:ext cx="936104" cy="113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843558"/>
            <a:ext cx="6747354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在以后的小说阅读中，我们可以多关注人物的语言、动作、心理等描写，以及小说的情节与环境描写，从而深入感受人物形象。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23678"/>
            <a:ext cx="1499602" cy="21490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1680" y="1203598"/>
            <a:ext cx="720080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经典情节往往因为鲜明的人物形象而让人印象深刻。在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三国演义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中，哪些人物的经典情节让你印象深刻呢？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75606"/>
            <a:ext cx="1333268" cy="19106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49348" y="411510"/>
            <a:ext cx="224452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词句段运用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07704" y="3460226"/>
            <a:ext cx="6189265" cy="1116106"/>
            <a:chOff x="1907704" y="3460226"/>
            <a:chExt cx="6189265" cy="1116106"/>
          </a:xfrm>
        </p:grpSpPr>
        <p:sp>
          <p:nvSpPr>
            <p:cNvPr id="3" name="矩形 2"/>
            <p:cNvSpPr/>
            <p:nvPr/>
          </p:nvSpPr>
          <p:spPr>
            <a:xfrm>
              <a:off x="1907704" y="3887437"/>
              <a:ext cx="5256584" cy="461665"/>
            </a:xfrm>
            <a:prstGeom prst="rect">
              <a:avLst/>
            </a:prstGeom>
            <a:ln>
              <a:prstDash val="lgDash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料事如神的诸葛亮、关羽斩华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雄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" name="Picture 2" descr="G:\新建文件夹\图片1.png图片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7239719" y="3460226"/>
              <a:ext cx="857250" cy="1116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520" y="618823"/>
            <a:ext cx="367240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三国演义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简介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1695425"/>
            <a:ext cx="6264696" cy="2676525"/>
          </a:xfrm>
          <a:prstGeom prst="rect">
            <a:avLst/>
          </a:prstGeom>
          <a:ln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描写了从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东汉末年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西晋初年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之间近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年的历史风云。全书反映了三国时代的政治军事斗争，反映了三国时代各种社会矛盾的转化，并概括了这一时代的历史巨变，塑造了一批叱咤风云的三国英雄人物。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C:\Users\Administrator\Desktop\timgNPXXP21B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75606"/>
            <a:ext cx="230924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3465" y="627534"/>
            <a:ext cx="8081010" cy="36990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长坂桥张飞退曹军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中的一个经典情节。描述的是：曹操亲率大军在长坂坡追上了仓皇南撤的刘备。在混战中，赵云及两位夫人与刘备失散。麋芳认为赵云已投降曹操，刘备并不相信，但张飞却信以为真。于是，张飞带着二十多名骑兵来到了长坂桥前。此时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，赵云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怀抱刘禅再度杀入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重围。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张飞让赵云赶紧过桥，自己单人独骑立于长板桥边。他面对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的是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曹操亲自率领的数十万大军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。张飞大吼曹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军一片混乱，一起向西败退。见于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第四十二回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84a22084-138f-4306-b4cb-7b336d886e66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2150</Words>
  <Application>WPS 演示</Application>
  <PresentationFormat>全屏显示(16:9)</PresentationFormat>
  <Paragraphs>127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Calibri</vt:lpstr>
      <vt:lpstr>Arial Unicode MS</vt:lpstr>
      <vt:lpstr>汉语拼音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104</cp:revision>
  <dcterms:created xsi:type="dcterms:W3CDTF">2017-03-17T02:28:00Z</dcterms:created>
  <dcterms:modified xsi:type="dcterms:W3CDTF">2022-12-25T17:54:32Z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B195F07946784554B4B68CB8AE7AC36B</vt:lpwstr>
  </property>
</Properties>
</file>