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gif" ContentType="image/gif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1490" r:id="rId3"/>
    <p:sldId id="1491" r:id="rId5"/>
    <p:sldId id="1042" r:id="rId6"/>
    <p:sldId id="1492" r:id="rId7"/>
    <p:sldId id="1493" r:id="rId8"/>
    <p:sldId id="1494" r:id="rId9"/>
    <p:sldId id="1470" r:id="rId10"/>
    <p:sldId id="1469" r:id="rId11"/>
    <p:sldId id="1096" r:id="rId12"/>
    <p:sldId id="1471" r:id="rId13"/>
    <p:sldId id="1495" r:id="rId14"/>
    <p:sldId id="1499" r:id="rId15"/>
    <p:sldId id="1500" r:id="rId16"/>
    <p:sldId id="1502" r:id="rId17"/>
    <p:sldId id="1501" r:id="rId18"/>
    <p:sldId id="1468" r:id="rId19"/>
    <p:sldId id="1097" r:id="rId20"/>
    <p:sldId id="1497" r:id="rId21"/>
    <p:sldId id="1496" r:id="rId22"/>
    <p:sldId id="1447" r:id="rId23"/>
    <p:sldId id="1435" r:id="rId24"/>
    <p:sldId id="1498" r:id="rId25"/>
    <p:sldId id="1507" r:id="rId26"/>
    <p:sldId id="1504" r:id="rId27"/>
    <p:sldId id="1436" r:id="rId28"/>
    <p:sldId id="1503" r:id="rId29"/>
    <p:sldId id="1439" r:id="rId30"/>
    <p:sldId id="1450" r:id="rId31"/>
    <p:sldId id="1453" r:id="rId32"/>
    <p:sldId id="1505" r:id="rId33"/>
    <p:sldId id="1481" r:id="rId34"/>
    <p:sldId id="1506" r:id="rId35"/>
    <p:sldId id="1454" r:id="rId3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2"/>
    </p:embeddedFont>
    <p:embeddedFont>
      <p:font typeface="楷体" panose="02010609060101010101" pitchFamily="49" charset="-122"/>
      <p:regular r:id="rId43"/>
    </p:embeddedFont>
    <p:embeddedFont>
      <p:font typeface="汉语拼音" panose="000B0604020202020204" pitchFamily="34" charset="0"/>
      <p:regular r:id="rId44"/>
    </p:embeddedFont>
    <p:embeddedFont>
      <p:font typeface="微软雅黑" panose="020B0503020204020204" charset="-122"/>
      <p:regular r:id="rId45"/>
    </p:embeddedFont>
    <p:embeddedFont>
      <p:font typeface="Calibri" panose="020F0502020204030204" charset="0"/>
      <p:regular r:id="rId46"/>
      <p:bold r:id="rId47"/>
      <p:italic r:id="rId48"/>
      <p:boldItalic r:id="rId49"/>
    </p:embeddedFont>
    <p:embeddedFont>
      <p:font typeface="Tahoma" panose="020B0604030504040204" pitchFamily="34" charset="0"/>
      <p:regular r:id="rId50"/>
      <p:bold r:id="rId51"/>
    </p:embeddedFont>
    <p:embeddedFont>
      <p:font typeface="仿宋" panose="02010609060101010101" pitchFamily="49" charset="-122"/>
      <p:regular r:id="rId52"/>
    </p:embeddedFont>
  </p:embeddedFontLst>
  <p:custDataLst>
    <p:tags r:id="rId5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72" userDrawn="1">
          <p15:clr>
            <a:srgbClr val="A4A3A4"/>
          </p15:clr>
        </p15:guide>
        <p15:guide id="3" pos="575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B050"/>
    <a:srgbClr val="FEFCDE"/>
    <a:srgbClr val="0066FF"/>
    <a:srgbClr val="A38302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4519" autoAdjust="0"/>
  </p:normalViewPr>
  <p:slideViewPr>
    <p:cSldViewPr>
      <p:cViewPr>
        <p:scale>
          <a:sx n="110" d="100"/>
          <a:sy n="110" d="100"/>
        </p:scale>
        <p:origin x="-426" y="-126"/>
      </p:cViewPr>
      <p:guideLst>
        <p:guide orient="horz" pos="1620"/>
        <p:guide pos="287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050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1.xml"/><Relationship Id="rId52" Type="http://schemas.openxmlformats.org/officeDocument/2006/relationships/font" Target="fonts/font11.fntdata"/><Relationship Id="rId51" Type="http://schemas.openxmlformats.org/officeDocument/2006/relationships/font" Target="fonts/font10.fntdata"/><Relationship Id="rId50" Type="http://schemas.openxmlformats.org/officeDocument/2006/relationships/font" Target="fonts/font9.fntdata"/><Relationship Id="rId5" Type="http://schemas.openxmlformats.org/officeDocument/2006/relationships/slide" Target="slides/slide2.xml"/><Relationship Id="rId49" Type="http://schemas.openxmlformats.org/officeDocument/2006/relationships/font" Target="fonts/font8.fntdata"/><Relationship Id="rId48" Type="http://schemas.openxmlformats.org/officeDocument/2006/relationships/font" Target="fonts/font7.fntdata"/><Relationship Id="rId47" Type="http://schemas.openxmlformats.org/officeDocument/2006/relationships/font" Target="fonts/font6.fntdata"/><Relationship Id="rId46" Type="http://schemas.openxmlformats.org/officeDocument/2006/relationships/font" Target="fonts/font5.fntdata"/><Relationship Id="rId45" Type="http://schemas.openxmlformats.org/officeDocument/2006/relationships/font" Target="fonts/font4.fntdata"/><Relationship Id="rId44" Type="http://schemas.openxmlformats.org/officeDocument/2006/relationships/font" Target="fonts/font3.fntdata"/><Relationship Id="rId43" Type="http://schemas.openxmlformats.org/officeDocument/2006/relationships/font" Target="fonts/font2.fntdata"/><Relationship Id="rId42" Type="http://schemas.openxmlformats.org/officeDocument/2006/relationships/font" Target="fonts/font1.fntdata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8" Type="http://schemas.openxmlformats.org/officeDocument/2006/relationships/theme" Target="../theme/theme1.xml"/><Relationship Id="rId77" Type="http://schemas.openxmlformats.org/officeDocument/2006/relationships/image" Target="../media/image2.png"/><Relationship Id="rId76" Type="http://schemas.openxmlformats.org/officeDocument/2006/relationships/image" Target="../media/image1.png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8.xml"/><Relationship Id="rId5" Type="http://schemas.openxmlformats.org/officeDocument/2006/relationships/image" Target="../media/image2.png"/><Relationship Id="rId4" Type="http://schemas.openxmlformats.org/officeDocument/2006/relationships/slide" Target="slide14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jpe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GIF"/><Relationship Id="rId2" Type="http://schemas.openxmlformats.org/officeDocument/2006/relationships/hyperlink" Target="&#36164;&#26009;&#38142;&#25509;/&#35270;&#39057;/&#28909;&#32960;&#20919;&#32553;.mp4" TargetMode="Externa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8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microsoft.com/office/2007/relationships/hdphoto" Target="../media/image28.wdp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GIF"/><Relationship Id="rId2" Type="http://schemas.openxmlformats.org/officeDocument/2006/relationships/slide" Target="slide22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5.png"/><Relationship Id="rId2" Type="http://schemas.openxmlformats.org/officeDocument/2006/relationships/image" Target="../media/image34.emf"/><Relationship Id="rId1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3.GIF"/><Relationship Id="rId4" Type="http://schemas.openxmlformats.org/officeDocument/2006/relationships/image" Target="../media/image12.png"/><Relationship Id="rId3" Type="http://schemas.openxmlformats.org/officeDocument/2006/relationships/hyperlink" Target="&#36164;&#26009;&#38142;&#25509;/&#35270;&#39057;/&#19971;&#24425;-&#35838;&#25991;&#26391;&#35835;-&#20845;&#19978;16&#22799;&#22825;&#37324;&#30340;&#25104;&#38271;.mp4" TargetMode="External"/><Relationship Id="rId2" Type="http://schemas.openxmlformats.org/officeDocument/2006/relationships/image" Target="../media/image11.emf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2686;.mp4" TargetMode="External"/><Relationship Id="rId8" Type="http://schemas.openxmlformats.org/officeDocument/2006/relationships/hyperlink" Target="&#36164;&#26009;&#38142;&#25509;/&#35270;&#39057;/&#28689;.mp4" TargetMode="External"/><Relationship Id="rId7" Type="http://schemas.openxmlformats.org/officeDocument/2006/relationships/hyperlink" Target="&#29983;&#23383;&#35270;&#39057;/&#36420;.mp4" TargetMode="External"/><Relationship Id="rId6" Type="http://schemas.openxmlformats.org/officeDocument/2006/relationships/hyperlink" Target="&#36164;&#26009;&#38142;&#25509;/&#35270;&#39057;/&#22378;.mp4" TargetMode="External"/><Relationship Id="rId5" Type="http://schemas.openxmlformats.org/officeDocument/2006/relationships/hyperlink" Target="&#29983;&#23383;&#35270;&#39057;/&#34425;.mp4" TargetMode="External"/><Relationship Id="rId4" Type="http://schemas.openxmlformats.org/officeDocument/2006/relationships/hyperlink" Target="&#36164;&#26009;&#38142;&#25509;/&#35270;&#39057;/&#34259;.mp4" TargetMode="External"/><Relationship Id="rId3" Type="http://schemas.openxmlformats.org/officeDocument/2006/relationships/hyperlink" Target="&#36164;&#26009;&#38142;&#25509;/&#35270;&#39057;/&#33492;.mp4" TargetMode="External"/><Relationship Id="rId2" Type="http://schemas.openxmlformats.org/officeDocument/2006/relationships/hyperlink" Target="&#29983;&#23383;&#35270;&#39057;/&#38472;.mp4" TargetMode="External"/><Relationship Id="rId15" Type="http://schemas.openxmlformats.org/officeDocument/2006/relationships/slideLayout" Target="../slideLayouts/slideLayout5.xml"/><Relationship Id="rId14" Type="http://schemas.openxmlformats.org/officeDocument/2006/relationships/image" Target="../media/image15.png"/><Relationship Id="rId13" Type="http://schemas.openxmlformats.org/officeDocument/2006/relationships/hyperlink" Target="&#36164;&#26009;&#38142;&#25509;/&#35270;&#39057;/&#34071;.mp4" TargetMode="External"/><Relationship Id="rId12" Type="http://schemas.openxmlformats.org/officeDocument/2006/relationships/hyperlink" Target="&#36164;&#26009;&#38142;&#25509;/&#35270;&#39057;/&#35866;.mp4" TargetMode="External"/><Relationship Id="rId11" Type="http://schemas.openxmlformats.org/officeDocument/2006/relationships/hyperlink" Target="&#29983;&#23383;&#35270;&#39057;/&#24494;.mp4" TargetMode="External"/><Relationship Id="rId10" Type="http://schemas.openxmlformats.org/officeDocument/2006/relationships/hyperlink" Target="&#36164;&#26009;&#38142;&#25509;/&#35270;&#39057;/&#32541;.mp4" TargetMode="External"/><Relationship Id="rId1" Type="http://schemas.openxmlformats.org/officeDocument/2006/relationships/hyperlink" Target="&#36164;&#26009;&#38142;&#25509;/&#35270;&#39057;/&#26842;.mp4" TargetMode="Externa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6000" y="1419750"/>
            <a:ext cx="6912472" cy="129612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628351" y="1502064"/>
            <a:ext cx="53285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夏天里的成长</a:t>
            </a:r>
            <a:endParaRPr lang="zh-CN" altLang="en-US" sz="6600" b="1" dirty="0">
              <a:ln w="0"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207" y="1491630"/>
            <a:ext cx="1228618" cy="1228618"/>
          </a:xfrm>
          <a:prstGeom prst="rect">
            <a:avLst/>
          </a:prstGeom>
        </p:spPr>
      </p:pic>
      <p:sp>
        <p:nvSpPr>
          <p:cNvPr id="19" name="文本框 15">
            <a:hlinkClick r:id="rId3" action="ppaction://hlinksldjump"/>
          </p:cNvPr>
          <p:cNvSpPr txBox="1"/>
          <p:nvPr/>
        </p:nvSpPr>
        <p:spPr>
          <a:xfrm>
            <a:off x="6138167" y="3539620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8537502" y="36505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6003708" y="36505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2" name="文本框 15">
            <a:hlinkClick r:id="rId4" action="ppaction://hlinksldjump"/>
          </p:cNvPr>
          <p:cNvSpPr txBox="1"/>
          <p:nvPr/>
        </p:nvSpPr>
        <p:spPr>
          <a:xfrm>
            <a:off x="6138167" y="4301683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>
            <a:off x="8537502" y="441262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4" name="iconfont-1191-870150"/>
          <p:cNvSpPr>
            <a:spLocks noChangeAspect="1"/>
          </p:cNvSpPr>
          <p:nvPr/>
        </p:nvSpPr>
        <p:spPr bwMode="auto">
          <a:xfrm rot="10800000">
            <a:off x="6003708" y="441262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622" y="51750"/>
            <a:ext cx="1282378" cy="504056"/>
          </a:xfrm>
          <a:prstGeom prst="rect">
            <a:avLst/>
          </a:prstGeom>
        </p:spPr>
      </p:pic>
      <p:sp>
        <p:nvSpPr>
          <p:cNvPr id="26" name="文本框 6"/>
          <p:cNvSpPr txBox="1"/>
          <p:nvPr/>
        </p:nvSpPr>
        <p:spPr>
          <a:xfrm>
            <a:off x="1501725" y="1606145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966" y="1070862"/>
            <a:ext cx="6573808" cy="24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2268000" y="1456342"/>
            <a:ext cx="5328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08000" y="1816342"/>
            <a:ext cx="284587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云形 11"/>
          <p:cNvSpPr/>
          <p:nvPr/>
        </p:nvSpPr>
        <p:spPr>
          <a:xfrm>
            <a:off x="422966" y="339750"/>
            <a:ext cx="2088000" cy="857852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中心句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5"/>
          <p:cNvSpPr/>
          <p:nvPr/>
        </p:nvSpPr>
        <p:spPr>
          <a:xfrm>
            <a:off x="6012000" y="1496311"/>
            <a:ext cx="432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4" name="圆角矩形 15"/>
          <p:cNvSpPr/>
          <p:nvPr/>
        </p:nvSpPr>
        <p:spPr>
          <a:xfrm>
            <a:off x="3078907" y="1816342"/>
            <a:ext cx="413093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5" name="圆角矩形 15"/>
          <p:cNvSpPr/>
          <p:nvPr/>
        </p:nvSpPr>
        <p:spPr>
          <a:xfrm>
            <a:off x="3852000" y="1816342"/>
            <a:ext cx="432000" cy="300179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6" name="圆角矩形 15"/>
          <p:cNvSpPr/>
          <p:nvPr/>
        </p:nvSpPr>
        <p:spPr>
          <a:xfrm>
            <a:off x="3663150" y="2179719"/>
            <a:ext cx="432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7" name="圆角矩形 15"/>
          <p:cNvSpPr/>
          <p:nvPr/>
        </p:nvSpPr>
        <p:spPr>
          <a:xfrm>
            <a:off x="4644000" y="2478893"/>
            <a:ext cx="432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8" name="圆角矩形 15"/>
          <p:cNvSpPr/>
          <p:nvPr/>
        </p:nvSpPr>
        <p:spPr>
          <a:xfrm>
            <a:off x="2484000" y="2824342"/>
            <a:ext cx="252028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9" name="圆角矩形 15"/>
          <p:cNvSpPr/>
          <p:nvPr/>
        </p:nvSpPr>
        <p:spPr>
          <a:xfrm>
            <a:off x="2879972" y="2824342"/>
            <a:ext cx="252028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0" name="圆角矩形 15"/>
          <p:cNvSpPr/>
          <p:nvPr/>
        </p:nvSpPr>
        <p:spPr>
          <a:xfrm>
            <a:off x="4068000" y="2824809"/>
            <a:ext cx="1584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1043592" y="3688343"/>
            <a:ext cx="7416408" cy="971407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973985" y="3870809"/>
            <a:ext cx="5982015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围绕中心，选取不同事物进行描写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966" y="1092300"/>
            <a:ext cx="6573808" cy="24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6588000" y="1837780"/>
            <a:ext cx="1008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5"/>
          <p:cNvSpPr/>
          <p:nvPr/>
        </p:nvSpPr>
        <p:spPr>
          <a:xfrm>
            <a:off x="6012000" y="1517749"/>
            <a:ext cx="432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14" name="圆角矩形 15"/>
          <p:cNvSpPr/>
          <p:nvPr/>
        </p:nvSpPr>
        <p:spPr>
          <a:xfrm>
            <a:off x="3078907" y="1837780"/>
            <a:ext cx="413093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15" name="圆角矩形 15"/>
          <p:cNvSpPr/>
          <p:nvPr/>
        </p:nvSpPr>
        <p:spPr>
          <a:xfrm>
            <a:off x="3852000" y="1837780"/>
            <a:ext cx="432000" cy="300179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708000" y="2176009"/>
            <a:ext cx="360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17" name="圆角矩形 15"/>
          <p:cNvSpPr/>
          <p:nvPr/>
        </p:nvSpPr>
        <p:spPr>
          <a:xfrm>
            <a:off x="4644000" y="2500331"/>
            <a:ext cx="432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18" name="圆角矩形 15"/>
          <p:cNvSpPr/>
          <p:nvPr/>
        </p:nvSpPr>
        <p:spPr>
          <a:xfrm>
            <a:off x="2484000" y="2845780"/>
            <a:ext cx="252028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19" name="圆角矩形 15"/>
          <p:cNvSpPr/>
          <p:nvPr/>
        </p:nvSpPr>
        <p:spPr>
          <a:xfrm>
            <a:off x="2879972" y="2845780"/>
            <a:ext cx="252028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20" name="圆角矩形 15"/>
          <p:cNvSpPr/>
          <p:nvPr/>
        </p:nvSpPr>
        <p:spPr>
          <a:xfrm>
            <a:off x="4068000" y="2846247"/>
            <a:ext cx="1584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23" name="文本框 4"/>
          <p:cNvSpPr txBox="1"/>
          <p:nvPr/>
        </p:nvSpPr>
        <p:spPr>
          <a:xfrm>
            <a:off x="828000" y="375093"/>
            <a:ext cx="7632000" cy="60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作者是怎么写这些动植物的生长的？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9628" y="123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直接连接符 26"/>
          <p:cNvCxnSpPr/>
          <p:nvPr/>
        </p:nvCxnSpPr>
        <p:spPr>
          <a:xfrm>
            <a:off x="1908000" y="2157811"/>
            <a:ext cx="70201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948000" y="2137959"/>
            <a:ext cx="648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908000" y="2499750"/>
            <a:ext cx="1008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2916000" y="2802639"/>
            <a:ext cx="1656000" cy="13503"/>
          </a:xfrm>
          <a:prstGeom prst="line">
            <a:avLst/>
          </a:prstGeom>
          <a:ln w="254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444000" y="2809390"/>
            <a:ext cx="1152000" cy="10972"/>
          </a:xfrm>
          <a:prstGeom prst="line">
            <a:avLst/>
          </a:prstGeom>
          <a:ln w="254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908000" y="3172383"/>
            <a:ext cx="576000" cy="0"/>
          </a:xfrm>
          <a:prstGeom prst="line">
            <a:avLst/>
          </a:prstGeom>
          <a:ln w="254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5796000" y="3165811"/>
            <a:ext cx="1800000" cy="12677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908000" y="3507750"/>
            <a:ext cx="2592000" cy="0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云形 40"/>
          <p:cNvSpPr/>
          <p:nvPr/>
        </p:nvSpPr>
        <p:spPr>
          <a:xfrm>
            <a:off x="4560113" y="3651750"/>
            <a:ext cx="3975894" cy="857852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万物迅速生长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对话气泡: 圆角矩形 14"/>
          <p:cNvSpPr/>
          <p:nvPr/>
        </p:nvSpPr>
        <p:spPr>
          <a:xfrm>
            <a:off x="6704106" y="1141195"/>
            <a:ext cx="775787" cy="376554"/>
          </a:xfrm>
          <a:prstGeom prst="wedgeRoundRectCallout">
            <a:avLst>
              <a:gd name="adj1" fmla="val -13733"/>
              <a:gd name="adj2" fmla="val 50716"/>
              <a:gd name="adj3" fmla="val 16667"/>
            </a:avLst>
          </a:prstGeom>
          <a:solidFill>
            <a:srgbClr val="FF0000">
              <a:alpha val="12000"/>
            </a:srgb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对话气泡: 圆角矩形 14"/>
          <p:cNvSpPr/>
          <p:nvPr/>
        </p:nvSpPr>
        <p:spPr>
          <a:xfrm>
            <a:off x="1836000" y="1462590"/>
            <a:ext cx="874487" cy="376554"/>
          </a:xfrm>
          <a:prstGeom prst="wedgeRoundRectCallout">
            <a:avLst>
              <a:gd name="adj1" fmla="val -13733"/>
              <a:gd name="adj2" fmla="val 50716"/>
              <a:gd name="adj3" fmla="val 16667"/>
            </a:avLst>
          </a:prstGeom>
          <a:solidFill>
            <a:srgbClr val="00B050">
              <a:alpha val="12000"/>
            </a:srgb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对话气泡: 圆角矩形 14"/>
          <p:cNvSpPr/>
          <p:nvPr/>
        </p:nvSpPr>
        <p:spPr>
          <a:xfrm>
            <a:off x="2856825" y="1465632"/>
            <a:ext cx="851175" cy="376554"/>
          </a:xfrm>
          <a:prstGeom prst="wedgeRoundRectCallout">
            <a:avLst>
              <a:gd name="adj1" fmla="val -13733"/>
              <a:gd name="adj2" fmla="val 50716"/>
              <a:gd name="adj3" fmla="val 16667"/>
            </a:avLst>
          </a:prstGeom>
          <a:solidFill>
            <a:schemeClr val="accent3">
              <a:lumMod val="75000"/>
              <a:alpha val="12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对话气泡: 圆角矩形 14"/>
          <p:cNvSpPr/>
          <p:nvPr/>
        </p:nvSpPr>
        <p:spPr>
          <a:xfrm>
            <a:off x="3680106" y="1461226"/>
            <a:ext cx="963894" cy="376554"/>
          </a:xfrm>
          <a:prstGeom prst="wedgeRoundRectCallout">
            <a:avLst>
              <a:gd name="adj1" fmla="val -13733"/>
              <a:gd name="adj2" fmla="val 50716"/>
              <a:gd name="adj3" fmla="val 16667"/>
            </a:avLst>
          </a:prstGeom>
          <a:solidFill>
            <a:schemeClr val="accent4">
              <a:lumMod val="75000"/>
              <a:alpha val="12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3078907" y="2496039"/>
            <a:ext cx="4193093" cy="6753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对话气泡: 圆角矩形 14"/>
          <p:cNvSpPr/>
          <p:nvPr/>
        </p:nvSpPr>
        <p:spPr>
          <a:xfrm>
            <a:off x="75172" y="1192248"/>
            <a:ext cx="1728000" cy="537956"/>
          </a:xfrm>
          <a:prstGeom prst="wedgeRoundRectCallout">
            <a:avLst>
              <a:gd name="adj1" fmla="val -13733"/>
              <a:gd name="adj2" fmla="val 50716"/>
              <a:gd name="adj3" fmla="val 16667"/>
            </a:avLst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飞快的长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对话气泡: 圆角矩形 14"/>
          <p:cNvSpPr/>
          <p:nvPr/>
        </p:nvSpPr>
        <p:spPr>
          <a:xfrm>
            <a:off x="108000" y="2122390"/>
            <a:ext cx="1728000" cy="537956"/>
          </a:xfrm>
          <a:prstGeom prst="wedgeRoundRectCallout">
            <a:avLst>
              <a:gd name="adj1" fmla="val -13733"/>
              <a:gd name="adj2" fmla="val 50716"/>
              <a:gd name="adj3" fmla="val 16667"/>
            </a:avLst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跳跃的长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对话气泡: 圆角矩形 14"/>
          <p:cNvSpPr/>
          <p:nvPr/>
        </p:nvSpPr>
        <p:spPr>
          <a:xfrm>
            <a:off x="290289" y="2721898"/>
            <a:ext cx="1341716" cy="857852"/>
          </a:xfrm>
          <a:prstGeom prst="wedgeRoundRectCallout">
            <a:avLst>
              <a:gd name="adj1" fmla="val -13733"/>
              <a:gd name="adj2" fmla="val 50716"/>
              <a:gd name="adj3" fmla="val 16667"/>
            </a:avLst>
          </a:prstGeom>
          <a:solidFill>
            <a:schemeClr val="accent3">
              <a:lumMod val="75000"/>
            </a:schemeClr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活生生的长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对话气泡: 圆角矩形 14"/>
          <p:cNvSpPr/>
          <p:nvPr/>
        </p:nvSpPr>
        <p:spPr>
          <a:xfrm>
            <a:off x="290289" y="3651750"/>
            <a:ext cx="2088000" cy="537956"/>
          </a:xfrm>
          <a:prstGeom prst="wedgeRoundRectCallout">
            <a:avLst>
              <a:gd name="adj1" fmla="val -13733"/>
              <a:gd name="adj2" fmla="val 50716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看得见的长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6.17284E-7 L 0.67292 -0.02191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646" y="-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4.81481E-6 L 0.13385 -0.14691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-7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32099E-6 L 0.2533 -0.29475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-147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0.30695 -0.44414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47" y="-2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1" grpId="0" animBg="1"/>
      <p:bldP spid="33" grpId="0" animBg="1"/>
      <p:bldP spid="36" grpId="0" animBg="1"/>
      <p:bldP spid="36" grpId="1" animBg="1"/>
      <p:bldP spid="36" grpId="2" animBg="1"/>
      <p:bldP spid="38" grpId="0" animBg="1"/>
      <p:bldP spid="38" grpId="1" animBg="1"/>
      <p:bldP spid="38" grpId="2" animBg="1"/>
      <p:bldP spid="40" grpId="0" animBg="1"/>
      <p:bldP spid="40" grpId="1" animBg="1"/>
      <p:bldP spid="40" grpId="2" animBg="1"/>
      <p:bldP spid="42" grpId="0" animBg="1"/>
      <p:bldP spid="42" grpId="1" animBg="1"/>
      <p:bldP spid="42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318227" y="1098688"/>
            <a:ext cx="3104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一、辨字组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词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" name="文本框 99"/>
          <p:cNvSpPr txBox="1"/>
          <p:nvPr/>
        </p:nvSpPr>
        <p:spPr>
          <a:xfrm>
            <a:off x="1053860" y="2079110"/>
            <a:ext cx="8486140" cy="1212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瀑（     ）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畦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     ）  缝（     ） 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30000"/>
              </a:lnSpc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爆（     ）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洼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     ）  逢（     ）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1870013" y="2122200"/>
            <a:ext cx="1207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瀑布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1896775" y="2689085"/>
            <a:ext cx="1207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爆炸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4187177" y="2122200"/>
            <a:ext cx="933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菜畦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4210068" y="2704975"/>
            <a:ext cx="978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6548658" y="2122200"/>
            <a:ext cx="1207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缝隙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6548658" y="2704975"/>
            <a:ext cx="1207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468000" y="618975"/>
            <a:ext cx="72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二、本文是围绕哪个中心意思来写的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6000" y="2067750"/>
            <a:ext cx="5316417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夏天是万物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迅速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生长的季节。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116000" y="1419750"/>
            <a:ext cx="6912472" cy="129612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628351" y="1502064"/>
            <a:ext cx="53285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夏天里的成长</a:t>
            </a:r>
            <a:endParaRPr lang="zh-CN" altLang="en-US" sz="6600" b="1" dirty="0">
              <a:ln w="0"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207" y="1491630"/>
            <a:ext cx="1228618" cy="1228618"/>
          </a:xfrm>
          <a:prstGeom prst="rect">
            <a:avLst/>
          </a:prstGeom>
        </p:spPr>
      </p:pic>
      <p:sp>
        <p:nvSpPr>
          <p:cNvPr id="23" name="文本框 15"/>
          <p:cNvSpPr txBox="1"/>
          <p:nvPr/>
        </p:nvSpPr>
        <p:spPr>
          <a:xfrm>
            <a:off x="6138167" y="4083750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iconfont-1191-870150"/>
          <p:cNvSpPr>
            <a:spLocks noChangeAspect="1"/>
          </p:cNvSpPr>
          <p:nvPr/>
        </p:nvSpPr>
        <p:spPr bwMode="auto">
          <a:xfrm>
            <a:off x="8537502" y="419468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5" name="iconfont-1191-870150"/>
          <p:cNvSpPr>
            <a:spLocks noChangeAspect="1"/>
          </p:cNvSpPr>
          <p:nvPr/>
        </p:nvSpPr>
        <p:spPr bwMode="auto">
          <a:xfrm rot="10800000">
            <a:off x="6003708" y="419468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23750"/>
            <a:ext cx="1282378" cy="504056"/>
          </a:xfrm>
          <a:prstGeom prst="rect">
            <a:avLst/>
          </a:prstGeom>
        </p:spPr>
      </p:pic>
      <p:sp>
        <p:nvSpPr>
          <p:cNvPr id="27" name="文本框 6"/>
          <p:cNvSpPr txBox="1"/>
          <p:nvPr/>
        </p:nvSpPr>
        <p:spPr>
          <a:xfrm>
            <a:off x="1504728" y="1606145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4"/>
          <p:cNvSpPr txBox="1"/>
          <p:nvPr/>
        </p:nvSpPr>
        <p:spPr>
          <a:xfrm>
            <a:off x="972000" y="1311093"/>
            <a:ext cx="76320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课文围绕“夏天是万物迅速生长的季节”这个中心意思，写了哪几方面的内容？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33628" y="1059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圆角矩形 8"/>
          <p:cNvSpPr/>
          <p:nvPr/>
        </p:nvSpPr>
        <p:spPr>
          <a:xfrm>
            <a:off x="2916000" y="2499750"/>
            <a:ext cx="3312000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动植物的生长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916000" y="3273555"/>
            <a:ext cx="3312000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山河大地的生长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8"/>
          <p:cNvSpPr/>
          <p:nvPr/>
        </p:nvSpPr>
        <p:spPr>
          <a:xfrm>
            <a:off x="3420000" y="4043081"/>
            <a:ext cx="2376000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的生长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512" y="223173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10877" y="182127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3841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8"/>
          <p:cNvSpPr/>
          <p:nvPr/>
        </p:nvSpPr>
        <p:spPr>
          <a:xfrm>
            <a:off x="2628000" y="360721"/>
            <a:ext cx="4032000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山河大地的生长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000" y="489280"/>
            <a:ext cx="1153803" cy="786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4"/>
          <p:cNvSpPr txBox="1"/>
          <p:nvPr/>
        </p:nvSpPr>
        <p:spPr>
          <a:xfrm>
            <a:off x="828000" y="1657555"/>
            <a:ext cx="76320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朗读第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自然段，找出这一段的中心句，圈画本段写了哪些事物。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9614" y="140621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955" y="915750"/>
            <a:ext cx="6849299" cy="20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直接连接符 29"/>
          <p:cNvCxnSpPr/>
          <p:nvPr/>
        </p:nvCxnSpPr>
        <p:spPr>
          <a:xfrm>
            <a:off x="5436000" y="2083925"/>
            <a:ext cx="2448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692000" y="2515925"/>
            <a:ext cx="2448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云形 35"/>
          <p:cNvSpPr/>
          <p:nvPr/>
        </p:nvSpPr>
        <p:spPr>
          <a:xfrm>
            <a:off x="6948000" y="2675940"/>
            <a:ext cx="2088000" cy="857852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中心句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圆角矩形 15"/>
          <p:cNvSpPr/>
          <p:nvPr/>
        </p:nvSpPr>
        <p:spPr>
          <a:xfrm>
            <a:off x="3611788" y="1060353"/>
            <a:ext cx="31673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38" name="圆角矩形 15"/>
          <p:cNvSpPr/>
          <p:nvPr/>
        </p:nvSpPr>
        <p:spPr>
          <a:xfrm>
            <a:off x="1620000" y="1435925"/>
            <a:ext cx="341093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40" name="圆角矩形 15"/>
          <p:cNvSpPr/>
          <p:nvPr/>
        </p:nvSpPr>
        <p:spPr>
          <a:xfrm>
            <a:off x="5526907" y="1403894"/>
            <a:ext cx="341093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41" name="圆角矩形 15"/>
          <p:cNvSpPr/>
          <p:nvPr/>
        </p:nvSpPr>
        <p:spPr>
          <a:xfrm>
            <a:off x="6489453" y="2155924"/>
            <a:ext cx="458547" cy="28800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42" name="圆角矩形 15"/>
          <p:cNvSpPr/>
          <p:nvPr/>
        </p:nvSpPr>
        <p:spPr>
          <a:xfrm>
            <a:off x="3996000" y="2515925"/>
            <a:ext cx="720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1043592" y="3616343"/>
            <a:ext cx="7416408" cy="971407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1973985" y="3798809"/>
            <a:ext cx="5982015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围绕中心，通过不同方面具体描写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40" grpId="0" animBg="1"/>
      <p:bldP spid="41" grpId="0" animBg="1"/>
      <p:bldP spid="42" grpId="0" animBg="1"/>
      <p:bldP spid="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955" y="1562225"/>
            <a:ext cx="6849299" cy="20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直接连接符 29"/>
          <p:cNvCxnSpPr/>
          <p:nvPr/>
        </p:nvCxnSpPr>
        <p:spPr>
          <a:xfrm>
            <a:off x="2124000" y="1995750"/>
            <a:ext cx="1296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5"/>
          <p:cNvSpPr/>
          <p:nvPr/>
        </p:nvSpPr>
        <p:spPr>
          <a:xfrm>
            <a:off x="3607270" y="1707176"/>
            <a:ext cx="31673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38" name="圆角矩形 15"/>
          <p:cNvSpPr/>
          <p:nvPr/>
        </p:nvSpPr>
        <p:spPr>
          <a:xfrm>
            <a:off x="1620000" y="2082400"/>
            <a:ext cx="341093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40" name="圆角矩形 15"/>
          <p:cNvSpPr/>
          <p:nvPr/>
        </p:nvSpPr>
        <p:spPr>
          <a:xfrm>
            <a:off x="5526907" y="2050369"/>
            <a:ext cx="341093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41" name="圆角矩形 15"/>
          <p:cNvSpPr/>
          <p:nvPr/>
        </p:nvSpPr>
        <p:spPr>
          <a:xfrm>
            <a:off x="6489453" y="2802399"/>
            <a:ext cx="458547" cy="28800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42" name="圆角矩形 15"/>
          <p:cNvSpPr/>
          <p:nvPr/>
        </p:nvSpPr>
        <p:spPr>
          <a:xfrm>
            <a:off x="3996000" y="3162400"/>
            <a:ext cx="720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13" name="文本框 4"/>
          <p:cNvSpPr txBox="1"/>
          <p:nvPr/>
        </p:nvSpPr>
        <p:spPr>
          <a:xfrm>
            <a:off x="828000" y="375093"/>
            <a:ext cx="76320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“山、地、河、铁轨、柏油路”是如何生长的？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9614" y="123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直接连接符 20"/>
          <p:cNvCxnSpPr/>
          <p:nvPr/>
        </p:nvCxnSpPr>
        <p:spPr>
          <a:xfrm>
            <a:off x="6122003" y="2004761"/>
            <a:ext cx="161799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120604" y="2370400"/>
            <a:ext cx="1296000" cy="0"/>
          </a:xfrm>
          <a:prstGeom prst="line">
            <a:avLst/>
          </a:prstGeom>
          <a:ln w="254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云形 49"/>
          <p:cNvSpPr/>
          <p:nvPr/>
        </p:nvSpPr>
        <p:spPr>
          <a:xfrm>
            <a:off x="3708000" y="3645900"/>
            <a:ext cx="4828007" cy="1296000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描写独特巧妙，语言富有新鲜感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话气泡: 圆角矩形 14"/>
          <p:cNvSpPr/>
          <p:nvPr/>
        </p:nvSpPr>
        <p:spPr>
          <a:xfrm>
            <a:off x="5241947" y="1619196"/>
            <a:ext cx="710400" cy="376554"/>
          </a:xfrm>
          <a:prstGeom prst="wedgeRoundRectCallout">
            <a:avLst>
              <a:gd name="adj1" fmla="val -13733"/>
              <a:gd name="adj2" fmla="val 50716"/>
              <a:gd name="adj3" fmla="val 16667"/>
            </a:avLst>
          </a:prstGeom>
          <a:solidFill>
            <a:srgbClr val="FF0000">
              <a:alpha val="12000"/>
            </a:srgb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对话气泡: 圆角矩形 14"/>
          <p:cNvSpPr/>
          <p:nvPr/>
        </p:nvSpPr>
        <p:spPr>
          <a:xfrm>
            <a:off x="3204000" y="2051196"/>
            <a:ext cx="720000" cy="376554"/>
          </a:xfrm>
          <a:prstGeom prst="wedgeRoundRectCallout">
            <a:avLst>
              <a:gd name="adj1" fmla="val -13733"/>
              <a:gd name="adj2" fmla="val 50716"/>
              <a:gd name="adj3" fmla="val 16667"/>
            </a:avLst>
          </a:prstGeom>
          <a:solidFill>
            <a:srgbClr val="00B050">
              <a:alpha val="12000"/>
            </a:srgb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对话气泡: 圆角矩形 14"/>
          <p:cNvSpPr/>
          <p:nvPr/>
        </p:nvSpPr>
        <p:spPr>
          <a:xfrm>
            <a:off x="7326733" y="2051196"/>
            <a:ext cx="557267" cy="376554"/>
          </a:xfrm>
          <a:prstGeom prst="wedgeRoundRectCallout">
            <a:avLst>
              <a:gd name="adj1" fmla="val -13733"/>
              <a:gd name="adj2" fmla="val 50716"/>
              <a:gd name="adj3" fmla="val 16667"/>
            </a:avLst>
          </a:prstGeom>
          <a:solidFill>
            <a:schemeClr val="accent3">
              <a:lumMod val="75000"/>
              <a:alpha val="12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对话气泡: 圆角矩形 14"/>
          <p:cNvSpPr/>
          <p:nvPr/>
        </p:nvSpPr>
        <p:spPr>
          <a:xfrm>
            <a:off x="1691991" y="2427750"/>
            <a:ext cx="432009" cy="343445"/>
          </a:xfrm>
          <a:prstGeom prst="wedgeRoundRectCallout">
            <a:avLst>
              <a:gd name="adj1" fmla="val -13733"/>
              <a:gd name="adj2" fmla="val 50716"/>
              <a:gd name="adj3" fmla="val 16667"/>
            </a:avLst>
          </a:prstGeom>
          <a:solidFill>
            <a:schemeClr val="accent3">
              <a:lumMod val="75000"/>
              <a:alpha val="12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话气泡: 圆角矩形 14"/>
          <p:cNvSpPr/>
          <p:nvPr/>
        </p:nvSpPr>
        <p:spPr>
          <a:xfrm>
            <a:off x="7514171" y="2771196"/>
            <a:ext cx="451658" cy="376554"/>
          </a:xfrm>
          <a:prstGeom prst="wedgeRoundRectCallout">
            <a:avLst>
              <a:gd name="adj1" fmla="val -13733"/>
              <a:gd name="adj2" fmla="val 50716"/>
              <a:gd name="adj3" fmla="val 16667"/>
            </a:avLst>
          </a:prstGeom>
          <a:solidFill>
            <a:srgbClr val="7030A0">
              <a:alpha val="12000"/>
            </a:srgb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对话气泡: 圆角矩形 14"/>
          <p:cNvSpPr/>
          <p:nvPr/>
        </p:nvSpPr>
        <p:spPr>
          <a:xfrm>
            <a:off x="1620000" y="3131196"/>
            <a:ext cx="2232000" cy="376554"/>
          </a:xfrm>
          <a:prstGeom prst="wedgeRoundRectCallout">
            <a:avLst>
              <a:gd name="adj1" fmla="val -13733"/>
              <a:gd name="adj2" fmla="val 50716"/>
              <a:gd name="adj3" fmla="val 16667"/>
            </a:avLst>
          </a:prstGeom>
          <a:solidFill>
            <a:srgbClr val="7030A0">
              <a:alpha val="12000"/>
            </a:srgb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对话气泡: 圆角矩形 14"/>
          <p:cNvSpPr/>
          <p:nvPr/>
        </p:nvSpPr>
        <p:spPr>
          <a:xfrm>
            <a:off x="4884695" y="3131196"/>
            <a:ext cx="2135305" cy="376554"/>
          </a:xfrm>
          <a:prstGeom prst="wedgeRoundRectCallout">
            <a:avLst>
              <a:gd name="adj1" fmla="val -13733"/>
              <a:gd name="adj2" fmla="val 50716"/>
              <a:gd name="adj3" fmla="val 16667"/>
            </a:avLst>
          </a:prstGeom>
          <a:solidFill>
            <a:schemeClr val="accent6">
              <a:lumMod val="50000"/>
              <a:alpha val="12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"/>
          <p:cNvSpPr txBox="1"/>
          <p:nvPr/>
        </p:nvSpPr>
        <p:spPr>
          <a:xfrm>
            <a:off x="540000" y="664486"/>
            <a:ext cx="799200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铁轨、柏油路为何会在夏天“生长”？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2000" y="42395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圆角矩形 8"/>
          <p:cNvSpPr/>
          <p:nvPr/>
        </p:nvSpPr>
        <p:spPr>
          <a:xfrm>
            <a:off x="908400" y="2236674"/>
            <a:ext cx="7767600" cy="18226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物体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，包括固体、液体、气体在内，受热后都会不同程度地出现膨胀现象，也会在受冷时出现缩小现象。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8">
            <a:hlinkClick r:id="rId2" action="ppaction://hlinkfile"/>
          </p:cNvPr>
          <p:cNvSpPr/>
          <p:nvPr/>
        </p:nvSpPr>
        <p:spPr>
          <a:xfrm>
            <a:off x="473584" y="1563750"/>
            <a:ext cx="2376000" cy="77102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热胀冷缩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456989" y="1515214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9150" y="-9826"/>
            <a:ext cx="9161468" cy="515332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1" b="3643"/>
          <a:stretch>
            <a:fillRect/>
          </a:stretch>
        </p:blipFill>
        <p:spPr>
          <a:xfrm>
            <a:off x="19950" y="-9825"/>
            <a:ext cx="9182802" cy="516532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44000" y="1203750"/>
            <a:ext cx="7416824" cy="2308324"/>
          </a:xfrm>
          <a:prstGeom prst="rect">
            <a:avLst/>
          </a:prstGeom>
          <a:solidFill>
            <a:schemeClr val="bg1">
              <a:alpha val="80000"/>
            </a:schemeClr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同学们，你们喜欢夏天吗？我们今天就一起走进夏天，和梁容若先生去发现和感受不一样的夏天。</a:t>
            </a:r>
            <a:endParaRPr lang="zh-CN" altLang="en-US" sz="3200" dirty="0"/>
          </a:p>
        </p:txBody>
      </p:sp>
      <p:sp>
        <p:nvSpPr>
          <p:cNvPr id="7" name="文本框 15"/>
          <p:cNvSpPr txBox="1"/>
          <p:nvPr/>
        </p:nvSpPr>
        <p:spPr>
          <a:xfrm>
            <a:off x="3257847" y="123478"/>
            <a:ext cx="2547846" cy="64633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iconfont-1191-870150"/>
          <p:cNvSpPr>
            <a:spLocks noChangeAspect="1"/>
          </p:cNvSpPr>
          <p:nvPr/>
        </p:nvSpPr>
        <p:spPr bwMode="auto">
          <a:xfrm>
            <a:off x="5657182" y="23441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3" name="iconfont-1191-870150"/>
          <p:cNvSpPr>
            <a:spLocks noChangeAspect="1"/>
          </p:cNvSpPr>
          <p:nvPr/>
        </p:nvSpPr>
        <p:spPr bwMode="auto">
          <a:xfrm rot="10800000">
            <a:off x="3123388" y="23441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8"/>
          <p:cNvSpPr/>
          <p:nvPr/>
        </p:nvSpPr>
        <p:spPr>
          <a:xfrm>
            <a:off x="3420000" y="701143"/>
            <a:ext cx="2592000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的生长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0308" b="86462" l="26097" r="74134">
                        <a14:backgroundMark x1="35566" y1="35692" x2="29099" y2="53231"/>
                        <a14:backgroundMark x1="65820" y1="37231" x2="74134" y2="60923"/>
                        <a14:backgroundMark x1="70670" y1="57231" x2="64896" y2="72000"/>
                        <a14:backgroundMark x1="29792" y1="53231" x2="36028" y2="72000"/>
                        <a14:backgroundMark x1="28176" y1="61538" x2="36952" y2="78154"/>
                        <a14:backgroundMark x1="61663" y1="70769" x2="63279" y2="78154"/>
                        <a14:backgroundMark x1="56351" y1="67692" x2="56351" y2="67692"/>
                        <a14:backgroundMark x1="42263" y1="69231" x2="42263" y2="69231"/>
                        <a14:backgroundMark x1="31871" y1="37846" x2="36028" y2="29538"/>
                        <a14:backgroundMark x1="62125" y1="26769" x2="67436" y2="35077"/>
                      </a14:backgroundRemoval>
                    </a14:imgEffect>
                  </a14:imgLayer>
                </a14:imgProps>
              </a:ext>
            </a:extLst>
          </a:blip>
          <a:srcRect l="25821" t="20960" r="26655" b="14100"/>
          <a:stretch>
            <a:fillRect/>
          </a:stretch>
        </p:blipFill>
        <p:spPr>
          <a:xfrm>
            <a:off x="5672070" y="738147"/>
            <a:ext cx="679859" cy="697019"/>
          </a:xfrm>
          <a:prstGeom prst="ellipse">
            <a:avLst/>
          </a:prstGeom>
        </p:spPr>
      </p:pic>
      <p:sp>
        <p:nvSpPr>
          <p:cNvPr id="29" name="文本框 4"/>
          <p:cNvSpPr txBox="1"/>
          <p:nvPr/>
        </p:nvSpPr>
        <p:spPr>
          <a:xfrm>
            <a:off x="684000" y="1801555"/>
            <a:ext cx="80640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朗读第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自然段，找出这一段的中心句。文中是如何写人的生长的？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7623" y="155021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930" y="1347750"/>
            <a:ext cx="7461625" cy="2067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6948000" y="2914965"/>
            <a:ext cx="1080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332000" y="3377934"/>
            <a:ext cx="419607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云形 8"/>
          <p:cNvSpPr/>
          <p:nvPr/>
        </p:nvSpPr>
        <p:spPr>
          <a:xfrm>
            <a:off x="6732000" y="2985997"/>
            <a:ext cx="2088000" cy="857852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中心句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764000" y="1707750"/>
            <a:ext cx="6192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332000" y="2139750"/>
            <a:ext cx="4392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对话气泡: 圆角矩形 14"/>
          <p:cNvSpPr/>
          <p:nvPr/>
        </p:nvSpPr>
        <p:spPr>
          <a:xfrm>
            <a:off x="396000" y="392179"/>
            <a:ext cx="2016000" cy="792088"/>
          </a:xfrm>
          <a:prstGeom prst="wedgeRoundRectCallout">
            <a:avLst>
              <a:gd name="adj1" fmla="val 71193"/>
              <a:gd name="adj2" fmla="val 63918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年级变化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332000" y="2221320"/>
            <a:ext cx="2016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17" name="圆角矩形 15">
            <a:hlinkClick r:id="rId2" action="ppaction://hlinksldjump"/>
          </p:cNvPr>
          <p:cNvSpPr/>
          <p:nvPr/>
        </p:nvSpPr>
        <p:spPr>
          <a:xfrm>
            <a:off x="3996000" y="2208398"/>
            <a:ext cx="2952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08000" y="3906352"/>
            <a:ext cx="7308000" cy="60939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引用谚语，从农作物说到人，构思巧妙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6683463" y="2091213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8"/>
          <p:cNvSpPr/>
          <p:nvPr/>
        </p:nvSpPr>
        <p:spPr>
          <a:xfrm>
            <a:off x="612000" y="627750"/>
            <a:ext cx="3528000" cy="3312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六月六，看谷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秀：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农历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六月初六，就到处可见齐腰深，秀出穗的谷子了，谷穗吐金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后让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农民们欣喜不已。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圆角矩形 8"/>
          <p:cNvSpPr/>
          <p:nvPr/>
        </p:nvSpPr>
        <p:spPr>
          <a:xfrm>
            <a:off x="4864347" y="627750"/>
            <a:ext cx="3456000" cy="3312000"/>
          </a:xfrm>
          <a:prstGeom prst="round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处暑不出头，割谷喂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老牛：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处暑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的时候，谷子如果还不出穗，就没有收成的希望了，就像无用的荒草一样，只能割掉喂牛吃了。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对话气泡: 圆角矩形 14">
            <a:hlinkClick r:id="rId1" action="ppaction://hlinksldjump"/>
          </p:cNvPr>
          <p:cNvSpPr/>
          <p:nvPr/>
        </p:nvSpPr>
        <p:spPr>
          <a:xfrm>
            <a:off x="7452320" y="4031173"/>
            <a:ext cx="1512169" cy="689247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返回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84000" y="519093"/>
            <a:ext cx="80640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第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自然段两处引用农谚，其目的是什么？请结合农谚内容说一说。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7623" y="267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84000" y="2067750"/>
            <a:ext cx="7992000" cy="16435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用农谚写出了农作物在成长的关键时期需要快速增长，以此来类比人，人的成长也有关键期，告诫我们要抓住关键期，快速成长。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12000" y="721924"/>
            <a:ext cx="80640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我们应该如何理解“人也是一样，要赶时候，赶热天，尽量地用力地长”。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3614" y="47058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84000" y="2067750"/>
            <a:ext cx="7992000" cy="15940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人也是一样，要趁年轻的时候，好机会的时候，趁热打铁，用力地生长，才能不断抓住生命中的机遇，成长为更好的自己。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8000" y="580280"/>
            <a:ext cx="7848000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如果把第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2—4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自然段的顺序调换或删去其中一个自然段可不可以？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9793" y="339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612000" y="1860198"/>
            <a:ext cx="7920000" cy="211109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不可以，因为课文第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2—4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自然段是围绕“夏天是万物迅速生长的季节”这个中心意思层层递进地写的，调换顺序或删除其中一个自然段会破坏文章的条理性和完整性。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56000" y="1265477"/>
            <a:ext cx="646094" cy="2808000"/>
          </a:xfrm>
          <a:prstGeom prst="roundRect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夏天里的成长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1598050" y="2261038"/>
            <a:ext cx="308044" cy="468000"/>
          </a:xfrm>
          <a:prstGeom prst="homePlat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050094" y="1277474"/>
            <a:ext cx="1152000" cy="2808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夏天是万物迅速生长的季节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6" name="弧形 15"/>
          <p:cNvSpPr/>
          <p:nvPr/>
        </p:nvSpPr>
        <p:spPr>
          <a:xfrm rot="10800000">
            <a:off x="3346095" y="915750"/>
            <a:ext cx="3583087" cy="3517727"/>
          </a:xfrm>
          <a:prstGeom prst="arc">
            <a:avLst>
              <a:gd name="adj1" fmla="val 18458219"/>
              <a:gd name="adj2" fmla="val 3110567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  <a:headEnd type="none" w="lg" len="sm"/>
            <a:tailEnd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8"/>
          <p:cNvSpPr/>
          <p:nvPr/>
        </p:nvSpPr>
        <p:spPr>
          <a:xfrm>
            <a:off x="4265182" y="1239360"/>
            <a:ext cx="2088000" cy="77102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动植物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255265" y="2217821"/>
            <a:ext cx="2086981" cy="77102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山河大地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8"/>
          <p:cNvSpPr/>
          <p:nvPr/>
        </p:nvSpPr>
        <p:spPr>
          <a:xfrm>
            <a:off x="4715182" y="3277468"/>
            <a:ext cx="1188000" cy="77102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弧形 19"/>
          <p:cNvSpPr/>
          <p:nvPr/>
        </p:nvSpPr>
        <p:spPr>
          <a:xfrm>
            <a:off x="3689182" y="926023"/>
            <a:ext cx="3583087" cy="3517727"/>
          </a:xfrm>
          <a:prstGeom prst="arc">
            <a:avLst>
              <a:gd name="adj1" fmla="val 18458219"/>
              <a:gd name="adj2" fmla="val 3110567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  <a:headEnd type="none" w="lg" len="sm"/>
            <a:tailEnd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7522094" y="1003274"/>
            <a:ext cx="792000" cy="3356399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围绕中心意思写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88811" y="1419750"/>
            <a:ext cx="8208000" cy="22113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本文开篇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”这一中心句引领全文，以“迅速生长”点明夏天事物成长的特征。围绕中心句，分别从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的生长、山河大地的生长、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的生长三方面进行具体描写。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3383943" y="1472530"/>
            <a:ext cx="4758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夏天是万物迅速生长的季节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5776995" y="2521231"/>
            <a:ext cx="2226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动植物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3339113" y="3044451"/>
            <a:ext cx="845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99"/>
          <p:cNvSpPr txBox="1"/>
          <p:nvPr/>
        </p:nvSpPr>
        <p:spPr>
          <a:xfrm>
            <a:off x="396000" y="1419750"/>
            <a:ext cx="8486140" cy="31085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夏天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给人们种种磨难和考验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训练人的耐性、智慧跟机敏。苍蝇、蚊子、臭虫、蟑螂都在夏天大活跃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暴风雨、霹雳、冰雹也是夏天多。一不小心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就会遭到非常的灾害。您要当农人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要防备几天的旱涝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会造成一年的歉收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一场小病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会让草吃了禾苗。您要做商人，要当心仓库货品的霉烂、码头火车上的淋雨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可以使您的血本一下赔光。 您要做工人，也须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预备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28801" y="483750"/>
            <a:ext cx="3382324" cy="5816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夏天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（节选）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43721" y="987750"/>
            <a:ext cx="1296000" cy="5863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梁容若</a:t>
            </a:r>
            <a:endParaRPr lang="zh-CN" altLang="en-US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299496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267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299496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9"/>
          <p:cNvSpPr txBox="1"/>
          <p:nvPr/>
        </p:nvSpPr>
        <p:spPr>
          <a:xfrm>
            <a:off x="324000" y="474545"/>
            <a:ext cx="8486140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里雨里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教您的建筑营造突然停止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大热天使您的工作效率无法估计。您要当医生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也须估计病人的“夏瘦”“怯夏”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减少了抵抗力。气候的突变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使正在恢复的病人遭到波折。传染病的蔓延肠胃病的增加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也使得您更累更烦。您要当学生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暑假可不是休假的时候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正像传说里鲤鱼跳龙门一样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是过关前进的时机。升级考，升学考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转学考，就业考，一两天的成败得失，常常决定着一个人一生的命运。耐不住磨难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经不起考验的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只有碰得遍体鱗伤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血淋淋地退下来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07341" y="843750"/>
            <a:ext cx="6597355" cy="3265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梁容若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(1904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1997)，河北省行唐县(今改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灵寿县)人。中国作家、教育家，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著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有《国语与国文》《文史论丛》《中国文化东渐研究》《坦白与说谎》《容若散文集》等，并为《注音详解古今文选》编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著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了不少文章。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rcRect b="11105"/>
          <a:stretch>
            <a:fillRect/>
          </a:stretch>
        </p:blipFill>
        <p:spPr>
          <a:xfrm>
            <a:off x="522475" y="1203750"/>
            <a:ext cx="1640840" cy="236093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318227" y="1098688"/>
            <a:ext cx="3677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一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、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照样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子写词语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2848938" y="2954981"/>
            <a:ext cx="1852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白花花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1081540" y="2932642"/>
            <a:ext cx="1855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红彤彤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4784889" y="2931750"/>
            <a:ext cx="1536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沉甸甸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6578604" y="2954980"/>
            <a:ext cx="1593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凉丝丝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99"/>
          <p:cNvSpPr txBox="1"/>
          <p:nvPr/>
        </p:nvSpPr>
        <p:spPr>
          <a:xfrm>
            <a:off x="2529262" y="1851750"/>
            <a:ext cx="3534934" cy="7325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绿油油   软绵绵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118757" y="3478201"/>
            <a:ext cx="133055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945495" y="3478201"/>
            <a:ext cx="133055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789847" y="3455862"/>
            <a:ext cx="133055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586483" y="3459276"/>
            <a:ext cx="133055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69899" y="771750"/>
            <a:ext cx="7935595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二、学了本课，你明白了什么道理呢？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56000" y="1745414"/>
            <a:ext cx="7847330" cy="17681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  <a:effectLst>
            <a:softEdge rad="31750"/>
          </a:effec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人一定要在青少年时期珍惜时间，积极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学习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知识，提高能力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，积累经验，不能错过时机，否则就会一事无成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607654" y="915750"/>
            <a:ext cx="8227425" cy="3672160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1332000" y="1419910"/>
            <a:ext cx="6625022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本文采用总分的写法，围绕“夏天是万物迅速生长的季节”这个中心意思组织材料。接下来分写的自然段里围绕本段的中心意思，从不同方面描写，形成了清晰的主体。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378185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368426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11"/>
          <p:cNvSpPr txBox="1"/>
          <p:nvPr/>
        </p:nvSpPr>
        <p:spPr>
          <a:xfrm>
            <a:off x="540000" y="1419750"/>
            <a:ext cx="8064000" cy="1717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小练笔：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夏天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里，你还发现了什么？去学校周围或者郊外走一走，仔细观察，把你的发现写下来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注意一定要围绕中心意思写。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1254416" y="1311093"/>
            <a:ext cx="74215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自由读课文，读准字音，读通句子。思考：课文是围绕哪句话来写的？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53623" y="1059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1980000" y="2571750"/>
            <a:ext cx="5316417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夏天是万物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迅速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生长的季节。</a:t>
            </a:r>
            <a:endParaRPr lang="zh-CN" altLang="en-US" sz="2800" dirty="0"/>
          </a:p>
        </p:txBody>
      </p:sp>
      <p:sp>
        <p:nvSpPr>
          <p:cNvPr id="9" name="云形 8"/>
          <p:cNvSpPr/>
          <p:nvPr/>
        </p:nvSpPr>
        <p:spPr>
          <a:xfrm>
            <a:off x="5832108" y="3661342"/>
            <a:ext cx="2736000" cy="715491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中心句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 160"/>
          <p:cNvSpPr/>
          <p:nvPr/>
        </p:nvSpPr>
        <p:spPr>
          <a:xfrm rot="4895315">
            <a:off x="5111015" y="3472735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401" y="287247"/>
            <a:ext cx="2269879" cy="693151"/>
          </a:xfrm>
          <a:prstGeom prst="rect">
            <a:avLst/>
          </a:prstGeom>
        </p:spPr>
      </p:pic>
      <p:sp>
        <p:nvSpPr>
          <p:cNvPr id="12" name="文本框 14">
            <a:hlinkClick r:id="rId3" action="ppaction://hlinkfile"/>
          </p:cNvPr>
          <p:cNvSpPr txBox="1"/>
          <p:nvPr/>
        </p:nvSpPr>
        <p:spPr>
          <a:xfrm>
            <a:off x="793397" y="267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00" y="295717"/>
            <a:ext cx="443315" cy="551442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3451152" y="698388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507464" y="317368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991" y="1324762"/>
            <a:ext cx="7536068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粱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苞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蕾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畦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轨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棚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苔藓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坪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甘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蔗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瀑布  增加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缝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隙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谚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活生生  软绵绵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6991" y="1299359"/>
            <a:ext cx="907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liáng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8000" y="1299359"/>
            <a:ext cx="626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lěi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73639" y="1266427"/>
            <a:ext cx="626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qí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3904" y="1266427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guǐ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5904" y="122735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péng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20000" y="1269694"/>
            <a:ext cx="158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tái</a:t>
            </a:r>
            <a:r>
              <a:rPr lang="en-US" altLang="zh-CN" sz="2400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xiǎn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34600" y="2277694"/>
            <a:ext cx="88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zhè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24000" y="2307359"/>
            <a:ext cx="88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fèng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20000" y="2277694"/>
            <a:ext cx="88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yàn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20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105"/>
          <p:cNvGrpSpPr/>
          <p:nvPr/>
        </p:nvGrpSpPr>
        <p:grpSpPr bwMode="auto">
          <a:xfrm>
            <a:off x="862271" y="1633210"/>
            <a:ext cx="1133342" cy="1236793"/>
            <a:chOff x="1146433" y="1372229"/>
            <a:chExt cx="1133343" cy="1235304"/>
          </a:xfrm>
          <a:noFill/>
        </p:grpSpPr>
        <p:grpSp>
          <p:nvGrpSpPr>
            <p:cNvPr id="60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62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3" name="直接连接符 4"/>
              <p:cNvCxnSpPr>
                <a:cxnSpLocks noChangeShapeType="1"/>
                <a:endCxn id="62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64" name="直接连接符 63"/>
              <p:cNvCxnSpPr>
                <a:cxnSpLocks noChangeShapeType="1"/>
                <a:endCxn id="62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61" name="文本框 64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6433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棚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900000" y="1059750"/>
            <a:ext cx="12041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péng</a:t>
            </a:r>
            <a:endParaRPr lang="zh-CN" altLang="en-US" sz="36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grpSp>
        <p:nvGrpSpPr>
          <p:cNvPr id="67" name="拼音开关"/>
          <p:cNvGrpSpPr/>
          <p:nvPr/>
        </p:nvGrpSpPr>
        <p:grpSpPr>
          <a:xfrm>
            <a:off x="7236296" y="555686"/>
            <a:ext cx="1276472" cy="576064"/>
            <a:chOff x="7236296" y="555526"/>
            <a:chExt cx="1276472" cy="576064"/>
          </a:xfrm>
        </p:grpSpPr>
        <p:sp>
          <p:nvSpPr>
            <p:cNvPr id="68" name="椭圆 67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拼音开关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3324757" y="463105"/>
            <a:ext cx="2783372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0">
                <a:srgbClr val="85C2FF"/>
              </a:gs>
              <a:gs pos="0">
                <a:srgbClr val="C4D6EB"/>
              </a:gs>
              <a:gs pos="100000">
                <a:srgbClr val="FFEBFA"/>
              </a:gs>
            </a:gsLst>
            <a:lin ang="54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点击生字，观看生字视频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105"/>
          <p:cNvGrpSpPr/>
          <p:nvPr/>
        </p:nvGrpSpPr>
        <p:grpSpPr bwMode="auto">
          <a:xfrm>
            <a:off x="2481061" y="1635750"/>
            <a:ext cx="1154939" cy="1210447"/>
            <a:chOff x="1162050" y="1398543"/>
            <a:chExt cx="1154940" cy="1208990"/>
          </a:xfrm>
          <a:noFill/>
        </p:grpSpPr>
        <p:grpSp>
          <p:nvGrpSpPr>
            <p:cNvPr id="73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75" name="矩形 1">
                <a:hlinkClick r:id="rId2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6" name="直接连接符 4"/>
              <p:cNvCxnSpPr>
                <a:cxnSpLocks noChangeShapeType="1"/>
                <a:endCxn id="75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77" name="直接连接符 76"/>
              <p:cNvCxnSpPr>
                <a:cxnSpLocks noChangeShapeType="1"/>
                <a:endCxn id="75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74" name="文本框 64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99548" y="1398543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苔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2628000" y="1105348"/>
            <a:ext cx="766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36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tá</a:t>
            </a:r>
            <a:r>
              <a:rPr lang="en-US" altLang="zh-CN" sz="36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i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79" name="组合 105"/>
          <p:cNvGrpSpPr/>
          <p:nvPr/>
        </p:nvGrpSpPr>
        <p:grpSpPr bwMode="auto">
          <a:xfrm>
            <a:off x="4011617" y="1659421"/>
            <a:ext cx="1136383" cy="1200329"/>
            <a:chOff x="1162050" y="1422186"/>
            <a:chExt cx="1136384" cy="1198884"/>
          </a:xfrm>
          <a:noFill/>
        </p:grpSpPr>
        <p:grpSp>
          <p:nvGrpSpPr>
            <p:cNvPr id="80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82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3" name="直接连接符 4"/>
              <p:cNvCxnSpPr>
                <a:cxnSpLocks noChangeShapeType="1"/>
                <a:endCxn id="82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84" name="直接连接符 83"/>
              <p:cNvCxnSpPr>
                <a:cxnSpLocks noChangeShapeType="1"/>
                <a:endCxn id="82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81" name="文本框 64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80992" y="1422186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藓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3991799" y="1093858"/>
            <a:ext cx="1277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xiǎn</a:t>
            </a:r>
            <a:endParaRPr lang="zh-CN" altLang="en-US" sz="36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grpSp>
        <p:nvGrpSpPr>
          <p:cNvPr id="86" name="组合 105"/>
          <p:cNvGrpSpPr/>
          <p:nvPr/>
        </p:nvGrpSpPr>
        <p:grpSpPr bwMode="auto">
          <a:xfrm>
            <a:off x="5666908" y="1635750"/>
            <a:ext cx="1133342" cy="1200329"/>
            <a:chOff x="1146433" y="1411185"/>
            <a:chExt cx="1133343" cy="1198884"/>
          </a:xfrm>
          <a:noFill/>
        </p:grpSpPr>
        <p:grpSp>
          <p:nvGrpSpPr>
            <p:cNvPr id="87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89" name="矩形 1">
                <a:hlinkClick r:id="rId5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0" name="直接连接符 4"/>
              <p:cNvCxnSpPr>
                <a:cxnSpLocks noChangeShapeType="1"/>
                <a:endCxn id="89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91" name="直接连接符 90"/>
              <p:cNvCxnSpPr>
                <a:cxnSpLocks noChangeShapeType="1"/>
                <a:endCxn id="89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88" name="文本框 64">
              <a:hlinkClick r:id="rId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6433" y="1411185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坪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5731270" y="1092691"/>
            <a:ext cx="1072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36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pín</a:t>
            </a:r>
            <a:r>
              <a:rPr lang="en-US" altLang="zh-CN" sz="36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ɡ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93" name="组合 105"/>
          <p:cNvGrpSpPr/>
          <p:nvPr/>
        </p:nvGrpSpPr>
        <p:grpSpPr bwMode="auto">
          <a:xfrm>
            <a:off x="915209" y="3338300"/>
            <a:ext cx="1136791" cy="1236793"/>
            <a:chOff x="1162050" y="1372229"/>
            <a:chExt cx="1136792" cy="1235304"/>
          </a:xfrm>
          <a:noFill/>
        </p:grpSpPr>
        <p:grpSp>
          <p:nvGrpSpPr>
            <p:cNvPr id="94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96" name="矩形 1">
                <a:hlinkClick r:id="rId7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7" name="直接连接符 4"/>
              <p:cNvCxnSpPr>
                <a:cxnSpLocks noChangeShapeType="1"/>
                <a:endCxn id="96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98" name="直接连接符 97"/>
              <p:cNvCxnSpPr>
                <a:cxnSpLocks noChangeShapeType="1"/>
                <a:endCxn id="96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95" name="文本框 64">
              <a:hlinkClick r:id="rId8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81400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瀑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1116000" y="2861419"/>
            <a:ext cx="7120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pù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00" name="组合 105"/>
          <p:cNvGrpSpPr/>
          <p:nvPr/>
        </p:nvGrpSpPr>
        <p:grpSpPr bwMode="auto">
          <a:xfrm>
            <a:off x="2537452" y="3338300"/>
            <a:ext cx="1133342" cy="1236793"/>
            <a:chOff x="1146433" y="1372229"/>
            <a:chExt cx="1133343" cy="1235304"/>
          </a:xfrm>
          <a:noFill/>
        </p:grpSpPr>
        <p:grpSp>
          <p:nvGrpSpPr>
            <p:cNvPr id="101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10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4" name="直接连接符 4"/>
              <p:cNvCxnSpPr>
                <a:cxnSpLocks noChangeShapeType="1"/>
                <a:endCxn id="103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105" name="直接连接符 104"/>
              <p:cNvCxnSpPr>
                <a:cxnSpLocks noChangeShapeType="1"/>
                <a:endCxn id="103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102" name="文本框 64">
              <a:hlinkClick r:id="rId9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6433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增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2556000" y="2846900"/>
            <a:ext cx="1196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zēnɡ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07" name="组合 105"/>
          <p:cNvGrpSpPr/>
          <p:nvPr/>
        </p:nvGrpSpPr>
        <p:grpSpPr bwMode="auto">
          <a:xfrm>
            <a:off x="4087367" y="3350957"/>
            <a:ext cx="1170074" cy="1236793"/>
            <a:chOff x="1162050" y="1372229"/>
            <a:chExt cx="1170075" cy="1235304"/>
          </a:xfrm>
          <a:noFill/>
        </p:grpSpPr>
        <p:grpSp>
          <p:nvGrpSpPr>
            <p:cNvPr id="108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11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1" name="直接连接符 4"/>
              <p:cNvCxnSpPr>
                <a:cxnSpLocks noChangeShapeType="1"/>
                <a:endCxn id="110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112" name="直接连接符 111"/>
              <p:cNvCxnSpPr>
                <a:cxnSpLocks noChangeShapeType="1"/>
                <a:endCxn id="110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109" name="文本框 64">
              <a:hlinkClick r:id="rId10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214683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缝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3" name="TextBox 112"/>
          <p:cNvSpPr txBox="1"/>
          <p:nvPr/>
        </p:nvSpPr>
        <p:spPr>
          <a:xfrm>
            <a:off x="4039177" y="2859558"/>
            <a:ext cx="11945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fèng</a:t>
            </a:r>
            <a:endParaRPr lang="zh-CN" altLang="en-US" sz="36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grpSp>
        <p:nvGrpSpPr>
          <p:cNvPr id="114" name="组合 105"/>
          <p:cNvGrpSpPr/>
          <p:nvPr/>
        </p:nvGrpSpPr>
        <p:grpSpPr bwMode="auto">
          <a:xfrm>
            <a:off x="5652000" y="3387421"/>
            <a:ext cx="1133206" cy="1200329"/>
            <a:chOff x="1146569" y="1434644"/>
            <a:chExt cx="1133207" cy="1198884"/>
          </a:xfrm>
          <a:noFill/>
        </p:grpSpPr>
        <p:grpSp>
          <p:nvGrpSpPr>
            <p:cNvPr id="115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117" name="矩形 1">
                <a:hlinkClick r:id="rId11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8" name="直接连接符 4"/>
              <p:cNvCxnSpPr>
                <a:cxnSpLocks noChangeShapeType="1"/>
                <a:endCxn id="117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119" name="直接连接符 118"/>
              <p:cNvCxnSpPr>
                <a:cxnSpLocks noChangeShapeType="1"/>
                <a:endCxn id="117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116" name="文本框 64">
              <a:hlinkClick r:id="rId1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6569" y="1434644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谚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5742627" y="2820875"/>
            <a:ext cx="989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yàn</a:t>
            </a:r>
            <a:endParaRPr lang="zh-CN" altLang="en-US" sz="36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grpSp>
        <p:nvGrpSpPr>
          <p:cNvPr id="121" name="组合 105"/>
          <p:cNvGrpSpPr/>
          <p:nvPr/>
        </p:nvGrpSpPr>
        <p:grpSpPr bwMode="auto">
          <a:xfrm>
            <a:off x="7179923" y="1596731"/>
            <a:ext cx="1133342" cy="1236793"/>
            <a:chOff x="1146433" y="1372229"/>
            <a:chExt cx="1133343" cy="1235304"/>
          </a:xfrm>
          <a:noFill/>
        </p:grpSpPr>
        <p:grpSp>
          <p:nvGrpSpPr>
            <p:cNvPr id="122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124" name="矩形 1">
                <a:hlinkClick r:id="rId5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25" name="直接连接符 4"/>
              <p:cNvCxnSpPr>
                <a:cxnSpLocks noChangeShapeType="1"/>
                <a:endCxn id="124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126" name="直接连接符 125"/>
              <p:cNvCxnSpPr>
                <a:cxnSpLocks noChangeShapeType="1"/>
                <a:endCxn id="124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123" name="文本框 64">
              <a:hlinkClick r:id="rId1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6433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蔗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7" name="TextBox 126"/>
          <p:cNvSpPr txBox="1"/>
          <p:nvPr/>
        </p:nvSpPr>
        <p:spPr>
          <a:xfrm>
            <a:off x="7232319" y="1092675"/>
            <a:ext cx="9396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zhè</a:t>
            </a:r>
            <a:endParaRPr lang="zh-CN" altLang="en-US" sz="36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28" name="文本框 15"/>
          <p:cNvSpPr txBox="1"/>
          <p:nvPr/>
        </p:nvSpPr>
        <p:spPr>
          <a:xfrm>
            <a:off x="961949" y="1234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9" name="图片 1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6" grpId="0"/>
      <p:bldP spid="66" grpId="1"/>
      <p:bldP spid="78" grpId="0"/>
      <p:bldP spid="78" grpId="1"/>
      <p:bldP spid="85" grpId="0"/>
      <p:bldP spid="85" grpId="1"/>
      <p:bldP spid="92" grpId="0"/>
      <p:bldP spid="92" grpId="1"/>
      <p:bldP spid="99" grpId="0"/>
      <p:bldP spid="99" grpId="1"/>
      <p:bldP spid="106" grpId="0"/>
      <p:bldP spid="106" grpId="1"/>
      <p:bldP spid="113" grpId="0"/>
      <p:bldP spid="113" grpId="1"/>
      <p:bldP spid="120" grpId="0"/>
      <p:bldP spid="120" grpId="1"/>
      <p:bldP spid="127" grpId="0"/>
      <p:bldP spid="12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972000" y="1505107"/>
            <a:ext cx="76320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课文是从哪几个方面围绕“夏天是万物迅速生长的季节”这个中心意思来写的？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33628" y="125376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294997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738869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924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" b="1217"/>
          <a:stretch>
            <a:fillRect/>
          </a:stretch>
        </p:blipFill>
        <p:spPr bwMode="auto">
          <a:xfrm>
            <a:off x="364355" y="2717"/>
            <a:ext cx="3703645" cy="5140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560" y="2717"/>
            <a:ext cx="3639440" cy="5140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文本框 34"/>
          <p:cNvSpPr txBox="1"/>
          <p:nvPr/>
        </p:nvSpPr>
        <p:spPr>
          <a:xfrm>
            <a:off x="612000" y="91575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35"/>
          <p:cNvSpPr txBox="1"/>
          <p:nvPr/>
        </p:nvSpPr>
        <p:spPr>
          <a:xfrm>
            <a:off x="612000" y="1120665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36"/>
          <p:cNvSpPr txBox="1"/>
          <p:nvPr/>
        </p:nvSpPr>
        <p:spPr>
          <a:xfrm>
            <a:off x="4416219" y="26775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37"/>
          <p:cNvSpPr txBox="1"/>
          <p:nvPr/>
        </p:nvSpPr>
        <p:spPr>
          <a:xfrm>
            <a:off x="4416219" y="113175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8000" y="1191174"/>
            <a:ext cx="3168000" cy="12365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对话气泡: 圆角矩形 14"/>
          <p:cNvSpPr/>
          <p:nvPr/>
        </p:nvSpPr>
        <p:spPr>
          <a:xfrm>
            <a:off x="1066853" y="2427750"/>
            <a:ext cx="1561147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动植物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356000" y="267750"/>
            <a:ext cx="3168000" cy="9234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5" name="对话气泡: 圆角矩形 14"/>
          <p:cNvSpPr/>
          <p:nvPr/>
        </p:nvSpPr>
        <p:spPr>
          <a:xfrm>
            <a:off x="2718664" y="603636"/>
            <a:ext cx="1728000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山河大地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356000" y="1222502"/>
            <a:ext cx="3168000" cy="85142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2" name="对话气泡: 圆角矩形 14"/>
          <p:cNvSpPr/>
          <p:nvPr/>
        </p:nvSpPr>
        <p:spPr>
          <a:xfrm>
            <a:off x="4049789" y="2038036"/>
            <a:ext cx="688352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4" grpId="0" animBg="1"/>
      <p:bldP spid="64" grpId="0" animBg="1"/>
      <p:bldP spid="65" grpId="0" animBg="1"/>
      <p:bldP spid="71" grpId="0" animBg="1"/>
      <p:bldP spid="7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4"/>
          <p:cNvSpPr txBox="1"/>
          <p:nvPr/>
        </p:nvSpPr>
        <p:spPr>
          <a:xfrm>
            <a:off x="828000" y="1657555"/>
            <a:ext cx="76320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朗读第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自然段，找出这一段的中心句，圈画文中描写了哪些动植物的生长。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0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9628" y="140621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圆角矩形 8"/>
          <p:cNvSpPr/>
          <p:nvPr/>
        </p:nvSpPr>
        <p:spPr>
          <a:xfrm>
            <a:off x="2628000" y="360721"/>
            <a:ext cx="4032000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动植物的生长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098" y="384965"/>
            <a:ext cx="628456" cy="759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b520a79b-a482-42a3-8019-ef4619ee696a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2192</Words>
  <Application>WPS 演示</Application>
  <PresentationFormat>全屏显示(16:9)</PresentationFormat>
  <Paragraphs>277</Paragraphs>
  <Slides>33</Slides>
  <Notes>7</Notes>
  <HiddenSlides>1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8" baseType="lpstr">
      <vt:lpstr>Arial</vt:lpstr>
      <vt:lpstr>宋体</vt:lpstr>
      <vt:lpstr>Wingdings</vt:lpstr>
      <vt:lpstr>黑体</vt:lpstr>
      <vt:lpstr>楷体</vt:lpstr>
      <vt:lpstr>Kaiti SC</vt:lpstr>
      <vt:lpstr>汉语拼音</vt:lpstr>
      <vt:lpstr>微软雅黑</vt:lpstr>
      <vt:lpstr>Arial Unicode MS</vt:lpstr>
      <vt:lpstr>Calibri</vt:lpstr>
      <vt:lpstr>Tahoma</vt:lpstr>
      <vt:lpstr>仿宋</vt:lpstr>
      <vt:lpstr>Times New Roman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151</cp:revision>
  <dcterms:created xsi:type="dcterms:W3CDTF">2017-03-17T02:28:00Z</dcterms:created>
  <dcterms:modified xsi:type="dcterms:W3CDTF">2022-12-25T17:59:52Z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4304DD5F502747ABA6F76E183481AB02</vt:lpwstr>
  </property>
</Properties>
</file>