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19"/>
  </p:handoutMasterIdLst>
  <p:sldIdLst>
    <p:sldId id="1061" r:id="rId3"/>
    <p:sldId id="1230" r:id="rId5"/>
    <p:sldId id="1231" r:id="rId6"/>
    <p:sldId id="1232" r:id="rId7"/>
    <p:sldId id="1241" r:id="rId8"/>
    <p:sldId id="1062" r:id="rId9"/>
    <p:sldId id="1233" r:id="rId10"/>
    <p:sldId id="1240" r:id="rId11"/>
    <p:sldId id="1235" r:id="rId12"/>
    <p:sldId id="1237" r:id="rId13"/>
    <p:sldId id="1243" r:id="rId14"/>
    <p:sldId id="1244" r:id="rId15"/>
    <p:sldId id="1245" r:id="rId16"/>
    <p:sldId id="1246" r:id="rId17"/>
    <p:sldId id="1242" r:id="rId18"/>
  </p:sldIdLst>
  <p:sldSz cx="9144000" cy="5143500" type="screen16x9"/>
  <p:notesSz cx="6858000" cy="9144000"/>
  <p:embeddedFontLst>
    <p:embeddedFont>
      <p:font typeface="楷体" panose="02010609060101010101" charset="-122"/>
      <p:regular r:id="rId23"/>
    </p:embeddedFont>
    <p:embeddedFont>
      <p:font typeface="黑体" panose="02010609060101010101" pitchFamily="49" charset="-122"/>
      <p:regular r:id="rId24"/>
    </p:embeddedFont>
    <p:embeddedFont>
      <p:font typeface="微软雅黑" panose="020B0503020204020204" charset="-122"/>
      <p:regular r:id="rId25"/>
    </p:embeddedFont>
    <p:embeddedFont>
      <p:font typeface="Calibri" panose="020F0502020204030204" charset="0"/>
      <p:regular r:id="rId26"/>
      <p:bold r:id="rId27"/>
      <p:italic r:id="rId28"/>
      <p:boldItalic r:id="rId29"/>
    </p:embeddedFont>
  </p:embeddedFontLst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58" userDrawn="1">
          <p15:clr>
            <a:srgbClr val="A4A3A4"/>
          </p15:clr>
        </p15:guide>
        <p15:guide id="2" pos="297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F53"/>
    <a:srgbClr val="0000FF"/>
    <a:srgbClr val="FF6600"/>
    <a:srgbClr val="FF9933"/>
    <a:srgbClr val="009900"/>
    <a:srgbClr val="FF0000"/>
    <a:srgbClr val="2E2ED0"/>
    <a:srgbClr val="0070C0"/>
    <a:srgbClr val="EE6060"/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36" autoAdjust="0"/>
    <p:restoredTop sz="94660"/>
  </p:normalViewPr>
  <p:slideViewPr>
    <p:cSldViewPr>
      <p:cViewPr>
        <p:scale>
          <a:sx n="110" d="100"/>
          <a:sy n="110" d="100"/>
        </p:scale>
        <p:origin x="-372" y="-126"/>
      </p:cViewPr>
      <p:guideLst>
        <p:guide orient="horz" pos="758"/>
        <p:guide pos="297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0" Type="http://schemas.openxmlformats.org/officeDocument/2006/relationships/tags" Target="tags/tag1.xml"/><Relationship Id="rId3" Type="http://schemas.openxmlformats.org/officeDocument/2006/relationships/slide" Target="slides/slide1.xml"/><Relationship Id="rId29" Type="http://schemas.openxmlformats.org/officeDocument/2006/relationships/font" Target="fonts/font7.fntdata"/><Relationship Id="rId28" Type="http://schemas.openxmlformats.org/officeDocument/2006/relationships/font" Target="fonts/font6.fntdata"/><Relationship Id="rId27" Type="http://schemas.openxmlformats.org/officeDocument/2006/relationships/font" Target="fonts/font5.fntdata"/><Relationship Id="rId26" Type="http://schemas.openxmlformats.org/officeDocument/2006/relationships/font" Target="fonts/font4.fntdata"/><Relationship Id="rId25" Type="http://schemas.openxmlformats.org/officeDocument/2006/relationships/font" Target="fonts/font3.fntdata"/><Relationship Id="rId24" Type="http://schemas.openxmlformats.org/officeDocument/2006/relationships/font" Target="fonts/font2.fntdata"/><Relationship Id="rId23" Type="http://schemas.openxmlformats.org/officeDocument/2006/relationships/font" Target="fonts/font1.fntdata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534" y="685800"/>
            <a:ext cx="6094934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EC719-7A77-4601-83F2-2D6597F436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image" Target="../media/image2.jpeg"/><Relationship Id="rId16" Type="http://schemas.openxmlformats.org/officeDocument/2006/relationships/image" Target="../media/image1.png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>
            <a:lumMod val="20000"/>
            <a:lumOff val="80000"/>
            <a:alpha val="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71" y="4768096"/>
            <a:ext cx="2133933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DCBEE1-2FDF-4E67-B289-6F0CB0ED400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688" y="4768096"/>
            <a:ext cx="2894862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034" y="4768096"/>
            <a:ext cx="2133933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22C2E-CAB4-4932-B1DA-131F1D28A512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5029" y="87489"/>
            <a:ext cx="1026274" cy="489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wzsdth\Desktop\图片1_副本.jpg"/>
          <p:cNvPicPr>
            <a:picLocks noChangeAspect="1" noChangeArrowheads="1"/>
          </p:cNvPicPr>
          <p:nvPr userDrawn="1"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88817"/>
            <a:ext cx="9163795" cy="167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组合 6"/>
          <p:cNvGrpSpPr/>
          <p:nvPr userDrawn="1"/>
        </p:nvGrpSpPr>
        <p:grpSpPr>
          <a:xfrm>
            <a:off x="1" y="92978"/>
            <a:ext cx="2771800" cy="275590"/>
            <a:chOff x="1" y="92978"/>
            <a:chExt cx="2771800" cy="275590"/>
          </a:xfrm>
        </p:grpSpPr>
        <p:sp>
          <p:nvSpPr>
            <p:cNvPr id="8" name="矩形 7"/>
            <p:cNvSpPr/>
            <p:nvPr userDrawn="1"/>
          </p:nvSpPr>
          <p:spPr>
            <a:xfrm flipH="1">
              <a:off x="1" y="123478"/>
              <a:ext cx="2771800" cy="216000"/>
            </a:xfrm>
            <a:prstGeom prst="rect">
              <a:avLst/>
            </a:prstGeom>
            <a:gradFill flip="none" rotWithShape="1">
              <a:gsLst>
                <a:gs pos="40000">
                  <a:schemeClr val="accent5">
                    <a:lumMod val="60000"/>
                    <a:lumOff val="40000"/>
                  </a:schemeClr>
                </a:gs>
                <a:gs pos="97000">
                  <a:schemeClr val="bg1">
                    <a:alpha val="0"/>
                  </a:schemeClr>
                </a:gs>
                <a:gs pos="70000">
                  <a:schemeClr val="accent5">
                    <a:lumMod val="40000"/>
                    <a:lumOff val="60000"/>
                    <a:alpha val="76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" name="文本框 10"/>
            <p:cNvSpPr txBox="1"/>
            <p:nvPr userDrawn="1"/>
          </p:nvSpPr>
          <p:spPr>
            <a:xfrm>
              <a:off x="336747" y="92978"/>
              <a:ext cx="792480" cy="2755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200" dirty="0">
                  <a:latin typeface="黑体" panose="02010609060101010101" pitchFamily="49" charset="-122"/>
                  <a:ea typeface="黑体" panose="02010609060101010101" pitchFamily="49" charset="-122"/>
                </a:rPr>
                <a:t>语文园地</a:t>
              </a:r>
              <a:endPara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hdphoto" Target="../media/image14.wdp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圆角矩形标注 15"/>
          <p:cNvSpPr/>
          <p:nvPr/>
        </p:nvSpPr>
        <p:spPr>
          <a:xfrm>
            <a:off x="2555776" y="732062"/>
            <a:ext cx="5928043" cy="1430177"/>
          </a:xfrm>
          <a:prstGeom prst="wedgeRoundRectCallout">
            <a:avLst>
              <a:gd name="adj1" fmla="val -59307"/>
              <a:gd name="adj2" fmla="val 52954"/>
              <a:gd name="adj3" fmla="val 16667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    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在本单元，我们学习了</a:t>
            </a:r>
            <a:r>
              <a:rPr lang="en-US" altLang="zh-CN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《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夏天里的成长</a:t>
            </a:r>
            <a:r>
              <a:rPr lang="en-US" altLang="zh-CN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》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和</a:t>
            </a:r>
            <a:r>
              <a:rPr lang="en-US" altLang="zh-CN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《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盼</a:t>
            </a:r>
            <a:r>
              <a:rPr lang="en-US" altLang="zh-CN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》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，谁来说说文章的中心意思？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2788" y="1131590"/>
            <a:ext cx="2050415" cy="264668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-180528" y="244475"/>
            <a:ext cx="2553795" cy="887115"/>
            <a:chOff x="119380" y="244475"/>
            <a:chExt cx="2553795" cy="887115"/>
          </a:xfrm>
        </p:grpSpPr>
        <p:grpSp>
          <p:nvGrpSpPr>
            <p:cNvPr id="5" name="组合 4"/>
            <p:cNvGrpSpPr/>
            <p:nvPr/>
          </p:nvGrpSpPr>
          <p:grpSpPr>
            <a:xfrm>
              <a:off x="119380" y="244475"/>
              <a:ext cx="2538070" cy="887115"/>
              <a:chOff x="-111985" y="-57194"/>
              <a:chExt cx="3674091" cy="1182806"/>
            </a:xfrm>
          </p:grpSpPr>
          <p:cxnSp>
            <p:nvCxnSpPr>
              <p:cNvPr id="7" name="直接连接符 6"/>
              <p:cNvCxnSpPr/>
              <p:nvPr/>
            </p:nvCxnSpPr>
            <p:spPr>
              <a:xfrm>
                <a:off x="635596" y="645368"/>
                <a:ext cx="0" cy="384721"/>
              </a:xfrm>
              <a:prstGeom prst="line">
                <a:avLst/>
              </a:prstGeom>
              <a:ln w="12700">
                <a:solidFill>
                  <a:srgbClr val="85434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/>
              <p:cNvCxnSpPr/>
              <p:nvPr/>
            </p:nvCxnSpPr>
            <p:spPr>
              <a:xfrm>
                <a:off x="644339" y="1125612"/>
                <a:ext cx="2266585" cy="0"/>
              </a:xfrm>
              <a:prstGeom prst="line">
                <a:avLst/>
              </a:prstGeom>
              <a:ln w="12700">
                <a:solidFill>
                  <a:srgbClr val="85434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1918742" y="178827"/>
                <a:ext cx="1397049" cy="0"/>
              </a:xfrm>
              <a:prstGeom prst="line">
                <a:avLst/>
              </a:prstGeom>
              <a:ln w="12700">
                <a:solidFill>
                  <a:srgbClr val="85434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>
              <a:xfrm>
                <a:off x="3562106" y="178827"/>
                <a:ext cx="0" cy="641070"/>
              </a:xfrm>
              <a:prstGeom prst="line">
                <a:avLst/>
              </a:prstGeom>
              <a:ln w="12700">
                <a:solidFill>
                  <a:srgbClr val="85434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1" name="图片 10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8510" t="64450" r="63336" b="-6857"/>
              <a:stretch>
                <a:fillRect/>
              </a:stretch>
            </p:blipFill>
            <p:spPr>
              <a:xfrm>
                <a:off x="-111985" y="-57194"/>
                <a:ext cx="1152128" cy="914751"/>
              </a:xfrm>
              <a:prstGeom prst="rect">
                <a:avLst/>
              </a:prstGeom>
            </p:spPr>
          </p:pic>
        </p:grpSp>
        <p:sp>
          <p:nvSpPr>
            <p:cNvPr id="6" name="文本框 5"/>
            <p:cNvSpPr txBox="1"/>
            <p:nvPr/>
          </p:nvSpPr>
          <p:spPr>
            <a:xfrm>
              <a:off x="641850" y="421493"/>
              <a:ext cx="203132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zh-CN" sz="3600" dirty="0">
                  <a:latin typeface="黑体" panose="02010609060101010101" pitchFamily="49" charset="-122"/>
                  <a:ea typeface="黑体" panose="02010609060101010101" pitchFamily="49" charset="-122"/>
                </a:rPr>
                <a:t>交流平台</a:t>
              </a:r>
              <a:endParaRPr lang="zh-CN" altLang="zh-CN" sz="36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2051720" y="2355585"/>
            <a:ext cx="523543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   《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夏天里的成长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》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写了夏天是万物生长的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季节。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419872" y="3558003"/>
            <a:ext cx="47253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   《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盼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》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charset="-122"/>
              </a:rPr>
              <a:t>写了“我”盼着能穿上新雨衣。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  <a:cs typeface="微软雅黑" panose="020B0503020204020204" charset="-122"/>
            </a:endParaRPr>
          </a:p>
        </p:txBody>
      </p:sp>
      <p:pic>
        <p:nvPicPr>
          <p:cNvPr id="17" name="Picture 3" descr="G:\新建文件夹\图片1.png图片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7456856" y="2216064"/>
            <a:ext cx="843915" cy="1098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图片 17" descr="G:\新建文件夹\图片4.png图片4"/>
          <p:cNvPicPr>
            <a:picLocks noChangeAspect="1"/>
          </p:cNvPicPr>
          <p:nvPr/>
        </p:nvPicPr>
        <p:blipFill rotWithShape="1">
          <a:blip r:embed="rId4"/>
          <a:srcRect/>
          <a:stretch>
            <a:fillRect/>
          </a:stretch>
        </p:blipFill>
        <p:spPr>
          <a:xfrm>
            <a:off x="2484120" y="3724275"/>
            <a:ext cx="813435" cy="10439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6000"/>
    </mc:Choice>
    <mc:Fallback>
      <p:transition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87624" y="1255811"/>
            <a:ext cx="6993854" cy="2585323"/>
          </a:xfrm>
          <a:prstGeom prst="rect">
            <a:avLst/>
          </a:prstGeom>
          <a:solidFill>
            <a:schemeClr val="bg1">
              <a:alpha val="36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    从不同的方面选择不同的事例来表现“戏迷爷爷”这一中心意思，会使表达更有条理。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51519" y="483518"/>
            <a:ext cx="2922415" cy="1080120"/>
            <a:chOff x="731182" y="1345323"/>
            <a:chExt cx="4007965" cy="124310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1182" y="1345323"/>
              <a:ext cx="4007965" cy="1243106"/>
            </a:xfrm>
            <a:prstGeom prst="rect">
              <a:avLst/>
            </a:prstGeom>
          </p:spPr>
        </p:pic>
        <p:sp>
          <p:nvSpPr>
            <p:cNvPr id="4" name="文本框 9"/>
            <p:cNvSpPr txBox="1"/>
            <p:nvPr/>
          </p:nvSpPr>
          <p:spPr>
            <a:xfrm>
              <a:off x="1323718" y="1633355"/>
              <a:ext cx="271393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000" b="1" dirty="0" smtClean="0">
                  <a:latin typeface="楷体" panose="02010609060101010101" charset="-122"/>
                  <a:ea typeface="楷体" panose="02010609060101010101" charset="-122"/>
                </a:rPr>
                <a:t>弟弟</a:t>
              </a:r>
              <a:r>
                <a:rPr lang="zh-CN" altLang="en-US" sz="4000" b="1" dirty="0" smtClean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变</a:t>
              </a:r>
              <a:r>
                <a:rPr lang="zh-CN" altLang="en-US" sz="4000" b="1" dirty="0" smtClean="0">
                  <a:latin typeface="楷体" panose="02010609060101010101" charset="-122"/>
                  <a:ea typeface="楷体" panose="02010609060101010101" charset="-122"/>
                </a:rPr>
                <a:t>了</a:t>
              </a:r>
              <a:endParaRPr lang="zh-CN" altLang="en-US" sz="4000" b="1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115616" y="1779662"/>
            <a:ext cx="6364243" cy="58477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</a:rPr>
              <a:t>外形变了，长高了，也更壮实了；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文本框 4"/>
          <p:cNvSpPr txBox="1"/>
          <p:nvPr/>
        </p:nvSpPr>
        <p:spPr>
          <a:xfrm>
            <a:off x="1115616" y="3651870"/>
            <a:ext cx="6364243" cy="58477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</a:rPr>
              <a:t>学习态度变了，学习成绩提高了。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文本框 4"/>
          <p:cNvSpPr txBox="1"/>
          <p:nvPr/>
        </p:nvSpPr>
        <p:spPr>
          <a:xfrm>
            <a:off x="1115616" y="2715766"/>
            <a:ext cx="6776214" cy="58477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</a:rPr>
              <a:t>性格变了，不再像从前那么顽皮了；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 animBg="1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51519" y="483518"/>
            <a:ext cx="4248921" cy="1243106"/>
            <a:chOff x="731182" y="1345323"/>
            <a:chExt cx="5141192" cy="124310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1182" y="1345323"/>
              <a:ext cx="5141192" cy="1243106"/>
            </a:xfrm>
            <a:prstGeom prst="rect">
              <a:avLst/>
            </a:prstGeom>
          </p:spPr>
        </p:pic>
        <p:sp>
          <p:nvSpPr>
            <p:cNvPr id="4" name="文本框 9"/>
            <p:cNvSpPr txBox="1"/>
            <p:nvPr/>
          </p:nvSpPr>
          <p:spPr>
            <a:xfrm>
              <a:off x="1208673" y="1707104"/>
              <a:ext cx="395917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0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闲不住</a:t>
              </a:r>
              <a:r>
                <a:rPr lang="zh-CN" altLang="en-US" sz="4000" b="1" dirty="0">
                  <a:latin typeface="楷体" panose="02010609060101010101" charset="-122"/>
                  <a:ea typeface="楷体" panose="02010609060101010101" charset="-122"/>
                </a:rPr>
                <a:t>的奶奶</a:t>
              </a:r>
              <a:endParaRPr lang="zh-CN" altLang="en-US" sz="4000" b="1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83568" y="1995686"/>
            <a:ext cx="3427541" cy="646331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</a:rPr>
              <a:t>起床抢着做饭；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4"/>
          <p:cNvSpPr txBox="1"/>
          <p:nvPr/>
        </p:nvSpPr>
        <p:spPr>
          <a:xfrm>
            <a:off x="696144" y="3003798"/>
            <a:ext cx="8060220" cy="646331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</a:rPr>
              <a:t>吃完饭喂鸡鸭、收拾菜园、给花浇水；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4"/>
          <p:cNvSpPr txBox="1"/>
          <p:nvPr/>
        </p:nvSpPr>
        <p:spPr>
          <a:xfrm>
            <a:off x="674740" y="3939902"/>
            <a:ext cx="4817344" cy="646331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</a:rPr>
              <a:t>准备午饭、收拾屋子。</a:t>
            </a:r>
            <a:endParaRPr lang="zh-CN" altLang="en-US"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51519" y="483518"/>
            <a:ext cx="4248921" cy="1243106"/>
            <a:chOff x="731182" y="1345323"/>
            <a:chExt cx="5141192" cy="124310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1182" y="1345323"/>
              <a:ext cx="5141192" cy="1243106"/>
            </a:xfrm>
            <a:prstGeom prst="rect">
              <a:avLst/>
            </a:prstGeom>
          </p:spPr>
        </p:pic>
        <p:sp>
          <p:nvSpPr>
            <p:cNvPr id="4" name="文本框 9"/>
            <p:cNvSpPr txBox="1"/>
            <p:nvPr/>
          </p:nvSpPr>
          <p:spPr>
            <a:xfrm>
              <a:off x="897363" y="1707104"/>
              <a:ext cx="458180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000" b="1" dirty="0" smtClean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欢声笑语</a:t>
              </a:r>
              <a:r>
                <a:rPr lang="zh-CN" altLang="en-US" sz="4000" b="1" dirty="0" smtClean="0">
                  <a:latin typeface="楷体" panose="02010609060101010101" charset="-122"/>
                  <a:ea typeface="楷体" panose="02010609060101010101" charset="-122"/>
                </a:rPr>
                <a:t>满校园</a:t>
              </a:r>
              <a:endParaRPr lang="zh-CN" altLang="en-US" sz="4000" b="1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059705" y="1995686"/>
            <a:ext cx="3480440" cy="58477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</a:rPr>
              <a:t>课堂上精彩讲解；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4"/>
          <p:cNvSpPr txBox="1"/>
          <p:nvPr/>
        </p:nvSpPr>
        <p:spPr>
          <a:xfrm>
            <a:off x="2058912" y="3003798"/>
            <a:ext cx="4304383" cy="58477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</a:rPr>
              <a:t>丰富多彩的校园活动；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4"/>
          <p:cNvSpPr txBox="1"/>
          <p:nvPr/>
        </p:nvSpPr>
        <p:spPr>
          <a:xfrm>
            <a:off x="627657" y="3939902"/>
            <a:ext cx="4304383" cy="58477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</a:rPr>
              <a:t>老师和学生课下交流；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4"/>
          <p:cNvSpPr txBox="1"/>
          <p:nvPr/>
        </p:nvSpPr>
        <p:spPr>
          <a:xfrm>
            <a:off x="4716016" y="1995686"/>
            <a:ext cx="3480440" cy="58477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</a:rPr>
              <a:t>欢快的课堂活动；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4"/>
          <p:cNvSpPr txBox="1"/>
          <p:nvPr/>
        </p:nvSpPr>
        <p:spPr>
          <a:xfrm>
            <a:off x="5117591" y="3939902"/>
            <a:ext cx="3342841" cy="58477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</a:rPr>
              <a:t>同学间的小比赛。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51519" y="483518"/>
            <a:ext cx="4248921" cy="1243106"/>
            <a:chOff x="731182" y="1345323"/>
            <a:chExt cx="5141192" cy="124310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1182" y="1345323"/>
              <a:ext cx="5141192" cy="1243106"/>
            </a:xfrm>
            <a:prstGeom prst="rect">
              <a:avLst/>
            </a:prstGeom>
          </p:spPr>
        </p:pic>
        <p:sp>
          <p:nvSpPr>
            <p:cNvPr id="4" name="文本框 9"/>
            <p:cNvSpPr txBox="1"/>
            <p:nvPr/>
          </p:nvSpPr>
          <p:spPr>
            <a:xfrm>
              <a:off x="897365" y="1707104"/>
              <a:ext cx="458180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000" b="1" dirty="0" smtClean="0">
                  <a:latin typeface="楷体" panose="02010609060101010101" charset="-122"/>
                  <a:ea typeface="楷体" panose="02010609060101010101" charset="-122"/>
                </a:rPr>
                <a:t>那些</a:t>
              </a:r>
              <a:r>
                <a:rPr lang="zh-CN" altLang="en-US" sz="4000" b="1" dirty="0" smtClean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温暖</a:t>
              </a:r>
              <a:r>
                <a:rPr lang="zh-CN" altLang="en-US" sz="4000" b="1" dirty="0" smtClean="0">
                  <a:latin typeface="楷体" panose="02010609060101010101" charset="-122"/>
                  <a:ea typeface="楷体" panose="02010609060101010101" charset="-122"/>
                </a:rPr>
                <a:t>的时光</a:t>
              </a:r>
              <a:endParaRPr lang="zh-CN" altLang="en-US" sz="4000" b="1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059705" y="1779662"/>
            <a:ext cx="2656496" cy="58477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</a:rPr>
              <a:t>无私的亲情；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4"/>
          <p:cNvSpPr txBox="1"/>
          <p:nvPr/>
        </p:nvSpPr>
        <p:spPr>
          <a:xfrm>
            <a:off x="3375739" y="3214014"/>
            <a:ext cx="3068469" cy="58477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</a:rPr>
              <a:t>陌生人的温情；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4"/>
          <p:cNvSpPr txBox="1"/>
          <p:nvPr/>
        </p:nvSpPr>
        <p:spPr>
          <a:xfrm>
            <a:off x="2249747" y="2496838"/>
            <a:ext cx="2656496" cy="58477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</a:rPr>
              <a:t>融洽的友情；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4"/>
          <p:cNvSpPr txBox="1"/>
          <p:nvPr/>
        </p:nvSpPr>
        <p:spPr>
          <a:xfrm>
            <a:off x="5220072" y="3931191"/>
            <a:ext cx="2511525" cy="58477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</a:rPr>
              <a:t>老师的关爱。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60512" y="734031"/>
            <a:ext cx="7632848" cy="363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围绕中心意思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，从</a:t>
            </a:r>
            <a:r>
              <a:rPr lang="zh-CN" altLang="en-US" sz="3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不同的方面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或者选取</a:t>
            </a:r>
            <a:r>
              <a:rPr lang="zh-CN" altLang="en-US" sz="3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不同的事例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来写，</a:t>
            </a:r>
            <a:r>
              <a:rPr lang="zh-CN" altLang="en-US" sz="3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重要部分写具体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，可以使这个意思表达得更全面，更充分，给读者留下更加深刻的印象。</a:t>
            </a:r>
            <a:endParaRPr lang="en-US" altLang="zh-CN" sz="32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希望同学们掌握“围绕中心意思写”的方法，创作出自己的精彩。</a:t>
            </a:r>
            <a:endParaRPr lang="zh-CN" altLang="en-US" sz="4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79512" y="483518"/>
            <a:ext cx="4301177" cy="707886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《</a:t>
            </a:r>
            <a:r>
              <a:rPr lang="zh-CN" altLang="en-US" sz="40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夏天里的成长</a:t>
            </a:r>
            <a:r>
              <a:rPr lang="en-US" altLang="zh-CN" sz="40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》</a:t>
            </a:r>
            <a:endParaRPr lang="zh-CN" altLang="en-US" sz="4000" b="1" dirty="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95511" y="2365995"/>
            <a:ext cx="5158000" cy="699542"/>
            <a:chOff x="-18579" y="2643758"/>
            <a:chExt cx="5158000" cy="699542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8579" y="2643758"/>
              <a:ext cx="5158000" cy="699542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11094" y="2729933"/>
              <a:ext cx="512832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</a:rPr>
                <a:t>夏天是万物迅速生长的季节</a:t>
              </a:r>
              <a:endParaRPr lang="zh-CN" altLang="en-US" sz="32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8" name="左大括号 7"/>
          <p:cNvSpPr/>
          <p:nvPr/>
        </p:nvSpPr>
        <p:spPr>
          <a:xfrm>
            <a:off x="5753831" y="987574"/>
            <a:ext cx="360040" cy="345638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6273709" y="781862"/>
            <a:ext cx="2402747" cy="796657"/>
            <a:chOff x="5796136" y="781862"/>
            <a:chExt cx="2956598" cy="796657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4" t="1" r="2750" b="2121"/>
            <a:stretch>
              <a:fillRect/>
            </a:stretch>
          </p:blipFill>
          <p:spPr>
            <a:xfrm>
              <a:off x="5796136" y="781862"/>
              <a:ext cx="2690779" cy="796657"/>
            </a:xfrm>
            <a:prstGeom prst="rect">
              <a:avLst/>
            </a:prstGeom>
          </p:spPr>
        </p:pic>
        <p:sp>
          <p:nvSpPr>
            <p:cNvPr id="10" name="文本框 9"/>
            <p:cNvSpPr txBox="1"/>
            <p:nvPr/>
          </p:nvSpPr>
          <p:spPr>
            <a:xfrm>
              <a:off x="5952916" y="796551"/>
              <a:ext cx="279981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b="1" dirty="0" smtClean="0">
                  <a:latin typeface="楷体" panose="02010609060101010101" charset="-122"/>
                  <a:ea typeface="楷体" panose="02010609060101010101" charset="-122"/>
                </a:rPr>
                <a:t>动植物</a:t>
              </a:r>
              <a:endParaRPr lang="zh-CN" altLang="en-US" sz="4400" b="1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294961" y="2240288"/>
            <a:ext cx="2741534" cy="796657"/>
            <a:chOff x="5815424" y="821174"/>
            <a:chExt cx="2488036" cy="796657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4" t="1" r="2750" b="2121"/>
            <a:stretch>
              <a:fillRect/>
            </a:stretch>
          </p:blipFill>
          <p:spPr>
            <a:xfrm>
              <a:off x="5815424" y="821174"/>
              <a:ext cx="2330740" cy="79665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5855354" y="838528"/>
              <a:ext cx="2448106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b="1" dirty="0" smtClean="0">
                  <a:latin typeface="楷体" panose="02010609060101010101" charset="-122"/>
                  <a:ea typeface="楷体" panose="02010609060101010101" charset="-122"/>
                </a:rPr>
                <a:t>山河大地</a:t>
              </a:r>
              <a:endParaRPr lang="zh-CN" altLang="en-US" sz="4400" b="1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273709" y="3795886"/>
            <a:ext cx="1538283" cy="796657"/>
            <a:chOff x="5796136" y="781862"/>
            <a:chExt cx="1538283" cy="796657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4" t="1" r="2750" b="2121"/>
            <a:stretch>
              <a:fillRect/>
            </a:stretch>
          </p:blipFill>
          <p:spPr>
            <a:xfrm>
              <a:off x="5796136" y="781862"/>
              <a:ext cx="1538283" cy="79665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6190013" y="781862"/>
              <a:ext cx="750526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b="1" dirty="0">
                  <a:latin typeface="楷体" panose="02010609060101010101" charset="-122"/>
                  <a:ea typeface="楷体" panose="02010609060101010101" charset="-122"/>
                </a:rPr>
                <a:t>人</a:t>
              </a:r>
              <a:endParaRPr lang="zh-CN" altLang="en-US" sz="4400" b="1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34010" y="627534"/>
            <a:ext cx="8455491" cy="2973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rgbClr val="333333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你在棚架上看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瓜藤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，一天可以长出几寸；你到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竹子林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、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高粱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地里听声音，在叭叭的声响里，一夜可以多出半节。昨天是苞蕾，今天是鲜花，明天就变成了小果实。一块白石头，几天不见，就长满了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苔藓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；一片黄泥土，几天不见，就变成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了草坪菜畦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。邻家的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小猫小狗小鸡小鸭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，个把月不过来，再见面，它已经有了妈妈的一半大。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841884" y="3626260"/>
            <a:ext cx="7128792" cy="1292464"/>
            <a:chOff x="449445" y="3935318"/>
            <a:chExt cx="7600383" cy="1292464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445" y="3935318"/>
              <a:ext cx="7600383" cy="1292464"/>
            </a:xfrm>
            <a:prstGeom prst="rect">
              <a:avLst/>
            </a:prstGeom>
          </p:spPr>
        </p:pic>
        <p:sp>
          <p:nvSpPr>
            <p:cNvPr id="3" name="文本框 2"/>
            <p:cNvSpPr txBox="1"/>
            <p:nvPr/>
          </p:nvSpPr>
          <p:spPr>
            <a:xfrm>
              <a:off x="787294" y="4104982"/>
              <a:ext cx="6924685" cy="9531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rgbClr val="00B05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   通过具体罗列快速生长的事物，让人感受夏天的万物确实在迅速生长。</a:t>
              </a:r>
              <a:endParaRPr lang="zh-CN" altLang="en-US" sz="2800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07504" y="2283718"/>
            <a:ext cx="2748581" cy="699542"/>
            <a:chOff x="323528" y="2654027"/>
            <a:chExt cx="2318467" cy="699542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528" y="2654027"/>
              <a:ext cx="2061987" cy="699542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397470" y="2721466"/>
              <a:ext cx="224452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</a:rPr>
                <a:t>盼穿新雨衣</a:t>
              </a:r>
              <a:endParaRPr lang="zh-CN" altLang="en-US" sz="32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8" name="左大括号 7"/>
          <p:cNvSpPr/>
          <p:nvPr/>
        </p:nvSpPr>
        <p:spPr>
          <a:xfrm>
            <a:off x="2708224" y="935823"/>
            <a:ext cx="360040" cy="345638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3248692" y="588923"/>
            <a:ext cx="2590415" cy="670065"/>
            <a:chOff x="5742695" y="935823"/>
            <a:chExt cx="1851074" cy="670065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4" t="1" r="2750" b="2121"/>
            <a:stretch>
              <a:fillRect/>
            </a:stretch>
          </p:blipFill>
          <p:spPr>
            <a:xfrm>
              <a:off x="5742695" y="935823"/>
              <a:ext cx="1851074" cy="642696"/>
            </a:xfrm>
            <a:prstGeom prst="rect">
              <a:avLst/>
            </a:prstGeom>
          </p:spPr>
        </p:pic>
        <p:sp>
          <p:nvSpPr>
            <p:cNvPr id="10" name="文本框 9"/>
            <p:cNvSpPr txBox="1"/>
            <p:nvPr/>
          </p:nvSpPr>
          <p:spPr>
            <a:xfrm>
              <a:off x="5769652" y="959557"/>
              <a:ext cx="172186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b="1" dirty="0">
                  <a:latin typeface="楷体" panose="02010609060101010101" charset="-122"/>
                  <a:ea typeface="楷体" panose="02010609060101010101" charset="-122"/>
                </a:rPr>
                <a:t>晴天盼下雨</a:t>
              </a:r>
              <a:endParaRPr lang="zh-CN" altLang="en-US" sz="3600" b="1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250999" y="1482818"/>
            <a:ext cx="2921333" cy="651508"/>
            <a:chOff x="5796136" y="927011"/>
            <a:chExt cx="2527415" cy="651508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4" t="1" r="2750" b="2121"/>
            <a:stretch>
              <a:fillRect/>
            </a:stretch>
          </p:blipFill>
          <p:spPr>
            <a:xfrm>
              <a:off x="5796136" y="935823"/>
              <a:ext cx="2305780" cy="642696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5822545" y="927011"/>
              <a:ext cx="25010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b="1" dirty="0">
                  <a:latin typeface="楷体" panose="02010609060101010101" charset="-122"/>
                  <a:ea typeface="楷体" panose="02010609060101010101" charset="-122"/>
                </a:rPr>
                <a:t>下雨盼出去</a:t>
              </a:r>
              <a:endParaRPr lang="zh-CN" altLang="en-US" sz="3600" b="1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248692" y="2258744"/>
            <a:ext cx="3452182" cy="667670"/>
            <a:chOff x="5796136" y="910849"/>
            <a:chExt cx="2967567" cy="667670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4" t="1" r="2750" b="2121"/>
            <a:stretch>
              <a:fillRect/>
            </a:stretch>
          </p:blipFill>
          <p:spPr>
            <a:xfrm>
              <a:off x="5796136" y="935823"/>
              <a:ext cx="2583333" cy="642696"/>
            </a:xfrm>
            <a:prstGeom prst="rect">
              <a:avLst/>
            </a:prstGeom>
          </p:spPr>
        </p:pic>
        <p:sp>
          <p:nvSpPr>
            <p:cNvPr id="20" name="文本框 19"/>
            <p:cNvSpPr txBox="1"/>
            <p:nvPr/>
          </p:nvSpPr>
          <p:spPr>
            <a:xfrm>
              <a:off x="5799430" y="910849"/>
              <a:ext cx="296427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b="1" dirty="0">
                  <a:latin typeface="楷体" panose="02010609060101010101" charset="-122"/>
                  <a:ea typeface="楷体" panose="02010609060101010101" charset="-122"/>
                </a:rPr>
                <a:t>出不去盼雨停</a:t>
              </a:r>
              <a:endParaRPr lang="zh-CN" altLang="en-US" sz="3600" b="1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252525" y="3072171"/>
            <a:ext cx="3767746" cy="646331"/>
            <a:chOff x="5727995" y="932188"/>
            <a:chExt cx="2715526" cy="646331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4" t="1" r="2750" b="2121"/>
            <a:stretch>
              <a:fillRect/>
            </a:stretch>
          </p:blipFill>
          <p:spPr>
            <a:xfrm>
              <a:off x="5727995" y="935823"/>
              <a:ext cx="2663629" cy="642696"/>
            </a:xfrm>
            <a:prstGeom prst="rect">
              <a:avLst/>
            </a:prstGeom>
          </p:spPr>
        </p:pic>
        <p:sp>
          <p:nvSpPr>
            <p:cNvPr id="23" name="文本框 22"/>
            <p:cNvSpPr txBox="1"/>
            <p:nvPr/>
          </p:nvSpPr>
          <p:spPr>
            <a:xfrm>
              <a:off x="5794833" y="932188"/>
              <a:ext cx="26486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latin typeface="楷体" panose="02010609060101010101" charset="-122"/>
                  <a:ea typeface="楷体" panose="02010609060101010101" charset="-122"/>
                </a:rPr>
                <a:t>睡前盼明天</a:t>
              </a:r>
              <a:r>
                <a:rPr lang="zh-CN" altLang="en-US" sz="3600" b="1" dirty="0" smtClean="0">
                  <a:latin typeface="楷体" panose="02010609060101010101" charset="-122"/>
                  <a:ea typeface="楷体" panose="02010609060101010101" charset="-122"/>
                </a:rPr>
                <a:t>下雨</a:t>
              </a:r>
              <a:endParaRPr lang="zh-CN" altLang="en-US" sz="3600" b="1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252524" y="3943460"/>
            <a:ext cx="2305780" cy="646331"/>
            <a:chOff x="5796136" y="934005"/>
            <a:chExt cx="2305780" cy="646331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4" t="1" r="2750" b="2121"/>
            <a:stretch>
              <a:fillRect/>
            </a:stretch>
          </p:blipFill>
          <p:spPr>
            <a:xfrm>
              <a:off x="5796136" y="935823"/>
              <a:ext cx="2305780" cy="642696"/>
            </a:xfrm>
            <a:prstGeom prst="rect">
              <a:avLst/>
            </a:prstGeom>
          </p:spPr>
        </p:pic>
        <p:sp>
          <p:nvSpPr>
            <p:cNvPr id="26" name="文本框 25"/>
            <p:cNvSpPr txBox="1"/>
            <p:nvPr/>
          </p:nvSpPr>
          <p:spPr>
            <a:xfrm>
              <a:off x="5930157" y="934005"/>
              <a:ext cx="203773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b="1" dirty="0">
                  <a:latin typeface="楷体" panose="02010609060101010101" charset="-122"/>
                  <a:ea typeface="楷体" panose="02010609060101010101" charset="-122"/>
                </a:rPr>
                <a:t>终于如愿</a:t>
              </a:r>
              <a:endParaRPr lang="zh-CN" altLang="en-US" sz="3600" b="1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30" name="文本框 2"/>
          <p:cNvSpPr txBox="1"/>
          <p:nvPr/>
        </p:nvSpPr>
        <p:spPr>
          <a:xfrm>
            <a:off x="179512" y="483518"/>
            <a:ext cx="1728358" cy="707886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《</a:t>
            </a:r>
            <a:r>
              <a:rPr lang="zh-CN" altLang="en-US" sz="40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盼</a:t>
            </a:r>
            <a:r>
              <a:rPr lang="en-US" altLang="zh-CN" sz="40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》</a:t>
            </a:r>
            <a:endParaRPr lang="zh-CN" altLang="en-US" sz="4000" b="1" dirty="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云形标注 2"/>
          <p:cNvSpPr/>
          <p:nvPr/>
        </p:nvSpPr>
        <p:spPr>
          <a:xfrm>
            <a:off x="6446517" y="1231619"/>
            <a:ext cx="2667345" cy="1652626"/>
          </a:xfrm>
          <a:prstGeom prst="cloudCallout">
            <a:avLst>
              <a:gd name="adj1" fmla="val -54156"/>
              <a:gd name="adj2" fmla="val 5846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zh-CN" altLang="en-US" sz="2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作者通过具体的心理描写，充分表达了“盼”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31540" y="598093"/>
            <a:ext cx="8280920" cy="2973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每天放学路上我都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在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想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：太阳把天烤得这样干，还能长云彩吗？为什么我一有了雨衣，天气预报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就</a:t>
            </a:r>
            <a:r>
              <a:rPr lang="zh-CN" altLang="zh-CN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总是“晴”呢？</a:t>
            </a:r>
            <a:endParaRPr lang="en-US" altLang="zh-CN" sz="24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路上行人都加快了走路的速度，我却放慢了脚步，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心想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，雨点儿打在头上，才是世界上最美的事呢！</a:t>
            </a:r>
            <a:endParaRPr lang="en-US" altLang="zh-CN" sz="24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sz="2400" b="1" dirty="0">
                <a:uFill>
                  <a:solidFill>
                    <a:srgbClr val="FF0000"/>
                  </a:solidFill>
                </a:uFill>
                <a:latin typeface="楷体" panose="02010609060101010101" charset="-122"/>
                <a:ea typeface="楷体" panose="02010609060101010101" charset="-122"/>
              </a:rPr>
              <a:t>望着望着又</a:t>
            </a:r>
            <a:r>
              <a:rPr lang="zh-CN" altLang="en-US" sz="2400" b="1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楷体" panose="02010609060101010101" charset="-122"/>
                <a:ea typeface="楷体" panose="02010609060101010101" charset="-122"/>
              </a:rPr>
              <a:t>担心</a:t>
            </a:r>
            <a:r>
              <a:rPr lang="zh-CN" altLang="en-US" sz="2400" b="1" dirty="0">
                <a:uFill>
                  <a:solidFill>
                    <a:srgbClr val="FF0000"/>
                  </a:solidFill>
                </a:uFill>
                <a:latin typeface="楷体" panose="02010609060101010101" charset="-122"/>
                <a:ea typeface="楷体" panose="02010609060101010101" charset="-122"/>
              </a:rPr>
              <a:t>起来：要是今天雨都下完了，那明天还有雨可下吗？最好还是留到明天吧。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41233" y="3503119"/>
            <a:ext cx="8136904" cy="1292464"/>
            <a:chOff x="251520" y="3520053"/>
            <a:chExt cx="8136904" cy="1292464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3520053"/>
              <a:ext cx="8136904" cy="1292464"/>
            </a:xfrm>
            <a:prstGeom prst="rect">
              <a:avLst/>
            </a:prstGeom>
          </p:spPr>
        </p:pic>
        <p:sp>
          <p:nvSpPr>
            <p:cNvPr id="3" name="文本框 2"/>
            <p:cNvSpPr txBox="1"/>
            <p:nvPr/>
          </p:nvSpPr>
          <p:spPr>
            <a:xfrm>
              <a:off x="971600" y="3651870"/>
              <a:ext cx="6768752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latin typeface="黑体" panose="02010609060101010101" pitchFamily="49" charset="-122"/>
                  <a:ea typeface="黑体" panose="02010609060101010101" pitchFamily="49" charset="-122"/>
                </a:rPr>
                <a:t>    </a:t>
              </a:r>
              <a:r>
                <a:rPr lang="zh-CN" altLang="en-US" sz="2800" dirty="0">
                  <a:solidFill>
                    <a:srgbClr val="0099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在“盼穿新雨衣”中，作者通过具体的心理描写充分表达了“盼”。</a:t>
              </a:r>
              <a:endParaRPr lang="zh-CN" altLang="en-US" sz="2800" dirty="0">
                <a:solidFill>
                  <a:srgbClr val="0099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3528" y="1470274"/>
            <a:ext cx="18972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表达中心的方法：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2790051" y="1128640"/>
            <a:ext cx="5902164" cy="848913"/>
            <a:chOff x="2004753" y="1563638"/>
            <a:chExt cx="5629703" cy="848913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4753" y="1563638"/>
              <a:ext cx="5243014" cy="848913"/>
            </a:xfrm>
            <a:prstGeom prst="rect">
              <a:avLst/>
            </a:prstGeom>
          </p:spPr>
        </p:pic>
        <p:sp>
          <p:nvSpPr>
            <p:cNvPr id="12" name="文本框 11"/>
            <p:cNvSpPr txBox="1"/>
            <p:nvPr/>
          </p:nvSpPr>
          <p:spPr>
            <a:xfrm>
              <a:off x="2918100" y="1688490"/>
              <a:ext cx="471635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latin typeface="楷体" panose="02010609060101010101" charset="-122"/>
                  <a:ea typeface="楷体" panose="02010609060101010101" charset="-122"/>
                </a:rPr>
                <a:t>文章要先确立中心意思。</a:t>
              </a:r>
              <a:endParaRPr lang="zh-CN" altLang="en-US" sz="3200" b="1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709763" y="1977553"/>
            <a:ext cx="6913255" cy="1633201"/>
            <a:chOff x="2004753" y="1500097"/>
            <a:chExt cx="5832648" cy="1633201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4753" y="1500097"/>
              <a:ext cx="5832648" cy="1287677"/>
            </a:xfrm>
            <a:prstGeom prst="rect">
              <a:avLst/>
            </a:prstGeom>
          </p:spPr>
        </p:pic>
        <p:sp>
          <p:nvSpPr>
            <p:cNvPr id="18" name="文本框 17"/>
            <p:cNvSpPr txBox="1"/>
            <p:nvPr/>
          </p:nvSpPr>
          <p:spPr>
            <a:xfrm>
              <a:off x="2667302" y="1563638"/>
              <a:ext cx="5135325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latin typeface="楷体" panose="02010609060101010101" charset="-122"/>
                  <a:ea typeface="楷体" panose="02010609060101010101" charset="-122"/>
                </a:rPr>
                <a:t>    围绕要表达的意思从不同的方面或者选取不同的事例来写。</a:t>
              </a:r>
              <a:endParaRPr lang="zh-CN" altLang="en-US" sz="3200" b="1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20283" y="3318112"/>
            <a:ext cx="6321024" cy="1247893"/>
            <a:chOff x="2004752" y="1563638"/>
            <a:chExt cx="6079651" cy="1247893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4752" y="1563638"/>
              <a:ext cx="6079651" cy="1247893"/>
            </a:xfrm>
            <a:prstGeom prst="rect">
              <a:avLst/>
            </a:prstGeom>
          </p:spPr>
        </p:pic>
        <p:sp>
          <p:nvSpPr>
            <p:cNvPr id="21" name="文本框 20"/>
            <p:cNvSpPr txBox="1"/>
            <p:nvPr/>
          </p:nvSpPr>
          <p:spPr>
            <a:xfrm>
              <a:off x="3025146" y="1625086"/>
              <a:ext cx="49193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latin typeface="楷体" panose="02010609060101010101" charset="-122"/>
                  <a:ea typeface="楷体" panose="02010609060101010101" charset="-122"/>
                </a:rPr>
                <a:t>    表达时要将重要部分写得详细些、具体些。</a:t>
              </a:r>
              <a:endParaRPr lang="zh-CN" altLang="en-US" sz="3200" b="1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14" name="文本框 4"/>
          <p:cNvSpPr txBox="1"/>
          <p:nvPr/>
        </p:nvSpPr>
        <p:spPr>
          <a:xfrm>
            <a:off x="226411" y="483518"/>
            <a:ext cx="80272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请大家读一读交流平台的内容，说一说你的发现。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63234" y="2008883"/>
            <a:ext cx="492443" cy="272773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342900" indent="-342900">
              <a:buFont typeface="Wingdings" panose="05000000000000000000" charset="0"/>
              <a:buChar char="u"/>
            </a:pPr>
            <a:endParaRPr lang="zh-CN" altLang="en-US" sz="2000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"/>
          <p:cNvSpPr txBox="1"/>
          <p:nvPr/>
        </p:nvSpPr>
        <p:spPr>
          <a:xfrm>
            <a:off x="1034530" y="1275606"/>
            <a:ext cx="7344816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    下面是一位同学围绕“戏迷爷爷”这个题目选的材料。判断一下，哪些材料可以用来表达中心意思，在后面的括号里打“√”。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-180528" y="244475"/>
            <a:ext cx="2592288" cy="828445"/>
            <a:chOff x="119380" y="244475"/>
            <a:chExt cx="2592288" cy="828445"/>
          </a:xfrm>
        </p:grpSpPr>
        <p:grpSp>
          <p:nvGrpSpPr>
            <p:cNvPr id="21" name="组合 20"/>
            <p:cNvGrpSpPr/>
            <p:nvPr/>
          </p:nvGrpSpPr>
          <p:grpSpPr>
            <a:xfrm>
              <a:off x="119380" y="244475"/>
              <a:ext cx="2592288" cy="828445"/>
              <a:chOff x="-111985" y="-57194"/>
              <a:chExt cx="3752576" cy="1104580"/>
            </a:xfrm>
          </p:grpSpPr>
          <p:cxnSp>
            <p:nvCxnSpPr>
              <p:cNvPr id="23" name="直接连接符 22"/>
              <p:cNvCxnSpPr/>
              <p:nvPr/>
            </p:nvCxnSpPr>
            <p:spPr>
              <a:xfrm>
                <a:off x="635596" y="645368"/>
                <a:ext cx="0" cy="384721"/>
              </a:xfrm>
              <a:prstGeom prst="line">
                <a:avLst/>
              </a:prstGeom>
              <a:ln w="12700">
                <a:solidFill>
                  <a:srgbClr val="85434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>
                <a:off x="703984" y="1047386"/>
                <a:ext cx="1490426" cy="0"/>
              </a:xfrm>
              <a:prstGeom prst="line">
                <a:avLst/>
              </a:prstGeom>
              <a:ln w="12700">
                <a:solidFill>
                  <a:srgbClr val="85434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1918742" y="178827"/>
                <a:ext cx="1397049" cy="0"/>
              </a:xfrm>
              <a:prstGeom prst="line">
                <a:avLst/>
              </a:prstGeom>
              <a:ln w="12700">
                <a:solidFill>
                  <a:srgbClr val="85434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>
                <a:off x="3640591" y="216488"/>
                <a:ext cx="0" cy="641069"/>
              </a:xfrm>
              <a:prstGeom prst="line">
                <a:avLst/>
              </a:prstGeom>
              <a:ln w="12700">
                <a:solidFill>
                  <a:srgbClr val="85434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7" name="图片 26"/>
              <p:cNvPicPr>
                <a:picLocks noChangeAspect="1"/>
              </p:cNvPicPr>
              <p:nvPr/>
            </p:nvPicPr>
            <p:blipFill rotWithShape="1"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8510" t="64450" r="63336" b="-6857"/>
              <a:stretch>
                <a:fillRect/>
              </a:stretch>
            </p:blipFill>
            <p:spPr>
              <a:xfrm>
                <a:off x="-111985" y="-57194"/>
                <a:ext cx="1152128" cy="914751"/>
              </a:xfrm>
              <a:prstGeom prst="rect">
                <a:avLst/>
              </a:prstGeom>
            </p:spPr>
          </p:pic>
        </p:grpSp>
        <p:sp>
          <p:nvSpPr>
            <p:cNvPr id="22" name="文本框 5"/>
            <p:cNvSpPr txBox="1"/>
            <p:nvPr/>
          </p:nvSpPr>
          <p:spPr>
            <a:xfrm>
              <a:off x="635811" y="405900"/>
              <a:ext cx="203132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latin typeface="黑体" panose="02010609060101010101" pitchFamily="49" charset="-122"/>
                  <a:ea typeface="黑体" panose="02010609060101010101" pitchFamily="49" charset="-122"/>
                </a:rPr>
                <a:t>初试身手</a:t>
              </a:r>
              <a:endParaRPr lang="zh-CN" altLang="zh-CN" sz="36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9" name="文本框 15"/>
          <p:cNvSpPr txBox="1"/>
          <p:nvPr/>
        </p:nvSpPr>
        <p:spPr>
          <a:xfrm>
            <a:off x="15032" y="4500545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第二课时</a:t>
            </a:r>
            <a:endParaRPr kumimoji="1" lang="zh-CN" altLang="en-US" sz="18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 15"/>
          <p:cNvSpPr txBox="1"/>
          <p:nvPr/>
        </p:nvSpPr>
        <p:spPr>
          <a:xfrm>
            <a:off x="15032" y="4500545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第二课时</a:t>
            </a:r>
            <a:endParaRPr kumimoji="1" lang="zh-CN" altLang="en-US" sz="18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contrast="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11510"/>
            <a:ext cx="7344816" cy="424847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828606" y="983000"/>
          <a:ext cx="7559817" cy="3820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6343"/>
                <a:gridCol w="5533474"/>
              </a:tblGrid>
              <a:tr h="596293">
                <a:tc rowSpan="2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35639">
                <a:tc vMerge="1"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68015">
                <a:tc rowSpan="2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94423">
                <a:tc vMerge="1"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26629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1056509" y="1128975"/>
            <a:ext cx="14221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看戏</a:t>
            </a:r>
            <a:endParaRPr lang="zh-CN" altLang="en-US" sz="4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79447" y="2353111"/>
            <a:ext cx="14221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学戏</a:t>
            </a:r>
            <a:endParaRPr lang="zh-CN" altLang="en-US" sz="4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79447" y="3633867"/>
            <a:ext cx="15744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组建戏</a:t>
            </a:r>
            <a:endParaRPr lang="en-US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班子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042946" y="968410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FF9933"/>
                </a:solidFill>
                <a:latin typeface="楷体" panose="02010609060101010101" charset="-122"/>
                <a:ea typeface="楷体" panose="02010609060101010101" charset="-122"/>
              </a:rPr>
              <a:t>跑了几十里地去看戏。</a:t>
            </a:r>
            <a:endParaRPr lang="zh-CN" altLang="en-US" sz="2800" b="1" dirty="0">
              <a:solidFill>
                <a:srgbClr val="FF9933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042945" y="1544474"/>
            <a:ext cx="48734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FF9933"/>
                </a:solidFill>
                <a:latin typeface="楷体" panose="02010609060101010101" charset="-122"/>
                <a:ea typeface="楷体" panose="02010609060101010101" charset="-122"/>
              </a:rPr>
              <a:t>一看到戏曲表演就占着电视。</a:t>
            </a:r>
            <a:endParaRPr lang="zh-CN" altLang="en-US" sz="2800" b="1" dirty="0">
              <a:solidFill>
                <a:srgbClr val="FF9933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050783" y="2049691"/>
            <a:ext cx="51936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accent3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边炒菜边做戏曲里的动作，把菜炒煳了。</a:t>
            </a:r>
            <a:endParaRPr lang="zh-CN" altLang="en-US" sz="2800" b="1" dirty="0">
              <a:solidFill>
                <a:schemeClr val="accent3">
                  <a:lumMod val="7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050783" y="3056642"/>
            <a:ext cx="34307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3">
                    <a:lumMod val="7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到文化馆拜师学戏。</a:t>
            </a:r>
            <a:endParaRPr lang="zh-CN" altLang="en-US" sz="2800" b="1" dirty="0">
              <a:solidFill>
                <a:schemeClr val="accent3">
                  <a:lumMod val="75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050783" y="3756977"/>
            <a:ext cx="52734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在爷爷的倡导下，街道组织了业余戏班子。</a:t>
            </a:r>
            <a:endParaRPr lang="zh-CN" altLang="en-US" sz="2800" b="1" dirty="0">
              <a:solidFill>
                <a:schemeClr val="tx2">
                  <a:lumMod val="60000"/>
                  <a:lumOff val="40000"/>
                </a:schemeClr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425896" y="365924"/>
            <a:ext cx="468052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给材料分类，进行有序整理。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tags/tag1.xml><?xml version="1.0" encoding="utf-8"?>
<p:tagLst xmlns:p="http://schemas.openxmlformats.org/presentationml/2006/main">
  <p:tag name="COMMONDATA" val="eyJoZGlkIjoiMDUzMmRhYzhkNzM3Y2ZlODExZjhhYzliMDJjYzA0ZGIifQ=="/>
  <p:tag name="KSO_WPP_MARK_KEY" val="b3f0b965-ecc8-47a5-9b6b-e368025b94c8"/>
</p:tagLst>
</file>

<file path=ppt/theme/theme1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342900" indent="-342900">
          <a:buFont typeface="Wingdings" panose="05000000000000000000" charset="0"/>
          <a:buChar char="u"/>
          <a:defRPr lang="en-US" altLang="zh-CN" sz="2000">
            <a:latin typeface="楷体" panose="02010609060101010101" charset="-122"/>
            <a:ea typeface="楷体" panose="02010609060101010101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1099</Words>
  <Application>WPS 演示</Application>
  <PresentationFormat>全屏显示(16:9)</PresentationFormat>
  <Paragraphs>124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Arial</vt:lpstr>
      <vt:lpstr>宋体</vt:lpstr>
      <vt:lpstr>Wingdings</vt:lpstr>
      <vt:lpstr>Wingdings</vt:lpstr>
      <vt:lpstr>楷体</vt:lpstr>
      <vt:lpstr>黑体</vt:lpstr>
      <vt:lpstr>微软雅黑</vt:lpstr>
      <vt:lpstr>Calibri</vt:lpstr>
      <vt:lpstr>Arial Unicode MS</vt:lpstr>
      <vt:lpstr>1_自定义设计方案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658</cp:revision>
  <dcterms:created xsi:type="dcterms:W3CDTF">2017-03-17T02:28:00Z</dcterms:created>
  <dcterms:modified xsi:type="dcterms:W3CDTF">2022-12-25T18:09:03Z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108E5BC92B7B4696877EB1242B3F1242</vt:lpwstr>
  </property>
</Properties>
</file>