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media/image28.svg" ContentType="image/svg+xml"/>
  <Override PartName="/ppt/media/image30.svg" ContentType="image/svg+xml"/>
  <Override PartName="/ppt/media/image32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6"/>
  </p:notesMasterIdLst>
  <p:sldIdLst>
    <p:sldId id="256" r:id="rId3"/>
    <p:sldId id="258" r:id="rId4"/>
    <p:sldId id="1545" r:id="rId5"/>
    <p:sldId id="1508" r:id="rId6"/>
    <p:sldId id="263" r:id="rId7"/>
    <p:sldId id="1410" r:id="rId8"/>
    <p:sldId id="1546" r:id="rId9"/>
    <p:sldId id="1411" r:id="rId10"/>
    <p:sldId id="1484" r:id="rId11"/>
    <p:sldId id="1510" r:id="rId12"/>
    <p:sldId id="1537" r:id="rId13"/>
    <p:sldId id="1538" r:id="rId14"/>
    <p:sldId id="1445" r:id="rId15"/>
    <p:sldId id="1446" r:id="rId16"/>
    <p:sldId id="1539" r:id="rId17"/>
    <p:sldId id="1540" r:id="rId18"/>
    <p:sldId id="1533" r:id="rId19"/>
    <p:sldId id="1529" r:id="rId20"/>
    <p:sldId id="1515" r:id="rId21"/>
    <p:sldId id="1541" r:id="rId22"/>
    <p:sldId id="1542" r:id="rId23"/>
    <p:sldId id="1543" r:id="rId24"/>
    <p:sldId id="1544" r:id="rId25"/>
    <p:sldId id="1431" r:id="rId26"/>
    <p:sldId id="1392" r:id="rId27"/>
    <p:sldId id="1433" r:id="rId28"/>
    <p:sldId id="1394" r:id="rId29"/>
    <p:sldId id="1432" r:id="rId30"/>
    <p:sldId id="1401" r:id="rId31"/>
    <p:sldId id="1535" r:id="rId32"/>
    <p:sldId id="1536" r:id="rId33"/>
    <p:sldId id="1497" r:id="rId34"/>
    <p:sldId id="1498" r:id="rId35"/>
    <p:sldId id="1499" r:id="rId36"/>
    <p:sldId id="301" r:id="rId37"/>
    <p:sldId id="1493" r:id="rId38"/>
    <p:sldId id="1494" r:id="rId39"/>
    <p:sldId id="1500" r:id="rId40"/>
    <p:sldId id="1501" r:id="rId41"/>
    <p:sldId id="1502" r:id="rId42"/>
    <p:sldId id="1503" r:id="rId43"/>
    <p:sldId id="1504" r:id="rId44"/>
    <p:sldId id="1525" r:id="rId45"/>
  </p:sldIdLst>
  <p:sldSz cx="9144000" cy="5143500" type="screen16x9"/>
  <p:notesSz cx="6858000" cy="9144000"/>
  <p:custDataLst>
    <p:tags r:id="rId5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EF0"/>
    <a:srgbClr val="24AEEC"/>
    <a:srgbClr val="4A2021"/>
    <a:srgbClr val="C68D41"/>
    <a:srgbClr val="33CCFF"/>
    <a:srgbClr val="FFCCFF"/>
    <a:srgbClr val="99CCFF"/>
    <a:srgbClr val="FFCC99"/>
    <a:srgbClr val="FFFFFF"/>
    <a:srgbClr val="F15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86" autoAdjust="0"/>
    <p:restoredTop sz="94660"/>
  </p:normalViewPr>
  <p:slideViewPr>
    <p:cSldViewPr snapToGrid="0">
      <p:cViewPr>
        <p:scale>
          <a:sx n="110" d="100"/>
          <a:sy n="110" d="100"/>
        </p:scale>
        <p:origin x="-378" y="-2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0" Type="http://schemas.openxmlformats.org/officeDocument/2006/relationships/tags" Target="tags/tag1.xml"/><Relationship Id="rId5" Type="http://schemas.openxmlformats.org/officeDocument/2006/relationships/slide" Target="slides/slide3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notesMaster" Target="notesMasters/notesMaster1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选取汉字确定中心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6AA79B07-8DCF-4666-B7AA-9607D9D11EB3}" cxnId="{1C6FB4D7-5161-4007-B6F5-3E7D85E4841D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1C6FB4D7-5161-4007-B6F5-3E7D85E4841D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从文章标题“春节乐事多”中的一个“乐”字，可以看出作者选取的汉字是“乐”，表达的中心意思是春节的快乐。</a:t>
          </a:r>
        </a:p>
      </dgm:t>
    </dgm:pt>
    <dgm:pt modelId="{4C0FA46B-1E05-4484-8BCB-372BE7AA836D}" cxnId="{087A8BC7-DDAE-4A6A-890B-8FA1C900F94F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087A8BC7-DDAE-4A6A-890B-8FA1C900F94F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b="1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b="1" dirty="0" smtClean="0">
              <a:latin typeface="黑体" panose="02010609060101010101" pitchFamily="49" charset="-122"/>
              <a:ea typeface="黑体" panose="02010609060101010101" pitchFamily="49" charset="-122"/>
            </a:rPr>
            <a:t>从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不同方面选材 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0AEE3A71-DFD5-4174-8A5E-763CE3959276}" cxnId="{4E351FF5-5036-4F02-8A4C-2EC8CD56DE2E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4E351FF5-5036-4F02-8A4C-2EC8CD56DE2E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春节乐事很多，作者从节前的购物和节中的集福领奖这两个方面来选取材料，能集中表现春节之乐。</a:t>
          </a:r>
        </a:p>
      </dgm:t>
    </dgm:pt>
    <dgm:pt modelId="{7D5AD6D1-CC13-40F4-A12F-E3E9A2ACA22A}" cxnId="{3ECFD4BD-0D93-4BAF-80ED-7F976AED67B8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3ECFD4BD-0D93-4BAF-80ED-7F976AED67B8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altLang="zh-CN" b="1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选取不同的事例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CD1680B1-B15D-4EEC-BFD5-330871771A40}" cxnId="{DEAFFD2E-5AC6-4D06-961E-CF6F7EAEF1A1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DEAFFD2E-5AC6-4D06-961E-CF6F7EAEF1A1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小作者围绕一个“乐字”，列举“快乐购购购”“福字集集集”两件典型的事例。</a:t>
          </a:r>
        </a:p>
      </dgm:t>
    </dgm:pt>
    <dgm:pt modelId="{0359B205-1EE2-4D05-9169-50D5006AFB1F}" cxnId="{AA54A4AA-C456-455B-BE65-4B42503FEC34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AA54A4AA-C456-455B-BE65-4B42503FEC34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1C6FB4D7-5161-4007-B6F5-3E7D85E4841D}" srcId="{AFFE6D6E-ADF5-450C-9BCC-D2576740C9A4}" destId="{1560B475-A0C2-406B-8717-4124CF567C75}" srcOrd="0" destOrd="0" parTransId="{6AA79B07-8DCF-4666-B7AA-9607D9D11EB3}" sibTransId="{36DD91FA-BCF8-44FF-99CA-7CD17EBE2EE6}"/>
    <dgm:cxn modelId="{3ECFD4BD-0D93-4BAF-80ED-7F976AED67B8}" srcId="{D11035C4-D766-4981-8DC9-525B8C329EEB}" destId="{D3F23B3E-58D8-4900-917E-3E861012725D}" srcOrd="0" destOrd="0" parTransId="{7D5AD6D1-CC13-40F4-A12F-E3E9A2ACA22A}" sibTransId="{266BB35F-4276-4469-A7A2-0AB3140E52BA}"/>
    <dgm:cxn modelId="{20AADB58-9D39-440F-A8FA-AAD0FDCC0777}" type="presOf" srcId="{36DD91FA-BCF8-44FF-99CA-7CD17EBE2EE6}" destId="{0F8F3A15-1EC2-4C49-BE49-D5B03F7FCE5F}" srcOrd="0" destOrd="0" presId="urn:microsoft.com/office/officeart/2005/8/layout/bList2#1"/>
    <dgm:cxn modelId="{720BF256-4849-4D11-8E83-5E202A539C6A}" type="presOf" srcId="{D11035C4-D766-4981-8DC9-525B8C329EEB}" destId="{B23690B9-877B-4CD3-B8BC-066CB4773D8A}" srcOrd="0" destOrd="0" presId="urn:microsoft.com/office/officeart/2005/8/layout/bList2#1"/>
    <dgm:cxn modelId="{F07F07F3-749B-435B-8EBB-35BD7D09F99D}" type="presOf" srcId="{B1A6FDA0-46F5-4A09-B26C-F6A7744CBA5A}" destId="{2C992BED-A3F7-473A-9B4E-ED31C6BFC31A}" srcOrd="0" destOrd="0" presId="urn:microsoft.com/office/officeart/2005/8/layout/bList2#1"/>
    <dgm:cxn modelId="{AC0AA3F5-DA59-4708-8CE3-21944CD0C193}" type="presOf" srcId="{D3F23B3E-58D8-4900-917E-3E861012725D}" destId="{11DFC98E-E12C-447B-948B-25DB3CD24C49}" srcOrd="0" destOrd="0" presId="urn:microsoft.com/office/officeart/2005/8/layout/bList2#1"/>
    <dgm:cxn modelId="{AA54A4AA-C456-455B-BE65-4B42503FEC34}" srcId="{654A359A-ABE7-480A-8405-CEF50AF12D7F}" destId="{F1BD1735-E7D8-4BA9-B88D-3CE99986C56E}" srcOrd="0" destOrd="0" parTransId="{0359B205-1EE2-4D05-9169-50D5006AFB1F}" sibTransId="{88DB79A2-DF7D-48FD-9D3B-F5837F07850E}"/>
    <dgm:cxn modelId="{8C381A9B-2F62-4B16-BADB-92EE960DB132}" type="presOf" srcId="{1560B475-A0C2-406B-8717-4124CF567C75}" destId="{3586A600-8DDB-4B46-A376-5C5045D0AA7A}" srcOrd="0" destOrd="0" presId="urn:microsoft.com/office/officeart/2005/8/layout/bList2#1"/>
    <dgm:cxn modelId="{AF9DD20D-A3FE-4938-A142-D82533633060}" type="presOf" srcId="{1560B475-A0C2-406B-8717-4124CF567C75}" destId="{1F1B8A9D-7321-4239-AD51-FEB84BC76224}" srcOrd="1" destOrd="0" presId="urn:microsoft.com/office/officeart/2005/8/layout/bList2#1"/>
    <dgm:cxn modelId="{96BD0702-3F4D-4BE9-9C48-54BDB3D3585F}" type="presOf" srcId="{F1BD1735-E7D8-4BA9-B88D-3CE99986C56E}" destId="{81CA3962-1DFE-422C-9862-437F9B0002F7}" srcOrd="0" destOrd="0" presId="urn:microsoft.com/office/officeart/2005/8/layout/bList2#1"/>
    <dgm:cxn modelId="{4E351FF5-5036-4F02-8A4C-2EC8CD56DE2E}" srcId="{AFFE6D6E-ADF5-450C-9BCC-D2576740C9A4}" destId="{D11035C4-D766-4981-8DC9-525B8C329EEB}" srcOrd="1" destOrd="0" parTransId="{0AEE3A71-DFD5-4174-8A5E-763CE3959276}" sibTransId="{B1A6FDA0-46F5-4A09-B26C-F6A7744CBA5A}"/>
    <dgm:cxn modelId="{087A8BC7-DDAE-4A6A-890B-8FA1C900F94F}" srcId="{1560B475-A0C2-406B-8717-4124CF567C75}" destId="{9C233FAD-076B-4BAC-A383-9B9176905253}" srcOrd="0" destOrd="0" parTransId="{4C0FA46B-1E05-4484-8BCB-372BE7AA836D}" sibTransId="{3BC728F3-395B-4C43-9E87-52812D1D6015}"/>
    <dgm:cxn modelId="{8DDE1758-813E-49B3-B85A-7ADD44391458}" type="presOf" srcId="{9C233FAD-076B-4BAC-A383-9B9176905253}" destId="{39500EAF-69D8-4D72-B2AA-67133E3A04ED}" srcOrd="0" destOrd="0" presId="urn:microsoft.com/office/officeart/2005/8/layout/bList2#1"/>
    <dgm:cxn modelId="{69E9A59B-A9B9-4DDB-A3DD-F6A15A90F4C7}" type="presOf" srcId="{AFFE6D6E-ADF5-450C-9BCC-D2576740C9A4}" destId="{FADB183D-A3F4-4CB9-A133-A49FF8045717}" srcOrd="0" destOrd="0" presId="urn:microsoft.com/office/officeart/2005/8/layout/bList2#1"/>
    <dgm:cxn modelId="{696922B0-5819-4D25-A740-E84A0F694CBC}" type="presOf" srcId="{D11035C4-D766-4981-8DC9-525B8C329EEB}" destId="{2FFBD13C-C1B2-439F-995D-463FBDC68A3B}" srcOrd="1" destOrd="0" presId="urn:microsoft.com/office/officeart/2005/8/layout/bList2#1"/>
    <dgm:cxn modelId="{DEAFFD2E-5AC6-4D06-961E-CF6F7EAEF1A1}" srcId="{AFFE6D6E-ADF5-450C-9BCC-D2576740C9A4}" destId="{654A359A-ABE7-480A-8405-CEF50AF12D7F}" srcOrd="2" destOrd="0" parTransId="{CD1680B1-B15D-4EEC-BFD5-330871771A40}" sibTransId="{12684EAF-7DCA-4E96-BCBC-BF4A3F1113EC}"/>
    <dgm:cxn modelId="{354B6655-2BAD-48B5-B43B-F80AF95F209F}" type="presOf" srcId="{654A359A-ABE7-480A-8405-CEF50AF12D7F}" destId="{747792FF-6DB6-4DAF-9816-54ECF397FE43}" srcOrd="0" destOrd="0" presId="urn:microsoft.com/office/officeart/2005/8/layout/bList2#1"/>
    <dgm:cxn modelId="{4B2F415C-A499-461C-82CE-3F4611D830A7}" type="presOf" srcId="{654A359A-ABE7-480A-8405-CEF50AF12D7F}" destId="{289E8C87-DCA9-4A89-84FE-DEC559AA794B}" srcOrd="1" destOrd="0" presId="urn:microsoft.com/office/officeart/2005/8/layout/bList2#1"/>
    <dgm:cxn modelId="{74B75B87-6FC9-47AC-9A17-69ADCBFAC92D}" type="presParOf" srcId="{FADB183D-A3F4-4CB9-A133-A49FF8045717}" destId="{35638AC9-6869-4180-8F60-D96C8CE533F6}" srcOrd="0" destOrd="0" presId="urn:microsoft.com/office/officeart/2005/8/layout/bList2#1"/>
    <dgm:cxn modelId="{DBF604CA-B5EB-4880-A349-EBE3AF78077E}" type="presParOf" srcId="{35638AC9-6869-4180-8F60-D96C8CE533F6}" destId="{39500EAF-69D8-4D72-B2AA-67133E3A04ED}" srcOrd="0" destOrd="0" presId="urn:microsoft.com/office/officeart/2005/8/layout/bList2#1"/>
    <dgm:cxn modelId="{E275EE69-DAF0-416F-BECF-E9901D702408}" type="presParOf" srcId="{35638AC9-6869-4180-8F60-D96C8CE533F6}" destId="{3586A600-8DDB-4B46-A376-5C5045D0AA7A}" srcOrd="1" destOrd="0" presId="urn:microsoft.com/office/officeart/2005/8/layout/bList2#1"/>
    <dgm:cxn modelId="{3C64E5C9-84D0-43FC-9C8B-DA8DDB9551F5}" type="presParOf" srcId="{35638AC9-6869-4180-8F60-D96C8CE533F6}" destId="{1F1B8A9D-7321-4239-AD51-FEB84BC76224}" srcOrd="2" destOrd="0" presId="urn:microsoft.com/office/officeart/2005/8/layout/bList2#1"/>
    <dgm:cxn modelId="{AC52346F-32AE-42A9-9255-C23A94C26711}" type="presParOf" srcId="{35638AC9-6869-4180-8F60-D96C8CE533F6}" destId="{03F38066-A1ED-4D59-8465-830F02F69D80}" srcOrd="3" destOrd="0" presId="urn:microsoft.com/office/officeart/2005/8/layout/bList2#1"/>
    <dgm:cxn modelId="{97313438-3C34-47CD-88DB-87DAFCD1297C}" type="presParOf" srcId="{FADB183D-A3F4-4CB9-A133-A49FF8045717}" destId="{0F8F3A15-1EC2-4C49-BE49-D5B03F7FCE5F}" srcOrd="1" destOrd="0" presId="urn:microsoft.com/office/officeart/2005/8/layout/bList2#1"/>
    <dgm:cxn modelId="{7AC3C26B-7FD3-4B43-BE51-298547B9EF7A}" type="presParOf" srcId="{FADB183D-A3F4-4CB9-A133-A49FF8045717}" destId="{3DF8D8B5-E62F-4C06-AD97-FCBE45801E6C}" srcOrd="2" destOrd="0" presId="urn:microsoft.com/office/officeart/2005/8/layout/bList2#1"/>
    <dgm:cxn modelId="{F02198C2-6767-4C86-9E6C-B2F1DC5DB92E}" type="presParOf" srcId="{3DF8D8B5-E62F-4C06-AD97-FCBE45801E6C}" destId="{11DFC98E-E12C-447B-948B-25DB3CD24C49}" srcOrd="0" destOrd="0" presId="urn:microsoft.com/office/officeart/2005/8/layout/bList2#1"/>
    <dgm:cxn modelId="{3EBA7A66-B5C4-4D05-86B9-06BB79B14E8A}" type="presParOf" srcId="{3DF8D8B5-E62F-4C06-AD97-FCBE45801E6C}" destId="{B23690B9-877B-4CD3-B8BC-066CB4773D8A}" srcOrd="1" destOrd="0" presId="urn:microsoft.com/office/officeart/2005/8/layout/bList2#1"/>
    <dgm:cxn modelId="{872DC231-89B7-4551-8C0B-B290F50A62C2}" type="presParOf" srcId="{3DF8D8B5-E62F-4C06-AD97-FCBE45801E6C}" destId="{2FFBD13C-C1B2-439F-995D-463FBDC68A3B}" srcOrd="2" destOrd="0" presId="urn:microsoft.com/office/officeart/2005/8/layout/bList2#1"/>
    <dgm:cxn modelId="{448EDEFA-2B3A-4D06-A36F-C0A321F0C885}" type="presParOf" srcId="{3DF8D8B5-E62F-4C06-AD97-FCBE45801E6C}" destId="{81B136B9-D847-4D29-B6D4-5A0179C465FE}" srcOrd="3" destOrd="0" presId="urn:microsoft.com/office/officeart/2005/8/layout/bList2#1"/>
    <dgm:cxn modelId="{B7CAA93C-4326-4FFF-BA9C-8B9F325C8E54}" type="presParOf" srcId="{FADB183D-A3F4-4CB9-A133-A49FF8045717}" destId="{2C992BED-A3F7-473A-9B4E-ED31C6BFC31A}" srcOrd="3" destOrd="0" presId="urn:microsoft.com/office/officeart/2005/8/layout/bList2#1"/>
    <dgm:cxn modelId="{AB162205-CB7F-4331-A256-C45157FB0059}" type="presParOf" srcId="{FADB183D-A3F4-4CB9-A133-A49FF8045717}" destId="{86ACBA5E-F861-463A-8488-8EA88F80234C}" srcOrd="4" destOrd="0" presId="urn:microsoft.com/office/officeart/2005/8/layout/bList2#1"/>
    <dgm:cxn modelId="{507664BC-68B8-4A66-8505-260507689FDB}" type="presParOf" srcId="{86ACBA5E-F861-463A-8488-8EA88F80234C}" destId="{81CA3962-1DFE-422C-9862-437F9B0002F7}" srcOrd="0" destOrd="0" presId="urn:microsoft.com/office/officeart/2005/8/layout/bList2#1"/>
    <dgm:cxn modelId="{9009BA03-7FFC-4371-8B3F-FCAD9DABEC1C}" type="presParOf" srcId="{86ACBA5E-F861-463A-8488-8EA88F80234C}" destId="{747792FF-6DB6-4DAF-9816-54ECF397FE43}" srcOrd="1" destOrd="0" presId="urn:microsoft.com/office/officeart/2005/8/layout/bList2#1"/>
    <dgm:cxn modelId="{67BACEF1-017D-4010-B5E7-236715F32276}" type="presParOf" srcId="{86ACBA5E-F861-463A-8488-8EA88F80234C}" destId="{289E8C87-DCA9-4A89-84FE-DEC559AA794B}" srcOrd="2" destOrd="0" presId="urn:microsoft.com/office/officeart/2005/8/layout/bList2#1"/>
    <dgm:cxn modelId="{FB6A234A-16B2-4F7A-8192-D4BDD64D30B5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从文章标题“春节乐事多”中的一个“乐”字，可以看出作者选取的汉字是“乐”，表达的中心意思是春节的快乐。</a:t>
          </a:r>
          <a:endParaRPr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1439" tIns="0" rIns="30480" bIns="0" anchor="ctr"/>
        <a:lstStyle>
          <a:lvl1pPr algn="l">
            <a:defRPr sz="24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选取汉字确定中心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春节乐事很多，作者从节前的购物和节中的集福领奖这两个方面来选取材料，能集中表现春节之乐。</a:t>
          </a:r>
          <a:endParaRPr>
            <a:solidFill>
              <a:schemeClr val="dk1"/>
            </a:solidFill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1439" tIns="0" rIns="30480" bIns="0" anchor="ctr"/>
        <a:lstStyle>
          <a:lvl1pPr algn="l">
            <a:defRPr sz="24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b="1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b="1" dirty="0" smtClean="0">
              <a:latin typeface="黑体" panose="02010609060101010101" pitchFamily="49" charset="-122"/>
              <a:ea typeface="黑体" panose="02010609060101010101" pitchFamily="49" charset="-122"/>
            </a:rPr>
            <a:t>从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不同方面选材 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小作者围绕一个“乐字”，列举“快乐购购购”“福字集集集”两件典型的事例。</a:t>
          </a:r>
          <a:endParaRPr>
            <a:solidFill>
              <a:schemeClr val="dk1"/>
            </a:solidFill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1439" tIns="0" rIns="30480" bIns="0" anchor="ctr"/>
        <a:lstStyle>
          <a:lvl1pPr algn="l">
            <a:defRPr sz="24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b="1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选取不同的事例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png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5694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习作：围绕中心意思写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 descr="图片包含 游戏机, 食物, 画&#10;&#10;描述已自动生成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254113"/>
            <a:ext cx="905704" cy="886596"/>
          </a:xfrm>
          <a:prstGeom prst="rect">
            <a:avLst/>
          </a:prstGeom>
        </p:spPr>
      </p:pic>
      <p:pic>
        <p:nvPicPr>
          <p:cNvPr id="11" name="图片 10" descr="图片包含 游戏机, 标志, 钟表&#10;&#10;描述已自动生成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209" y="4254113"/>
            <a:ext cx="907295" cy="9072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2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9233;&#30340;&#29980;&#34588;.pptx" TargetMode="External"/><Relationship Id="rId3" Type="http://schemas.microsoft.com/office/2007/relationships/hdphoto" Target="../media/image26.wdp"/><Relationship Id="rId2" Type="http://schemas.openxmlformats.org/officeDocument/2006/relationships/image" Target="../media/image25.png"/><Relationship Id="rId1" Type="http://schemas.openxmlformats.org/officeDocument/2006/relationships/hyperlink" Target="&#33539;&#25991;1&#65306;&#28212;&#26395;&#38271;&#22823;.pptx" TargetMode="External"/></Relationships>
</file>

<file path=ppt/slides/_rels/slide3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34.xml"/><Relationship Id="rId3" Type="http://schemas.openxmlformats.org/officeDocument/2006/relationships/slide" Target="slide6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904946" y="1753177"/>
            <a:ext cx="7323630" cy="1915160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每个</a:t>
            </a:r>
            <a:r>
              <a: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汉字都是一幅画、一个故事或者一个道理，你知道哪些汉字？和大家交流一下。</a:t>
            </a:r>
            <a:endParaRPr lang="zh-CN" altLang="en-US" sz="4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2799" y="1095156"/>
            <a:ext cx="1907381" cy="63659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3992780" y="2070270"/>
            <a:ext cx="1158439" cy="9749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甜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1474865" y="683811"/>
            <a:ext cx="2214540" cy="1026547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甜美的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歌声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1224501" y="3101009"/>
            <a:ext cx="2127132" cy="1102273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香甜的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食物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4977516" y="638417"/>
            <a:ext cx="2170707" cy="1087016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甜蜜的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生活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5844210" y="3172571"/>
            <a:ext cx="2099028" cy="1175701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内心的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甘甜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云形 8"/>
          <p:cNvSpPr/>
          <p:nvPr/>
        </p:nvSpPr>
        <p:spPr>
          <a:xfrm>
            <a:off x="1148862" y="842838"/>
            <a:ext cx="2309955" cy="1034499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为冲动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后悔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1258345" y="3367565"/>
            <a:ext cx="2309955" cy="1034499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为懈怠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后悔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5470496" y="713694"/>
            <a:ext cx="2309955" cy="1034499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为自私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后悔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5794289" y="3250162"/>
            <a:ext cx="2309955" cy="1034499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为错过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后悔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圆角 1"/>
          <p:cNvSpPr/>
          <p:nvPr/>
        </p:nvSpPr>
        <p:spPr>
          <a:xfrm>
            <a:off x="3992780" y="2070270"/>
            <a:ext cx="1158439" cy="9749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悔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云形 8"/>
          <p:cNvSpPr/>
          <p:nvPr/>
        </p:nvSpPr>
        <p:spPr>
          <a:xfrm>
            <a:off x="1387401" y="620202"/>
            <a:ext cx="2087319" cy="1050401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科技的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变化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云形 9"/>
          <p:cNvSpPr/>
          <p:nvPr/>
        </p:nvSpPr>
        <p:spPr>
          <a:xfrm>
            <a:off x="1377615" y="3447080"/>
            <a:ext cx="2087319" cy="1050401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思想的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变化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5359178" y="522863"/>
            <a:ext cx="2087319" cy="1050401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生活的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变化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5786338" y="3130893"/>
            <a:ext cx="2087319" cy="1050401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心理的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变化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圆角 1"/>
          <p:cNvSpPr/>
          <p:nvPr/>
        </p:nvSpPr>
        <p:spPr>
          <a:xfrm>
            <a:off x="3992780" y="2070270"/>
            <a:ext cx="1158439" cy="9749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变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0398" y="856634"/>
            <a:ext cx="6725806" cy="256159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思路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打开了是好事，但是我们要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选定一个中心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，深入进去。</a:t>
            </a:r>
            <a:endParaRPr lang="en-US" altLang="zh-CN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怎样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深入进去呢？</a:t>
            </a:r>
            <a:endParaRPr lang="zh-CN" altLang="en-US" sz="3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78" y="1784490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圆角矩形 2"/>
          <p:cNvSpPr/>
          <p:nvPr/>
        </p:nvSpPr>
        <p:spPr>
          <a:xfrm>
            <a:off x="2267717" y="2202504"/>
            <a:ext cx="801486" cy="714080"/>
          </a:xfrm>
          <a:prstGeom prst="wedgeRoundRectCallout">
            <a:avLst>
              <a:gd name="adj1" fmla="val -19380"/>
              <a:gd name="adj2" fmla="val 3754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忙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630874" y="894304"/>
            <a:ext cx="1950942" cy="74357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忙什么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459674" y="1928655"/>
            <a:ext cx="1950942" cy="74357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怎样忙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821792" y="3364312"/>
            <a:ext cx="2413396" cy="74357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有何意义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9" name="直接箭头连接符 8"/>
          <p:cNvCxnSpPr>
            <a:stCxn id="3" idx="0"/>
            <a:endCxn id="4" idx="3"/>
          </p:cNvCxnSpPr>
          <p:nvPr/>
        </p:nvCxnSpPr>
        <p:spPr>
          <a:xfrm flipV="1">
            <a:off x="2668460" y="1528988"/>
            <a:ext cx="1248123" cy="673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3" idx="3"/>
            <a:endCxn id="6" idx="2"/>
          </p:cNvCxnSpPr>
          <p:nvPr/>
        </p:nvCxnSpPr>
        <p:spPr>
          <a:xfrm flipV="1">
            <a:off x="3069203" y="2300444"/>
            <a:ext cx="2390471" cy="259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3" idx="2"/>
            <a:endCxn id="7" idx="1"/>
          </p:cNvCxnSpPr>
          <p:nvPr/>
        </p:nvCxnSpPr>
        <p:spPr>
          <a:xfrm>
            <a:off x="2668460" y="2916584"/>
            <a:ext cx="1506766" cy="556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圆角矩形 2"/>
          <p:cNvSpPr/>
          <p:nvPr/>
        </p:nvSpPr>
        <p:spPr>
          <a:xfrm>
            <a:off x="2267717" y="2294148"/>
            <a:ext cx="817389" cy="542925"/>
          </a:xfrm>
          <a:prstGeom prst="wedgeRoundRectCallout">
            <a:avLst>
              <a:gd name="adj1" fmla="val -19380"/>
              <a:gd name="adj2" fmla="val 3754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寻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630873" y="894304"/>
            <a:ext cx="1917700" cy="74357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寻什么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459673" y="1928655"/>
            <a:ext cx="1917700" cy="74357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怎样寻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821792" y="3364312"/>
            <a:ext cx="2372274" cy="74357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寻的结果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9" name="直接箭头连接符 8"/>
          <p:cNvCxnSpPr>
            <a:stCxn id="3" idx="0"/>
            <a:endCxn id="4" idx="3"/>
          </p:cNvCxnSpPr>
          <p:nvPr/>
        </p:nvCxnSpPr>
        <p:spPr>
          <a:xfrm flipV="1">
            <a:off x="2676412" y="1528988"/>
            <a:ext cx="1235302" cy="765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3" idx="3"/>
            <a:endCxn id="6" idx="2"/>
          </p:cNvCxnSpPr>
          <p:nvPr/>
        </p:nvCxnSpPr>
        <p:spPr>
          <a:xfrm flipV="1">
            <a:off x="3085106" y="2300444"/>
            <a:ext cx="2374567" cy="265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3" idx="2"/>
            <a:endCxn id="7" idx="1"/>
          </p:cNvCxnSpPr>
          <p:nvPr/>
        </p:nvCxnSpPr>
        <p:spPr>
          <a:xfrm>
            <a:off x="2676412" y="2837073"/>
            <a:ext cx="1492791" cy="636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圆角矩形 2"/>
          <p:cNvSpPr/>
          <p:nvPr/>
        </p:nvSpPr>
        <p:spPr>
          <a:xfrm>
            <a:off x="2313833" y="2286197"/>
            <a:ext cx="832178" cy="542925"/>
          </a:xfrm>
          <a:prstGeom prst="wedgeRoundRectCallout">
            <a:avLst>
              <a:gd name="adj1" fmla="val -19380"/>
              <a:gd name="adj2" fmla="val 3754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妙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630873" y="894304"/>
            <a:ext cx="1855527" cy="74357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什么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妙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459673" y="1928655"/>
            <a:ext cx="2295363" cy="74357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妙在何处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821791" y="3364312"/>
            <a:ext cx="2295363" cy="74357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怎么更妙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9" name="直接箭头连接符 8"/>
          <p:cNvCxnSpPr>
            <a:stCxn id="3" idx="0"/>
            <a:endCxn id="4" idx="3"/>
          </p:cNvCxnSpPr>
          <p:nvPr/>
        </p:nvCxnSpPr>
        <p:spPr>
          <a:xfrm flipV="1">
            <a:off x="2729922" y="1528988"/>
            <a:ext cx="1172687" cy="757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3" idx="3"/>
            <a:endCxn id="6" idx="2"/>
          </p:cNvCxnSpPr>
          <p:nvPr/>
        </p:nvCxnSpPr>
        <p:spPr>
          <a:xfrm flipV="1">
            <a:off x="3146011" y="2300444"/>
            <a:ext cx="2313662" cy="257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3" idx="2"/>
            <a:endCxn id="7" idx="1"/>
          </p:cNvCxnSpPr>
          <p:nvPr/>
        </p:nvCxnSpPr>
        <p:spPr>
          <a:xfrm>
            <a:off x="2729922" y="2829122"/>
            <a:ext cx="1428017" cy="644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65597" y="1371421"/>
            <a:ext cx="3948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中心</a:t>
            </a:r>
            <a:r>
              <a:rPr lang="zh-CN" altLang="en-US" sz="360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确定了，我们该如何展开呢？</a:t>
            </a:r>
            <a:endParaRPr lang="zh-CN" altLang="en-US" sz="36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3639" y="2181644"/>
            <a:ext cx="13967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17149" y="1183298"/>
            <a:ext cx="169825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一间小屋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59145" y="2310140"/>
            <a:ext cx="2477968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一个小喷水池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40602" y="3299897"/>
            <a:ext cx="2062795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一个小假山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96933" y="2372750"/>
            <a:ext cx="1656249" cy="5219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一棵小树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98621" y="1164170"/>
            <a:ext cx="165624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几株杏树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67746" y="287333"/>
            <a:ext cx="4008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这是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小站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的思路：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对话气泡: 圆角矩形 19"/>
          <p:cNvSpPr/>
          <p:nvPr/>
        </p:nvSpPr>
        <p:spPr>
          <a:xfrm>
            <a:off x="2608028" y="4134678"/>
            <a:ext cx="3927944" cy="620289"/>
          </a:xfrm>
          <a:prstGeom prst="wedgeRoundRectCallout">
            <a:avLst>
              <a:gd name="adj1" fmla="val -18919"/>
              <a:gd name="adj2" fmla="val 39858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紧紧围绕中心词选材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8" grpId="0" bldLvl="0" animBg="1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547446" y="1739307"/>
            <a:ext cx="1728316" cy="72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妈妈鼓励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54993" y="2260565"/>
            <a:ext cx="834013" cy="6223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暖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79736" y="1701583"/>
            <a:ext cx="1728316" cy="72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同学友好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2" name="直接箭头连接符 11"/>
          <p:cNvCxnSpPr>
            <a:stCxn id="6" idx="3"/>
            <a:endCxn id="9" idx="1"/>
          </p:cNvCxnSpPr>
          <p:nvPr/>
        </p:nvCxnSpPr>
        <p:spPr>
          <a:xfrm>
            <a:off x="3275762" y="2099307"/>
            <a:ext cx="879231" cy="472443"/>
          </a:xfrm>
          <a:prstGeom prst="straightConnector1">
            <a:avLst/>
          </a:prstGeom>
          <a:ln w="38100">
            <a:solidFill>
              <a:srgbClr val="24AEEC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9" idx="3"/>
            <a:endCxn id="10" idx="1"/>
          </p:cNvCxnSpPr>
          <p:nvPr/>
        </p:nvCxnSpPr>
        <p:spPr>
          <a:xfrm flipV="1">
            <a:off x="4989006" y="2061583"/>
            <a:ext cx="1190730" cy="510167"/>
          </a:xfrm>
          <a:prstGeom prst="straightConnector1">
            <a:avLst/>
          </a:prstGeom>
          <a:ln w="38100">
            <a:solidFill>
              <a:srgbClr val="24AEE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1526129" y="2773974"/>
            <a:ext cx="1728316" cy="72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老师关心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9" name="直接箭头连接符 18"/>
          <p:cNvCxnSpPr>
            <a:stCxn id="18" idx="3"/>
            <a:endCxn id="9" idx="1"/>
          </p:cNvCxnSpPr>
          <p:nvPr/>
        </p:nvCxnSpPr>
        <p:spPr>
          <a:xfrm flipV="1">
            <a:off x="3254445" y="2571750"/>
            <a:ext cx="900548" cy="562224"/>
          </a:xfrm>
          <a:prstGeom prst="straightConnector1">
            <a:avLst/>
          </a:prstGeom>
          <a:ln w="38100">
            <a:solidFill>
              <a:srgbClr val="24AEEC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6210758" y="2735892"/>
            <a:ext cx="1728316" cy="72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社会和谐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5" name="直接箭头连接符 24"/>
          <p:cNvCxnSpPr>
            <a:stCxn id="9" idx="3"/>
            <a:endCxn id="24" idx="1"/>
          </p:cNvCxnSpPr>
          <p:nvPr/>
        </p:nvCxnSpPr>
        <p:spPr>
          <a:xfrm>
            <a:off x="4989006" y="2571750"/>
            <a:ext cx="1221752" cy="524142"/>
          </a:xfrm>
          <a:prstGeom prst="straightConnector1">
            <a:avLst/>
          </a:prstGeom>
          <a:ln w="38100">
            <a:solidFill>
              <a:srgbClr val="24AEE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5"/>
          <p:cNvSpPr txBox="1"/>
          <p:nvPr/>
        </p:nvSpPr>
        <p:spPr>
          <a:xfrm>
            <a:off x="2368971" y="287333"/>
            <a:ext cx="4405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梳理一下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暖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的思路：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卡通人物&#10;&#10;描述已自动生成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60" y="739815"/>
            <a:ext cx="7285055" cy="36638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05369" y="1659797"/>
            <a:ext cx="2520000" cy="72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小鸟寻找巢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36259" y="2258314"/>
            <a:ext cx="834013" cy="6223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寻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28667" y="1639290"/>
            <a:ext cx="2520000" cy="72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河水寻找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大海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2" name="直接箭头连接符 11"/>
          <p:cNvCxnSpPr>
            <a:stCxn id="6" idx="3"/>
            <a:endCxn id="9" idx="1"/>
          </p:cNvCxnSpPr>
          <p:nvPr/>
        </p:nvCxnSpPr>
        <p:spPr>
          <a:xfrm>
            <a:off x="3525369" y="2019797"/>
            <a:ext cx="610890" cy="549702"/>
          </a:xfrm>
          <a:prstGeom prst="straightConnector1">
            <a:avLst/>
          </a:prstGeom>
          <a:ln w="38100">
            <a:solidFill>
              <a:srgbClr val="24AEEC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9" idx="3"/>
            <a:endCxn id="10" idx="1"/>
          </p:cNvCxnSpPr>
          <p:nvPr/>
        </p:nvCxnSpPr>
        <p:spPr>
          <a:xfrm flipV="1">
            <a:off x="4970272" y="1999290"/>
            <a:ext cx="1058395" cy="570209"/>
          </a:xfrm>
          <a:prstGeom prst="straightConnector1">
            <a:avLst/>
          </a:prstGeom>
          <a:ln w="38100">
            <a:solidFill>
              <a:srgbClr val="24AEE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1005369" y="2710366"/>
            <a:ext cx="2520000" cy="72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蜜蜂寻找花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9" name="直接箭头连接符 18"/>
          <p:cNvCxnSpPr>
            <a:stCxn id="18" idx="3"/>
            <a:endCxn id="9" idx="1"/>
          </p:cNvCxnSpPr>
          <p:nvPr/>
        </p:nvCxnSpPr>
        <p:spPr>
          <a:xfrm flipV="1">
            <a:off x="3525369" y="2569499"/>
            <a:ext cx="610890" cy="500867"/>
          </a:xfrm>
          <a:prstGeom prst="straightConnector1">
            <a:avLst/>
          </a:prstGeom>
          <a:ln w="38100">
            <a:solidFill>
              <a:srgbClr val="24AEEC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6059689" y="2751794"/>
            <a:ext cx="2520000" cy="72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我寻找未来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5" name="直接箭头连接符 24"/>
          <p:cNvCxnSpPr>
            <a:stCxn id="9" idx="3"/>
            <a:endCxn id="24" idx="1"/>
          </p:cNvCxnSpPr>
          <p:nvPr/>
        </p:nvCxnSpPr>
        <p:spPr>
          <a:xfrm>
            <a:off x="4970272" y="2569499"/>
            <a:ext cx="1089417" cy="542295"/>
          </a:xfrm>
          <a:prstGeom prst="straightConnector1">
            <a:avLst/>
          </a:prstGeom>
          <a:ln w="38100">
            <a:solidFill>
              <a:srgbClr val="24AEE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5"/>
          <p:cNvSpPr txBox="1"/>
          <p:nvPr/>
        </p:nvSpPr>
        <p:spPr>
          <a:xfrm>
            <a:off x="2368971" y="287333"/>
            <a:ext cx="4405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梳理一下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寻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的思路：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5136" y="1417816"/>
            <a:ext cx="5763877" cy="130035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中心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集中，越写越深入！</a:t>
            </a:r>
            <a:endParaRPr lang="en-US" altLang="zh-CN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如何展开呢？</a:t>
            </a: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51" y="1718543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话气泡: 圆角矩形 1"/>
          <p:cNvSpPr/>
          <p:nvPr/>
        </p:nvSpPr>
        <p:spPr>
          <a:xfrm>
            <a:off x="1893027" y="351612"/>
            <a:ext cx="5360485" cy="532563"/>
          </a:xfrm>
          <a:prstGeom prst="wedgeRoundRectCallout">
            <a:avLst>
              <a:gd name="adj1" fmla="val -18919"/>
              <a:gd name="adj2" fmla="val 39858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看看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爸爸的计划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的范例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2749" y="981692"/>
            <a:ext cx="786147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爸爸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执行计划一丝不苟。</a:t>
            </a:r>
            <a:r>
              <a:rPr lang="zh-CN" altLang="en-US" sz="2400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比如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他的家务计划规定，每天定时开关气窗，他就照章办事，到了关气窗的时间，哪怕外面打雷下雨，雨水打湿了窗帘，打湿了写字台上他正在拟订的计划，他也是先关气窗后关门窗：</a:t>
            </a:r>
            <a:r>
              <a:rPr lang="zh-CN" altLang="en-US" sz="2400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又如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按照他的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计划，全家人九点休息，时钟敲过九下，爸爸便大声宣布：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今天各项计划都已胜利完成，最后一项计划开始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睡觉！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1903" y="3581404"/>
            <a:ext cx="6802734" cy="1383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作者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先从整体上写爸爸的一丝不苟，然后举出两个典型的例子，例子非常有趣，很能说明中心思想。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1263" y="1396720"/>
            <a:ext cx="78614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这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不，家家户户开始忙碌起来了。这边的郭大爷大声问：“老婆子，年粑的米准备好没？”那边的李婶又高声喊：“大伙儿快准备嘞。我们村后天蒸年粑！”顿时，小河边热闹起来了，你洗粳米，我洗糯米，大人们在忙碌，小孩们你追我赶，一片快乐的景象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对话气泡: 圆角矩形 1"/>
          <p:cNvSpPr/>
          <p:nvPr/>
        </p:nvSpPr>
        <p:spPr>
          <a:xfrm>
            <a:off x="2305210" y="474802"/>
            <a:ext cx="4516994" cy="532563"/>
          </a:xfrm>
          <a:prstGeom prst="wedgeRoundRectCallout">
            <a:avLst>
              <a:gd name="adj1" fmla="val -18919"/>
              <a:gd name="adj2" fmla="val 39858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我们来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模仿着写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一下：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2986" y="1148283"/>
            <a:ext cx="6145539" cy="142346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关于这次习作，你有什么想说的吗？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60" y="1567468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313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词义很多，很广，我要找一个很特别的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含义去写，这样才能避免撞车。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 descr="G:\新建文件夹\图片2.png图片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335645" y="737870"/>
            <a:ext cx="714375" cy="1146175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956088"/>
            <a:ext cx="8224167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我要多想几个材料然后加以比较筛选，一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定要找出最恰当的素材。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3" descr="G:\新建文件夹\图片1.png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8181322" y="1884079"/>
            <a:ext cx="843915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作文中，语言表达很重要，我要更多使用</a:t>
            </a:r>
            <a:b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美好的形容词来美化我的语言。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 descr="G:\新建文件夹\图片3.png图片3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 bwMode="auto">
          <a:xfrm>
            <a:off x="8091375" y="3212926"/>
            <a:ext cx="836930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2100" y="1738761"/>
            <a:ext cx="7211839" cy="31927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你选的是哪一个字？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它有哪些含义？可以组成哪些词语？它所涵盖的人和事有哪些？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你选择哪一个为中心？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你围绕这个中心有哪些可选素材？你用什么样的顺序组织？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你打算拟个什么样的题目？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03994" y="267494"/>
            <a:ext cx="29390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7755" y="981566"/>
            <a:ext cx="7758855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选一个汉字，围绕其含义，多方面选材写作文。</a:t>
            </a:r>
            <a:endParaRPr lang="zh-CN" altLang="en-US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199" y="-176464"/>
            <a:ext cx="9030801" cy="530912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210932" y="740974"/>
            <a:ext cx="46832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想好自己要写的内容了吗？不要急于下笔，先好好构思，编写好写作提纲。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20" y="871462"/>
            <a:ext cx="2481482" cy="666511"/>
            <a:chOff x="2375756" y="2268826"/>
            <a:chExt cx="1620180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85275" y="2290763"/>
              <a:ext cx="11932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开头点题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33303" y="1430625"/>
            <a:ext cx="630513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春节欢乐多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179616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50" y="2204696"/>
            <a:ext cx="2481482" cy="730908"/>
            <a:chOff x="2098768" y="2336363"/>
            <a:chExt cx="1876722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31932" y="2397821"/>
              <a:ext cx="1606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叙述事例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56128" y="3594161"/>
            <a:ext cx="2481482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33360" y="2306665"/>
              <a:ext cx="12882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结尾感受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4373460" y="1986486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84312" y="2005223"/>
            <a:ext cx="2373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买年货的欢乐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9805" y="3649904"/>
            <a:ext cx="3086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春节的快乐说不完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19153" y="883079"/>
            <a:ext cx="3461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乐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欢乐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春节欢乐 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572000" y="2592914"/>
            <a:ext cx="347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手机“集福”的欢乐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游戏机, 画, 窗户&#10;&#10;描述已自动生成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702" y="763675"/>
            <a:ext cx="5927860" cy="38730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20" y="847609"/>
            <a:ext cx="2481482" cy="666511"/>
            <a:chOff x="2375756" y="2268826"/>
            <a:chExt cx="1620180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65877" y="2298714"/>
              <a:ext cx="144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开头点题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66407" y="1441634"/>
            <a:ext cx="630513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我渴望长大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163714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49" y="2196745"/>
            <a:ext cx="2874399" cy="730908"/>
            <a:chOff x="2098768" y="2336363"/>
            <a:chExt cx="1876722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42575" y="2366017"/>
              <a:ext cx="15895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叙述事例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56128" y="3594161"/>
            <a:ext cx="2481482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38553" y="2306665"/>
              <a:ext cx="12882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结尾感受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4399864" y="1518696"/>
            <a:ext cx="172136" cy="199604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84137" y="1392996"/>
            <a:ext cx="3223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上街买东西被拒绝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84137" y="2493150"/>
            <a:ext cx="2868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想做家务被拒绝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9805" y="3641952"/>
            <a:ext cx="3547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呼应开头，表达愿望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19153" y="835373"/>
            <a:ext cx="4573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望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渴望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长大做自己的事情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484137" y="1943073"/>
            <a:ext cx="319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骑自行车时被拒绝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4484137" y="3043226"/>
            <a:ext cx="3888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外公的话促使我想长大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  <p:bldP spid="19" grpId="0"/>
      <p:bldP spid="2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20" y="815805"/>
            <a:ext cx="2481482" cy="666511"/>
            <a:chOff x="2375756" y="2268826"/>
            <a:chExt cx="1620180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65877" y="2290763"/>
              <a:ext cx="14401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开头点题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51625" y="1645927"/>
            <a:ext cx="630513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爱的甜蜜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71767" y="1155763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49" y="2180843"/>
            <a:ext cx="2874399" cy="730908"/>
            <a:chOff x="2098768" y="2336363"/>
            <a:chExt cx="1876722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04871" y="2405772"/>
              <a:ext cx="14649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介绍内容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56128" y="3578259"/>
            <a:ext cx="2481482" cy="666511"/>
            <a:chOff x="2375756" y="2268826"/>
            <a:chExt cx="1620180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38553" y="2314616"/>
              <a:ext cx="12882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结尾感受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4373460" y="1962632"/>
            <a:ext cx="306264" cy="1185861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4557" y="1971417"/>
            <a:ext cx="4209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喝到妈妈做的雪梨汤很甜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9805" y="3657855"/>
            <a:ext cx="3842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再次感受雪梨汤的甜蜜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19153" y="827422"/>
            <a:ext cx="3946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爸爸的话引出故事情节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544557" y="2634390"/>
            <a:ext cx="38758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受伤的爸爸为我买东西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1170" y="3770259"/>
            <a:ext cx="7758290" cy="4991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写好之后，和同位交换一下，看看谁写得最好。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4" y="32359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/>
          <p:cNvSpPr txBox="1"/>
          <p:nvPr/>
        </p:nvSpPr>
        <p:spPr>
          <a:xfrm>
            <a:off x="21234" y="30816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21079" y="971920"/>
            <a:ext cx="6575548" cy="38233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春节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到了，快乐如潮水般涌进了我家的大门。整个新年，我的家中每天都洋溢着快乐的笑声</a:t>
            </a:r>
            <a:r>
              <a:rPr lang="zh-CN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……</a:t>
            </a:r>
            <a:endParaRPr lang="zh-CN" altLang="zh-CN" sz="1600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快乐购购购</a:t>
            </a:r>
            <a:endParaRPr lang="zh-CN" altLang="zh-CN" sz="16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买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年货是春节里必不可少的一件事，我和爸爸妈妈一起来到了超市选购用品。妈妈看见疯狂抢购的人群，提起篮子就向人群冲去，留下还没缓过神的爸爸和我。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我刚要去找妈妈，爸爸就拉住了我的手，颇有经验地说：“家庭主妇的比赛，我们掺和什么？</a:t>
            </a:r>
            <a:r>
              <a:rPr lang="en-US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我惊叹地摇摇头说：“主妇威武！”</a:t>
            </a:r>
            <a:endParaRPr lang="zh-CN" altLang="zh-CN" sz="16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最后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，妈妈拖着“战利品”挤出了人群，有气无力地说：“快来搭把手，累死我了。”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爸爸连忙接过篮子，用抱怨的口气向妈妈说道：“买这么多干什么，又不是没卖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36807" y="463157"/>
            <a:ext cx="1933863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春节乐事多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6000" y="288399"/>
            <a:ext cx="2529818" cy="561692"/>
            <a:chOff x="179512" y="238919"/>
            <a:chExt cx="2529818" cy="561692"/>
          </a:xfrm>
        </p:grpSpPr>
        <p:sp>
          <p:nvSpPr>
            <p:cNvPr id="5" name="文本框 14"/>
            <p:cNvSpPr txBox="1"/>
            <p:nvPr/>
          </p:nvSpPr>
          <p:spPr>
            <a:xfrm>
              <a:off x="561958" y="238919"/>
              <a:ext cx="2147372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例文赏析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291596"/>
              <a:ext cx="366860" cy="456338"/>
            </a:xfrm>
            <a:prstGeom prst="rect">
              <a:avLst/>
            </a:prstGeom>
          </p:spPr>
        </p:pic>
      </p:grpSp>
      <p:cxnSp>
        <p:nvCxnSpPr>
          <p:cNvPr id="13" name="直接连接符 12"/>
          <p:cNvCxnSpPr/>
          <p:nvPr/>
        </p:nvCxnSpPr>
        <p:spPr>
          <a:xfrm>
            <a:off x="7130379" y="1109934"/>
            <a:ext cx="3666" cy="37639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1153066"/>
            <a:ext cx="17181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开篇点“乐”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09515" y="2338848"/>
            <a:ext cx="17181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“主妇威武”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诙谐的语言让人忍俊不禁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09515" y="3588605"/>
            <a:ext cx="17181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对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妈妈的语言、神态描写生动形象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3059" y="918354"/>
            <a:ext cx="6575548" cy="31464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18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的。”</a:t>
            </a:r>
            <a:r>
              <a:rPr lang="zh-CN" altLang="zh-CN" sz="18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妈妈假装没听见，拉着我上了二楼，又是一番抢购。其实，对于许多家庭主妇而言，春节购物，何尝不是一种快乐啊！</a:t>
            </a:r>
            <a:endParaRPr lang="zh-CN" altLang="zh-CN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福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字集集集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18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“咻咻咻”</a:t>
            </a:r>
            <a:r>
              <a:rPr lang="zh-CN" altLang="zh-CN" sz="18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我们一家又在集福字了，为了啥？还不是为了得到红包呀！</a:t>
            </a:r>
            <a:endParaRPr lang="zh-CN" altLang="zh-CN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18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</a:t>
            </a:r>
            <a:r>
              <a:rPr lang="zh-CN" altLang="zh-CN" sz="18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集了一天多，还没有集齐五张福，差了一张敬业福。</a:t>
            </a:r>
            <a:r>
              <a:rPr lang="zh-CN" altLang="zh-CN" sz="18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妈妈自嘲道：“唉，我这么敬业怎么还没有敬业福呢？”妈妈的一位闺蜜跟她说：“你何苦这样自己逼着自己求‘福’呢？你看看，你的家庭多幸福啊！你真是身在福中不知福！”</a:t>
            </a:r>
            <a:r>
              <a:rPr lang="zh-CN" altLang="zh-CN" sz="18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妈妈并不甘心，她可不愿半途而废，于是我们三个人开始接力，谁“咻”累了就换下一个，但到头来，只有爸爸“咻”到了</a:t>
            </a:r>
            <a:r>
              <a:rPr lang="en-US" altLang="zh-CN" sz="18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8.88</a:t>
            </a:r>
            <a:r>
              <a:rPr lang="zh-CN" altLang="zh-CN" sz="18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元。</a:t>
            </a:r>
            <a:endParaRPr lang="zh-CN" altLang="zh-CN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087247" y="997790"/>
            <a:ext cx="12293" cy="38416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1560105"/>
            <a:ext cx="1718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集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福领奖，现代生活给春节带来新的快乐内涵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209515" y="2981325"/>
            <a:ext cx="17181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从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聊天内容中可以看出妈妈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执着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03135" y="428772"/>
            <a:ext cx="6575548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spcAft>
                <a:spcPts val="0"/>
              </a:spcAft>
            </a:pPr>
            <a:r>
              <a:rPr lang="en-US" altLang="zh-CN" sz="24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4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妈妈分析原因说，肯定是我们在网上购物的次数不多，下次得多网购才对。</a:t>
            </a:r>
            <a:r>
              <a:rPr lang="zh-CN" altLang="zh-CN" sz="24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爸爸一听，说：“又多了一个败家的女人……”话未说完，妈妈横眉一竖：“你刚才说什么？”“我……我……我是说你是一个爱家的女人。”爸爸吓出了一身冷汗。</a:t>
            </a:r>
            <a:r>
              <a:rPr lang="zh-CN" altLang="zh-CN" sz="24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“哈哈哈…… ”我和妈妈瞧见爸爸这副囧态，不由得大笑起来。</a:t>
            </a:r>
            <a:endParaRPr lang="zh-CN" altLang="zh-CN" sz="24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4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</a:t>
            </a:r>
            <a:r>
              <a:rPr lang="zh-CN" altLang="zh-CN" sz="24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春节一晃就过去了，这个传统节日中所给我们家庭带来的快乐，真是一大筐，说也说不完哟！</a:t>
            </a:r>
            <a:endParaRPr lang="zh-CN" altLang="zh-CN" sz="2400" b="1" kern="100" dirty="0">
              <a:latin typeface="Calibri" panose="020F050202020403020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061367" y="506084"/>
            <a:ext cx="64052" cy="4514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174842" y="866596"/>
            <a:ext cx="1718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人物语言描写极为传神，表现了家庭的快乐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43023" y="4039929"/>
            <a:ext cx="1872479" cy="896547"/>
            <a:chOff x="1879787" y="4876800"/>
            <a:chExt cx="2338645" cy="1165575"/>
          </a:xfrm>
        </p:grpSpPr>
        <p:sp>
          <p:nvSpPr>
            <p:cNvPr id="9" name="矩形: 圆角 8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4647055" y="4039929"/>
            <a:ext cx="1872479" cy="896547"/>
            <a:chOff x="1879787" y="4876800"/>
            <a:chExt cx="2338645" cy="1165575"/>
          </a:xfrm>
        </p:grpSpPr>
        <p:sp>
          <p:nvSpPr>
            <p:cNvPr id="12" name="矩形: 圆角 11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sp>
        <p:nvSpPr>
          <p:cNvPr id="16" name="矩形 15"/>
          <p:cNvSpPr/>
          <p:nvPr/>
        </p:nvSpPr>
        <p:spPr>
          <a:xfrm>
            <a:off x="7174842" y="2977187"/>
            <a:ext cx="17181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首尾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呼应， 总结全文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549" y="140233"/>
            <a:ext cx="8650901" cy="50857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22570" y="740222"/>
            <a:ext cx="42971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, 画&#10;&#10;描述已自动生成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343" y="974455"/>
            <a:ext cx="5811452" cy="38355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67895" y="526210"/>
            <a:ext cx="5971924" cy="40802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围绕中心意思来选材。</a:t>
            </a:r>
            <a:endParaRPr lang="en-US" alt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材料典型，能说明中心思想。</a:t>
            </a:r>
            <a:endParaRPr lang="en-US" alt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材料内容不重复。</a:t>
            </a:r>
            <a:endParaRPr lang="en-US" alt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层次清晰，语言优美。</a:t>
            </a:r>
            <a:endParaRPr lang="zh-CN" altLang="en-US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11214" y="763732"/>
            <a:ext cx="748055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评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价   标   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6040" y="1173625"/>
            <a:ext cx="84519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做事总是毛毛糙糙的，妈妈总说我不像个女孩，倒像个大大咧咧的小子。天气变了，临出门时，妈妈叫我带把雨伞，我嫌麻烦，拒绝了，结果在路上淋了个“落汤鸡”，在雨中我那个悔呀！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2354" y="2674190"/>
            <a:ext cx="1876293" cy="587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问题分析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72355" y="3261989"/>
            <a:ext cx="6601766" cy="138366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主题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是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悔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，本段中写自己因粗心毛糙而悔，但是事例太少，可以再加上几个，注意概述。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143" y="563693"/>
            <a:ext cx="1500618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1630014" y="564184"/>
            <a:ext cx="60147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下面是评改前的段落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，读一读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，看看有什么问题。</a:t>
            </a:r>
            <a:endParaRPr lang="zh-CN" altLang="en-US" sz="2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2285" y="2093381"/>
            <a:ext cx="7794359" cy="17532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我做事总是毛毛糙糙的，妈妈总说我不像个女孩，倒像个大大咧咧的小子。天气变了，临出门时，妈妈叫我带把雨伞，我嫌麻烦，拒绝了，结果在路上淋了个“落汤鸡”，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在雨中我那个悔呀！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考试前，爸爸再三叮嘱我，一定要把题目看清楚，平时家庭作业爸爸对我的粗心毛病可谓是深恶痛绝，我一边听一边嫌他啰嗦。考试结束，我又把</a:t>
            </a:r>
            <a:r>
              <a:rPr lang="en-US" altLang="zh-CN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看成了</a:t>
            </a:r>
            <a:r>
              <a:rPr lang="en-US" altLang="zh-CN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，仅此一道题，扣了</a:t>
            </a:r>
            <a:r>
              <a:rPr lang="en-US" altLang="zh-CN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分，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我心里那个悔呀！</a:t>
            </a:r>
            <a:endParaRPr lang="zh-CN" altLang="zh-CN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818" y="985724"/>
            <a:ext cx="7909295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我做事总是毛毛糙糙的，妈妈总说我不像个女孩，倒像个大大咧咧的小子。天气变了，临出门时，妈妈叫我带把雨伞，我嫌麻烦，拒绝了，结果在路上淋了个“落汤鸡”，在雨中我那个悔呀！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3029" y="967712"/>
            <a:ext cx="399394" cy="103367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3029" y="2093381"/>
            <a:ext cx="399394" cy="175432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评改后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9376" y="4124664"/>
            <a:ext cx="7325248" cy="706755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作者</a:t>
            </a:r>
            <a:r>
              <a:rPr lang="zh-CN" altLang="en-US" sz="20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写了自己忽略爸爸和妈妈的忠告而后悔，两次出现“那个悔呀”，增强了情感，突显了主题。</a:t>
            </a:r>
            <a:endParaRPr lang="zh-CN" altLang="en-US" sz="20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630013" y="306058"/>
            <a:ext cx="664077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是修改后的段落，和原段落对比一下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，说说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为什么这样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修改。</a:t>
            </a:r>
            <a:endParaRPr lang="zh-CN" altLang="en-US" sz="2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2143" y="417051"/>
            <a:ext cx="1500618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976296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14992" y="942395"/>
            <a:ext cx="4297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技巧总结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36498" y="1830359"/>
            <a:ext cx="5892469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选定一个含义，充分将人和事情联系起来。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围绕中心精心选材，内容不重复。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可以分别写几件事，也可以写几个阶段。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要学会多点题，让中心思想多次出现。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8626"/>
            <a:ext cx="9143999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000" b="1" dirty="0" smtClean="0"/>
          </a:p>
        </p:txBody>
      </p:sp>
      <p:pic>
        <p:nvPicPr>
          <p:cNvPr id="1026" name="Picture 2" descr="C:\Users\Administrator\Desktop\timgXVPN7RDM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66" b="9110"/>
          <a:stretch>
            <a:fillRect/>
          </a:stretch>
        </p:blipFill>
        <p:spPr bwMode="auto">
          <a:xfrm>
            <a:off x="220164" y="1116661"/>
            <a:ext cx="4216663" cy="353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文本框 9"/>
          <p:cNvSpPr txBox="1"/>
          <p:nvPr/>
        </p:nvSpPr>
        <p:spPr>
          <a:xfrm>
            <a:off x="3185922" y="473803"/>
            <a:ext cx="5958078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习作：</a:t>
            </a:r>
            <a:endParaRPr lang="en-US" altLang="zh-CN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围绕中心意思写</a:t>
            </a: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520" y="436075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520" y="4702788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15">
            <a:hlinkClick r:id="rId3" action="ppaction://hlinksldjump"/>
          </p:cNvPr>
          <p:cNvSpPr txBox="1"/>
          <p:nvPr/>
        </p:nvSpPr>
        <p:spPr>
          <a:xfrm>
            <a:off x="7629730" y="434532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14">
            <a:hlinkClick r:id="rId4" action="ppaction://hlinksldjump"/>
          </p:cNvPr>
          <p:cNvSpPr txBox="1"/>
          <p:nvPr/>
        </p:nvSpPr>
        <p:spPr>
          <a:xfrm>
            <a:off x="7640605" y="4694736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231621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"/>
          <p:cNvSpPr txBox="1"/>
          <p:nvPr/>
        </p:nvSpPr>
        <p:spPr>
          <a:xfrm>
            <a:off x="-22759" y="22884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4" y="32359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5"/>
          <p:cNvSpPr txBox="1"/>
          <p:nvPr/>
        </p:nvSpPr>
        <p:spPr>
          <a:xfrm>
            <a:off x="21234" y="30816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033" y="348835"/>
            <a:ext cx="7521934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围绕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中心意思写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汉字有着丰富的文化内涵。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选择一个你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感受最深的汉字写一篇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习作，可以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从下面的字里选，也可以选其他的字。可以写生活中发生过的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事情，也可以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写想象故事。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想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清楚自己要表达的中心意思。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注意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围绕中心意思，从不同的方面或选择不同的事例来写。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写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之前，可以拟个提纲，看看选择的材料是不是能够表达中心意思。写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完后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，请同学读读，看看他能不能体会到你写的中心意思。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可以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用你选的字作为题目，也可以另外拟一个题目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478020" y="1246712"/>
            <a:ext cx="3640455" cy="190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899795" y="1741170"/>
            <a:ext cx="742950" cy="127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对话气泡: 圆角矩形 20"/>
          <p:cNvSpPr/>
          <p:nvPr/>
        </p:nvSpPr>
        <p:spPr>
          <a:xfrm>
            <a:off x="5923497" y="271062"/>
            <a:ext cx="1778558" cy="538780"/>
          </a:xfrm>
          <a:prstGeom prst="wedgeRoundRectCallout">
            <a:avLst>
              <a:gd name="adj1" fmla="val 22237"/>
              <a:gd name="adj2" fmla="val 73104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写作对象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883920" y="2219325"/>
            <a:ext cx="4236085" cy="8255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846938" y="1720131"/>
            <a:ext cx="1287772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对话气泡: 圆角矩形 20"/>
          <p:cNvSpPr/>
          <p:nvPr/>
        </p:nvSpPr>
        <p:spPr>
          <a:xfrm>
            <a:off x="7254594" y="1791555"/>
            <a:ext cx="1778558" cy="538780"/>
          </a:xfrm>
          <a:prstGeom prst="wedgeRoundRectCallout">
            <a:avLst>
              <a:gd name="adj1" fmla="val -58303"/>
              <a:gd name="adj2" fmla="val -22343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写作内容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883920" y="3107690"/>
            <a:ext cx="3328035" cy="1206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对话气泡: 圆角矩形 20"/>
          <p:cNvSpPr/>
          <p:nvPr/>
        </p:nvSpPr>
        <p:spPr>
          <a:xfrm>
            <a:off x="7255087" y="2718048"/>
            <a:ext cx="1746862" cy="538780"/>
          </a:xfrm>
          <a:prstGeom prst="wedgeRoundRectCallout">
            <a:avLst>
              <a:gd name="adj1" fmla="val -61426"/>
              <a:gd name="adj2" fmla="val -34842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写作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要求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979670" y="2634822"/>
            <a:ext cx="3139440" cy="1397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 bldLvl="0" animBg="1"/>
      <p:bldP spid="2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45111" y="1362444"/>
            <a:ext cx="3948944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对哪个汉字最有感触？它有哪些丰富含义？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74526" y="536251"/>
            <a:ext cx="5955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一词多义法：望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看、盼望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74526" y="1137833"/>
            <a:ext cx="60030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加字组词法：迷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迷惘、迷恋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574526" y="1739414"/>
            <a:ext cx="6472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情感转移法：寻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寻物→寻自己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28419" y="2370897"/>
            <a:ext cx="6300276" cy="2630803"/>
            <a:chOff x="2128107" y="2370897"/>
            <a:chExt cx="6300276" cy="2630803"/>
          </a:xfrm>
        </p:grpSpPr>
        <p:pic>
          <p:nvPicPr>
            <p:cNvPr id="2050" name="Picture 2" descr="C:\Users\Administrator\Desktop\timgDCI3PZBP.jpg"/>
            <p:cNvPicPr>
              <a:picLocks noChangeAspect="1" noChangeArrowheads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288"/>
            <a:stretch>
              <a:fillRect/>
            </a:stretch>
          </p:blipFill>
          <p:spPr bwMode="auto">
            <a:xfrm>
              <a:off x="2128107" y="2370897"/>
              <a:ext cx="1131928" cy="2629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C:\Users\Administrator\Desktop\timgDCI3PZBP.jpg"/>
            <p:cNvPicPr>
              <a:picLocks noChangeAspect="1" noChangeArrowheads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68" r="-1"/>
            <a:stretch>
              <a:fillRect/>
            </a:stretch>
          </p:blipFill>
          <p:spPr bwMode="auto">
            <a:xfrm>
              <a:off x="3252084" y="2372221"/>
              <a:ext cx="5176299" cy="2629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1852659" y="2910183"/>
            <a:ext cx="5430740" cy="1624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甜  乐  泪  暖  悔  望  迷  妙  变  忙  寻  让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MDUzMmRhYzhkNzM3Y2ZlODExZjhhYzliMDJjYzA0ZGIifQ=="/>
  <p:tag name="KSO_WPP_MARK_KEY" val="d71d3629-df7d-4b31-bbea-45688a07d5c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000" b="1" dirty="0" smtClean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3200</Words>
  <Application>WPS 演示</Application>
  <PresentationFormat>全屏显示(16:9)</PresentationFormat>
  <Paragraphs>333</Paragraphs>
  <Slides>43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7" baseType="lpstr">
      <vt:lpstr>Arial</vt:lpstr>
      <vt:lpstr>宋体</vt:lpstr>
      <vt:lpstr>Wingdings</vt:lpstr>
      <vt:lpstr>黑体</vt:lpstr>
      <vt:lpstr>幼圆</vt:lpstr>
      <vt:lpstr>楷体</vt:lpstr>
      <vt:lpstr>微软雅黑</vt:lpstr>
      <vt:lpstr>等线</vt:lpstr>
      <vt:lpstr>Calibri</vt:lpstr>
      <vt:lpstr>Arial Unicode MS</vt:lpstr>
      <vt:lpstr>Times New Roman</vt:lpstr>
      <vt:lpstr>仿宋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80</cp:revision>
  <dcterms:created xsi:type="dcterms:W3CDTF">2020-03-09T08:43:00Z</dcterms:created>
  <dcterms:modified xsi:type="dcterms:W3CDTF">2022-12-25T18:11:17Z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C6ED2E6D2DC143B286D5D9DA5025221B</vt:lpwstr>
  </property>
</Properties>
</file>