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3"/>
    <p:sldId id="264" r:id="rId5"/>
    <p:sldId id="265" r:id="rId6"/>
  </p:sldIdLst>
  <p:sldSz cx="9144000" cy="5143500" type="screen16x9"/>
  <p:notesSz cx="6858000" cy="9144000"/>
  <p:custDataLst>
    <p:tags r:id="rId1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342" y="-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0" Type="http://schemas.openxmlformats.org/officeDocument/2006/relationships/tags" Target="tags/tag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B78F13-75E6-4EC6-AF1B-AF7E07F988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7E77FD-E7F0-4AC8-85A4-9B2AC8FF168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77FD-E7F0-4AC8-85A4-9B2AC8FF168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77FD-E7F0-4AC8-85A4-9B2AC8FF168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77FD-E7F0-4AC8-85A4-9B2AC8FF168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ß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Þ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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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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99"/>
          <p:cNvSpPr txBox="1"/>
          <p:nvPr/>
        </p:nvSpPr>
        <p:spPr>
          <a:xfrm>
            <a:off x="633375" y="267494"/>
            <a:ext cx="6176404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ctr"/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爱的甜蜜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73075" y="790714"/>
            <a:ext cx="6336704" cy="378460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入冬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了，因着凉受寒，我感冒咳嗽得厉害。爸爸对妈妈说：</a:t>
            </a:r>
            <a:r>
              <a:rPr lang="zh-CN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“雪梨汤有润肺止咳的功效，我们每天给女儿煮碗雪梨汤，坚持喝一定有效！”</a:t>
            </a:r>
            <a:endParaRPr lang="zh-CN" altLang="zh-CN" sz="1600" b="1" kern="100" dirty="0">
              <a:latin typeface="楷体" panose="02010609060101010101" pitchFamily="49" charset="-122"/>
              <a:ea typeface="楷体" panose="02010609060101010101" pitchFamily="49" charset="-122"/>
              <a:cs typeface="Courier New" panose="02070309020205020404" pitchFamily="49" charset="0"/>
            </a:endParaRPr>
          </a:p>
          <a:p>
            <a:pPr algn="just">
              <a:spcAft>
                <a:spcPts val="0"/>
              </a:spcAft>
            </a:pPr>
            <a:r>
              <a:rPr lang="en-US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当晚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妈妈就买回了梨，削皮，切片，蒸煮……刚煮好的雪梨片在灯光的照耀下闪闪发亮，像天使的眼睛晶莹透明。我尝了一口，跟我最爱的棒棒糖一样甜，正合我的口味。</a:t>
            </a:r>
            <a:r>
              <a:rPr lang="zh-CN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这样我看书时，手里捧着一碗热乎乎的雪梨汤，就像手里捧着一个“暖宝宝”。雪梨汤一喝就上了瘾，如此不知不觉便过去了一个星期。我天天喝在嘴里，甜在心头啊！</a:t>
            </a:r>
            <a:endParaRPr lang="zh-CN" altLang="zh-CN" sz="1600" b="1" kern="100" dirty="0">
              <a:latin typeface="楷体" panose="02010609060101010101" pitchFamily="49" charset="-122"/>
              <a:ea typeface="楷体" panose="02010609060101010101" pitchFamily="49" charset="-122"/>
              <a:cs typeface="Courier New" panose="02070309020205020404" pitchFamily="49" charset="0"/>
            </a:endParaRPr>
          </a:p>
          <a:p>
            <a:pPr algn="just">
              <a:spcAft>
                <a:spcPts val="0"/>
              </a:spcAft>
            </a:pPr>
            <a:r>
              <a:rPr lang="en-US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这天傍晚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，我正写作业。“咚……咚……”从楼梯上传来熟悉的脚步声，那是爸爸用双臂撑着拐杖上楼。</a:t>
            </a:r>
            <a:endParaRPr lang="zh-CN" altLang="zh-CN" sz="16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964068" y="889040"/>
            <a:ext cx="18002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爸爸的话引出了下文的故事情节</a:t>
            </a:r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。</a:t>
            </a:r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6948264" y="843558"/>
            <a:ext cx="0" cy="42999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6948264" y="2571750"/>
            <a:ext cx="1800200" cy="10147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一</a:t>
            </a:r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个“甜”字，写出了内心的感受</a:t>
            </a:r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。</a:t>
            </a:r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79732" y="411510"/>
            <a:ext cx="6336704" cy="409342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一个月前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，爸爸骑摩托车摔了一跤，右小腿轻度骨折。我和妈妈赶紧打开屋门，</a:t>
            </a:r>
            <a:r>
              <a:rPr lang="zh-CN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只见爸爸正撑着双拐，勾着右脚，光溜溜的脑门上挂着大颗大颗的汗珠，张着嘴“呼哧呼哧”大口大口地喘着气。让我惊讶的是爸爸的手上居然还吊着一大袋雪梨。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妈妈赶紧接过袋子，“哇，好沉啊！都怪我。瞧把你累得满头大汗的。”爸爸长舒了一口气说：</a:t>
            </a:r>
            <a:r>
              <a:rPr lang="zh-CN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“没事，我怕孩子晚上喝不成雪梨汤！”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我的心猛然一紧：这袋子里装的哪里是雪梨啊，这分明就是厚重而深沉的父爱啊！ </a:t>
            </a:r>
            <a:endParaRPr lang="zh-CN" altLang="zh-CN" sz="1600" b="1" kern="100" dirty="0">
              <a:latin typeface="楷体" panose="02010609060101010101" pitchFamily="49" charset="-122"/>
              <a:ea typeface="楷体" panose="02010609060101010101" pitchFamily="49" charset="-122"/>
              <a:cs typeface="Courier New" panose="02070309020205020404" pitchFamily="49" charset="0"/>
            </a:endParaRPr>
          </a:p>
          <a:p>
            <a:r>
              <a:rPr lang="en-US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在这寒气逼人的夜晚，我的床头照例出现了一碗热气腾腾的雪梨汤，切成薄片的雪梨漂在糖水里，吃上一片，</a:t>
            </a:r>
            <a:r>
              <a:rPr lang="zh-CN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雪梨的清香融入了冰糖的甜香，沁人心脾。这碗溢满爱的甜蜜的雪梨汤啊！</a:t>
            </a:r>
            <a:endParaRPr lang="zh-CN" altLang="zh-CN" sz="16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964068" y="560750"/>
            <a:ext cx="18002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</a:t>
            </a:r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对</a:t>
            </a:r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爸爸的外貌、神态、动作描写和语言描写，生动具体，给读者留下了深刻印象</a:t>
            </a:r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。</a:t>
            </a:r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6948264" y="843558"/>
            <a:ext cx="0" cy="42999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6948264" y="3363838"/>
            <a:ext cx="18002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“爱的甜蜜”</a:t>
            </a:r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写出了“我”的真实心理感受</a:t>
            </a:r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。</a:t>
            </a:r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467544" y="555526"/>
            <a:ext cx="8208912" cy="40614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仿宋" panose="02010609060101010101" charset="-122"/>
              </a:rPr>
              <a:t>总评</a:t>
            </a:r>
            <a:r>
              <a:rPr lang="zh-CN" altLang="en-US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仿宋" panose="02010609060101010101" charset="-122"/>
              </a:rPr>
              <a:t>：</a:t>
            </a:r>
            <a:endParaRPr lang="en-US" altLang="zh-CN" sz="2800" b="1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仿宋" panose="02010609060101010101" charset="-122"/>
            </a:endParaRPr>
          </a:p>
          <a:p>
            <a:pPr lvl="0">
              <a:lnSpc>
                <a:spcPct val="150000"/>
              </a:lnSpc>
            </a:pPr>
            <a:r>
              <a:rPr lang="zh-CN" altLang="en-US" sz="24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   这</a:t>
            </a:r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篇习作，作者选取了一个“甜”字来写文章。文章以甜蜜的雪梨汤为线索，从爸爸和妈妈两方面来选材，通过典型的事例，集中表现了父母对感冒的女儿极尽关爱之情。其中爸爸不顾腿部骨折，为女儿买雪梨的情节写得生动具体，表现出了伟大的父爱。全文围绕“爱的甜蜜”这一中心意思来写，主题突出，事例生动，情感动人。</a:t>
            </a:r>
            <a:endParaRPr lang="en-US" altLang="zh-CN" sz="24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PP_MARK_KEY" val="7193b8d0-9d0c-478a-ab37-53c882ba4917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暗香扑面">
  <a:themeElements>
    <a:clrScheme name="暗香扑面">
      <a:dk1>
        <a:sysClr val="windowText" lastClr="000000"/>
      </a:dk1>
      <a:lt1>
        <a:sysClr val="window" lastClr="FFFFFF"/>
      </a:lt1>
      <a:dk2>
        <a:srgbClr val="2F2F2F"/>
      </a:dk2>
      <a:lt2>
        <a:srgbClr val="FFFFF4"/>
      </a:lt2>
      <a:accent1>
        <a:srgbClr val="918415"/>
      </a:accent1>
      <a:accent2>
        <a:srgbClr val="C47546"/>
      </a:accent2>
      <a:accent3>
        <a:srgbClr val="AFB591"/>
      </a:accent3>
      <a:accent4>
        <a:srgbClr val="B9945B"/>
      </a:accent4>
      <a:accent5>
        <a:srgbClr val="85ADBC"/>
      </a:accent5>
      <a:accent6>
        <a:srgbClr val="E5B440"/>
      </a:accent6>
      <a:hlink>
        <a:srgbClr val="00D5D5"/>
      </a:hlink>
      <a:folHlink>
        <a:srgbClr val="DD00DD"/>
      </a:folHlink>
    </a:clrScheme>
    <a:fontScheme name="暗香扑面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暗香扑面">
      <a: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220000"/>
              </a:schemeClr>
            </a:gs>
            <a:gs pos="31000">
              <a:schemeClr val="phClr">
                <a:tint val="30000"/>
                <a:satMod val="150000"/>
              </a:schemeClr>
            </a:gs>
            <a:gs pos="91000">
              <a:schemeClr val="phClr">
                <a:tint val="96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28000"/>
                <a:satMod val="100000"/>
              </a:schemeClr>
              <a:schemeClr val="phClr">
                <a:tint val="100000"/>
                <a:satMod val="200000"/>
              </a:schemeClr>
            </a:duotone>
          </a:blip>
          <a:tile tx="0" ty="0" sx="80000" sy="8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10000"/>
              </a:schemeClr>
            </a:glow>
          </a:effectLst>
        </a:effectStyle>
        <a:effectStyle>
          <a:effectLst>
            <a:outerShdw blurRad="34925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9525" prstMaterial="dkEdge">
            <a:bevelT w="12000" h="24150"/>
            <a:contourClr>
              <a:schemeClr val="phClr">
                <a:satMod val="110000"/>
              </a:schemeClr>
            </a:contourClr>
          </a:sp3d>
        </a:effectStyle>
        <a:effectStyle>
          <a:effectLst>
            <a:outerShdw blurRad="50800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18700" prstMaterial="dkEdge">
            <a:bevelT w="44450" h="80600"/>
            <a:contourClr>
              <a:schemeClr val="phClr"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0000"/>
                <a:satMod val="1000000"/>
              </a:schemeClr>
            </a:gs>
            <a:gs pos="31000">
              <a:schemeClr val="phClr">
                <a:shade val="85000"/>
                <a:satMod val="450000"/>
              </a:schemeClr>
            </a:gs>
            <a:gs pos="100000">
              <a:schemeClr val="phClr">
                <a:tint val="70000"/>
                <a:satMod val="300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2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9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Fan</Template>
  <TotalTime>0</TotalTime>
  <Words>806</Words>
  <Application>WPS 演示</Application>
  <PresentationFormat>全屏显示(16:9)</PresentationFormat>
  <Paragraphs>20</Paragraphs>
  <Slides>3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18" baseType="lpstr">
      <vt:lpstr>Arial</vt:lpstr>
      <vt:lpstr>宋体</vt:lpstr>
      <vt:lpstr>Wingdings</vt:lpstr>
      <vt:lpstr>Wingdings 2</vt:lpstr>
      <vt:lpstr>Arial</vt:lpstr>
      <vt:lpstr>楷体</vt:lpstr>
      <vt:lpstr>Courier New</vt:lpstr>
      <vt:lpstr>Times New Roman</vt:lpstr>
      <vt:lpstr>仿宋</vt:lpstr>
      <vt:lpstr>黑体</vt:lpstr>
      <vt:lpstr>微软雅黑</vt:lpstr>
      <vt:lpstr>等线</vt:lpstr>
      <vt:lpstr>Calibri</vt:lpstr>
      <vt:lpstr>Arial Unicode MS</vt:lpstr>
      <vt:lpstr>暗香扑面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dxq</dc:creator>
  <cp:lastModifiedBy>Rocket Girls</cp:lastModifiedBy>
  <cp:revision>35</cp:revision>
  <dcterms:created xsi:type="dcterms:W3CDTF">2019-09-02T04:02:00Z</dcterms:created>
  <dcterms:modified xsi:type="dcterms:W3CDTF">2022-12-25T18:16:50Z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2052-11.1.0.12980</vt:lpwstr>
  </property>
  <property fmtid="{D5CDD505-2E9C-101B-9397-08002B2CF9AE}" pid="3" name="ICV">
    <vt:lpwstr>4B43149DE7F94BBBB4E1FD69D4DDE2C4</vt:lpwstr>
  </property>
</Properties>
</file>