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523" r:id="rId3"/>
    <p:sldId id="1173" r:id="rId5"/>
    <p:sldId id="1174" r:id="rId6"/>
    <p:sldId id="1175" r:id="rId7"/>
    <p:sldId id="1176" r:id="rId8"/>
    <p:sldId id="1177" r:id="rId9"/>
    <p:sldId id="1178" r:id="rId10"/>
    <p:sldId id="1179" r:id="rId11"/>
    <p:sldId id="1180" r:id="rId12"/>
    <p:sldId id="1182" r:id="rId13"/>
    <p:sldId id="1181" r:id="rId14"/>
    <p:sldId id="1183" r:id="rId15"/>
    <p:sldId id="1184" r:id="rId16"/>
    <p:sldId id="1186" r:id="rId17"/>
    <p:sldId id="1187" r:id="rId18"/>
    <p:sldId id="1190" r:id="rId19"/>
    <p:sldId id="1189" r:id="rId20"/>
    <p:sldId id="1188" r:id="rId21"/>
    <p:sldId id="928" r:id="rId22"/>
    <p:sldId id="1192" r:id="rId23"/>
    <p:sldId id="937" r:id="rId24"/>
    <p:sldId id="938" r:id="rId25"/>
    <p:sldId id="1125" r:id="rId26"/>
    <p:sldId id="1126" r:id="rId27"/>
    <p:sldId id="1169" r:id="rId2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3"/>
    </p:embeddedFont>
    <p:embeddedFont>
      <p:font typeface="楷体" panose="02010609060101010101" pitchFamily="49" charset="-122"/>
      <p:regular r:id="rId34"/>
    </p:embeddedFont>
    <p:embeddedFont>
      <p:font typeface="汉语拼音" panose="000B0604020202020204" pitchFamily="34" charset="0"/>
      <p:regular r:id="rId35"/>
    </p:embeddedFont>
    <p:embeddedFont>
      <p:font typeface="微软雅黑" panose="020B0503020204020204" charset="-122"/>
      <p:regular r:id="rId36"/>
    </p:embeddedFont>
    <p:embeddedFont>
      <p:font typeface="Calibri" panose="020F0502020204030204" charset="0"/>
      <p:regular r:id="rId37"/>
      <p:bold r:id="rId38"/>
      <p:italic r:id="rId39"/>
      <p:boldItalic r:id="rId40"/>
    </p:embeddedFont>
    <p:embeddedFont>
      <p:font typeface="Tahoma" panose="020B0604030504040204" pitchFamily="34" charset="0"/>
      <p:regular r:id="rId41"/>
      <p:bold r:id="rId42"/>
    </p:embeddedFont>
  </p:embeddedFontLst>
  <p:custDataLst>
    <p:tags r:id="rId4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EFCDE"/>
    <a:srgbClr val="0000FF"/>
    <a:srgbClr val="0066FF"/>
    <a:srgbClr val="CCFFFF"/>
    <a:srgbClr val="FF0000"/>
    <a:srgbClr val="D60093"/>
    <a:srgbClr val="A38302"/>
    <a:srgbClr val="00B05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13" autoAdjust="0"/>
    <p:restoredTop sz="93164" autoAdjust="0"/>
  </p:normalViewPr>
  <p:slideViewPr>
    <p:cSldViewPr>
      <p:cViewPr>
        <p:scale>
          <a:sx n="100" d="100"/>
          <a:sy n="100" d="100"/>
        </p:scale>
        <p:origin x="-762" y="-2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1.xml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9.GIF"/><Relationship Id="rId5" Type="http://schemas.openxmlformats.org/officeDocument/2006/relationships/image" Target="../media/image25.png"/><Relationship Id="rId4" Type="http://schemas.openxmlformats.org/officeDocument/2006/relationships/image" Target="../media/image24.emf"/><Relationship Id="rId3" Type="http://schemas.openxmlformats.org/officeDocument/2006/relationships/image" Target="../media/image23.png"/><Relationship Id="rId2" Type="http://schemas.openxmlformats.org/officeDocument/2006/relationships/hyperlink" Target="&#36164;&#26009;&#38142;&#25509;/&#35270;&#39057;/&#26862;&#26519;&#30340;&#20316;&#29992;.mp4" TargetMode="External"/><Relationship Id="rId1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8.png"/><Relationship Id="rId3" Type="http://schemas.openxmlformats.org/officeDocument/2006/relationships/hyperlink" Target="&#36164;&#26009;&#38142;&#25509;/&#35270;&#39057;/&#19971;&#24425;-&#35838;&#25991;&#26391;&#35835;-&#20845;&#19978;20&#38738;&#23665;&#19981;&#32769;.mp4" TargetMode="External"/><Relationship Id="rId2" Type="http://schemas.openxmlformats.org/officeDocument/2006/relationships/image" Target="../media/image7.emf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763688" y="1584312"/>
            <a:ext cx="5616624" cy="1231417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2987824" y="1603948"/>
            <a:ext cx="4464496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7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青山不老</a:t>
            </a:r>
            <a:endParaRPr lang="zh-CN" altLang="en-US" sz="7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2693643" y="1491629"/>
            <a:ext cx="909613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*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603948"/>
            <a:ext cx="1240746" cy="1231417"/>
          </a:xfrm>
          <a:prstGeom prst="rect">
            <a:avLst/>
          </a:prstGeom>
        </p:spPr>
      </p:pic>
      <p:sp>
        <p:nvSpPr>
          <p:cNvPr id="17" name="文本框 6"/>
          <p:cNvSpPr txBox="1"/>
          <p:nvPr/>
        </p:nvSpPr>
        <p:spPr>
          <a:xfrm>
            <a:off x="2121838" y="1720428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5400" b="1" dirty="0" smtClean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endParaRPr kumimoji="1" lang="zh-CN" altLang="en-US" sz="6000" b="1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95486"/>
            <a:ext cx="1282378" cy="5040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63638"/>
            <a:ext cx="7679705" cy="1330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对话气泡: 圆角矩形 14"/>
          <p:cNvSpPr/>
          <p:nvPr/>
        </p:nvSpPr>
        <p:spPr>
          <a:xfrm>
            <a:off x="827584" y="555526"/>
            <a:ext cx="3535264" cy="676985"/>
          </a:xfrm>
          <a:prstGeom prst="wedgeRoundRectCallout">
            <a:avLst>
              <a:gd name="adj1" fmla="val -2602"/>
              <a:gd name="adj2" fmla="val 79304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作者对奇迹的印象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92239" y="162635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标注 3"/>
          <p:cNvSpPr/>
          <p:nvPr/>
        </p:nvSpPr>
        <p:spPr>
          <a:xfrm>
            <a:off x="1715108" y="3844495"/>
            <a:ext cx="5652600" cy="751606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表达了作者对这山沟里绿色的赞美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995936" y="2427734"/>
            <a:ext cx="230425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 160"/>
          <p:cNvSpPr/>
          <p:nvPr/>
        </p:nvSpPr>
        <p:spPr>
          <a:xfrm rot="5878340">
            <a:off x="5134453" y="2639065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云形 8"/>
          <p:cNvSpPr/>
          <p:nvPr/>
        </p:nvSpPr>
        <p:spPr>
          <a:xfrm>
            <a:off x="5718797" y="3003798"/>
            <a:ext cx="1648911" cy="715491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113" y="1142245"/>
            <a:ext cx="7136863" cy="205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835696" y="1995686"/>
            <a:ext cx="61926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259632" y="2339188"/>
            <a:ext cx="306034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03648" y="113159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15"/>
          <p:cNvSpPr/>
          <p:nvPr/>
        </p:nvSpPr>
        <p:spPr>
          <a:xfrm>
            <a:off x="6804248" y="1603647"/>
            <a:ext cx="1296144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1" name="对话气泡: 圆角矩形 14"/>
          <p:cNvSpPr/>
          <p:nvPr/>
        </p:nvSpPr>
        <p:spPr>
          <a:xfrm>
            <a:off x="6076045" y="339502"/>
            <a:ext cx="1550169" cy="676985"/>
          </a:xfrm>
          <a:prstGeom prst="wedgeRoundRectCallout">
            <a:avLst>
              <a:gd name="adj1" fmla="val 41501"/>
              <a:gd name="adj2" fmla="val 94595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面积大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5"/>
          <p:cNvSpPr/>
          <p:nvPr/>
        </p:nvSpPr>
        <p:spPr>
          <a:xfrm>
            <a:off x="1979712" y="1635646"/>
            <a:ext cx="70373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3" name="对话气泡: 圆角矩形 14"/>
          <p:cNvSpPr/>
          <p:nvPr/>
        </p:nvSpPr>
        <p:spPr>
          <a:xfrm>
            <a:off x="485728" y="434188"/>
            <a:ext cx="1397769" cy="676985"/>
          </a:xfrm>
          <a:prstGeom prst="wedgeRoundRectCallout">
            <a:avLst>
              <a:gd name="adj1" fmla="val 59865"/>
              <a:gd name="adj2" fmla="val 89498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时间长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4"/>
          <p:cNvSpPr txBox="1"/>
          <p:nvPr/>
        </p:nvSpPr>
        <p:spPr>
          <a:xfrm>
            <a:off x="692569" y="3385787"/>
            <a:ext cx="7839871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一亩约等于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667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平方米，想一想：三千七百亩相当于多少个我们的学校？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4485" y="315177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31590"/>
            <a:ext cx="6754959" cy="2257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9815" y="11406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236296" y="1487432"/>
            <a:ext cx="5760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403648" y="1923678"/>
            <a:ext cx="5760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051720" y="1923678"/>
            <a:ext cx="43204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771800" y="2260208"/>
            <a:ext cx="28803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对话气泡: 圆角矩形 14"/>
          <p:cNvSpPr/>
          <p:nvPr/>
        </p:nvSpPr>
        <p:spPr>
          <a:xfrm>
            <a:off x="1147649" y="267494"/>
            <a:ext cx="3352343" cy="676985"/>
          </a:xfrm>
          <a:prstGeom prst="wedgeRoundRectCallout">
            <a:avLst>
              <a:gd name="adj1" fmla="val -15274"/>
              <a:gd name="adj2" fmla="val 79304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树的勇敢与坚强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话气泡: 圆角矩形 14"/>
          <p:cNvSpPr/>
          <p:nvPr/>
        </p:nvSpPr>
        <p:spPr>
          <a:xfrm>
            <a:off x="4102812" y="3651870"/>
            <a:ext cx="3456385" cy="1055132"/>
          </a:xfrm>
          <a:prstGeom prst="wedgeRoundRectCallout">
            <a:avLst>
              <a:gd name="adj1" fmla="val -26583"/>
              <a:gd name="adj2" fmla="val -76801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老人对植树造林的热爱、坚守与奉献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436096" y="2643758"/>
            <a:ext cx="230425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484040" y="3003798"/>
            <a:ext cx="251189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1043607" y="1384254"/>
            <a:ext cx="7416824" cy="17635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默读课文，想一想：老人是在什么情况下创造的奇迹？请在文中圈画相关内容，并作简单批注。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9632" y="116821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275856" y="339502"/>
            <a:ext cx="2762252" cy="995363"/>
            <a:chOff x="3491880" y="2599798"/>
            <a:chExt cx="2762252" cy="995363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1880" y="2599798"/>
              <a:ext cx="2762252" cy="995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4141666" y="2859782"/>
              <a:ext cx="15121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任务二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8"/>
          <p:cNvSpPr/>
          <p:nvPr/>
        </p:nvSpPr>
        <p:spPr>
          <a:xfrm>
            <a:off x="323528" y="195486"/>
            <a:ext cx="3312368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山沟的大环境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109" y="1676128"/>
            <a:ext cx="6744171" cy="2377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5076056" y="2059444"/>
            <a:ext cx="28803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716443" y="169011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549240" y="2468216"/>
            <a:ext cx="633512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549240" y="2847541"/>
            <a:ext cx="12225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804248" y="2828256"/>
            <a:ext cx="115212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549240" y="3233944"/>
            <a:ext cx="5831072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对话气泡: 圆角矩形 14"/>
          <p:cNvSpPr/>
          <p:nvPr/>
        </p:nvSpPr>
        <p:spPr>
          <a:xfrm>
            <a:off x="3851920" y="666615"/>
            <a:ext cx="3930473" cy="969031"/>
          </a:xfrm>
          <a:prstGeom prst="wedgeRoundRectCallout">
            <a:avLst>
              <a:gd name="adj1" fmla="val -1816"/>
              <a:gd name="adj2" fmla="val 61440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自古以来，这里的环境一直十分险恶、可怕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标注 3"/>
          <p:cNvSpPr/>
          <p:nvPr/>
        </p:nvSpPr>
        <p:spPr>
          <a:xfrm>
            <a:off x="2278640" y="3978283"/>
            <a:ext cx="4441068" cy="751606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引用记载，具有说服力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8"/>
          <p:cNvSpPr/>
          <p:nvPr/>
        </p:nvSpPr>
        <p:spPr>
          <a:xfrm>
            <a:off x="323528" y="195486"/>
            <a:ext cx="3312368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院子的小环境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47614"/>
            <a:ext cx="6315448" cy="2898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2051720" y="2067694"/>
            <a:ext cx="547260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619672" y="2427734"/>
            <a:ext cx="252028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云形标注 7"/>
          <p:cNvSpPr/>
          <p:nvPr/>
        </p:nvSpPr>
        <p:spPr>
          <a:xfrm>
            <a:off x="2627784" y="4245756"/>
            <a:ext cx="4340854" cy="609711"/>
          </a:xfrm>
          <a:prstGeom prst="cloudCallout">
            <a:avLst>
              <a:gd name="adj1" fmla="val -32232"/>
              <a:gd name="adj2" fmla="val 20456"/>
            </a:avLst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生活俭朴、单调</a:t>
            </a:r>
            <a:endParaRPr lang="zh-CN" altLang="en-US" sz="2800" b="1" kern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对话气泡: 圆角矩形 14"/>
          <p:cNvSpPr/>
          <p:nvPr/>
        </p:nvSpPr>
        <p:spPr>
          <a:xfrm>
            <a:off x="4285190" y="545303"/>
            <a:ext cx="3528392" cy="623083"/>
          </a:xfrm>
          <a:prstGeom prst="wedgeRoundRectCallout">
            <a:avLst>
              <a:gd name="adj1" fmla="val -22070"/>
              <a:gd name="adj2" fmla="val 71152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日出而作，日落而息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63688" y="136002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904" y="1473807"/>
            <a:ext cx="6315448" cy="2898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3657152" y="2922878"/>
            <a:ext cx="115212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84944" y="148622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1043608" y="435263"/>
            <a:ext cx="7035528" cy="10541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在老人种树的十五年间发生了哪些事情？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98483" y="15550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直接连接符 14"/>
          <p:cNvCxnSpPr/>
          <p:nvPr/>
        </p:nvCxnSpPr>
        <p:spPr>
          <a:xfrm>
            <a:off x="4083959" y="3274007"/>
            <a:ext cx="288556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817392" y="3634047"/>
            <a:ext cx="17281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640928" y="3994087"/>
            <a:ext cx="41764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75856" y="339502"/>
            <a:ext cx="2762252" cy="995363"/>
            <a:chOff x="3491880" y="2599798"/>
            <a:chExt cx="2762252" cy="995363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1880" y="2599798"/>
              <a:ext cx="2762252" cy="995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4141666" y="2859782"/>
              <a:ext cx="15121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任务三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64"/>
          <p:cNvSpPr txBox="1"/>
          <p:nvPr/>
        </p:nvSpPr>
        <p:spPr>
          <a:xfrm>
            <a:off x="1226475" y="1462535"/>
            <a:ext cx="7035528" cy="154657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联系上下文，想一想：课文为什么以“青山不老”为题？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65902" y="133185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000363"/>
            <a:ext cx="7920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“青山”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表面上指老人创造的奇迹，实际上更象征着老人的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执着精神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像青山一样充满生机，赞颂了老人的高贵品质；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“不老”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则是说老人虽然会离开人世，但他种下的这片青山及他崇高的精神会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世世代代流传下去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，永远“不老”。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1419621"/>
            <a:ext cx="7776864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“青山不老”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是这篇散文的文眼，既深化了文章主题，又使主题形象鲜活起来，让原本相对抽象的人物精神变得具体可感。“青山不老”还包含了作者对“造林英雄”的感谢、敬佩和祝福。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PPT上课课件\19 青山不老\19 青山不老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539552" y="987574"/>
            <a:ext cx="8280920" cy="2968505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在我国的晋西北，有这样一位老人，他用自己的方式深深地珍爱着他生活的那方水土。现在我们跟随记者梁衡一起走访一位晋西北的农民，在课文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青山不老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中了解他的故事。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/>
          <p:cNvSpPr/>
          <p:nvPr/>
        </p:nvSpPr>
        <p:spPr>
          <a:xfrm>
            <a:off x="4618083" y="2072639"/>
            <a:ext cx="2053725" cy="785277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大环境：险恶、可怕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99592" y="2320480"/>
            <a:ext cx="1008112" cy="971351"/>
          </a:xfrm>
          <a:prstGeom prst="roundRect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青山不老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123728" y="1435569"/>
            <a:ext cx="236372" cy="2792365"/>
          </a:xfrm>
          <a:prstGeom prst="lef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469398" y="1779662"/>
            <a:ext cx="576064" cy="2205419"/>
          </a:xfrm>
          <a:prstGeom prst="roundRect">
            <a:avLst/>
          </a:prstGeom>
          <a:solidFill>
            <a:srgbClr val="FF0000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崇高的赞美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对话气泡: 圆角矩形 14"/>
          <p:cNvSpPr/>
          <p:nvPr/>
        </p:nvSpPr>
        <p:spPr>
          <a:xfrm>
            <a:off x="2474731" y="1283446"/>
            <a:ext cx="173722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讲述奇迹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话气泡: 圆角矩形 14"/>
          <p:cNvSpPr/>
          <p:nvPr/>
        </p:nvSpPr>
        <p:spPr>
          <a:xfrm>
            <a:off x="2398058" y="2619701"/>
            <a:ext cx="1736264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陈述环境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话气泡: 圆角矩形 14"/>
          <p:cNvSpPr/>
          <p:nvPr/>
        </p:nvSpPr>
        <p:spPr>
          <a:xfrm>
            <a:off x="2465829" y="3843837"/>
            <a:ext cx="172855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3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说明感悟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4347205" y="2289586"/>
            <a:ext cx="236372" cy="1275644"/>
          </a:xfrm>
          <a:prstGeom prst="lef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流程图: 可选过程 17"/>
          <p:cNvSpPr/>
          <p:nvPr/>
        </p:nvSpPr>
        <p:spPr>
          <a:xfrm>
            <a:off x="4621911" y="2962577"/>
            <a:ext cx="2105121" cy="785277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小环境：俭朴、单调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 rot="10800000">
            <a:off x="6965343" y="1345720"/>
            <a:ext cx="288032" cy="2920869"/>
          </a:xfrm>
          <a:prstGeom prst="lef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可选过程 20"/>
          <p:cNvSpPr/>
          <p:nvPr/>
        </p:nvSpPr>
        <p:spPr>
          <a:xfrm>
            <a:off x="4647006" y="1059582"/>
            <a:ext cx="1581178" cy="864097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时间长、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面积大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4621911" y="3843837"/>
            <a:ext cx="1901325" cy="545039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青山不老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27584" y="1244463"/>
            <a:ext cx="7344816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课文紧紧抓住三个问题来展开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老人创造了怎样的奇迹，这样的奇迹是在怎样的环境下创造的，以及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的含义，且逐层深入地感受老人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的无私奉献的精神。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4711" y="226455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青山不老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33986" y="2768610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保护家园、造福他人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720" y="982722"/>
            <a:ext cx="4815339" cy="3203687"/>
          </a:xfrm>
          <a:prstGeom prst="rect">
            <a:avLst/>
          </a:prstGeom>
        </p:spPr>
      </p:pic>
      <p:pic>
        <p:nvPicPr>
          <p:cNvPr id="2050" name="Picture 2" descr="F:\21秋六年级修改后课件\19 青山不老（修改）\森林的作用.png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3" t="5000" r="11313" b="5000"/>
          <a:stretch>
            <a:fillRect/>
          </a:stretch>
        </p:blipFill>
        <p:spPr bwMode="auto">
          <a:xfrm>
            <a:off x="2198359" y="1313810"/>
            <a:ext cx="4518240" cy="254151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538" y="227232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227232"/>
            <a:ext cx="450000" cy="5597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5979581" y="3312735"/>
            <a:ext cx="1059582" cy="1059582"/>
          </a:xfrm>
          <a:prstGeom prst="rect">
            <a:avLst/>
          </a:prstGeom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767258" y="4180750"/>
            <a:ext cx="360948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点击图片，播放视频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7544" y="996491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一、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我们可以用哪些词语来形容文中的青山</a:t>
            </a:r>
            <a:endParaRPr lang="zh-CN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" name="圆角矩形标注 3"/>
          <p:cNvSpPr/>
          <p:nvPr/>
        </p:nvSpPr>
        <p:spPr>
          <a:xfrm>
            <a:off x="2011033" y="2075095"/>
            <a:ext cx="1944216" cy="751606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绿意盎然</a:t>
            </a:r>
            <a:endParaRPr lang="zh-CN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标注 3"/>
          <p:cNvSpPr/>
          <p:nvPr/>
        </p:nvSpPr>
        <p:spPr>
          <a:xfrm>
            <a:off x="2011033" y="3128555"/>
            <a:ext cx="1922713" cy="751606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翠色欲流</a:t>
            </a:r>
            <a:endParaRPr lang="zh-CN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标注 3"/>
          <p:cNvSpPr/>
          <p:nvPr/>
        </p:nvSpPr>
        <p:spPr>
          <a:xfrm>
            <a:off x="5004048" y="2075095"/>
            <a:ext cx="2016224" cy="751606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郁郁葱葱</a:t>
            </a:r>
            <a:endParaRPr lang="zh-CN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标注 3"/>
          <p:cNvSpPr/>
          <p:nvPr/>
        </p:nvSpPr>
        <p:spPr>
          <a:xfrm>
            <a:off x="4991334" y="3153607"/>
            <a:ext cx="2016224" cy="751606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葱葱茏茏</a:t>
            </a:r>
            <a:endParaRPr lang="zh-CN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483518"/>
            <a:ext cx="813690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二、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你从文中哪些地方可以看出老人的奉献精神？</a:t>
            </a:r>
            <a:endParaRPr lang="zh-CN" altLang="zh-CN" sz="3200" dirty="0" smtClean="0"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7" name="圆角矩形标注 3"/>
          <p:cNvSpPr/>
          <p:nvPr/>
        </p:nvSpPr>
        <p:spPr>
          <a:xfrm>
            <a:off x="879598" y="1779662"/>
            <a:ext cx="7600825" cy="1008112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他觉得种树是命运的选择，屋后的青山就是生命的归宿。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3"/>
          <p:cNvSpPr/>
          <p:nvPr/>
        </p:nvSpPr>
        <p:spPr>
          <a:xfrm>
            <a:off x="893492" y="3003798"/>
            <a:ext cx="7600825" cy="1111646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他还有宏伟的设想，还要栽树，直到自己爬不起来为止。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10770" y="1275606"/>
            <a:ext cx="7415239" cy="2682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小练笔：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采访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中，作者应该会给老人留影。那会是一张怎样的照片呢？他会选择怎样的风景作为照片的背景，他又会选取老人怎样的姿态、神情定格在照片之中？请你根据课文展开想象，写一段话来描述一下这张照片。 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512" y="222989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10877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9542"/>
            <a:ext cx="8228359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西北地区与毛乌素沙地正面相迎，与内蒙古、陕北风沙区相毗邻，自然条件恶劣，整体生态环境处于极度脆弱状态。过去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几十年伴随着该地区农村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人口的急剧增加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导致滥采、滥垦、滥砍、滥牧等现象较为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普遍，造成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植被损坏、地表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裸露，长期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的人类活动与脆弱的生态环境相互叠加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使土地沙漠化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成为晋西北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严重的环境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1094" y="195486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资料链接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827584" y="1174954"/>
            <a:ext cx="7416824" cy="12511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自由读课文，读准字音，读通句子。并完善下面的信息卡片。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3608" y="91556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55576" y="2427734"/>
          <a:ext cx="7704856" cy="193236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16224"/>
                <a:gridCol w="720080"/>
                <a:gridCol w="1008112"/>
                <a:gridCol w="853267"/>
                <a:gridCol w="1601553"/>
                <a:gridCol w="1505620"/>
              </a:tblGrid>
              <a:tr h="33261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采访地点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采访对象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16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5588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性别</a:t>
                      </a:r>
                      <a:endParaRPr lang="zh-CN" sz="16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年龄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外貌特征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16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824871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感人事迹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10" name="文本框 64"/>
          <p:cNvSpPr txBox="1"/>
          <p:nvPr/>
        </p:nvSpPr>
        <p:spPr>
          <a:xfrm>
            <a:off x="2771800" y="2427734"/>
            <a:ext cx="3096344" cy="45358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晋西北的一条山沟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6966892" y="2427734"/>
            <a:ext cx="1440160" cy="5124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山野老农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64"/>
          <p:cNvSpPr txBox="1"/>
          <p:nvPr/>
        </p:nvSpPr>
        <p:spPr>
          <a:xfrm>
            <a:off x="2915816" y="3003798"/>
            <a:ext cx="449424" cy="5124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64"/>
          <p:cNvSpPr txBox="1"/>
          <p:nvPr/>
        </p:nvSpPr>
        <p:spPr>
          <a:xfrm>
            <a:off x="4535413" y="3003798"/>
            <a:ext cx="792088" cy="5124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4"/>
          <p:cNvSpPr txBox="1"/>
          <p:nvPr/>
        </p:nvSpPr>
        <p:spPr>
          <a:xfrm>
            <a:off x="7290928" y="3003798"/>
            <a:ext cx="792088" cy="5124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瘦小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64"/>
          <p:cNvSpPr txBox="1"/>
          <p:nvPr/>
        </p:nvSpPr>
        <p:spPr>
          <a:xfrm>
            <a:off x="2842295" y="3539799"/>
            <a:ext cx="5618137" cy="83215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他用十五年的时间，绿化了八条沟，造了七条防护林带、三千七百亩林网。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21" y="214983"/>
            <a:ext cx="2269879" cy="693151"/>
          </a:xfrm>
          <a:prstGeom prst="rect">
            <a:avLst/>
          </a:prstGeom>
        </p:spPr>
      </p:pic>
      <p:sp>
        <p:nvSpPr>
          <p:cNvPr id="17" name="文本框 14">
            <a:hlinkClick r:id="rId3" action="ppaction://hlinkfile"/>
          </p:cNvPr>
          <p:cNvSpPr txBox="1"/>
          <p:nvPr/>
        </p:nvSpPr>
        <p:spPr>
          <a:xfrm>
            <a:off x="720917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3453"/>
            <a:ext cx="443315" cy="551442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3361774" y="620030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418086" y="239010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1349121"/>
            <a:ext cx="8160522" cy="21092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肆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虐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高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擎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记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载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铁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锹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劲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挺  拄着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波光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粼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粼  盘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踞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之地</a:t>
            </a:r>
            <a:endParaRPr lang="en-US" altLang="zh-CN" sz="3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5218" y="1349121"/>
            <a:ext cx="809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汉语拼音" panose="000B0604020202020204" pitchFamily="34" charset="0"/>
                <a:cs typeface="汉语拼音" panose="000B0604020202020204" pitchFamily="34" charset="0"/>
              </a:rPr>
              <a:t> </a:t>
            </a:r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nüè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30280" y="2499742"/>
            <a:ext cx="853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jù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84168" y="1323244"/>
            <a:ext cx="88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jìng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1689" y="2470125"/>
            <a:ext cx="669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lín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85081" y="1290786"/>
            <a:ext cx="986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qíng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1349120"/>
            <a:ext cx="626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zǎi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8064" y="130909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qiāo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13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62216" y="568918"/>
            <a:ext cx="1974790" cy="559118"/>
            <a:chOff x="755576" y="1563638"/>
            <a:chExt cx="1974790" cy="559118"/>
          </a:xfrm>
        </p:grpSpPr>
        <p:grpSp>
          <p:nvGrpSpPr>
            <p:cNvPr id="5" name="组合 4"/>
            <p:cNvGrpSpPr/>
            <p:nvPr/>
          </p:nvGrpSpPr>
          <p:grpSpPr>
            <a:xfrm>
              <a:off x="755576" y="1657936"/>
              <a:ext cx="410581" cy="377666"/>
              <a:chOff x="631825" y="5181600"/>
              <a:chExt cx="1554163" cy="1552575"/>
            </a:xfrm>
          </p:grpSpPr>
          <p:sp>
            <p:nvSpPr>
              <p:cNvPr id="7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1165681" y="1563638"/>
              <a:ext cx="1564685" cy="559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5" tIns="25718" rIns="51435" bIns="25718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6228184" y="3063790"/>
            <a:ext cx="1845994" cy="56169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坚强有力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084168" y="1722026"/>
            <a:ext cx="2362371" cy="56169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力气、力量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 rot="10800000" flipH="1">
            <a:off x="1331640" y="1844484"/>
            <a:ext cx="360040" cy="1625067"/>
          </a:xfrm>
          <a:prstGeom prst="leftBrace">
            <a:avLst>
              <a:gd name="adj1" fmla="val 8333"/>
              <a:gd name="adj2" fmla="val 5055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539552" y="2140583"/>
            <a:ext cx="7920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劲</a:t>
            </a:r>
            <a:endParaRPr lang="zh-CN" altLang="en-US" sz="4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800541" y="1707654"/>
            <a:ext cx="88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jìn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800541" y="3035731"/>
            <a:ext cx="88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jìng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771800" y="3063790"/>
            <a:ext cx="1084424" cy="56169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劲敌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366016" y="3063790"/>
            <a:ext cx="1084424" cy="56169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刚劲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627784" y="1707654"/>
            <a:ext cx="1084424" cy="5616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使劲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886975" y="1713781"/>
            <a:ext cx="1913490" cy="5616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干劲十足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2" grpId="0" animBg="1"/>
      <p:bldP spid="43" grpId="0" animBg="1"/>
      <p:bldP spid="45" grpId="0"/>
      <p:bldP spid="46" grpId="0"/>
      <p:bldP spid="47" grpId="0" animBg="1"/>
      <p:bldP spid="48" grpId="0" animBg="1"/>
      <p:bldP spid="49" grpId="0" animBg="1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827584" y="1151313"/>
            <a:ext cx="7668852" cy="12511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结合刚才提取的信息，你能说出本文的主要内容吗？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3608" y="89192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27584" y="2393882"/>
          <a:ext cx="7704856" cy="193236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16224"/>
                <a:gridCol w="720080"/>
                <a:gridCol w="1008112"/>
                <a:gridCol w="853267"/>
                <a:gridCol w="1601553"/>
                <a:gridCol w="1505620"/>
              </a:tblGrid>
              <a:tr h="33261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采访地点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采访对象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16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5588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性别</a:t>
                      </a:r>
                      <a:endParaRPr lang="zh-CN" sz="16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年龄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外貌特征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16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824871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感人事迹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zh-CN" sz="1600" b="1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5" name="文本框 64"/>
          <p:cNvSpPr txBox="1"/>
          <p:nvPr/>
        </p:nvSpPr>
        <p:spPr>
          <a:xfrm>
            <a:off x="2843808" y="2393882"/>
            <a:ext cx="3096344" cy="45358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晋西北的一条山沟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7038900" y="2393882"/>
            <a:ext cx="1440160" cy="5124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山野老农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2987824" y="2969946"/>
            <a:ext cx="449424" cy="5124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64"/>
          <p:cNvSpPr txBox="1"/>
          <p:nvPr/>
        </p:nvSpPr>
        <p:spPr>
          <a:xfrm>
            <a:off x="4607421" y="2969946"/>
            <a:ext cx="792088" cy="5124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4"/>
          <p:cNvSpPr txBox="1"/>
          <p:nvPr/>
        </p:nvSpPr>
        <p:spPr>
          <a:xfrm>
            <a:off x="7362936" y="2969946"/>
            <a:ext cx="792088" cy="5124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瘦小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2914303" y="3505947"/>
            <a:ext cx="5618137" cy="83215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他用十五年的时间，绿化了八条沟，造了七条防护林带、三千七百亩林网。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3"/>
          <p:cNvSpPr/>
          <p:nvPr/>
        </p:nvSpPr>
        <p:spPr>
          <a:xfrm>
            <a:off x="611560" y="2358167"/>
            <a:ext cx="8100900" cy="2013783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zh-CN" sz="28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本文主要讲述了晋西北的一位山野老人为了守护一方水土，植树造林十五年，创造了一片青山的事迹。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222989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79" y="2139702"/>
            <a:ext cx="7637463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4"/>
          <p:cNvSpPr txBox="1"/>
          <p:nvPr/>
        </p:nvSpPr>
        <p:spPr>
          <a:xfrm>
            <a:off x="836585" y="649483"/>
            <a:ext cx="7839871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根据“学习提示”，明确本节课的学习任务吧。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8501" y="41546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2987824" y="3003798"/>
            <a:ext cx="34563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660232" y="3003401"/>
            <a:ext cx="1368152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915816" y="3363838"/>
            <a:ext cx="396044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331640" y="3363838"/>
            <a:ext cx="144016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1043607" y="1377779"/>
            <a:ext cx="7416824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默读课文，想一想：老人创造了怎样的奇迹？请在文中圈画相关内容，并作简单批注。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9632" y="116173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370893" y="339502"/>
            <a:ext cx="2762252" cy="995363"/>
            <a:chOff x="3491880" y="2599798"/>
            <a:chExt cx="2762252" cy="99536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1880" y="2599798"/>
              <a:ext cx="2762252" cy="995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4141666" y="2859782"/>
              <a:ext cx="15121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任务一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6080c5a9-5dae-4e3b-a0b8-9bee01b668e7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1558</Words>
  <Application>WPS 演示</Application>
  <PresentationFormat>全屏显示(16:9)</PresentationFormat>
  <Paragraphs>276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黑体</vt:lpstr>
      <vt:lpstr>楷体</vt:lpstr>
      <vt:lpstr>Times New Roman</vt:lpstr>
      <vt:lpstr>Kaiti SC</vt:lpstr>
      <vt:lpstr>汉语拼音</vt:lpstr>
      <vt:lpstr>Times New Roman</vt:lpstr>
      <vt:lpstr>微软雅黑</vt:lpstr>
      <vt:lpstr>Calibri</vt:lpstr>
      <vt:lpstr>Arial Unicode MS</vt:lpstr>
      <vt:lpstr>Tahoma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106</cp:revision>
  <dcterms:created xsi:type="dcterms:W3CDTF">2017-03-17T02:28:00Z</dcterms:created>
  <dcterms:modified xsi:type="dcterms:W3CDTF">2022-12-28T06:36:43Z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3C643DA3428C42E2B95D1F3FB70A877B</vt:lpwstr>
  </property>
</Properties>
</file>