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1150" r:id="rId3"/>
    <p:sldId id="1137" r:id="rId5"/>
    <p:sldId id="1135" r:id="rId6"/>
    <p:sldId id="1139" r:id="rId7"/>
    <p:sldId id="1140" r:id="rId8"/>
    <p:sldId id="1138" r:id="rId9"/>
    <p:sldId id="1042" r:id="rId10"/>
    <p:sldId id="1141" r:id="rId11"/>
    <p:sldId id="1132" r:id="rId12"/>
    <p:sldId id="1127" r:id="rId13"/>
    <p:sldId id="1126" r:id="rId14"/>
    <p:sldId id="1114" r:id="rId15"/>
    <p:sldId id="1142" r:id="rId16"/>
    <p:sldId id="1144" r:id="rId17"/>
    <p:sldId id="1143" r:id="rId18"/>
    <p:sldId id="1145" r:id="rId19"/>
    <p:sldId id="928" r:id="rId20"/>
    <p:sldId id="1087" r:id="rId21"/>
    <p:sldId id="1088" r:id="rId22"/>
    <p:sldId id="1090" r:id="rId23"/>
    <p:sldId id="1146" r:id="rId24"/>
    <p:sldId id="1092" r:id="rId25"/>
    <p:sldId id="1093" r:id="rId26"/>
    <p:sldId id="1094" r:id="rId27"/>
    <p:sldId id="1095" r:id="rId28"/>
    <p:sldId id="1118" r:id="rId29"/>
    <p:sldId id="1149" r:id="rId30"/>
    <p:sldId id="1148" r:id="rId31"/>
    <p:sldId id="1120" r:id="rId32"/>
    <p:sldId id="1121" r:id="rId33"/>
    <p:sldId id="939" r:id="rId34"/>
    <p:sldId id="940" r:id="rId35"/>
    <p:sldId id="1129" r:id="rId3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1"/>
    </p:embeddedFont>
    <p:embeddedFont>
      <p:font typeface="楷体" panose="02010609060101010101" pitchFamily="49" charset="-122"/>
      <p:regular r:id="rId42"/>
    </p:embeddedFont>
    <p:embeddedFont>
      <p:font typeface="汉语拼音" panose="02010600030101010101" pitchFamily="34" charset="-122"/>
      <p:regular r:id="rId43"/>
    </p:embeddedFont>
    <p:embeddedFont>
      <p:font typeface="微软雅黑" panose="020B0503020204020204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  <p:embeddedFont>
      <p:font typeface="Tahoma" panose="020B0604030504040204" pitchFamily="34" charset="0"/>
      <p:regular r:id="rId49"/>
      <p:bold r:id="rId50"/>
    </p:embeddedFont>
  </p:embeddedFontLst>
  <p:custDataLst>
    <p:tags r:id="rId5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FEFCDE"/>
    <a:srgbClr val="FF0000"/>
    <a:srgbClr val="0000FF"/>
    <a:srgbClr val="0066FF"/>
    <a:srgbClr val="A38302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7926" autoAdjust="0"/>
  </p:normalViewPr>
  <p:slideViewPr>
    <p:cSldViewPr showGuides="1">
      <p:cViewPr>
        <p:scale>
          <a:sx n="100" d="100"/>
          <a:sy n="100" d="100"/>
        </p:scale>
        <p:origin x="-750" y="-360"/>
      </p:cViewPr>
      <p:guideLst>
        <p:guide orient="horz" pos="1620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51"/>
        <p:guide pos="226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1.xml"/><Relationship Id="rId50" Type="http://schemas.openxmlformats.org/officeDocument/2006/relationships/font" Target="fonts/font10.fntdata"/><Relationship Id="rId5" Type="http://schemas.openxmlformats.org/officeDocument/2006/relationships/slide" Target="slides/slide2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../media/image2.png"/><Relationship Id="rId3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9.pn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6.jpeg"/><Relationship Id="rId1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3" Type="http://schemas.openxmlformats.org/officeDocument/2006/relationships/hyperlink" Target="&#36164;&#26009;&#38142;&#25509;/&#35270;&#39057;/&#19971;&#24425;-&#35838;&#25991;&#26391;&#35835;-&#20845;&#19978;21&#19977;&#40657;&#21644;&#22303;&#22320;.mp4" TargetMode="Externa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3.png"/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/>
          <p:nvPr/>
        </p:nvSpPr>
        <p:spPr>
          <a:xfrm>
            <a:off x="3059830" y="1321330"/>
            <a:ext cx="46085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6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三黑和土地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2477619" y="1131590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243909"/>
            <a:ext cx="1240746" cy="1231417"/>
          </a:xfrm>
          <a:prstGeom prst="rect">
            <a:avLst/>
          </a:prstGeom>
        </p:spPr>
      </p:pic>
      <p:sp>
        <p:nvSpPr>
          <p:cNvPr id="17" name="文本框 6"/>
          <p:cNvSpPr txBox="1"/>
          <p:nvPr/>
        </p:nvSpPr>
        <p:spPr>
          <a:xfrm>
            <a:off x="1888225" y="1360389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endParaRPr kumimoji="1" lang="zh-CN" altLang="en-US" sz="6000" b="1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478"/>
            <a:ext cx="1282378" cy="5040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1510"/>
            <a:ext cx="3341950" cy="4231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1187624" y="1324394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87624" y="1612426"/>
            <a:ext cx="24482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 160"/>
          <p:cNvSpPr/>
          <p:nvPr/>
        </p:nvSpPr>
        <p:spPr>
          <a:xfrm rot="4149125">
            <a:off x="3902063" y="1357740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云形 16"/>
          <p:cNvSpPr/>
          <p:nvPr/>
        </p:nvSpPr>
        <p:spPr>
          <a:xfrm>
            <a:off x="4535543" y="1468410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标注 3"/>
          <p:cNvSpPr/>
          <p:nvPr/>
        </p:nvSpPr>
        <p:spPr>
          <a:xfrm>
            <a:off x="3923928" y="596008"/>
            <a:ext cx="4752527" cy="75160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化的语言，十分接地气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187624" y="2183901"/>
            <a:ext cx="13681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880084" y="3052586"/>
            <a:ext cx="5316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73814" y="3700658"/>
            <a:ext cx="19442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880084" y="3988690"/>
            <a:ext cx="5316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 160"/>
          <p:cNvSpPr/>
          <p:nvPr/>
        </p:nvSpPr>
        <p:spPr>
          <a:xfrm rot="4149125">
            <a:off x="3712651" y="3013924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云形 26"/>
          <p:cNvSpPr/>
          <p:nvPr/>
        </p:nvSpPr>
        <p:spPr>
          <a:xfrm>
            <a:off x="4346131" y="3124594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标注 3"/>
          <p:cNvSpPr/>
          <p:nvPr/>
        </p:nvSpPr>
        <p:spPr>
          <a:xfrm>
            <a:off x="3808190" y="3840084"/>
            <a:ext cx="4940274" cy="1084709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表现农民对土地的重视，以及拥有土地后的喜悦和激动。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4"/>
          <p:cNvSpPr txBox="1"/>
          <p:nvPr/>
        </p:nvSpPr>
        <p:spPr>
          <a:xfrm>
            <a:off x="899592" y="657699"/>
            <a:ext cx="7704856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思考：诗歌的题目是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黑和土地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，为什么开篇要先写农民对待土地的态度，然后再写三黑？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39144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标注 3"/>
          <p:cNvSpPr/>
          <p:nvPr/>
        </p:nvSpPr>
        <p:spPr>
          <a:xfrm>
            <a:off x="864810" y="2571750"/>
            <a:ext cx="7632848" cy="1084709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三黑是众多农民中的一位，所有的农民都如三黑一样，热爱土地，憧憬新的美好生活。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11942"/>
            <a:ext cx="3341950" cy="4231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三黑和土地第1至3节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0192" y="24639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899592" y="1536662"/>
            <a:ext cx="7704856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默读诗歌第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4—15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小结，想一想：诗人为我们描绘了哪几幅画面？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127040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5498" y="51470"/>
            <a:ext cx="2736302" cy="1152128"/>
            <a:chOff x="590149" y="1521371"/>
            <a:chExt cx="2189041" cy="937544"/>
          </a:xfrm>
        </p:grpSpPr>
        <p:sp>
          <p:nvSpPr>
            <p:cNvPr id="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28"/>
            <a:ext cx="240503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136" y="3028"/>
            <a:ext cx="2232248" cy="515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9"/>
          <a:stretch>
            <a:fillRect/>
          </a:stretch>
        </p:blipFill>
        <p:spPr bwMode="auto">
          <a:xfrm>
            <a:off x="5053218" y="0"/>
            <a:ext cx="2327094" cy="514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115616" y="627534"/>
            <a:ext cx="1839520" cy="41764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187624" y="63696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170765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278777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379588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77155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2" y="177966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55136" y="2850490"/>
            <a:ext cx="46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36" y="3867894"/>
            <a:ext cx="46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9660" y="693322"/>
            <a:ext cx="481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6056" y="1770370"/>
            <a:ext cx="481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6056" y="2792989"/>
            <a:ext cx="481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76056" y="3858602"/>
            <a:ext cx="481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75180" y="636962"/>
            <a:ext cx="2161116" cy="107069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对话气泡: 圆角矩形 14"/>
          <p:cNvSpPr/>
          <p:nvPr/>
        </p:nvSpPr>
        <p:spPr>
          <a:xfrm>
            <a:off x="1481146" y="83722"/>
            <a:ext cx="2947977" cy="68571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三黑翻地、耙地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59832" y="2787774"/>
            <a:ext cx="1839520" cy="20162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对话气泡: 圆角矩形 14"/>
          <p:cNvSpPr/>
          <p:nvPr/>
        </p:nvSpPr>
        <p:spPr>
          <a:xfrm>
            <a:off x="3026706" y="4233327"/>
            <a:ext cx="1872646" cy="877988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三黑回忆逮蝈蝈儿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75180" y="1779662"/>
            <a:ext cx="2161116" cy="201622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059832" y="627534"/>
            <a:ext cx="1839520" cy="20882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对话气泡: 圆角矩形 14"/>
          <p:cNvSpPr/>
          <p:nvPr/>
        </p:nvSpPr>
        <p:spPr>
          <a:xfrm>
            <a:off x="6910586" y="2076986"/>
            <a:ext cx="1829320" cy="1152128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三黑展望新生活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79660" y="3867894"/>
            <a:ext cx="2161116" cy="93610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对话气泡: 圆角矩形 14"/>
          <p:cNvSpPr/>
          <p:nvPr/>
        </p:nvSpPr>
        <p:spPr>
          <a:xfrm>
            <a:off x="7026648" y="3825536"/>
            <a:ext cx="1829320" cy="1152128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三黑内心感到幸福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4"/>
          <p:cNvSpPr txBox="1"/>
          <p:nvPr/>
        </p:nvSpPr>
        <p:spPr>
          <a:xfrm>
            <a:off x="899592" y="1593803"/>
            <a:ext cx="7704856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你从哪里可以感受到三黑有了土地后的喜悦和兴奋？阅读第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4—9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节，感受三黑对土地的热爱。请圈画关键词，并作简单批注。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132754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8"/>
          <p:cNvSpPr/>
          <p:nvPr/>
        </p:nvSpPr>
        <p:spPr>
          <a:xfrm>
            <a:off x="2267744" y="683092"/>
            <a:ext cx="4752528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三黑翻地、耙地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315" y="843558"/>
            <a:ext cx="4733925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637085" y="2501077"/>
            <a:ext cx="25202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604397" y="3008957"/>
            <a:ext cx="37771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话气泡: 圆角矩形 14"/>
          <p:cNvSpPr/>
          <p:nvPr/>
        </p:nvSpPr>
        <p:spPr>
          <a:xfrm>
            <a:off x="6516216" y="3224981"/>
            <a:ext cx="2204828" cy="576064"/>
          </a:xfrm>
          <a:prstGeom prst="wedgeRoundRectCallout">
            <a:avLst>
              <a:gd name="adj1" fmla="val -39687"/>
              <a:gd name="adj2" fmla="val -113737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专注、细致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22013" y="102215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089" y="195486"/>
            <a:ext cx="2991913" cy="3964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3283129" y="1981442"/>
            <a:ext cx="22322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283129" y="3277586"/>
            <a:ext cx="1800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 160"/>
          <p:cNvSpPr/>
          <p:nvPr/>
        </p:nvSpPr>
        <p:spPr>
          <a:xfrm rot="4149125">
            <a:off x="6062303" y="2450010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云形 20"/>
          <p:cNvSpPr/>
          <p:nvPr/>
        </p:nvSpPr>
        <p:spPr>
          <a:xfrm>
            <a:off x="6695783" y="2560680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1475656" y="1601564"/>
            <a:ext cx="1224136" cy="576064"/>
          </a:xfrm>
          <a:prstGeom prst="wedgeRoundRectCallout">
            <a:avLst>
              <a:gd name="adj1" fmla="val 79406"/>
              <a:gd name="adj2" fmla="val -11908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话气泡: 圆角矩形 14"/>
          <p:cNvSpPr/>
          <p:nvPr/>
        </p:nvSpPr>
        <p:spPr>
          <a:xfrm>
            <a:off x="1511064" y="2989554"/>
            <a:ext cx="1224136" cy="576064"/>
          </a:xfrm>
          <a:prstGeom prst="wedgeRoundRectCallout">
            <a:avLst>
              <a:gd name="adj1" fmla="val 79406"/>
              <a:gd name="adj2" fmla="val -11908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柔软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3"/>
          <p:cNvSpPr/>
          <p:nvPr/>
        </p:nvSpPr>
        <p:spPr>
          <a:xfrm>
            <a:off x="1126118" y="4156918"/>
            <a:ext cx="3147347" cy="69301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三黑对土地的热爱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04407" y="36845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04407" y="245732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"/>
          <a:stretch>
            <a:fillRect/>
          </a:stretch>
        </p:blipFill>
        <p:spPr bwMode="auto">
          <a:xfrm>
            <a:off x="2339752" y="2223378"/>
            <a:ext cx="3433961" cy="1969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9502"/>
            <a:ext cx="3433961" cy="190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374709" y="37152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9752" y="235572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699792" y="2139702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734749" y="3147814"/>
            <a:ext cx="234130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标注 3"/>
          <p:cNvSpPr/>
          <p:nvPr/>
        </p:nvSpPr>
        <p:spPr>
          <a:xfrm>
            <a:off x="1126118" y="4192174"/>
            <a:ext cx="5966162" cy="69301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三黑对待麦籽儿像对孩子一般地呵护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038" y="1239431"/>
            <a:ext cx="4023146" cy="2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12230" y="134761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555776" y="2643758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 160"/>
          <p:cNvSpPr/>
          <p:nvPr/>
        </p:nvSpPr>
        <p:spPr>
          <a:xfrm rot="4149125">
            <a:off x="6062303" y="2450010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6695783" y="2560680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3"/>
          <p:cNvSpPr/>
          <p:nvPr/>
        </p:nvSpPr>
        <p:spPr>
          <a:xfrm>
            <a:off x="1953757" y="3579862"/>
            <a:ext cx="4742026" cy="69301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三黑想到荞麦开花无比幸福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.51yuansu.com/backgd/cover/00/15/28/5b8643b9bb312.jpg!/fw/780/quality/90/unsharp/true/compress/true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5840"/>
            <a:ext cx="9180512" cy="516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23528" y="1059582"/>
            <a:ext cx="8424936" cy="2608984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同学们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，我们脚下的这片土地是我们出生、成长的地方，它无私地奉献自己的一切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我们提供衣食所需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黑深爱着自己脚下的这片土地，当他真正拥有这片土地的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时候是如何做的呢？今天，让我们感受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翻身做主人的农民对土地的情思。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8"/>
          <p:cNvSpPr/>
          <p:nvPr/>
        </p:nvSpPr>
        <p:spPr>
          <a:xfrm>
            <a:off x="2210807" y="555526"/>
            <a:ext cx="4752528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三黑回忆逮蝈蝈儿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899592" y="1593803"/>
            <a:ext cx="7704856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阅读第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10—12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节，思考：三黑的生活有了什么变化？你从中感受到了什么？请圈画关键词句，并作简单批注。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132754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7614"/>
            <a:ext cx="3835910" cy="194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9" t="1909" r="10539" b="5846"/>
          <a:stretch>
            <a:fillRect/>
          </a:stretch>
        </p:blipFill>
        <p:spPr bwMode="auto">
          <a:xfrm>
            <a:off x="4282469" y="1326681"/>
            <a:ext cx="4320480" cy="19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138617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1363023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256298" y="209817"/>
            <a:ext cx="2803534" cy="1065789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今昔对比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3"/>
          <p:cNvSpPr/>
          <p:nvPr/>
        </p:nvSpPr>
        <p:spPr>
          <a:xfrm>
            <a:off x="1475656" y="3736291"/>
            <a:ext cx="6192688" cy="69301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农民有了自己的土地感到由衷幸福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43608" y="1395470"/>
            <a:ext cx="864096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9" name="圆角矩形 8"/>
          <p:cNvSpPr/>
          <p:nvPr/>
        </p:nvSpPr>
        <p:spPr>
          <a:xfrm>
            <a:off x="4340361" y="1375444"/>
            <a:ext cx="717797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对话气泡: 圆角矩形 14"/>
          <p:cNvSpPr/>
          <p:nvPr/>
        </p:nvSpPr>
        <p:spPr>
          <a:xfrm>
            <a:off x="236060" y="3363838"/>
            <a:ext cx="1224136" cy="576064"/>
          </a:xfrm>
          <a:prstGeom prst="wedgeRoundRectCallout">
            <a:avLst>
              <a:gd name="adj1" fmla="val 36420"/>
              <a:gd name="adj2" fmla="val -83787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不幸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4"/>
          <p:cNvSpPr/>
          <p:nvPr/>
        </p:nvSpPr>
        <p:spPr>
          <a:xfrm>
            <a:off x="7308304" y="819406"/>
            <a:ext cx="1224136" cy="576064"/>
          </a:xfrm>
          <a:prstGeom prst="wedgeRoundRectCallout">
            <a:avLst>
              <a:gd name="adj1" fmla="val -24888"/>
              <a:gd name="adj2" fmla="val 98905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幸福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8"/>
          <p:cNvSpPr/>
          <p:nvPr/>
        </p:nvSpPr>
        <p:spPr>
          <a:xfrm>
            <a:off x="2210807" y="555526"/>
            <a:ext cx="4752528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三黑展望新生活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899592" y="1593803"/>
            <a:ext cx="7704856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阅读第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节，思考：三黑有什么新打算？请圈画关键词句，并作简单批注。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132754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156" y="302107"/>
            <a:ext cx="3400028" cy="378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56148" y="40875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93186" y="242709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116188" y="1138130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16188" y="2796422"/>
            <a:ext cx="151216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标注 3"/>
          <p:cNvSpPr/>
          <p:nvPr/>
        </p:nvSpPr>
        <p:spPr>
          <a:xfrm>
            <a:off x="1691680" y="4011910"/>
            <a:ext cx="5472608" cy="69301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翻身后的农民对未来充满希望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8"/>
          <p:cNvSpPr/>
          <p:nvPr/>
        </p:nvSpPr>
        <p:spPr>
          <a:xfrm>
            <a:off x="2210807" y="555526"/>
            <a:ext cx="4752528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黑内心感到幸福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899592" y="1593803"/>
            <a:ext cx="7704856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齐读第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节，想一想：三黑的心理感受是怎样的？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132754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55526"/>
            <a:ext cx="4377411" cy="2399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51707" y="84355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860033" y="1347614"/>
            <a:ext cx="576064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9" name="圆角矩形标注 3"/>
          <p:cNvSpPr/>
          <p:nvPr/>
        </p:nvSpPr>
        <p:spPr>
          <a:xfrm>
            <a:off x="1187624" y="2954598"/>
            <a:ext cx="7200800" cy="141309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三黑的心里是甜的，亿万获得土地的农民的心里是甜的，未来的生活更是甜的。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sp>
        <p:nvSpPr>
          <p:cNvPr id="9" name="文本框 64"/>
          <p:cNvSpPr txBox="1"/>
          <p:nvPr/>
        </p:nvSpPr>
        <p:spPr>
          <a:xfrm>
            <a:off x="899592" y="1593803"/>
            <a:ext cx="7704856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齐读本诗，读出农民获得土地后的喜悦、热爱与憧憬之情。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132754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0 三黑和土地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15816" y="30714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5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899592" y="533753"/>
            <a:ext cx="7704856" cy="11726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如果把“三黑和土地”中的“和”换个词，你会换什么？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7624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8"/>
          <p:cNvSpPr/>
          <p:nvPr/>
        </p:nvSpPr>
        <p:spPr>
          <a:xfrm>
            <a:off x="2123728" y="2139702"/>
            <a:ext cx="1512168" cy="62701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8"/>
          <p:cNvSpPr/>
          <p:nvPr/>
        </p:nvSpPr>
        <p:spPr>
          <a:xfrm>
            <a:off x="3743908" y="2160787"/>
            <a:ext cx="1512168" cy="62701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珍惜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8"/>
          <p:cNvSpPr/>
          <p:nvPr/>
        </p:nvSpPr>
        <p:spPr>
          <a:xfrm>
            <a:off x="5364088" y="2160786"/>
            <a:ext cx="1512168" cy="62701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8"/>
          <p:cNvSpPr/>
          <p:nvPr/>
        </p:nvSpPr>
        <p:spPr>
          <a:xfrm>
            <a:off x="2123728" y="3003798"/>
            <a:ext cx="1512168" cy="62701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痴迷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8"/>
          <p:cNvSpPr/>
          <p:nvPr/>
        </p:nvSpPr>
        <p:spPr>
          <a:xfrm>
            <a:off x="3743908" y="3003797"/>
            <a:ext cx="1512168" cy="62701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4"/>
          <p:cNvSpPr txBox="1"/>
          <p:nvPr/>
        </p:nvSpPr>
        <p:spPr>
          <a:xfrm>
            <a:off x="899592" y="714574"/>
            <a:ext cx="7704856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课文和“阅读链接”中的内容，让你有对脚下的土地有了什么新的感受？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70805" y="41942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标注 3"/>
          <p:cNvSpPr/>
          <p:nvPr/>
        </p:nvSpPr>
        <p:spPr>
          <a:xfrm>
            <a:off x="917173" y="2211710"/>
            <a:ext cx="7669693" cy="1619719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我们的理想和未来都建立在这片土地上，我们的一切希望都离不开土地的滋养，要珍惜、爱护脚下的土地。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115063" y="2067694"/>
            <a:ext cx="1425365" cy="998399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三黑和土地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592088" y="1491629"/>
            <a:ext cx="236372" cy="2378035"/>
          </a:xfrm>
          <a:prstGeom prst="leftBrace">
            <a:avLst/>
          </a:prstGeom>
          <a:noFill/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516215" y="1993915"/>
            <a:ext cx="1224137" cy="1441931"/>
          </a:xfrm>
          <a:prstGeom prst="roundRect">
            <a:avLst/>
          </a:prstGeom>
          <a:solidFill>
            <a:srgbClr val="0070C0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喜悦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</a:t>
            </a:r>
            <a:endParaRPr lang="en-US" altLang="zh-CN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憧憬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话气泡: 圆角矩形 14"/>
          <p:cNvSpPr/>
          <p:nvPr/>
        </p:nvSpPr>
        <p:spPr>
          <a:xfrm>
            <a:off x="3009891" y="1205369"/>
            <a:ext cx="2498211" cy="57252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翻地、耙地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对话气泡: 圆角矩形 14"/>
          <p:cNvSpPr/>
          <p:nvPr/>
        </p:nvSpPr>
        <p:spPr>
          <a:xfrm>
            <a:off x="3009891" y="1985642"/>
            <a:ext cx="2498212" cy="57252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回忆逮蝈蝈儿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对话气泡: 圆角矩形 14"/>
          <p:cNvSpPr/>
          <p:nvPr/>
        </p:nvSpPr>
        <p:spPr>
          <a:xfrm>
            <a:off x="2994544" y="2803131"/>
            <a:ext cx="2498211" cy="57252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展望新生活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对话气泡: 圆角矩形 14"/>
          <p:cNvSpPr/>
          <p:nvPr/>
        </p:nvSpPr>
        <p:spPr>
          <a:xfrm>
            <a:off x="2994544" y="3583404"/>
            <a:ext cx="2498212" cy="57252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内心感到幸福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5724127" y="2344719"/>
            <a:ext cx="576064" cy="659887"/>
          </a:xfrm>
          <a:prstGeom prst="homePlat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275606"/>
            <a:ext cx="7704856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农民以前是没有土地的，只能给地主种地，被地主剥削；在中华人民共和国成立前夕，解放区进行了土地改革，农民重新获得了土地。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094" y="483518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资料链接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99592" y="1210294"/>
            <a:ext cx="7704856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1333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这首诗讲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运动后，做了土地主人的农民大众那种翻身的喜悦和高涨的劳动热情。诗人通过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翻耙土地时欢欣鼓舞的心情和对于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的憧憬表现出来。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9832" y="1306474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土地改革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84198" y="2624594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三黑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3219822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幸福生活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11560" y="1013309"/>
            <a:ext cx="8069071" cy="1546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一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、生活中存在非法占用土地、随意向土地倾倒废弃物等破坏土地的行为，你想对实施这些行为的人说些什么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圆角矩形标注 3"/>
          <p:cNvSpPr/>
          <p:nvPr/>
        </p:nvSpPr>
        <p:spPr>
          <a:xfrm>
            <a:off x="467543" y="2806469"/>
            <a:ext cx="7920880" cy="129614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人类与土地是相互依存的关系，人类的生存是离不开土地的，我们要爱惜它，保护它。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755576" y="1275606"/>
            <a:ext cx="3816424" cy="265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这么松散的地，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简直是一张软床，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叫人想在上面打滚，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想在上面躺一躺。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7876" y="1242302"/>
            <a:ext cx="3482012" cy="255358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那美丽的云朵，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就像一朵朵棉花糖，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叫人想要摸一摸，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想拿起来尝一尝。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301079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、仿写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043608" y="1690025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5805"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抄写本诗中你喜欢的句子。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5805"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寻找苏金伞的其他诗歌读一读。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971600" y="1658162"/>
            <a:ext cx="7416824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自由读诗歌，读准字音，读通句子。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139190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58999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3" action="ppaction://hlinkfile"/>
          </p:cNvPr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67469"/>
            <a:ext cx="443315" cy="551442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357313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4617" y="1796872"/>
            <a:ext cx="6675775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耙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荞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麦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蝈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蝈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蹚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闺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en-US" altLang="zh-CN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59298" y="1752451"/>
            <a:ext cx="809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2010600030101010101" pitchFamily="34" charset="-122"/>
                <a:cs typeface="汉语拼音" panose="02010600030101010101" pitchFamily="34" charset="-122"/>
              </a:rPr>
              <a:t>pá</a:t>
            </a:r>
            <a:endParaRPr lang="zh-CN" altLang="en-US" sz="24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27737" y="1750044"/>
            <a:ext cx="803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2010600030101010101" pitchFamily="34" charset="-122"/>
                <a:cs typeface="汉语拼音" panose="02010600030101010101" pitchFamily="34" charset="-122"/>
              </a:rPr>
              <a:t>guī</a:t>
            </a:r>
            <a:endParaRPr lang="zh-CN" altLang="en-US" sz="24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1752450"/>
            <a:ext cx="986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2010600030101010101" pitchFamily="34" charset="-122"/>
                <a:cs typeface="汉语拼音" panose="02010600030101010101" pitchFamily="34" charset="-122"/>
              </a:rPr>
              <a:t>qiáo</a:t>
            </a:r>
            <a:endParaRPr lang="zh-CN" altLang="en-US" sz="24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60921" y="1752451"/>
            <a:ext cx="888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2010600030101010101" pitchFamily="34" charset="-122"/>
                <a:cs typeface="汉语拼音" panose="02010600030101010101" pitchFamily="34" charset="-122"/>
              </a:rPr>
              <a:t>guō</a:t>
            </a:r>
            <a:endParaRPr lang="zh-CN" altLang="en-US" sz="24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57065" y="1750045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2010600030101010101" pitchFamily="34" charset="-122"/>
                <a:cs typeface="汉语拼音" panose="02010600030101010101" pitchFamily="34" charset="-122"/>
              </a:rPr>
              <a:t>tāng</a:t>
            </a:r>
            <a:endParaRPr lang="zh-CN" altLang="en-US" sz="2400" dirty="0">
              <a:latin typeface="汉语拼音" panose="02010600030101010101" pitchFamily="34" charset="-122"/>
              <a:cs typeface="汉语拼音" panose="02010600030101010101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13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908593" y="1224913"/>
            <a:ext cx="783987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根据“学习提示”，明确本节课的学习任务吧。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0509" y="99089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15132"/>
            <a:ext cx="6975773" cy="108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3995936" y="3255509"/>
            <a:ext cx="26642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051720" y="3579228"/>
            <a:ext cx="327636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4"/>
          <p:cNvSpPr txBox="1"/>
          <p:nvPr/>
        </p:nvSpPr>
        <p:spPr>
          <a:xfrm>
            <a:off x="1115616" y="1032606"/>
            <a:ext cx="7416824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这首诗歌可以分为几部分？分别写了什么？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76634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28"/>
            <a:ext cx="240503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87" y="7765"/>
            <a:ext cx="3069435" cy="5149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336" y="3028"/>
            <a:ext cx="2232248" cy="515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9"/>
          <a:stretch>
            <a:fillRect/>
          </a:stretch>
        </p:blipFill>
        <p:spPr bwMode="auto">
          <a:xfrm>
            <a:off x="6853418" y="0"/>
            <a:ext cx="2327094" cy="514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1570" y="1347614"/>
            <a:ext cx="2124166" cy="31683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对话气泡: 圆角矩形 14"/>
          <p:cNvSpPr/>
          <p:nvPr/>
        </p:nvSpPr>
        <p:spPr>
          <a:xfrm>
            <a:off x="71570" y="4361681"/>
            <a:ext cx="2304116" cy="774578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农民得到土地后的喜悦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7824" y="627534"/>
            <a:ext cx="6048672" cy="417646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对话气泡: 圆角矩形 14"/>
          <p:cNvSpPr/>
          <p:nvPr/>
        </p:nvSpPr>
        <p:spPr>
          <a:xfrm>
            <a:off x="2915816" y="195486"/>
            <a:ext cx="6192688" cy="48654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三黑有了自己的土地之后的欣喜之情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04" y="13339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235" y="2405979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342655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87824" y="63696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170765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87824" y="278777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379588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60032" y="77155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60032" y="177966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55336" y="2850490"/>
            <a:ext cx="46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55336" y="3867894"/>
            <a:ext cx="46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79860" y="693322"/>
            <a:ext cx="481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76256" y="1770370"/>
            <a:ext cx="481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6256" y="2792989"/>
            <a:ext cx="481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6256" y="3858602"/>
            <a:ext cx="481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4"/>
          <p:cNvSpPr txBox="1"/>
          <p:nvPr/>
        </p:nvSpPr>
        <p:spPr>
          <a:xfrm>
            <a:off x="1115616" y="1298122"/>
            <a:ext cx="7416824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默读诗歌第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1—3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小节，你从哪里可以感受到农民的喜悦之情？请圈画关键词句，并作简单批注。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103186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5498" y="-20538"/>
            <a:ext cx="2736302" cy="1152128"/>
            <a:chOff x="590149" y="1521371"/>
            <a:chExt cx="2189041" cy="937544"/>
          </a:xfrm>
        </p:grpSpPr>
        <p:sp>
          <p:nvSpPr>
            <p:cNvPr id="8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自主学习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c5358d52-c54a-4a4f-9e41-b45aeae0b787"/>
  <p:tag name="COMMONDATA" val="eyJoZGlkIjoiMDUzMmRhYzhkNzM3Y2ZlODExZjhhYzliMDJjYzA0ZGIifQ=="/>
</p:tagLst>
</file>

<file path=ppt/theme/theme1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1479</Words>
  <Application>WPS 演示</Application>
  <PresentationFormat>全屏显示(16:9)</PresentationFormat>
  <Paragraphs>264</Paragraphs>
  <Slides>33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微软雅黑</vt:lpstr>
      <vt:lpstr>Calibri</vt:lpstr>
      <vt:lpstr>Times New Roman</vt:lpstr>
      <vt:lpstr>Arial Unicode MS</vt:lpstr>
      <vt:lpstr>Tahoma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112</cp:revision>
  <dcterms:created xsi:type="dcterms:W3CDTF">2017-03-17T02:28:00Z</dcterms:created>
  <dcterms:modified xsi:type="dcterms:W3CDTF">2022-12-28T06:42:27Z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C4A69BCFE81E4A6B9E06F6E3B1BFDD70</vt:lpwstr>
  </property>
</Properties>
</file>