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31.svg" ContentType="image/svg+xml"/>
  <Override PartName="/ppt/media/image33.svg" ContentType="image/svg+xml"/>
  <Override PartName="/ppt/media/image35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46"/>
  </p:notesMasterIdLst>
  <p:sldIdLst>
    <p:sldId id="256" r:id="rId4"/>
    <p:sldId id="258" r:id="rId5"/>
    <p:sldId id="263" r:id="rId6"/>
    <p:sldId id="1410" r:id="rId7"/>
    <p:sldId id="1560" r:id="rId8"/>
    <p:sldId id="264" r:id="rId9"/>
    <p:sldId id="1411" r:id="rId10"/>
    <p:sldId id="1510" r:id="rId11"/>
    <p:sldId id="1548" r:id="rId12"/>
    <p:sldId id="1549" r:id="rId13"/>
    <p:sldId id="1550" r:id="rId14"/>
    <p:sldId id="1445" r:id="rId15"/>
    <p:sldId id="1446" r:id="rId16"/>
    <p:sldId id="1551" r:id="rId17"/>
    <p:sldId id="1552" r:id="rId18"/>
    <p:sldId id="1553" r:id="rId19"/>
    <p:sldId id="1554" r:id="rId20"/>
    <p:sldId id="1555" r:id="rId21"/>
    <p:sldId id="1533" r:id="rId22"/>
    <p:sldId id="1529" r:id="rId23"/>
    <p:sldId id="1515" r:id="rId24"/>
    <p:sldId id="1556" r:id="rId25"/>
    <p:sldId id="1431" r:id="rId26"/>
    <p:sldId id="1392" r:id="rId27"/>
    <p:sldId id="1433" r:id="rId28"/>
    <p:sldId id="1432" r:id="rId29"/>
    <p:sldId id="1394" r:id="rId30"/>
    <p:sldId id="1401" r:id="rId31"/>
    <p:sldId id="1557" r:id="rId32"/>
    <p:sldId id="1558" r:id="rId33"/>
    <p:sldId id="1497" r:id="rId34"/>
    <p:sldId id="1498" r:id="rId35"/>
    <p:sldId id="1499" r:id="rId36"/>
    <p:sldId id="301" r:id="rId37"/>
    <p:sldId id="1493" r:id="rId38"/>
    <p:sldId id="1494" r:id="rId39"/>
    <p:sldId id="1500" r:id="rId40"/>
    <p:sldId id="1501" r:id="rId41"/>
    <p:sldId id="1502" r:id="rId42"/>
    <p:sldId id="1503" r:id="rId43"/>
    <p:sldId id="1504" r:id="rId44"/>
    <p:sldId id="1525" r:id="rId45"/>
  </p:sldIdLst>
  <p:sldSz cx="9144000" cy="5143500" type="screen16x9"/>
  <p:notesSz cx="6858000" cy="9144000"/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EDEEF0"/>
    <a:srgbClr val="24AEEC"/>
    <a:srgbClr val="4A2021"/>
    <a:srgbClr val="C68D41"/>
    <a:srgbClr val="33CCFF"/>
    <a:srgbClr val="FFCCFF"/>
    <a:srgbClr val="99CCFF"/>
    <a:srgbClr val="FFCC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4" autoAdjust="0"/>
    <p:restoredTop sz="94660"/>
  </p:normalViewPr>
  <p:slideViewPr>
    <p:cSldViewPr snapToGrid="0">
      <p:cViewPr>
        <p:scale>
          <a:sx n="120" d="100"/>
          <a:sy n="120" d="100"/>
        </p:scale>
        <p:origin x="-102" y="-72"/>
      </p:cViewPr>
      <p:guideLst>
        <p:guide orient="horz" pos="1620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1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notesMaster" Target="notesMasters/notesMaster1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Relationship Id="rId3" Type="http://schemas.openxmlformats.org/officeDocument/2006/relationships/image" Target="../media/image32.png"/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 custT="1"/>
      <dgm:spPr/>
      <dgm:t>
        <a:bodyPr/>
        <a:lstStyle/>
        <a:p>
          <a:r>
            <a:rPr lang="en-US" sz="2400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格式规范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B78B1A9B-56FA-4304-900A-9DE35A310F25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B78B1A9B-56FA-4304-900A-9DE35A310F25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这份倡议书的标题“节约资源倡议书”十分醒目。正文分两个部分，落款部分有倡议人的姓名和倡议日期。</a:t>
          </a:r>
          <a:endParaRPr/>
        </a:p>
      </dgm:t>
    </dgm:pt>
    <dgm:pt modelId="{4C0FA46B-1E05-4484-8BCB-372BE7AA836D}" cxnId="{7AE73653-C024-411A-879D-2A9A31FEF627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7AE73653-C024-411A-879D-2A9A31FEF627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 custT="1"/>
      <dgm:spPr/>
      <dgm:t>
        <a:bodyPr/>
        <a:lstStyle/>
        <a:p>
          <a:r>
            <a:rPr lang="en-US" sz="2400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sz="2400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sz="2400" b="1" dirty="0" smtClean="0">
              <a:latin typeface="黑体" panose="02010609060101010101" pitchFamily="49" charset="-122"/>
              <a:ea typeface="黑体" panose="02010609060101010101" pitchFamily="49" charset="-122"/>
            </a:rPr>
            <a:t>主题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鲜明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BA1280D7-930B-4B9A-9C3B-3C3F1B523E22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BA1280D7-930B-4B9A-9C3B-3C3F1B523E22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标题中的“节约资源”已经表明了主题，正文部分都是围绕这一内容来发出倡议的，倡议的指向十分明确。</a:t>
          </a:r>
          <a:endParaRPr/>
        </a:p>
      </dgm:t>
    </dgm:pt>
    <dgm:pt modelId="{7D5AD6D1-CC13-40F4-A12F-E3E9A2ACA22A}" cxnId="{DC0A7F69-3E0A-41B1-9FE2-1D2BCA335C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DC0A7F69-3E0A-41B1-9FE2-1D2BCA335C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 custT="1"/>
      <dgm:spPr/>
      <dgm:t>
        <a:bodyPr/>
        <a:lstStyle/>
        <a:p>
          <a:r>
            <a: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措施具体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D0C565A3-0AAD-40C5-B6D5-971463C278BD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0C565A3-0AAD-40C5-B6D5-971463C278BD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正文分三大点，每一点又具体列出五小点，提出的倡议切实可行</a:t>
          </a: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,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紧贴人们的日常生活实际</a:t>
          </a:r>
          <a:r>
            <a:rPr lang="zh-CN" altLang="en-US" b="1" dirty="0">
              <a:latin typeface="宋体" panose="02010600030101010101" pitchFamily="2" charset="-122"/>
              <a:ea typeface="宋体" panose="02010600030101010101" pitchFamily="2" charset="-122"/>
            </a:rPr>
            <a:t>。</a:t>
          </a:r>
          <a:endParaRPr lang="zh-CN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359B205-1EE2-4D05-9169-50D5006AFB1F}" cxnId="{2130D60D-093C-4526-9742-55FDE134E93E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2130D60D-093C-4526-9742-55FDE134E93E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69E4777B-AB99-4605-9C7A-0F5C2D6BF005}" type="presOf" srcId="{9C233FAD-076B-4BAC-A383-9B9176905253}" destId="{39500EAF-69D8-4D72-B2AA-67133E3A04ED}" srcOrd="0" destOrd="0" presId="urn:microsoft.com/office/officeart/2005/8/layout/bList2#1"/>
    <dgm:cxn modelId="{7D7A4C69-AC5F-4364-93CB-15C91585B66D}" type="presOf" srcId="{AFFE6D6E-ADF5-450C-9BCC-D2576740C9A4}" destId="{FADB183D-A3F4-4CB9-A133-A49FF8045717}" srcOrd="0" destOrd="0" presId="urn:microsoft.com/office/officeart/2005/8/layout/bList2#1"/>
    <dgm:cxn modelId="{A4858EA5-5FFC-4964-ADB3-14D362FE5588}" type="presOf" srcId="{654A359A-ABE7-480A-8405-CEF50AF12D7F}" destId="{747792FF-6DB6-4DAF-9816-54ECF397FE43}" srcOrd="1" destOrd="0" presId="urn:microsoft.com/office/officeart/2005/8/layout/bList2#1"/>
    <dgm:cxn modelId="{BA1280D7-930B-4B9A-9C3B-3C3F1B523E22}" srcId="{AFFE6D6E-ADF5-450C-9BCC-D2576740C9A4}" destId="{D11035C4-D766-4981-8DC9-525B8C329EEB}" srcOrd="1" destOrd="0" parTransId="{0AEE3A71-DFD5-4174-8A5E-763CE3959276}" sibTransId="{B1A6FDA0-46F5-4A09-B26C-F6A7744CBA5A}"/>
    <dgm:cxn modelId="{180134AA-8201-4EE6-A867-CBC1A48C045F}" type="presOf" srcId="{654A359A-ABE7-480A-8405-CEF50AF12D7F}" destId="{289E8C87-DCA9-4A89-84FE-DEC559AA794B}" srcOrd="0" destOrd="0" presId="urn:microsoft.com/office/officeart/2005/8/layout/bList2#1"/>
    <dgm:cxn modelId="{24F179B0-CD5E-4E9C-84BD-EDBE023B051A}" type="presOf" srcId="{D3F23B3E-58D8-4900-917E-3E861012725D}" destId="{11DFC98E-E12C-447B-948B-25DB3CD24C49}" srcOrd="0" destOrd="0" presId="urn:microsoft.com/office/officeart/2005/8/layout/bList2#1"/>
    <dgm:cxn modelId="{830B8F09-0056-49E1-872C-F73D19F4BD79}" type="presOf" srcId="{D11035C4-D766-4981-8DC9-525B8C329EEB}" destId="{2FFBD13C-C1B2-439F-995D-463FBDC68A3B}" srcOrd="0" destOrd="0" presId="urn:microsoft.com/office/officeart/2005/8/layout/bList2#1"/>
    <dgm:cxn modelId="{7AE73653-C024-411A-879D-2A9A31FEF627}" srcId="{1560B475-A0C2-406B-8717-4124CF567C75}" destId="{9C233FAD-076B-4BAC-A383-9B9176905253}" srcOrd="0" destOrd="0" parTransId="{4C0FA46B-1E05-4484-8BCB-372BE7AA836D}" sibTransId="{3BC728F3-395B-4C43-9E87-52812D1D6015}"/>
    <dgm:cxn modelId="{B78B1A9B-56FA-4304-900A-9DE35A310F25}" srcId="{AFFE6D6E-ADF5-450C-9BCC-D2576740C9A4}" destId="{1560B475-A0C2-406B-8717-4124CF567C75}" srcOrd="0" destOrd="0" parTransId="{6AA79B07-8DCF-4666-B7AA-9607D9D11EB3}" sibTransId="{36DD91FA-BCF8-44FF-99CA-7CD17EBE2EE6}"/>
    <dgm:cxn modelId="{113AE246-1DF5-411B-881E-736BDCC3DDD8}" type="presOf" srcId="{F1BD1735-E7D8-4BA9-B88D-3CE99986C56E}" destId="{81CA3962-1DFE-422C-9862-437F9B0002F7}" srcOrd="0" destOrd="0" presId="urn:microsoft.com/office/officeart/2005/8/layout/bList2#1"/>
    <dgm:cxn modelId="{7F868C02-094C-4920-BC64-6D0CE9703353}" type="presOf" srcId="{B1A6FDA0-46F5-4A09-B26C-F6A7744CBA5A}" destId="{2C992BED-A3F7-473A-9B4E-ED31C6BFC31A}" srcOrd="0" destOrd="0" presId="urn:microsoft.com/office/officeart/2005/8/layout/bList2#1"/>
    <dgm:cxn modelId="{6226988A-BDE1-4A98-AAED-BB504EA7C4AC}" type="presOf" srcId="{1560B475-A0C2-406B-8717-4124CF567C75}" destId="{1F1B8A9D-7321-4239-AD51-FEB84BC76224}" srcOrd="0" destOrd="0" presId="urn:microsoft.com/office/officeart/2005/8/layout/bList2#1"/>
    <dgm:cxn modelId="{B7B726B7-9173-40AE-8089-BC8DCE4AE775}" type="presOf" srcId="{36DD91FA-BCF8-44FF-99CA-7CD17EBE2EE6}" destId="{0F8F3A15-1EC2-4C49-BE49-D5B03F7FCE5F}" srcOrd="0" destOrd="0" presId="urn:microsoft.com/office/officeart/2005/8/layout/bList2#1"/>
    <dgm:cxn modelId="{DC0A7F69-3E0A-41B1-9FE2-1D2BCA335CB8}" srcId="{D11035C4-D766-4981-8DC9-525B8C329EEB}" destId="{D3F23B3E-58D8-4900-917E-3E861012725D}" srcOrd="0" destOrd="0" parTransId="{7D5AD6D1-CC13-40F4-A12F-E3E9A2ACA22A}" sibTransId="{266BB35F-4276-4469-A7A2-0AB3140E52BA}"/>
    <dgm:cxn modelId="{2130D60D-093C-4526-9742-55FDE134E93E}" srcId="{654A359A-ABE7-480A-8405-CEF50AF12D7F}" destId="{F1BD1735-E7D8-4BA9-B88D-3CE99986C56E}" srcOrd="0" destOrd="0" parTransId="{0359B205-1EE2-4D05-9169-50D5006AFB1F}" sibTransId="{88DB79A2-DF7D-48FD-9D3B-F5837F07850E}"/>
    <dgm:cxn modelId="{20F2394D-65D0-44B9-8FDE-43CE95AA795F}" type="presOf" srcId="{D11035C4-D766-4981-8DC9-525B8C329EEB}" destId="{B23690B9-877B-4CD3-B8BC-066CB4773D8A}" srcOrd="1" destOrd="0" presId="urn:microsoft.com/office/officeart/2005/8/layout/bList2#1"/>
    <dgm:cxn modelId="{D0C565A3-0AAD-40C5-B6D5-971463C278BD}" srcId="{AFFE6D6E-ADF5-450C-9BCC-D2576740C9A4}" destId="{654A359A-ABE7-480A-8405-CEF50AF12D7F}" srcOrd="2" destOrd="0" parTransId="{CD1680B1-B15D-4EEC-BFD5-330871771A40}" sibTransId="{12684EAF-7DCA-4E96-BCBC-BF4A3F1113EC}"/>
    <dgm:cxn modelId="{6128E4D0-BAAC-4219-86C1-F518334BE174}" type="presOf" srcId="{1560B475-A0C2-406B-8717-4124CF567C75}" destId="{3586A600-8DDB-4B46-A376-5C5045D0AA7A}" srcOrd="1" destOrd="0" presId="urn:microsoft.com/office/officeart/2005/8/layout/bList2#1"/>
    <dgm:cxn modelId="{547FF0B5-871C-4F14-AB69-897C336E65A6}" type="presParOf" srcId="{FADB183D-A3F4-4CB9-A133-A49FF8045717}" destId="{35638AC9-6869-4180-8F60-D96C8CE533F6}" srcOrd="0" destOrd="0" presId="urn:microsoft.com/office/officeart/2005/8/layout/bList2#1"/>
    <dgm:cxn modelId="{E388A22F-FF35-4567-B65D-B6043937BD86}" type="presParOf" srcId="{35638AC9-6869-4180-8F60-D96C8CE533F6}" destId="{39500EAF-69D8-4D72-B2AA-67133E3A04ED}" srcOrd="0" destOrd="0" presId="urn:microsoft.com/office/officeart/2005/8/layout/bList2#1"/>
    <dgm:cxn modelId="{E60EDFFA-946E-47D2-B4E3-24FFA697CA1A}" type="presParOf" srcId="{35638AC9-6869-4180-8F60-D96C8CE533F6}" destId="{3586A600-8DDB-4B46-A376-5C5045D0AA7A}" srcOrd="1" destOrd="0" presId="urn:microsoft.com/office/officeart/2005/8/layout/bList2#1"/>
    <dgm:cxn modelId="{568E86A1-2CCD-4C4B-89D6-6B9D710E0118}" type="presParOf" srcId="{35638AC9-6869-4180-8F60-D96C8CE533F6}" destId="{1F1B8A9D-7321-4239-AD51-FEB84BC76224}" srcOrd="2" destOrd="0" presId="urn:microsoft.com/office/officeart/2005/8/layout/bList2#1"/>
    <dgm:cxn modelId="{30ED74BF-4773-4A23-ABB9-EA3C60F62C1C}" type="presParOf" srcId="{35638AC9-6869-4180-8F60-D96C8CE533F6}" destId="{03F38066-A1ED-4D59-8465-830F02F69D80}" srcOrd="3" destOrd="0" presId="urn:microsoft.com/office/officeart/2005/8/layout/bList2#1"/>
    <dgm:cxn modelId="{02817AA4-F4D2-4C72-B848-4F3717451DA0}" type="presParOf" srcId="{FADB183D-A3F4-4CB9-A133-A49FF8045717}" destId="{0F8F3A15-1EC2-4C49-BE49-D5B03F7FCE5F}" srcOrd="1" destOrd="0" presId="urn:microsoft.com/office/officeart/2005/8/layout/bList2#1"/>
    <dgm:cxn modelId="{DAC63950-6EA7-4F01-BED2-AC96A5B3E9E7}" type="presParOf" srcId="{FADB183D-A3F4-4CB9-A133-A49FF8045717}" destId="{3DF8D8B5-E62F-4C06-AD97-FCBE45801E6C}" srcOrd="2" destOrd="0" presId="urn:microsoft.com/office/officeart/2005/8/layout/bList2#1"/>
    <dgm:cxn modelId="{8757E8B6-7BB0-4594-B8C2-0146814F7860}" type="presParOf" srcId="{3DF8D8B5-E62F-4C06-AD97-FCBE45801E6C}" destId="{11DFC98E-E12C-447B-948B-25DB3CD24C49}" srcOrd="0" destOrd="0" presId="urn:microsoft.com/office/officeart/2005/8/layout/bList2#1"/>
    <dgm:cxn modelId="{7318529A-A04A-4D07-BCF6-AA3B3D2BA4FA}" type="presParOf" srcId="{3DF8D8B5-E62F-4C06-AD97-FCBE45801E6C}" destId="{B23690B9-877B-4CD3-B8BC-066CB4773D8A}" srcOrd="1" destOrd="0" presId="urn:microsoft.com/office/officeart/2005/8/layout/bList2#1"/>
    <dgm:cxn modelId="{F405C201-387C-43CB-BAB6-4F0720B4E878}" type="presParOf" srcId="{3DF8D8B5-E62F-4C06-AD97-FCBE45801E6C}" destId="{2FFBD13C-C1B2-439F-995D-463FBDC68A3B}" srcOrd="2" destOrd="0" presId="urn:microsoft.com/office/officeart/2005/8/layout/bList2#1"/>
    <dgm:cxn modelId="{E4FB4B22-5DB4-4726-8790-105EE02A2A2D}" type="presParOf" srcId="{3DF8D8B5-E62F-4C06-AD97-FCBE45801E6C}" destId="{81B136B9-D847-4D29-B6D4-5A0179C465FE}" srcOrd="3" destOrd="0" presId="urn:microsoft.com/office/officeart/2005/8/layout/bList2#1"/>
    <dgm:cxn modelId="{D0E470F9-CD1E-43B1-BF83-B67177FE580D}" type="presParOf" srcId="{FADB183D-A3F4-4CB9-A133-A49FF8045717}" destId="{2C992BED-A3F7-473A-9B4E-ED31C6BFC31A}" srcOrd="3" destOrd="0" presId="urn:microsoft.com/office/officeart/2005/8/layout/bList2#1"/>
    <dgm:cxn modelId="{974D9F76-9812-4A0C-BE47-2AFA1F834F39}" type="presParOf" srcId="{FADB183D-A3F4-4CB9-A133-A49FF8045717}" destId="{86ACBA5E-F861-463A-8488-8EA88F80234C}" srcOrd="4" destOrd="0" presId="urn:microsoft.com/office/officeart/2005/8/layout/bList2#1"/>
    <dgm:cxn modelId="{E10C51EE-3E00-4D0B-8614-4C6A391C5D5E}" type="presParOf" srcId="{86ACBA5E-F861-463A-8488-8EA88F80234C}" destId="{81CA3962-1DFE-422C-9862-437F9B0002F7}" srcOrd="0" destOrd="0" presId="urn:microsoft.com/office/officeart/2005/8/layout/bList2#1"/>
    <dgm:cxn modelId="{746E8C2D-5A66-4793-8B7A-FCC1476F62B5}" type="presParOf" srcId="{86ACBA5E-F861-463A-8488-8EA88F80234C}" destId="{747792FF-6DB6-4DAF-9816-54ECF397FE43}" srcOrd="1" destOrd="0" presId="urn:microsoft.com/office/officeart/2005/8/layout/bList2#1"/>
    <dgm:cxn modelId="{20292468-31C6-4D77-8978-ABCE0BE81025}" type="presParOf" srcId="{86ACBA5E-F861-463A-8488-8EA88F80234C}" destId="{289E8C87-DCA9-4A89-84FE-DEC559AA794B}" srcOrd="2" destOrd="0" presId="urn:microsoft.com/office/officeart/2005/8/layout/bList2#1"/>
    <dgm:cxn modelId="{243825CA-2337-45E3-8666-6694B740208B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这份倡议书的标题“节约资源倡议书”十分醒目。正文分两个部分，落款部分有倡议人的姓名和倡议日期。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格式规范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标题中的“节约资源”已经表明了主题，正文部分都是围绕这一内容来发出倡议的，倡议的指向十分明确。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sz="2400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sz="2400" b="1" dirty="0" smtClean="0">
              <a:latin typeface="黑体" panose="02010609060101010101" pitchFamily="49" charset="-122"/>
              <a:ea typeface="黑体" panose="02010609060101010101" pitchFamily="49" charset="-122"/>
            </a:rPr>
            <a:t>主题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鲜明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22860" tIns="68580" rIns="22860" bIns="22860" anchor="t"/>
        <a:lstStyle>
          <a:lvl1pPr algn="l">
            <a:defRPr sz="1800"/>
          </a:lvl1pPr>
          <a:lvl2pPr marL="171450" indent="-171450" algn="l">
            <a:defRPr sz="1800"/>
          </a:lvl2pPr>
          <a:lvl3pPr marL="342900" indent="-171450" algn="l">
            <a:defRPr sz="1800"/>
          </a:lvl3pPr>
          <a:lvl4pPr marL="514350" indent="-171450" algn="l">
            <a:defRPr sz="1800"/>
          </a:lvl4pPr>
          <a:lvl5pPr marL="685800" indent="-171450" algn="l">
            <a:defRPr sz="1800"/>
          </a:lvl5pPr>
          <a:lvl6pPr marL="857250" indent="-171450" algn="l">
            <a:defRPr sz="1800"/>
          </a:lvl6pPr>
          <a:lvl7pPr marL="1028700" indent="-171450" algn="l">
            <a:defRPr sz="1800"/>
          </a:lvl7pPr>
          <a:lvl8pPr marL="1200150" indent="-171450" algn="l">
            <a:defRPr sz="1800"/>
          </a:lvl8pPr>
          <a:lvl9pPr marL="1371600" indent="-171450" algn="l">
            <a:defRPr sz="18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正文分三大点，每一点又具体列出五小点，提出的倡议切实可行</a:t>
          </a:r>
          <a:r>
            <a:rPr lang="en-US" alt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,</a:t>
          </a:r>
          <a:r>
            <a:rPr lang="zh-CN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紧贴人们的日常生活实际</a:t>
          </a:r>
          <a:r>
            <a:rPr lang="zh-CN" altLang="en-US" b="1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。</a:t>
          </a:r>
          <a:endParaRPr lang="zh-CN" b="1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sz="2400" b="1" dirty="0">
              <a:latin typeface="黑体" panose="02010609060101010101" pitchFamily="49" charset="-122"/>
              <a:ea typeface="黑体" panose="02010609060101010101" pitchFamily="49" charset="-122"/>
            </a:rPr>
            <a:t>措施具体</a:t>
          </a:r>
          <a:endParaRPr lang="zh-CN" sz="24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5.wdp"/><Relationship Id="rId8" Type="http://schemas.openxmlformats.org/officeDocument/2006/relationships/image" Target="../media/image4.pn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2840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2840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习作：学写倡议书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67983" y="3956400"/>
            <a:ext cx="1161287" cy="1549746"/>
          </a:xfrm>
          <a:prstGeom prst="rect">
            <a:avLst/>
          </a:prstGeom>
        </p:spPr>
      </p:pic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459" y="3956400"/>
            <a:ext cx="1311833" cy="131183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 flipH="1">
            <a:off x="2840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10"/>
          <p:cNvSpPr txBox="1"/>
          <p:nvPr userDrawn="1"/>
        </p:nvSpPr>
        <p:spPr>
          <a:xfrm>
            <a:off x="2840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习作：学写倡议书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20.wdp"/><Relationship Id="rId3" Type="http://schemas.openxmlformats.org/officeDocument/2006/relationships/image" Target="../media/image19.png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openxmlformats.org/officeDocument/2006/relationships/slide" Target="slide33.xml"/><Relationship Id="rId4" Type="http://schemas.openxmlformats.org/officeDocument/2006/relationships/slide" Target="slide4.xml"/><Relationship Id="rId3" Type="http://schemas.openxmlformats.org/officeDocument/2006/relationships/image" Target="../media/image9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0445;&#25252;&#29983;&#24577;&#29615;&#22659;&#30340;&#20513;&#35758;&#20070;.pptx" TargetMode="External"/><Relationship Id="rId3" Type="http://schemas.microsoft.com/office/2007/relationships/hdphoto" Target="../media/image29.wdp"/><Relationship Id="rId2" Type="http://schemas.openxmlformats.org/officeDocument/2006/relationships/image" Target="../media/image28.png"/><Relationship Id="rId1" Type="http://schemas.openxmlformats.org/officeDocument/2006/relationships/hyperlink" Target="&#33539;&#25991;1&#65306;&#21152;&#24378;&#24605;&#24819;&#36947;&#24503;&#24314;&#35774;&#30340;&#20513;&#35758;&#20070;.pptx" TargetMode="External"/></Relationships>
</file>

<file path=ppt/slides/_rels/slide3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16319" y="1646477"/>
            <a:ext cx="7323630" cy="191516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你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在学习和生活中会发现哪些不好的现象呢？你会怎样表达你的看法呢？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193" y="1002632"/>
            <a:ext cx="1907381" cy="6224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782436" y="763882"/>
            <a:ext cx="2640713" cy="101108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文明使用电梯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170174" y="3394748"/>
            <a:ext cx="2730343" cy="101108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文明养狗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4953220" y="700126"/>
            <a:ext cx="2683102" cy="101108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垃圾分类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96544" y="3331471"/>
            <a:ext cx="2612878" cy="101108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邻居互助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社区生活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924256" y="912558"/>
            <a:ext cx="2305263" cy="86347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公交车让座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415353" y="3328478"/>
            <a:ext cx="2730343" cy="86347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保护地球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5271724" y="754076"/>
            <a:ext cx="2603342" cy="86347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绿色出行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92067" y="3431764"/>
            <a:ext cx="2535205" cy="86347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参与慈善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社会生活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4326" y="1271394"/>
            <a:ext cx="6118812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4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思路</a:t>
            </a:r>
            <a:r>
              <a:rPr lang="zh-CN" altLang="en-US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打开了是好事，但是倡议书该如何写呢？</a:t>
            </a:r>
            <a:endParaRPr lang="zh-CN" altLang="en-US" sz="4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447482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9835" y="517877"/>
            <a:ext cx="6584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首先要有一个标题，表明你倡议的内容。（要居中）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32708" y="2472490"/>
            <a:ext cx="3762099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文明使用电梯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20240" y="3379019"/>
            <a:ext cx="5303520" cy="660760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“文明使用电梯”倡议书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518" y="1584659"/>
            <a:ext cx="66849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66" y="1222864"/>
            <a:ext cx="8612659" cy="134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29332" y="453709"/>
            <a:ext cx="72821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接着可以写上称呼，表明你是向谁发出倡议。（要顶格）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379221" y="2379040"/>
            <a:ext cx="2606838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文明养狗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653" y="3416282"/>
            <a:ext cx="5303520" cy="660760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各位友好的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邻居：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70458" y="2769608"/>
            <a:ext cx="2799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称呼要友好亲切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4595" y="314771"/>
            <a:ext cx="61516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接下来写倡议的原因、目的或者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意义。</a:t>
            </a:r>
            <a:endParaRPr lang="en-US" altLang="zh-CN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段前空两格）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-31685" y="2695227"/>
            <a:ext cx="2474529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保护地球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3559" y="3872689"/>
            <a:ext cx="6409038" cy="78992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地球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是我们共同的家园，如果不爱护地球，将会危及我们每一个人的生存，所以我倡议：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8393" y="3173003"/>
            <a:ext cx="6024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可以正面写作用，也可以反面写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危害。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对话气泡: 圆角矩形 2"/>
          <p:cNvSpPr/>
          <p:nvPr/>
        </p:nvSpPr>
        <p:spPr>
          <a:xfrm>
            <a:off x="7545000" y="2057978"/>
            <a:ext cx="1502748" cy="784106"/>
          </a:xfrm>
          <a:prstGeom prst="wedgeRoundRectCallout">
            <a:avLst>
              <a:gd name="adj1" fmla="val -93268"/>
              <a:gd name="adj2" fmla="val -11392"/>
              <a:gd name="adj3" fmla="val 16667"/>
            </a:avLst>
          </a:prstGeom>
          <a:solidFill>
            <a:srgbClr val="C0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最后要</a:t>
            </a:r>
            <a:endParaRPr lang="en-US" alt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引出倡议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0434" y="1242283"/>
            <a:ext cx="607995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国是水资源紧缺的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国家，爱护水资源是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我们每个人的义务。节约用水不能仅仅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是一句口号，我们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还要时时刻刻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注意从自身做起。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为此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向全校同学发出节约用水的倡议，让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今天起努力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做到以下几点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7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4185" y="378939"/>
            <a:ext cx="7312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接下来写倡议内容（要分条列点标上序号）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39982" y="2568406"/>
            <a:ext cx="2561165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绿色出行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62972" y="3550509"/>
            <a:ext cx="3814882" cy="137293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就步行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就乘坐公交车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提倡拼车出行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79434" y="3047068"/>
            <a:ext cx="5981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从不同角度说明措施做法，不要重复。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2097" y="972822"/>
            <a:ext cx="6336632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洗漱时，及时关掉水龙头。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一水多用，充分利用水资源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。如，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用淘米水浇花，用洗脸水冲厕所。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制作“节约用水”的标签并张贴。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看到浪费水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行为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要及时劝说并制止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39238" y="362896"/>
            <a:ext cx="5662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接下来发出呼吁，鼓励大家行动。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117155" y="1889327"/>
            <a:ext cx="2693434" cy="872846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上课认真听讲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87691" y="3080084"/>
            <a:ext cx="5965444" cy="166624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同学们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，为了营造更加舒适和谐的课堂环境，让我们共同行动，遵从倡议，让我们都能学习进步吧！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65566" y="2451434"/>
            <a:ext cx="480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使用呼告语气，态度要恳切。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1699" y="979326"/>
            <a:ext cx="5417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份倡议，一个承诺，一种责任。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同学们，让我们行动起来吧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4185" y="346854"/>
            <a:ext cx="73124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最后是落款，写上倡议人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集体，标明时间。（居右）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653" y="3680771"/>
            <a:ext cx="5303520" cy="90513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xx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小学 六（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）班班委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11754" y="2478110"/>
            <a:ext cx="59173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如果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是集体倡议，就写集体名；个人倡议就写倡议名。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9792" y="1370622"/>
            <a:ext cx="3521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育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英小学阳光中队全体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少先队员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</a:t>
            </a:r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44831" y="1097051"/>
            <a:ext cx="3948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次作文的重点还是要写清楚倡议的内容，下面我们来加强一下。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65432" y="360946"/>
            <a:ext cx="2613136" cy="2074447"/>
            <a:chOff x="3265432" y="296778"/>
            <a:chExt cx="2613136" cy="2074447"/>
          </a:xfrm>
        </p:grpSpPr>
        <p:pic>
          <p:nvPicPr>
            <p:cNvPr id="4" name="图片 3" descr="卡通人物&#10;&#10;描述已自动生成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432" y="296778"/>
              <a:ext cx="2613136" cy="187692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3512207" y="1848005"/>
              <a:ext cx="21195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不文明养狗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69222" y="2237873"/>
            <a:ext cx="2696210" cy="2429846"/>
            <a:chOff x="120043" y="1979060"/>
            <a:chExt cx="3192652" cy="2770485"/>
          </a:xfrm>
        </p:grpSpPr>
        <p:pic>
          <p:nvPicPr>
            <p:cNvPr id="6" name="图片 5" descr="卡通人物&#10;&#10;描述已自动生成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043" y="1979060"/>
              <a:ext cx="3192652" cy="2234856"/>
            </a:xfrm>
            <a:prstGeom prst="rect">
              <a:avLst/>
            </a:prstGeom>
          </p:spPr>
        </p:pic>
        <p:sp>
          <p:nvSpPr>
            <p:cNvPr id="7" name="文本框 5"/>
            <p:cNvSpPr txBox="1"/>
            <p:nvPr/>
          </p:nvSpPr>
          <p:spPr>
            <a:xfrm>
              <a:off x="756495" y="4152975"/>
              <a:ext cx="2229687" cy="596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乱丢垃圾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44297" y="2571750"/>
            <a:ext cx="2515891" cy="2345772"/>
            <a:chOff x="5889203" y="1570881"/>
            <a:chExt cx="2515891" cy="2345772"/>
          </a:xfrm>
        </p:grpSpPr>
        <p:pic>
          <p:nvPicPr>
            <p:cNvPr id="8" name="图片 7" descr="卡通人物&#10;&#10;描述已自动生成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4"/>
            <a:stretch>
              <a:fillRect/>
            </a:stretch>
          </p:blipFill>
          <p:spPr>
            <a:xfrm>
              <a:off x="5889203" y="1570881"/>
              <a:ext cx="2515891" cy="200173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文本框 4"/>
            <p:cNvSpPr txBox="1"/>
            <p:nvPr/>
          </p:nvSpPr>
          <p:spPr>
            <a:xfrm>
              <a:off x="6303843" y="3393433"/>
              <a:ext cx="16851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环境污染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211827" y="1108405"/>
            <a:ext cx="1713225" cy="532562"/>
          </a:xfrm>
          <a:prstGeom prst="wedgeRoundRectCallout">
            <a:avLst>
              <a:gd name="adj1" fmla="val 60939"/>
              <a:gd name="adj2" fmla="val 492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习惯养成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2097" y="1102630"/>
            <a:ext cx="6336632" cy="248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洗漱时，及时关掉水龙头。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一水多用，充分利用水资源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。如，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用淘米水浇花，用洗脸水冲厕所。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制作“节约用水”的标签并张贴。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看到浪费水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行为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要及时劝说并制止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对话气泡: 圆角矩形 3"/>
          <p:cNvSpPr/>
          <p:nvPr/>
        </p:nvSpPr>
        <p:spPr>
          <a:xfrm>
            <a:off x="7125975" y="2048797"/>
            <a:ext cx="1713225" cy="532562"/>
          </a:xfrm>
          <a:prstGeom prst="wedgeRoundRectCallout">
            <a:avLst>
              <a:gd name="adj1" fmla="val -24739"/>
              <a:gd name="adj2" fmla="val -70386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具体做法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对话气泡: 圆角矩形 3"/>
          <p:cNvSpPr/>
          <p:nvPr/>
        </p:nvSpPr>
        <p:spPr>
          <a:xfrm>
            <a:off x="171722" y="2552195"/>
            <a:ext cx="1713225" cy="532562"/>
          </a:xfrm>
          <a:prstGeom prst="wedgeRoundRectCallout">
            <a:avLst>
              <a:gd name="adj1" fmla="val 60939"/>
              <a:gd name="adj2" fmla="val 492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宣传方法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对话气泡: 圆角矩形 3"/>
          <p:cNvSpPr/>
          <p:nvPr/>
        </p:nvSpPr>
        <p:spPr>
          <a:xfrm>
            <a:off x="7166080" y="3482637"/>
            <a:ext cx="1713225" cy="532562"/>
          </a:xfrm>
          <a:prstGeom prst="wedgeRoundRectCallout">
            <a:avLst>
              <a:gd name="adj1" fmla="val -40657"/>
              <a:gd name="adj2" fmla="val -64362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对待他人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69978" y="1483895"/>
            <a:ext cx="1959430" cy="76062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习惯养成：垃圾入桶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06033" y="2093495"/>
            <a:ext cx="1145512" cy="7782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爱护公共卫生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25659" y="1510493"/>
            <a:ext cx="2361363" cy="92577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宣传方法：制作宣传画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>
            <a:stCxn id="6" idx="3"/>
            <a:endCxn id="9" idx="1"/>
          </p:cNvCxnSpPr>
          <p:nvPr/>
        </p:nvCxnSpPr>
        <p:spPr>
          <a:xfrm>
            <a:off x="2629408" y="1864206"/>
            <a:ext cx="1376625" cy="618418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9" idx="3"/>
            <a:endCxn id="10" idx="1"/>
          </p:cNvCxnSpPr>
          <p:nvPr/>
        </p:nvCxnSpPr>
        <p:spPr>
          <a:xfrm flipV="1">
            <a:off x="5151545" y="1973380"/>
            <a:ext cx="1074114" cy="509244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549662" y="2679421"/>
            <a:ext cx="2039817" cy="92577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具体做法：自备垃圾袋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9" idx="1"/>
          </p:cNvCxnSpPr>
          <p:nvPr/>
        </p:nvCxnSpPr>
        <p:spPr>
          <a:xfrm flipV="1">
            <a:off x="2589479" y="2482624"/>
            <a:ext cx="1416554" cy="659684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234123" y="2651960"/>
            <a:ext cx="2270928" cy="92577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对待他人：劝阻并协助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5" name="直接箭头连接符 24"/>
          <p:cNvCxnSpPr>
            <a:stCxn id="9" idx="3"/>
            <a:endCxn id="24" idx="1"/>
          </p:cNvCxnSpPr>
          <p:nvPr/>
        </p:nvCxnSpPr>
        <p:spPr>
          <a:xfrm>
            <a:off x="5151545" y="2482624"/>
            <a:ext cx="1082578" cy="632223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47375" y="413927"/>
            <a:ext cx="6365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以“爱护公共卫生”为题，写几点倡议：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8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95294" y="1591251"/>
            <a:ext cx="2412837" cy="42108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考前积极复习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89340" y="2131432"/>
            <a:ext cx="1145512" cy="7702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考试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诚信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4232" y="1660298"/>
            <a:ext cx="2497873" cy="421089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不左顾右看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2" name="直接箭头连接符 11"/>
          <p:cNvCxnSpPr>
            <a:stCxn id="6" idx="3"/>
            <a:endCxn id="9" idx="1"/>
          </p:cNvCxnSpPr>
          <p:nvPr/>
        </p:nvCxnSpPr>
        <p:spPr>
          <a:xfrm>
            <a:off x="3008131" y="1801796"/>
            <a:ext cx="981209" cy="714754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9" idx="3"/>
            <a:endCxn id="10" idx="1"/>
          </p:cNvCxnSpPr>
          <p:nvPr/>
        </p:nvCxnSpPr>
        <p:spPr>
          <a:xfrm flipV="1">
            <a:off x="5134852" y="1870843"/>
            <a:ext cx="769380" cy="645707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38248" y="3008759"/>
            <a:ext cx="2693751" cy="44244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不带手机进考场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/>
          <p:cNvCxnSpPr>
            <a:stCxn id="18" idx="3"/>
            <a:endCxn id="9" idx="1"/>
          </p:cNvCxnSpPr>
          <p:nvPr/>
        </p:nvCxnSpPr>
        <p:spPr>
          <a:xfrm flipV="1">
            <a:off x="2931999" y="2516550"/>
            <a:ext cx="1057341" cy="713430"/>
          </a:xfrm>
          <a:prstGeom prst="straightConnector1">
            <a:avLst/>
          </a:prstGeom>
          <a:ln w="38100">
            <a:solidFill>
              <a:srgbClr val="24AEEC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5957099" y="2977864"/>
            <a:ext cx="2743793" cy="44244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不协助他人作弊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25" name="直接箭头连接符 24"/>
          <p:cNvCxnSpPr>
            <a:stCxn id="9" idx="3"/>
            <a:endCxn id="24" idx="1"/>
          </p:cNvCxnSpPr>
          <p:nvPr/>
        </p:nvCxnSpPr>
        <p:spPr>
          <a:xfrm>
            <a:off x="5134852" y="2516550"/>
            <a:ext cx="822247" cy="682535"/>
          </a:xfrm>
          <a:prstGeom prst="straightConnector1">
            <a:avLst/>
          </a:prstGeom>
          <a:ln w="38100">
            <a:solidFill>
              <a:srgbClr val="24AEE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8"/>
          <p:cNvSpPr txBox="1"/>
          <p:nvPr/>
        </p:nvSpPr>
        <p:spPr>
          <a:xfrm>
            <a:off x="147375" y="413927"/>
            <a:ext cx="587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我们再试着写“考试诚信不作弊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8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7232" y="1148283"/>
            <a:ext cx="6980915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4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关于</a:t>
            </a:r>
            <a:r>
              <a:rPr lang="zh-CN" altLang="en-US" sz="4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这次习作，你有什么想说的吗？</a:t>
            </a:r>
            <a:endParaRPr lang="zh-CN" altLang="en-US" sz="4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5" y="181172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我一定要选择最突出的问题来写，这样的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倡议才更有价值。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943630"/>
            <a:ext cx="8224167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为了让大家认识到问题的严重性，我一定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会列出一些数据，说服大家。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871621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内容不求详细，但一定要全面，兼顾各个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方面。最后一点，格式一定正确。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78569" y="788193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想好自己要写的内容了吗？不要急于下笔，先好好构思，编写好写作提纲。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2547" y="1648451"/>
            <a:ext cx="5678905" cy="28931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你发现了什么问题？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你发倡议的理由或意义是什么？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你认为应该如何解决这个问题？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你能从几个方面进行倡议？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你是否能把握倡议的格式和结构？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5144" y="291557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1661" y="941461"/>
            <a:ext cx="703750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针对你发现的问题，分条列点写一则倡议。</a:t>
            </a:r>
            <a:endParaRPr lang="zh-CN" altLang="en-US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4750" y="735147"/>
            <a:ext cx="1305350" cy="666511"/>
            <a:chOff x="2375756" y="2268826"/>
            <a:chExt cx="852274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3936" y="2314826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1625" y="988192"/>
            <a:ext cx="630513" cy="3108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节约资源倡议书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5" y="961657"/>
            <a:ext cx="295489" cy="313347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2166943"/>
            <a:ext cx="1433619" cy="730908"/>
            <a:chOff x="2098768" y="2336363"/>
            <a:chExt cx="1084233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7320" y="2414423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倡议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4750" y="3604184"/>
            <a:ext cx="1433619" cy="666511"/>
            <a:chOff x="2375757" y="2268826"/>
            <a:chExt cx="111021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26971" y="2314826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呼吁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866685" y="1953850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55950" y="1725950"/>
            <a:ext cx="2412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节约纸张应用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66685" y="3644746"/>
            <a:ext cx="3312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行动起来保护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地球。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66685" y="760489"/>
            <a:ext cx="617667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我们只有一个地球，要节约地球上的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资源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172425" y="2277188"/>
            <a:ext cx="2025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节约水资源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3195169" y="2798009"/>
            <a:ext cx="2002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节约电资源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18860" y="861671"/>
            <a:ext cx="630513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加强思想道德建设的倡议书</a:t>
            </a:r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916330" y="1949115"/>
            <a:ext cx="244216" cy="1242179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8092" y="1691919"/>
            <a:ext cx="3601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立志成才，报效祖国。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16330" y="3685496"/>
            <a:ext cx="4804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行动起来，成为可靠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接班人。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6555" y="769620"/>
            <a:ext cx="56299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说明加强思想道德建设的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重要性。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200176" y="2314702"/>
            <a:ext cx="3601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勤奋学习，热爱科学。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3207101" y="2933927"/>
            <a:ext cx="3601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文明修身，健全人格。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344750" y="735147"/>
            <a:ext cx="1305350" cy="666511"/>
            <a:chOff x="2375756" y="2268826"/>
            <a:chExt cx="852274" cy="666511"/>
          </a:xfrm>
        </p:grpSpPr>
        <p:sp>
          <p:nvSpPr>
            <p:cNvPr id="34" name="云形 33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3936" y="2314826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6" name="左大括号 35"/>
          <p:cNvSpPr/>
          <p:nvPr/>
        </p:nvSpPr>
        <p:spPr>
          <a:xfrm>
            <a:off x="963815" y="961657"/>
            <a:ext cx="295489" cy="313347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344750" y="2166943"/>
            <a:ext cx="1433619" cy="730908"/>
            <a:chOff x="2098768" y="2336363"/>
            <a:chExt cx="1084233" cy="730908"/>
          </a:xfrm>
        </p:grpSpPr>
        <p:sp>
          <p:nvSpPr>
            <p:cNvPr id="38" name="云形 37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47320" y="2414423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倡议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44750" y="3604184"/>
            <a:ext cx="1433619" cy="666511"/>
            <a:chOff x="2375757" y="2268826"/>
            <a:chExt cx="1110218" cy="666511"/>
          </a:xfrm>
        </p:grpSpPr>
        <p:sp>
          <p:nvSpPr>
            <p:cNvPr id="41" name="云形 40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26971" y="2314826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呼吁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49146" cy="494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0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0133" y="1224688"/>
            <a:ext cx="2980710" cy="3977779"/>
          </a:xfrm>
          <a:prstGeom prst="rect">
            <a:avLst/>
          </a:prstGeom>
        </p:spPr>
      </p:pic>
      <p:sp>
        <p:nvSpPr>
          <p:cNvPr id="10" name="Freeform 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247255" y="968181"/>
            <a:ext cx="7277099" cy="4180134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02838" y="1508055"/>
            <a:ext cx="5530453" cy="3636669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88513" y="1335678"/>
            <a:ext cx="6026944" cy="3812637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406760"/>
            <a:ext cx="7750968" cy="4741556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4634063"/>
            <a:ext cx="378619" cy="511145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44532"/>
            <a:ext cx="8318896" cy="5192847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792955" cy="460868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-5028"/>
            <a:ext cx="446485" cy="264549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267890" cy="160406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069950" y="-1437"/>
            <a:ext cx="4341019" cy="5135388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926260" y="2154"/>
            <a:ext cx="2213372" cy="1916493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15619" y="-1437"/>
            <a:ext cx="1624013" cy="1018698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8468119" y="-1437"/>
            <a:ext cx="671513" cy="401015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: Shape 3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0931529">
            <a:off x="564058" y="1663530"/>
            <a:ext cx="3314068" cy="3194706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56719" y="910517"/>
            <a:ext cx="592208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习作：学</a:t>
            </a:r>
            <a:r>
              <a:rPr lang="zh-CN" altLang="en-US" sz="5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写倡议书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30" y="431621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30" y="4658248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文本框 15">
            <a:hlinkClick r:id="rId4" action="ppaction://hlinksldjump"/>
          </p:cNvPr>
          <p:cNvSpPr txBox="1"/>
          <p:nvPr/>
        </p:nvSpPr>
        <p:spPr>
          <a:xfrm>
            <a:off x="7703840" y="430078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14">
            <a:hlinkClick r:id="rId5" action="ppaction://hlinksldjump"/>
          </p:cNvPr>
          <p:cNvSpPr txBox="1"/>
          <p:nvPr/>
        </p:nvSpPr>
        <p:spPr>
          <a:xfrm>
            <a:off x="7714715" y="465019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文本框 1"/>
          <p:cNvSpPr txBox="1"/>
          <p:nvPr/>
        </p:nvSpPr>
        <p:spPr>
          <a:xfrm>
            <a:off x="142932" y="14225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六年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级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00857" y="525035"/>
            <a:ext cx="630513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保护生态环境的倡议书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804035" y="1427082"/>
            <a:ext cx="284070" cy="228933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00838" y="1178571"/>
            <a:ext cx="258300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减少工业污染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87993" y="3869471"/>
            <a:ext cx="4358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行动起来，共建美好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家园。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87993" y="745316"/>
            <a:ext cx="5369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列举破坏生态的现象，提出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倡议。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100838" y="1631585"/>
            <a:ext cx="197515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节约资源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3100705" y="2537460"/>
            <a:ext cx="3778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减少生活垃圾的污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染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3100838" y="2084599"/>
            <a:ext cx="1944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绿色出行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9"/>
          <p:cNvSpPr txBox="1"/>
          <p:nvPr/>
        </p:nvSpPr>
        <p:spPr>
          <a:xfrm>
            <a:off x="3100838" y="2990627"/>
            <a:ext cx="1944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讲究卫生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3100838" y="3443639"/>
            <a:ext cx="252994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保护绿色环境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344750" y="735147"/>
            <a:ext cx="1305350" cy="666511"/>
            <a:chOff x="2375756" y="2268826"/>
            <a:chExt cx="852274" cy="666511"/>
          </a:xfrm>
        </p:grpSpPr>
        <p:sp>
          <p:nvSpPr>
            <p:cNvPr id="27" name="云形 26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23936" y="2314826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左大括号 29"/>
          <p:cNvSpPr/>
          <p:nvPr/>
        </p:nvSpPr>
        <p:spPr>
          <a:xfrm>
            <a:off x="963815" y="985720"/>
            <a:ext cx="295489" cy="313347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344750" y="2166943"/>
            <a:ext cx="1433619" cy="730908"/>
            <a:chOff x="2098768" y="2336363"/>
            <a:chExt cx="1084233" cy="730908"/>
          </a:xfrm>
        </p:grpSpPr>
        <p:sp>
          <p:nvSpPr>
            <p:cNvPr id="32" name="云形 31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47320" y="2414423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倡议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44750" y="3812730"/>
            <a:ext cx="1433619" cy="666511"/>
            <a:chOff x="2375757" y="2268826"/>
            <a:chExt cx="1110218" cy="666511"/>
          </a:xfrm>
        </p:grpSpPr>
        <p:sp>
          <p:nvSpPr>
            <p:cNvPr id="35" name="云形 34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26971" y="2314826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呼吁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  <p:bldP spid="22" grpId="0"/>
      <p:bldP spid="19" grpId="0"/>
      <p:bldP spid="23" grpId="0"/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8351" y="3770259"/>
            <a:ext cx="7758290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写好之后，和同位交换一下，看看谁写得最好。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57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-1790" y="330151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864584"/>
            <a:ext cx="6575548" cy="39465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亲爱的同学们：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句话说的好：我们的家园只有一个，地球不能克隆。我们只有一个地球，它毁灭了我们又能上哪儿呢？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科学家已经证明，在以地球为中心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</a:t>
            </a:r>
            <a:r>
              <a:rPr lang="en-US" altLang="zh-CN" sz="18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40</a:t>
            </a:r>
            <a:r>
              <a:rPr lang="zh-CN" altLang="zh-CN" sz="1800" b="1" kern="1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万亿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千米的范围内没有人们可居住的第二个星球，因此我们必须保护人类唯一可以生存的地球。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地球上的资源十分有限，为此，我向大家提出以下“保护地球，节约资源”的倡议：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第一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、纸张的节约使用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1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已经用过的废纸可集中起来处理，不要随意丢弃；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2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注意格式，尽量在每张纸上多写些东西，可从整体上节约纸张；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3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用废纸打草稿；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4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尽量节约用纸，无论是手纸还是餐巾纸，能用手帕代替的就用手帕代替</a:t>
            </a:r>
            <a:r>
              <a:rPr lang="zh-CN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55570" y="409741"/>
            <a:ext cx="265200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节约资源倡议书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417580" y="238919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4" y="291596"/>
            <a:ext cx="366860" cy="45633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253541" y="917575"/>
            <a:ext cx="1718175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引用科学家的研究结论，发出保护地球，节约资源的倡议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7210926" y="866274"/>
            <a:ext cx="0" cy="4122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53541" y="3251701"/>
            <a:ext cx="17181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分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点列述第一条倡议：节约纸张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8332" y="816842"/>
            <a:ext cx="6575548" cy="36696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5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在废报纸上练习写毛笔字和画国画。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第二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、水资源的节约使用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1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洗脸水用后可以洗脚，然后冲厕所；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2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家中应预备一个收集废水的桶，它完全可以保证冲厕所需要的水量；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3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淘米水、煮过面条的水，用来洗碗筷，去油又节水；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4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en-US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养鱼的水浇花，能促进花木生长；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5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发现有水管破裂的情况，应向有关部门反映，及时修理。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第三</a:t>
            </a:r>
            <a:r>
              <a:rPr lang="zh-CN" altLang="zh-CN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、电能源的节约使用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1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离开房间后要关灯；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2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夏天，空调温度为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26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度，是最省电的；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3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尽量使用节能灯泡，节约电能源；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4</a:t>
            </a:r>
            <a:r>
              <a:rPr lang="en-US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1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房间里没人时要关灯；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9515" y="1459982"/>
            <a:ext cx="1718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分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点列述第二条倡议：节约水资源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210926" y="866274"/>
            <a:ext cx="0" cy="4122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225557" y="3449204"/>
            <a:ext cx="1718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分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点列述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第三条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倡议：节约电资源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0945" y="747934"/>
            <a:ext cx="6575548" cy="19151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5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看完电视或者电脑时，要及时按下电源开关按钮。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为了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美化我们的生活环境，让我们用热情去传播环保的理念，用行动肩负起保护地球家园的重任，让我们行动起来吧！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倡议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人：田子辰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      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5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22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日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61106" y="918354"/>
            <a:ext cx="171817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结尾发出号召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33458" y="3218284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737490" y="3218284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cxnSp>
        <p:nvCxnSpPr>
          <p:cNvPr id="16" name="直接连接符 15"/>
          <p:cNvCxnSpPr/>
          <p:nvPr/>
        </p:nvCxnSpPr>
        <p:spPr>
          <a:xfrm>
            <a:off x="7210926" y="866274"/>
            <a:ext cx="0" cy="4122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181254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35512" y="1001587"/>
            <a:ext cx="45646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507059"/>
            <a:ext cx="5439642" cy="41291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lnSpc>
                <a:spcPct val="120000"/>
              </a:lnSpc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格式正确。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针对的问题明确，不含糊。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倡议的要点全面，不重复。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lnSpc>
                <a:spcPct val="120000"/>
              </a:lnSpc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开头的理由和结尾的呼吁有鼓动性。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价   标   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54792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57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-1790" y="330151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5607" y="1105763"/>
            <a:ext cx="7606393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言语文明。说普通话，用礼貌语；不说粗话，不讲脏话。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举止文明。讲究卫生，保护环境，不随地吐痰，不乱扔废弃物。</a:t>
            </a:r>
            <a:endParaRPr lang="en-US" altLang="zh-CN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卫生文明。不乱丢垃圾，不随地大小便。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学习文明。按时到校，不迟到，不旷课。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出行文明。遵守交通规则，不乱穿马路，不闯红灯。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55340" y="2975811"/>
            <a:ext cx="6830146" cy="1903470"/>
            <a:chOff x="1271117" y="3096127"/>
            <a:chExt cx="6830146" cy="1903470"/>
          </a:xfrm>
        </p:grpSpPr>
        <p:sp>
          <p:nvSpPr>
            <p:cNvPr id="5" name="矩形 4"/>
            <p:cNvSpPr/>
            <p:nvPr/>
          </p:nvSpPr>
          <p:spPr>
            <a:xfrm>
              <a:off x="1271117" y="3096127"/>
              <a:ext cx="1704694" cy="51980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问题分析</a:t>
              </a:r>
              <a:endPara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71117" y="3615932"/>
              <a:ext cx="6830146" cy="1383665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第二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条举止文明的叙述里，有“讲究卫生”，而第三点卫生文明和第二点重复了。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12143" y="563693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1630014" y="564184"/>
            <a:ext cx="6014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5691" y="2561623"/>
            <a:ext cx="7897045" cy="13220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言语文明。说普通话，用礼貌语；不说粗话，不讲脏话。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举止文明。讲究卫生，保护环境，行动优雅，大方得体。</a:t>
            </a:r>
            <a:endParaRPr lang="en-US" altLang="zh-CN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学习文明。按时到校，不迟到，不旷课。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出行文明。遵守交通规则，不乱穿马路，不闯红灯。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8986" y="985724"/>
            <a:ext cx="7909295" cy="13220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言语文明。说普通话，用礼貌语；不说粗话，不讲脏话。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举止文明。讲究卫生，保护环境，不随地吐痰，不乱扔废弃物。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卫生文明。不乱丢垃圾，不随地大小便。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学习文明。按时到校，不迟到，不旷课。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出行文明。遵守交通规则，不乱穿马路，不闯红灯。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7197" y="967711"/>
            <a:ext cx="399394" cy="134145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6435" y="2561623"/>
            <a:ext cx="399394" cy="1323439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38634" y="4056556"/>
            <a:ext cx="6463558" cy="829945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第二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条增加了“行动”，更为全面；将原来的第三条删除了，这样内容不重复。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630013" y="306058"/>
            <a:ext cx="66407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为什么这样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修改。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143" y="417051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21848" y="922118"/>
            <a:ext cx="429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77508" y="1663809"/>
            <a:ext cx="678581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要针对问题提倡议，不能太空泛。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倡议的内容要分条列点，标上序号。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可从自身、他人、思想、行动方面倡议。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格式要正确，类似书信。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474" y="837567"/>
            <a:ext cx="80210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如果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你有一个想法希望得到大家的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支持，并一起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去实施，可以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写一份倡议书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。如，号召同学节约用水、不使用一次性用品，倡议居民进行垃圾分类。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读读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下面的倡议书，和同学交流写倡议书需要注意什么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L 形 2"/>
          <p:cNvSpPr/>
          <p:nvPr/>
        </p:nvSpPr>
        <p:spPr>
          <a:xfrm flipH="1">
            <a:off x="569495" y="1548062"/>
            <a:ext cx="7668125" cy="2462465"/>
          </a:xfrm>
          <a:prstGeom prst="corner">
            <a:avLst>
              <a:gd name="adj1" fmla="val 75081"/>
              <a:gd name="adj2" fmla="val 191042"/>
            </a:avLst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000" b="1" dirty="0" smtClean="0"/>
          </a:p>
        </p:txBody>
      </p:sp>
      <p:sp>
        <p:nvSpPr>
          <p:cNvPr id="5" name="圆角矩形 4"/>
          <p:cNvSpPr/>
          <p:nvPr/>
        </p:nvSpPr>
        <p:spPr>
          <a:xfrm>
            <a:off x="3637547" y="4042610"/>
            <a:ext cx="1868905" cy="64970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写作内容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752" y="544454"/>
            <a:ext cx="6336632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“节约用水”倡议书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同学们：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国是水资源紧缺的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国家，爱护水资源是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我们每个人的义务。节约用水不能仅仅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是一句口号，我们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还要时时刻刻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从自身做起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为此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向全校同学发出节约用水的倡议，让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从今天起努力做到以下几点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洗漱时，及时关掉水龙头。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一水多用，充分利用水资源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。如，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用淘米水浇花，用洗脸水冲厕所。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制作“节约用水”的标签并张贴。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看到浪费水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行为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要及时劝说并制止。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份倡议，一个承诺，一种责任。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同学们，让我们行动起来吧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1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育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英小学阳光中队全体少先队员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12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45178" y="549441"/>
            <a:ext cx="1355557" cy="369332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标题要鲜明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7156" y="986589"/>
            <a:ext cx="2422359" cy="119888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依据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倡议的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象写称呼。有时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也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可以不用称呼，在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正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文中点出即可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右中括号 5"/>
          <p:cNvSpPr/>
          <p:nvPr/>
        </p:nvSpPr>
        <p:spPr>
          <a:xfrm>
            <a:off x="4363451" y="593739"/>
            <a:ext cx="96253" cy="296779"/>
          </a:xfrm>
          <a:prstGeom prst="rightBracke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4475748" y="742128"/>
            <a:ext cx="206943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右中括号 18"/>
          <p:cNvSpPr/>
          <p:nvPr/>
        </p:nvSpPr>
        <p:spPr>
          <a:xfrm>
            <a:off x="1042736" y="906378"/>
            <a:ext cx="72190" cy="264877"/>
          </a:xfrm>
          <a:prstGeom prst="rightBracke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130969" y="1038907"/>
            <a:ext cx="5414209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右中括号 21"/>
          <p:cNvSpPr/>
          <p:nvPr/>
        </p:nvSpPr>
        <p:spPr>
          <a:xfrm>
            <a:off x="6216315" y="1187115"/>
            <a:ext cx="128337" cy="2943726"/>
          </a:xfrm>
          <a:prstGeom prst="rightBracke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6336849" y="2835440"/>
            <a:ext cx="272714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37155" y="2373775"/>
            <a:ext cx="2430381" cy="923330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正文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写清楚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倡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议的内容，可以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分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点说明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右中括号 25"/>
          <p:cNvSpPr/>
          <p:nvPr/>
        </p:nvSpPr>
        <p:spPr>
          <a:xfrm>
            <a:off x="5717926" y="4442363"/>
            <a:ext cx="151316" cy="531558"/>
          </a:xfrm>
          <a:prstGeom prst="rightBracket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5871411" y="4708142"/>
            <a:ext cx="114289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94356" y="4384977"/>
            <a:ext cx="1852863" cy="646331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最后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要署名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并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写上日期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637547" y="0"/>
            <a:ext cx="1868905" cy="529389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写作格式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12220" y="1169242"/>
            <a:ext cx="4291211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睁</a:t>
            </a:r>
            <a:r>
              <a:rPr lang="zh-CN" altLang="en-US" sz="32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大你的眼睛看一下周围，你觉得哪些问题需要你发出倡议来解决？</a:t>
            </a:r>
            <a:endParaRPr lang="zh-CN" altLang="en-US" sz="32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学习方面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 rot="21064431">
            <a:off x="782532" y="765119"/>
            <a:ext cx="2640713" cy="100983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上课认真听讲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234111" y="3363862"/>
            <a:ext cx="2730343" cy="100983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独立完成作业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5147789" y="727565"/>
            <a:ext cx="2997339" cy="100984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多多阅读课外书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57236" y="3234380"/>
            <a:ext cx="2859164" cy="1009839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考试诚信不作弊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782339" y="762646"/>
            <a:ext cx="2640713" cy="101232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爱护公共卫生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346868" y="3289273"/>
            <a:ext cx="2730343" cy="1012327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节约用水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4939790" y="667407"/>
            <a:ext cx="2985647" cy="101232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上下楼梯注意安全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611114" y="3221529"/>
            <a:ext cx="2920155" cy="101232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同学互帮互助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校园生活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tags/tag1.xml><?xml version="1.0" encoding="utf-8"?>
<p:tagLst xmlns:p="http://schemas.openxmlformats.org/presentationml/2006/main">
  <p:tag name="KSO_WPP_MARK_KEY" val="dcfa8e98-d2a7-4cad-bd29-d58ac3441e79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0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3861</Words>
  <Application>WPS 演示</Application>
  <PresentationFormat>全屏显示(16:9)</PresentationFormat>
  <Paragraphs>394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58" baseType="lpstr">
      <vt:lpstr>Arial</vt:lpstr>
      <vt:lpstr>宋体</vt:lpstr>
      <vt:lpstr>Wingdings</vt:lpstr>
      <vt:lpstr>黑体</vt:lpstr>
      <vt:lpstr>Rockwell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114</cp:revision>
  <dcterms:created xsi:type="dcterms:W3CDTF">2020-03-09T08:43:00Z</dcterms:created>
  <dcterms:modified xsi:type="dcterms:W3CDTF">2022-12-28T06:47:17Z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EFEE03E822614206A51E415E05736E56</vt:lpwstr>
  </property>
</Properties>
</file>