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3"/>
    <p:sldId id="262" r:id="rId5"/>
    <p:sldId id="263" r:id="rId6"/>
    <p:sldId id="264" r:id="rId7"/>
  </p:sldIdLst>
  <p:sldSz cx="9144000" cy="5143500" type="screen16x9"/>
  <p:notesSz cx="6858000" cy="9144000"/>
  <p:custDataLst>
    <p:tags r:id="rId1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2" d="100"/>
          <a:sy n="112" d="100"/>
        </p:scale>
        <p:origin x="-342" y="-90"/>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viewProps" Target="viewProps.xml"/><Relationship Id="rId8" Type="http://schemas.openxmlformats.org/officeDocument/2006/relationships/presProps" Target="presProps.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1" Type="http://schemas.openxmlformats.org/officeDocument/2006/relationships/tags" Target="tags/tag1.xml"/><Relationship Id="rId10" Type="http://schemas.openxmlformats.org/officeDocument/2006/relationships/tableStyles" Target="tableStyles.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B78F13-75E6-4EC6-AF1B-AF7E07F9887E}"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7E77FD-E7F0-4AC8-85A4-9B2AC8FF168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A7E77FD-E7F0-4AC8-85A4-9B2AC8FF168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A7E77FD-E7F0-4AC8-85A4-9B2AC8FF168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A7E77FD-E7F0-4AC8-85A4-9B2AC8FF168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A7E77FD-E7F0-4AC8-85A4-9B2AC8FF168C}" type="slidenum">
              <a:rPr lang="zh-CN" altLang="en-US" smtClean="0">
                <a:solidFill>
                  <a:prstClr val="black"/>
                </a:solidFill>
                <a:latin typeface="Calibri" panose="020F0502020204030204"/>
                <a:ea typeface="宋体" panose="02010600030101010101" pitchFamily="2" charset="-122"/>
              </a:rPr>
            </a:fld>
            <a:endParaRPr lang="zh-CN" altLang="en-US">
              <a:solidFill>
                <a:prstClr val="black"/>
              </a:solidFill>
              <a:latin typeface="Calibri" panose="020F0502020204030204"/>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99"/>
          <p:cNvSpPr txBox="1"/>
          <p:nvPr/>
        </p:nvSpPr>
        <p:spPr>
          <a:xfrm>
            <a:off x="633375" y="123478"/>
            <a:ext cx="6176404" cy="523220"/>
          </a:xfrm>
          <a:prstGeom prst="rect">
            <a:avLst/>
          </a:prstGeom>
          <a:noFill/>
          <a:ln w="9525">
            <a:noFill/>
          </a:ln>
        </p:spPr>
        <p:txBody>
          <a:bodyPr wrap="square">
            <a:spAutoFit/>
          </a:bodyPr>
          <a:lstStyle/>
          <a:p>
            <a:pPr indent="0" algn="ctr"/>
            <a:r>
              <a:rPr lang="zh-CN" altLang="en-US" sz="2800" b="1" dirty="0">
                <a:latin typeface="楷体" panose="02010609060101010101" pitchFamily="49" charset="-122"/>
                <a:ea typeface="楷体" panose="02010609060101010101" pitchFamily="49" charset="-122"/>
              </a:rPr>
              <a:t>加强思想道德建设的倡议书</a:t>
            </a:r>
            <a:endParaRPr lang="zh-CN" altLang="en-US" sz="2800" b="1" dirty="0">
              <a:latin typeface="楷体" panose="02010609060101010101" pitchFamily="49" charset="-122"/>
              <a:ea typeface="楷体" panose="02010609060101010101" pitchFamily="49" charset="-122"/>
            </a:endParaRPr>
          </a:p>
        </p:txBody>
      </p:sp>
      <p:sp>
        <p:nvSpPr>
          <p:cNvPr id="6" name="矩形 5"/>
          <p:cNvSpPr/>
          <p:nvPr/>
        </p:nvSpPr>
        <p:spPr>
          <a:xfrm>
            <a:off x="323528" y="627534"/>
            <a:ext cx="6813978" cy="4500245"/>
          </a:xfrm>
          <a:prstGeom prst="rect">
            <a:avLst/>
          </a:prstGeom>
          <a:noFill/>
        </p:spPr>
        <p:txBody>
          <a:bodyPr wrap="square" lIns="68580" tIns="34290" rIns="68580" bIns="34290">
            <a:spAutoFit/>
          </a:bodyPr>
          <a:lstStyle/>
          <a:p>
            <a:pPr algn="just">
              <a:lnSpc>
                <a:spcPct val="120000"/>
              </a:lnSpc>
              <a:spcAft>
                <a:spcPts val="0"/>
              </a:spcAft>
            </a:pPr>
            <a:r>
              <a:rPr lang="zh-CN" altLang="zh-CN" sz="2000" b="1" kern="100" dirty="0">
                <a:latin typeface="楷体" panose="02010609060101010101" pitchFamily="49" charset="-122"/>
                <a:ea typeface="楷体" panose="02010609060101010101" pitchFamily="49" charset="-122"/>
                <a:cs typeface="宋体" panose="02010600030101010101" pitchFamily="2" charset="-122"/>
              </a:rPr>
              <a:t>亲爱的同学们：</a:t>
            </a:r>
            <a:endParaRPr lang="zh-CN" altLang="zh-CN" sz="2000" b="1" kern="100" dirty="0">
              <a:latin typeface="楷体" panose="02010609060101010101" pitchFamily="49" charset="-122"/>
              <a:ea typeface="楷体" panose="02010609060101010101" pitchFamily="49" charset="-122"/>
              <a:cs typeface="Times New Roman" panose="02020603050405020304" pitchFamily="18" charset="0"/>
            </a:endParaRPr>
          </a:p>
          <a:p>
            <a:pPr algn="just">
              <a:lnSpc>
                <a:spcPct val="120000"/>
              </a:lnSpc>
              <a:spcAft>
                <a:spcPts val="0"/>
              </a:spcAft>
            </a:pPr>
            <a:r>
              <a:rPr lang="en-US" altLang="zh-CN" sz="2000" b="1" kern="100" dirty="0" smtClean="0">
                <a:latin typeface="楷体" panose="02010609060101010101" pitchFamily="49" charset="-122"/>
                <a:ea typeface="楷体" panose="02010609060101010101" pitchFamily="49" charset="-122"/>
                <a:cs typeface="宋体" panose="02010600030101010101" pitchFamily="2" charset="-122"/>
              </a:rPr>
              <a:t>    </a:t>
            </a:r>
            <a:r>
              <a:rPr lang="zh-CN" altLang="zh-CN" sz="2000" b="1" kern="100" dirty="0" smtClean="0">
                <a:latin typeface="楷体" panose="02010609060101010101" pitchFamily="49" charset="-122"/>
                <a:ea typeface="楷体" panose="02010609060101010101" pitchFamily="49" charset="-122"/>
                <a:cs typeface="宋体" panose="02010600030101010101" pitchFamily="2" charset="-122"/>
              </a:rPr>
              <a:t>加强</a:t>
            </a:r>
            <a:r>
              <a:rPr lang="zh-CN" altLang="zh-CN" sz="2000" b="1" kern="100" dirty="0">
                <a:latin typeface="楷体" panose="02010609060101010101" pitchFamily="49" charset="-122"/>
                <a:ea typeface="楷体" panose="02010609060101010101" pitchFamily="49" charset="-122"/>
                <a:cs typeface="宋体" panose="02010600030101010101" pitchFamily="2" charset="-122"/>
              </a:rPr>
              <a:t>未成年人思想道德建设，是学校教育的重要内容。</a:t>
            </a:r>
            <a:r>
              <a:rPr lang="zh-CN" altLang="zh-CN" sz="2000" b="1" kern="100" dirty="0">
                <a:solidFill>
                  <a:srgbClr val="C00000"/>
                </a:solidFill>
                <a:latin typeface="楷体" panose="02010609060101010101" pitchFamily="49" charset="-122"/>
                <a:ea typeface="楷体" panose="02010609060101010101" pitchFamily="49" charset="-122"/>
                <a:cs typeface="宋体" panose="02010600030101010101" pitchFamily="2" charset="-122"/>
              </a:rPr>
              <a:t>我们平时在报刊、电视和网络上，经常看到党和国家领导人关心未成年人健康成长的新闻，也能感受到学校领导和老师对我们不断加强思想道德教育。为了把我们培养成德智体美劳全面发展的社会主义建设者和接班人，全社会是多么关心我们的成长啊！</a:t>
            </a:r>
            <a:r>
              <a:rPr lang="zh-CN" altLang="zh-CN" sz="2000" b="1" kern="100" dirty="0">
                <a:latin typeface="楷体" panose="02010609060101010101" pitchFamily="49" charset="-122"/>
                <a:ea typeface="楷体" panose="02010609060101010101" pitchFamily="49" charset="-122"/>
                <a:cs typeface="宋体" panose="02010600030101010101" pitchFamily="2" charset="-122"/>
              </a:rPr>
              <a:t>在此，我们向全校同学发出加强自身思想道德建设的倡议：</a:t>
            </a:r>
            <a:endParaRPr lang="zh-CN" altLang="zh-CN" sz="2000" b="1" kern="100" dirty="0">
              <a:latin typeface="楷体" panose="02010609060101010101" pitchFamily="49" charset="-122"/>
              <a:ea typeface="楷体" panose="02010609060101010101" pitchFamily="49" charset="-122"/>
              <a:cs typeface="Times New Roman" panose="02020603050405020304" pitchFamily="18" charset="0"/>
            </a:endParaRPr>
          </a:p>
          <a:p>
            <a:pPr algn="just">
              <a:lnSpc>
                <a:spcPct val="120000"/>
              </a:lnSpc>
              <a:spcAft>
                <a:spcPts val="0"/>
              </a:spcAft>
            </a:pPr>
            <a:r>
              <a:rPr lang="en-US" altLang="zh-CN" sz="2000" b="1" kern="100" dirty="0" smtClean="0">
                <a:latin typeface="楷体" panose="02010609060101010101" pitchFamily="49" charset="-122"/>
                <a:ea typeface="楷体" panose="02010609060101010101" pitchFamily="49" charset="-122"/>
                <a:cs typeface="宋体" panose="02010600030101010101" pitchFamily="2" charset="-122"/>
              </a:rPr>
              <a:t>    </a:t>
            </a:r>
            <a:r>
              <a:rPr lang="zh-CN" altLang="zh-CN" sz="2000" b="1" kern="100" dirty="0" smtClean="0">
                <a:latin typeface="楷体" panose="02010609060101010101" pitchFamily="49" charset="-122"/>
                <a:ea typeface="楷体" panose="02010609060101010101" pitchFamily="49" charset="-122"/>
                <a:cs typeface="宋体" panose="02010600030101010101" pitchFamily="2" charset="-122"/>
              </a:rPr>
              <a:t>一</a:t>
            </a:r>
            <a:r>
              <a:rPr lang="zh-CN" altLang="zh-CN" sz="2000" b="1" kern="100" dirty="0">
                <a:latin typeface="楷体" panose="02010609060101010101" pitchFamily="49" charset="-122"/>
                <a:ea typeface="楷体" panose="02010609060101010101" pitchFamily="49" charset="-122"/>
                <a:cs typeface="宋体" panose="02010600030101010101" pitchFamily="2" charset="-122"/>
              </a:rPr>
              <a:t>、立志成才，报效祖国。</a:t>
            </a:r>
            <a:r>
              <a:rPr lang="zh-CN" altLang="zh-CN" sz="2000" b="1" kern="100" dirty="0">
                <a:solidFill>
                  <a:srgbClr val="C00000"/>
                </a:solidFill>
                <a:latin typeface="楷体" panose="02010609060101010101" pitchFamily="49" charset="-122"/>
                <a:ea typeface="楷体" panose="02010609060101010101" pitchFamily="49" charset="-122"/>
                <a:cs typeface="宋体" panose="02010600030101010101" pitchFamily="2" charset="-122"/>
              </a:rPr>
              <a:t>我们要热爱自己的祖国，把实现中华民族伟大复兴的中国梦作为自己的最大梦。我们要树立立志成才、报效祖国的宏大理想。我们要时刻记住自己是一名中国人，时刻牢记建设美丽中国的神圣使命。</a:t>
            </a:r>
            <a:endParaRPr lang="zh-CN" altLang="zh-CN" sz="2000" b="1" kern="100" dirty="0">
              <a:latin typeface="楷体" panose="02010609060101010101" pitchFamily="49" charset="-122"/>
              <a:ea typeface="楷体" panose="02010609060101010101" pitchFamily="49" charset="-122"/>
              <a:cs typeface="Times New Roman" panose="02020603050405020304" pitchFamily="18" charset="0"/>
            </a:endParaRPr>
          </a:p>
        </p:txBody>
      </p:sp>
      <p:sp>
        <p:nvSpPr>
          <p:cNvPr id="8" name="矩形 7"/>
          <p:cNvSpPr/>
          <p:nvPr/>
        </p:nvSpPr>
        <p:spPr>
          <a:xfrm>
            <a:off x="7236296" y="789239"/>
            <a:ext cx="1718175" cy="1323439"/>
          </a:xfrm>
          <a:prstGeom prst="rect">
            <a:avLst/>
          </a:prstGeom>
        </p:spPr>
        <p:txBody>
          <a:bodyPr wrap="square">
            <a:spAutoFit/>
          </a:bodyPr>
          <a:lstStyle/>
          <a:p>
            <a:pPr lvl="0"/>
            <a:r>
              <a:rPr lang="zh-CN" altLang="en-US" sz="2000" b="1" dirty="0" smtClean="0">
                <a:solidFill>
                  <a:prstClr val="black"/>
                </a:solidFill>
                <a:latin typeface="宋体" panose="02010600030101010101" pitchFamily="2" charset="-122"/>
                <a:ea typeface="宋体" panose="02010600030101010101" pitchFamily="2" charset="-122"/>
                <a:cs typeface="仿宋" panose="02010609060101010101" charset="-122"/>
              </a:rPr>
              <a:t>开篇</a:t>
            </a:r>
            <a:r>
              <a:rPr lang="zh-CN" altLang="en-US" sz="2000" b="1" dirty="0">
                <a:solidFill>
                  <a:prstClr val="black"/>
                </a:solidFill>
                <a:latin typeface="宋体" panose="02010600030101010101" pitchFamily="2" charset="-122"/>
                <a:ea typeface="宋体" panose="02010600030101010101" pitchFamily="2" charset="-122"/>
                <a:cs typeface="仿宋" panose="02010609060101010101" charset="-122"/>
              </a:rPr>
              <a:t>讲述时代背景，思路开阔，指出发出倡议的动机</a:t>
            </a:r>
            <a:r>
              <a:rPr lang="zh-CN" altLang="en-US" sz="2000" b="1" dirty="0" smtClean="0">
                <a:solidFill>
                  <a:prstClr val="black"/>
                </a:solidFill>
                <a:latin typeface="宋体" panose="02010600030101010101" pitchFamily="2" charset="-122"/>
                <a:ea typeface="宋体" panose="02010600030101010101" pitchFamily="2" charset="-122"/>
                <a:cs typeface="仿宋" panose="02010609060101010101" charset="-122"/>
              </a:rPr>
              <a:t>。</a:t>
            </a:r>
            <a:endParaRPr lang="zh-CN" altLang="en-US" sz="2000" b="1" dirty="0">
              <a:solidFill>
                <a:prstClr val="black"/>
              </a:solidFill>
              <a:latin typeface="宋体" panose="02010600030101010101" pitchFamily="2" charset="-122"/>
              <a:ea typeface="宋体" panose="02010600030101010101" pitchFamily="2" charset="-122"/>
              <a:cs typeface="仿宋" panose="02010609060101010101" charset="-122"/>
            </a:endParaRPr>
          </a:p>
        </p:txBody>
      </p:sp>
      <p:cxnSp>
        <p:nvCxnSpPr>
          <p:cNvPr id="3" name="直接连接符 2"/>
          <p:cNvCxnSpPr/>
          <p:nvPr/>
        </p:nvCxnSpPr>
        <p:spPr>
          <a:xfrm>
            <a:off x="7164288" y="699542"/>
            <a:ext cx="0" cy="3960440"/>
          </a:xfrm>
          <a:prstGeom prst="line">
            <a:avLst/>
          </a:prstGeom>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236296" y="3579862"/>
            <a:ext cx="1718175" cy="1323439"/>
          </a:xfrm>
          <a:prstGeom prst="rect">
            <a:avLst/>
          </a:prstGeom>
        </p:spPr>
        <p:txBody>
          <a:bodyPr wrap="square">
            <a:spAutoFit/>
          </a:bodyPr>
          <a:lstStyle/>
          <a:p>
            <a:pPr lvl="0"/>
            <a:r>
              <a:rPr lang="zh-CN" altLang="en-US" sz="2000" b="1" dirty="0" smtClean="0">
                <a:solidFill>
                  <a:prstClr val="black"/>
                </a:solidFill>
                <a:latin typeface="宋体" panose="02010600030101010101" pitchFamily="2" charset="-122"/>
                <a:ea typeface="宋体" panose="02010600030101010101" pitchFamily="2" charset="-122"/>
                <a:cs typeface="仿宋" panose="02010609060101010101" charset="-122"/>
              </a:rPr>
              <a:t>首先</a:t>
            </a:r>
            <a:r>
              <a:rPr lang="zh-CN" altLang="en-US" sz="2000" b="1" dirty="0">
                <a:solidFill>
                  <a:prstClr val="black"/>
                </a:solidFill>
                <a:latin typeface="宋体" panose="02010600030101010101" pitchFamily="2" charset="-122"/>
                <a:ea typeface="宋体" panose="02010600030101010101" pitchFamily="2" charset="-122"/>
                <a:cs typeface="仿宋" panose="02010609060101010101" charset="-122"/>
              </a:rPr>
              <a:t>提到的是热爱祖国，立志成才的远大理想</a:t>
            </a:r>
            <a:r>
              <a:rPr lang="zh-CN" altLang="en-US" sz="2000" b="1" dirty="0" smtClean="0">
                <a:solidFill>
                  <a:prstClr val="black"/>
                </a:solidFill>
                <a:latin typeface="宋体" panose="02010600030101010101" pitchFamily="2" charset="-122"/>
                <a:ea typeface="宋体" panose="02010600030101010101" pitchFamily="2" charset="-122"/>
                <a:cs typeface="仿宋" panose="02010609060101010101" charset="-122"/>
              </a:rPr>
              <a:t>。</a:t>
            </a:r>
            <a:endParaRPr lang="zh-CN" altLang="en-US" sz="2000" b="1" dirty="0">
              <a:solidFill>
                <a:prstClr val="black"/>
              </a:solidFill>
              <a:latin typeface="宋体" panose="02010600030101010101" pitchFamily="2" charset="-122"/>
              <a:ea typeface="宋体" panose="02010600030101010101" pitchFamily="2" charset="-122"/>
              <a:cs typeface="仿宋"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98588" y="126501"/>
            <a:ext cx="6575548" cy="4869815"/>
          </a:xfrm>
          <a:prstGeom prst="rect">
            <a:avLst/>
          </a:prstGeom>
        </p:spPr>
        <p:txBody>
          <a:bodyPr wrap="square" lIns="68580" tIns="34290" rIns="68580" bIns="34290">
            <a:spAutoFit/>
          </a:bodyPr>
          <a:lstStyle/>
          <a:p>
            <a:pPr algn="just">
              <a:lnSpc>
                <a:spcPct val="120000"/>
              </a:lnSpc>
              <a:spcAft>
                <a:spcPts val="0"/>
              </a:spcAft>
            </a:pPr>
            <a:r>
              <a:rPr lang="en-US" altLang="zh-CN" sz="2000" b="1" kern="100" dirty="0" smtClean="0">
                <a:latin typeface="楷体" panose="02010609060101010101" pitchFamily="49" charset="-122"/>
                <a:ea typeface="楷体" panose="02010609060101010101" pitchFamily="49" charset="-122"/>
                <a:cs typeface="宋体" panose="02010600030101010101" pitchFamily="2" charset="-122"/>
              </a:rPr>
              <a:t>    </a:t>
            </a:r>
            <a:r>
              <a:rPr lang="zh-CN" altLang="zh-CN" sz="2000" b="1" kern="100" dirty="0" smtClean="0">
                <a:latin typeface="楷体" panose="02010609060101010101" pitchFamily="49" charset="-122"/>
                <a:ea typeface="楷体" panose="02010609060101010101" pitchFamily="49" charset="-122"/>
                <a:cs typeface="宋体" panose="02010600030101010101" pitchFamily="2" charset="-122"/>
              </a:rPr>
              <a:t>二</a:t>
            </a:r>
            <a:r>
              <a:rPr lang="zh-CN" altLang="zh-CN" sz="2000" b="1" kern="100" dirty="0">
                <a:latin typeface="楷体" panose="02010609060101010101" pitchFamily="49" charset="-122"/>
                <a:ea typeface="楷体" panose="02010609060101010101" pitchFamily="49" charset="-122"/>
                <a:cs typeface="宋体" panose="02010600030101010101" pitchFamily="2" charset="-122"/>
              </a:rPr>
              <a:t>、勤奋学习，热爱科学。当今世界，科学技术突飞猛进，科技改变世界，科技改变生活。在各个国家之间竞争中，科学技术的发展起到了决定性作用。</a:t>
            </a:r>
            <a:r>
              <a:rPr lang="zh-CN" altLang="zh-CN" sz="2000" b="1" kern="100" dirty="0">
                <a:solidFill>
                  <a:srgbClr val="C00000"/>
                </a:solidFill>
                <a:latin typeface="楷体" panose="02010609060101010101" pitchFamily="49" charset="-122"/>
                <a:ea typeface="楷体" panose="02010609060101010101" pitchFamily="49" charset="-122"/>
                <a:cs typeface="宋体" panose="02010600030101010101" pitchFamily="2" charset="-122"/>
              </a:rPr>
              <a:t>因此，我们要从小勤奋学习，掌握现代科学技术，热爱科学，学习科学，传播科学，将来通过所学习的科学知识，把祖国建设得更加繁荣富强。</a:t>
            </a:r>
            <a:endParaRPr lang="zh-CN" altLang="zh-CN" sz="2000" b="1" kern="100" dirty="0">
              <a:latin typeface="楷体" panose="02010609060101010101" pitchFamily="49" charset="-122"/>
              <a:ea typeface="楷体" panose="02010609060101010101" pitchFamily="49" charset="-122"/>
              <a:cs typeface="Times New Roman" panose="02020603050405020304" pitchFamily="18" charset="0"/>
            </a:endParaRPr>
          </a:p>
          <a:p>
            <a:pPr algn="just">
              <a:lnSpc>
                <a:spcPct val="120000"/>
              </a:lnSpc>
              <a:spcAft>
                <a:spcPts val="0"/>
              </a:spcAft>
            </a:pPr>
            <a:r>
              <a:rPr lang="en-US" altLang="zh-CN" sz="2000" b="1" kern="100" dirty="0" smtClean="0">
                <a:latin typeface="楷体" panose="02010609060101010101" pitchFamily="49" charset="-122"/>
                <a:ea typeface="楷体" panose="02010609060101010101" pitchFamily="49" charset="-122"/>
                <a:cs typeface="宋体" panose="02010600030101010101" pitchFamily="2" charset="-122"/>
              </a:rPr>
              <a:t>    </a:t>
            </a:r>
            <a:r>
              <a:rPr lang="zh-CN" altLang="zh-CN" sz="2000" b="1" kern="100" dirty="0" smtClean="0">
                <a:latin typeface="楷体" panose="02010609060101010101" pitchFamily="49" charset="-122"/>
                <a:ea typeface="楷体" panose="02010609060101010101" pitchFamily="49" charset="-122"/>
                <a:cs typeface="宋体" panose="02010600030101010101" pitchFamily="2" charset="-122"/>
              </a:rPr>
              <a:t>三</a:t>
            </a:r>
            <a:r>
              <a:rPr lang="zh-CN" altLang="zh-CN" sz="2000" b="1" kern="100" dirty="0">
                <a:latin typeface="楷体" panose="02010609060101010101" pitchFamily="49" charset="-122"/>
                <a:ea typeface="楷体" panose="02010609060101010101" pitchFamily="49" charset="-122"/>
                <a:cs typeface="宋体" panose="02010600030101010101" pitchFamily="2" charset="-122"/>
              </a:rPr>
              <a:t>、文明修身，健全人格</a:t>
            </a:r>
            <a:r>
              <a:rPr lang="zh-CN" altLang="zh-CN" sz="2000" b="1" kern="100" dirty="0" smtClean="0">
                <a:latin typeface="楷体" panose="02010609060101010101" pitchFamily="49" charset="-122"/>
                <a:ea typeface="楷体" panose="02010609060101010101" pitchFamily="49" charset="-122"/>
                <a:cs typeface="宋体" panose="02010600030101010101" pitchFamily="2" charset="-122"/>
              </a:rPr>
              <a:t>。我们</a:t>
            </a:r>
            <a:r>
              <a:rPr lang="zh-CN" altLang="zh-CN" sz="2000" b="1" kern="100" dirty="0">
                <a:latin typeface="楷体" panose="02010609060101010101" pitchFamily="49" charset="-122"/>
                <a:ea typeface="楷体" panose="02010609060101010101" pitchFamily="49" charset="-122"/>
                <a:cs typeface="宋体" panose="02010600030101010101" pitchFamily="2" charset="-122"/>
              </a:rPr>
              <a:t>是祖国的未来，民族的希望。我们要大力弘扬社会主义核心价值观，严格遵守《中小学生守则》和中小学生日常行为规范，努力培养自己的核心素养，</a:t>
            </a:r>
            <a:r>
              <a:rPr lang="zh-CN" altLang="zh-CN" sz="2000" b="1" kern="100" dirty="0">
                <a:solidFill>
                  <a:srgbClr val="C00000"/>
                </a:solidFill>
                <a:latin typeface="楷体" panose="02010609060101010101" pitchFamily="49" charset="-122"/>
                <a:ea typeface="楷体" panose="02010609060101010101" pitchFamily="49" charset="-122"/>
                <a:cs typeface="宋体" panose="02010600030101010101" pitchFamily="2" charset="-122"/>
              </a:rPr>
              <a:t>学会交流与合作，加强体育锻炼，遵守法律法规，维护社会公德，养成文明的行为习惯，塑造良好的心理品质，培养健全的人格，培育健康向上的审美情趣和高尚的道德情操。 </a:t>
            </a:r>
            <a:endParaRPr lang="zh-CN" altLang="zh-CN" sz="2000" b="1" kern="100" dirty="0">
              <a:latin typeface="楷体" panose="02010609060101010101" pitchFamily="49" charset="-122"/>
              <a:ea typeface="楷体" panose="02010609060101010101" pitchFamily="49" charset="-122"/>
              <a:cs typeface="Times New Roman" panose="02020603050405020304" pitchFamily="18" charset="0"/>
            </a:endParaRPr>
          </a:p>
        </p:txBody>
      </p:sp>
      <p:sp>
        <p:nvSpPr>
          <p:cNvPr id="8" name="矩形 7"/>
          <p:cNvSpPr/>
          <p:nvPr/>
        </p:nvSpPr>
        <p:spPr>
          <a:xfrm>
            <a:off x="7164288" y="483518"/>
            <a:ext cx="1895028" cy="1015663"/>
          </a:xfrm>
          <a:prstGeom prst="rect">
            <a:avLst/>
          </a:prstGeom>
        </p:spPr>
        <p:txBody>
          <a:bodyPr wrap="square">
            <a:spAutoFit/>
          </a:bodyPr>
          <a:lstStyle/>
          <a:p>
            <a:pPr lvl="0"/>
            <a:r>
              <a:rPr lang="zh-CN" altLang="en-US" sz="2000" b="1" dirty="0">
                <a:solidFill>
                  <a:prstClr val="black"/>
                </a:solidFill>
                <a:latin typeface="宋体" panose="02010600030101010101" pitchFamily="2" charset="-122"/>
                <a:ea typeface="宋体" panose="02010600030101010101" pitchFamily="2" charset="-122"/>
                <a:cs typeface="仿宋" panose="02010609060101010101" charset="-122"/>
              </a:rPr>
              <a:t>其次提出的是学习上的思想要求。                     </a:t>
            </a:r>
            <a:endParaRPr lang="zh-CN" altLang="en-US" sz="2000" b="1" dirty="0">
              <a:solidFill>
                <a:prstClr val="black"/>
              </a:solidFill>
              <a:latin typeface="宋体" panose="02010600030101010101" pitchFamily="2" charset="-122"/>
              <a:ea typeface="宋体" panose="02010600030101010101" pitchFamily="2" charset="-122"/>
              <a:cs typeface="仿宋" panose="02010609060101010101" charset="-122"/>
            </a:endParaRPr>
          </a:p>
        </p:txBody>
      </p:sp>
      <p:cxnSp>
        <p:nvCxnSpPr>
          <p:cNvPr id="5" name="直接连接符 4"/>
          <p:cNvCxnSpPr/>
          <p:nvPr/>
        </p:nvCxnSpPr>
        <p:spPr>
          <a:xfrm>
            <a:off x="7164288" y="627534"/>
            <a:ext cx="0" cy="3960440"/>
          </a:xfrm>
          <a:prstGeom prst="line">
            <a:avLst/>
          </a:prstGeom>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164288" y="3592056"/>
            <a:ext cx="1895028" cy="707886"/>
          </a:xfrm>
          <a:prstGeom prst="rect">
            <a:avLst/>
          </a:prstGeom>
        </p:spPr>
        <p:txBody>
          <a:bodyPr wrap="square">
            <a:spAutoFit/>
          </a:bodyPr>
          <a:lstStyle/>
          <a:p>
            <a:pPr lvl="0"/>
            <a:r>
              <a:rPr lang="zh-CN" altLang="en-US" sz="2000" b="1" dirty="0" smtClean="0">
                <a:solidFill>
                  <a:prstClr val="black"/>
                </a:solidFill>
                <a:latin typeface="宋体" panose="02010600030101010101" pitchFamily="2" charset="-122"/>
                <a:ea typeface="宋体" panose="02010600030101010101" pitchFamily="2" charset="-122"/>
                <a:cs typeface="仿宋" panose="02010609060101010101" charset="-122"/>
              </a:rPr>
              <a:t>之后</a:t>
            </a:r>
            <a:r>
              <a:rPr lang="zh-CN" altLang="en-US" sz="2000" b="1" dirty="0">
                <a:solidFill>
                  <a:prstClr val="black"/>
                </a:solidFill>
                <a:latin typeface="宋体" panose="02010600030101010101" pitchFamily="2" charset="-122"/>
                <a:ea typeface="宋体" panose="02010600030101010101" pitchFamily="2" charset="-122"/>
                <a:cs typeface="仿宋" panose="02010609060101010101" charset="-122"/>
              </a:rPr>
              <a:t>提出修身方面的要求。 </a:t>
            </a:r>
            <a:endParaRPr lang="zh-CN" altLang="en-US" sz="2000" b="1" dirty="0">
              <a:solidFill>
                <a:prstClr val="black"/>
              </a:solidFill>
              <a:latin typeface="宋体" panose="02010600030101010101" pitchFamily="2" charset="-122"/>
              <a:ea typeface="宋体" panose="02010600030101010101" pitchFamily="2" charset="-122"/>
              <a:cs typeface="仿宋"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51520" y="1347614"/>
            <a:ext cx="6575548" cy="2284095"/>
          </a:xfrm>
          <a:prstGeom prst="rect">
            <a:avLst/>
          </a:prstGeom>
        </p:spPr>
        <p:txBody>
          <a:bodyPr wrap="square" lIns="68580" tIns="34290" rIns="68580" bIns="34290">
            <a:spAutoFit/>
          </a:bodyPr>
          <a:lstStyle/>
          <a:p>
            <a:pPr algn="just">
              <a:lnSpc>
                <a:spcPct val="120000"/>
              </a:lnSpc>
              <a:spcAft>
                <a:spcPts val="0"/>
              </a:spcAft>
            </a:pPr>
            <a:r>
              <a:rPr lang="en-US" altLang="zh-CN" sz="2000" b="1" kern="100" dirty="0" smtClean="0">
                <a:latin typeface="楷体" panose="02010609060101010101" pitchFamily="49" charset="-122"/>
                <a:ea typeface="楷体" panose="02010609060101010101" pitchFamily="49" charset="-122"/>
                <a:cs typeface="宋体" panose="02010600030101010101" pitchFamily="2" charset="-122"/>
              </a:rPr>
              <a:t>    </a:t>
            </a:r>
            <a:r>
              <a:rPr lang="zh-CN" altLang="zh-CN" sz="2000" b="1" kern="100" dirty="0" smtClean="0">
                <a:latin typeface="楷体" panose="02010609060101010101" pitchFamily="49" charset="-122"/>
                <a:ea typeface="楷体" panose="02010609060101010101" pitchFamily="49" charset="-122"/>
                <a:cs typeface="宋体" panose="02010600030101010101" pitchFamily="2" charset="-122"/>
              </a:rPr>
              <a:t>同学们</a:t>
            </a:r>
            <a:r>
              <a:rPr lang="zh-CN" altLang="zh-CN" sz="2000" b="1" kern="100" dirty="0">
                <a:latin typeface="楷体" panose="02010609060101010101" pitchFamily="49" charset="-122"/>
                <a:ea typeface="楷体" panose="02010609060101010101" pitchFamily="49" charset="-122"/>
                <a:cs typeface="宋体" panose="02010600030101010101" pitchFamily="2" charset="-122"/>
              </a:rPr>
              <a:t>，</a:t>
            </a:r>
            <a:r>
              <a:rPr lang="zh-CN" altLang="zh-CN" sz="2000" b="1" kern="100" dirty="0">
                <a:solidFill>
                  <a:srgbClr val="C00000"/>
                </a:solidFill>
                <a:latin typeface="楷体" panose="02010609060101010101" pitchFamily="49" charset="-122"/>
                <a:ea typeface="楷体" panose="02010609060101010101" pitchFamily="49" charset="-122"/>
                <a:cs typeface="宋体" panose="02010600030101010101" pitchFamily="2" charset="-122"/>
              </a:rPr>
              <a:t>让我们从现在做起，从一言一行做起，从每一天做起，时刻严格要求自己，不断提高自己的思想道德修养，不断规范自己的言行举止，为成长为中国特色社会主义事业的合格建设者和可靠接班人而努力奋斗吧！</a:t>
            </a:r>
            <a:r>
              <a:rPr lang="en-US" altLang="zh-CN" sz="2000" b="1" kern="100" dirty="0">
                <a:latin typeface="楷体" panose="02010609060101010101" pitchFamily="49" charset="-122"/>
                <a:ea typeface="楷体" panose="02010609060101010101" pitchFamily="49" charset="-122"/>
                <a:cs typeface="宋体" panose="02010600030101010101" pitchFamily="2" charset="-122"/>
              </a:rPr>
              <a:t>  </a:t>
            </a:r>
            <a:endParaRPr lang="zh-CN" altLang="zh-CN" sz="2000" b="1" kern="100" dirty="0">
              <a:latin typeface="楷体" panose="02010609060101010101" pitchFamily="49" charset="-122"/>
              <a:ea typeface="楷体" panose="02010609060101010101" pitchFamily="49" charset="-122"/>
              <a:cs typeface="Times New Roman" panose="02020603050405020304" pitchFamily="18" charset="0"/>
            </a:endParaRPr>
          </a:p>
          <a:p>
            <a:pPr algn="just">
              <a:lnSpc>
                <a:spcPct val="120000"/>
              </a:lnSpc>
              <a:spcAft>
                <a:spcPts val="0"/>
              </a:spcAft>
            </a:pPr>
            <a:r>
              <a:rPr lang="en-US" altLang="zh-CN" sz="2000" b="1" kern="100" dirty="0">
                <a:latin typeface="楷体" panose="02010609060101010101" pitchFamily="49" charset="-122"/>
                <a:ea typeface="楷体" panose="02010609060101010101" pitchFamily="49" charset="-122"/>
                <a:cs typeface="宋体" panose="02010600030101010101" pitchFamily="2" charset="-122"/>
              </a:rPr>
              <a:t>                            </a:t>
            </a:r>
            <a:r>
              <a:rPr lang="en-US" altLang="zh-CN" sz="2000" b="1" kern="100" dirty="0" smtClean="0">
                <a:latin typeface="楷体" panose="02010609060101010101" pitchFamily="49" charset="-122"/>
                <a:ea typeface="楷体" panose="02010609060101010101" pitchFamily="49" charset="-122"/>
                <a:cs typeface="宋体" panose="02010600030101010101" pitchFamily="2" charset="-122"/>
              </a:rPr>
              <a:t>         </a:t>
            </a:r>
            <a:r>
              <a:rPr lang="zh-CN" altLang="zh-CN" sz="2000" b="1" kern="100" dirty="0" smtClean="0">
                <a:latin typeface="楷体" panose="02010609060101010101" pitchFamily="49" charset="-122"/>
                <a:ea typeface="楷体" panose="02010609060101010101" pitchFamily="49" charset="-122"/>
                <a:cs typeface="宋体" panose="02010600030101010101" pitchFamily="2" charset="-122"/>
              </a:rPr>
              <a:t>倡议</a:t>
            </a:r>
            <a:r>
              <a:rPr lang="zh-CN" altLang="zh-CN" sz="2000" b="1" kern="100" dirty="0">
                <a:latin typeface="楷体" panose="02010609060101010101" pitchFamily="49" charset="-122"/>
                <a:ea typeface="楷体" panose="02010609060101010101" pitchFamily="49" charset="-122"/>
                <a:cs typeface="宋体" panose="02010600030101010101" pitchFamily="2" charset="-122"/>
              </a:rPr>
              <a:t>人： 李维</a:t>
            </a:r>
            <a:endParaRPr lang="zh-CN" altLang="zh-CN" sz="2000" b="1" kern="100" dirty="0">
              <a:latin typeface="楷体" panose="02010609060101010101" pitchFamily="49" charset="-122"/>
              <a:ea typeface="楷体" panose="02010609060101010101" pitchFamily="49" charset="-122"/>
              <a:cs typeface="Times New Roman" panose="02020603050405020304" pitchFamily="18" charset="0"/>
            </a:endParaRPr>
          </a:p>
          <a:p>
            <a:pPr>
              <a:lnSpc>
                <a:spcPct val="120000"/>
              </a:lnSpc>
            </a:pPr>
            <a:r>
              <a:rPr lang="en-US" altLang="zh-CN" sz="2000" b="1" kern="100" dirty="0">
                <a:latin typeface="楷体" panose="02010609060101010101" pitchFamily="49" charset="-122"/>
                <a:ea typeface="楷体" panose="02010609060101010101" pitchFamily="49" charset="-122"/>
                <a:cs typeface="宋体" panose="02010600030101010101" pitchFamily="2" charset="-122"/>
              </a:rPr>
              <a:t>                               </a:t>
            </a:r>
            <a:r>
              <a:rPr lang="en-US" altLang="zh-CN" sz="2000" b="1" kern="100" dirty="0" smtClean="0">
                <a:latin typeface="楷体" panose="02010609060101010101" pitchFamily="49" charset="-122"/>
                <a:ea typeface="楷体" panose="02010609060101010101" pitchFamily="49" charset="-122"/>
                <a:cs typeface="宋体" panose="02010600030101010101" pitchFamily="2" charset="-122"/>
              </a:rPr>
              <a:t>            5</a:t>
            </a:r>
            <a:r>
              <a:rPr lang="zh-CN" altLang="zh-CN" sz="2000" b="1" kern="100" dirty="0">
                <a:latin typeface="楷体" panose="02010609060101010101" pitchFamily="49" charset="-122"/>
                <a:ea typeface="楷体" panose="02010609060101010101" pitchFamily="49" charset="-122"/>
                <a:cs typeface="宋体" panose="02010600030101010101" pitchFamily="2" charset="-122"/>
              </a:rPr>
              <a:t>月</a:t>
            </a:r>
            <a:r>
              <a:rPr lang="en-US" altLang="zh-CN" sz="2000" b="1" kern="100" dirty="0">
                <a:latin typeface="楷体" panose="02010609060101010101" pitchFamily="49" charset="-122"/>
                <a:ea typeface="楷体" panose="02010609060101010101" pitchFamily="49" charset="-122"/>
                <a:cs typeface="宋体" panose="02010600030101010101" pitchFamily="2" charset="-122"/>
              </a:rPr>
              <a:t>25</a:t>
            </a:r>
            <a:r>
              <a:rPr lang="zh-CN" altLang="zh-CN" sz="2000" b="1" kern="100" dirty="0">
                <a:latin typeface="楷体" panose="02010609060101010101" pitchFamily="49" charset="-122"/>
                <a:ea typeface="楷体" panose="02010609060101010101" pitchFamily="49" charset="-122"/>
                <a:cs typeface="宋体" panose="02010600030101010101" pitchFamily="2" charset="-122"/>
              </a:rPr>
              <a:t>日</a:t>
            </a:r>
            <a:endParaRPr lang="zh-CN" altLang="zh-CN" sz="2000" b="1" kern="100" dirty="0">
              <a:latin typeface="华文楷体" panose="02010600040101010101" pitchFamily="2" charset="-122"/>
              <a:ea typeface="华文楷体" panose="02010600040101010101" pitchFamily="2" charset="-122"/>
              <a:cs typeface="Times New Roman" panose="02020603050405020304" pitchFamily="18" charset="0"/>
            </a:endParaRPr>
          </a:p>
        </p:txBody>
      </p:sp>
      <p:sp>
        <p:nvSpPr>
          <p:cNvPr id="10" name="矩形 9"/>
          <p:cNvSpPr/>
          <p:nvPr/>
        </p:nvSpPr>
        <p:spPr>
          <a:xfrm>
            <a:off x="7164288" y="1635646"/>
            <a:ext cx="1718175" cy="707886"/>
          </a:xfrm>
          <a:prstGeom prst="rect">
            <a:avLst/>
          </a:prstGeom>
        </p:spPr>
        <p:txBody>
          <a:bodyPr wrap="square">
            <a:spAutoFit/>
          </a:bodyPr>
          <a:lstStyle/>
          <a:p>
            <a:pPr lvl="0"/>
            <a:r>
              <a:rPr lang="zh-CN" altLang="en-US" sz="2000" b="1" dirty="0">
                <a:solidFill>
                  <a:prstClr val="black"/>
                </a:solidFill>
                <a:latin typeface="宋体" panose="02010600030101010101" pitchFamily="2" charset="-122"/>
                <a:ea typeface="宋体" panose="02010600030101010101" pitchFamily="2" charset="-122"/>
                <a:cs typeface="仿宋" panose="02010609060101010101" charset="-122"/>
              </a:rPr>
              <a:t>最后发出号召，内容积极向上</a:t>
            </a:r>
            <a:r>
              <a:rPr lang="zh-CN" altLang="en-US" sz="2000" b="1" dirty="0" smtClean="0">
                <a:solidFill>
                  <a:prstClr val="black"/>
                </a:solidFill>
                <a:latin typeface="宋体" panose="02010600030101010101" pitchFamily="2" charset="-122"/>
                <a:ea typeface="宋体" panose="02010600030101010101" pitchFamily="2" charset="-122"/>
                <a:cs typeface="仿宋" panose="02010609060101010101" charset="-122"/>
              </a:rPr>
              <a:t>。</a:t>
            </a:r>
            <a:endParaRPr lang="zh-CN" altLang="en-US" sz="2000" b="1" dirty="0">
              <a:solidFill>
                <a:prstClr val="black"/>
              </a:solidFill>
              <a:latin typeface="宋体" panose="02010600030101010101" pitchFamily="2" charset="-122"/>
              <a:ea typeface="宋体" panose="02010600030101010101" pitchFamily="2" charset="-122"/>
              <a:cs typeface="仿宋" panose="02010609060101010101" charset="-122"/>
            </a:endParaRPr>
          </a:p>
        </p:txBody>
      </p:sp>
      <p:cxnSp>
        <p:nvCxnSpPr>
          <p:cNvPr id="9" name="直接连接符 8"/>
          <p:cNvCxnSpPr/>
          <p:nvPr/>
        </p:nvCxnSpPr>
        <p:spPr>
          <a:xfrm>
            <a:off x="7164288" y="627534"/>
            <a:ext cx="0" cy="396044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41287" y="814538"/>
            <a:ext cx="8061426" cy="3599815"/>
          </a:xfrm>
          <a:prstGeom prst="rect">
            <a:avLst/>
          </a:prstGeom>
        </p:spPr>
        <p:txBody>
          <a:bodyPr wrap="square">
            <a:spAutoFit/>
          </a:bodyPr>
          <a:lstStyle/>
          <a:p>
            <a:pPr>
              <a:lnSpc>
                <a:spcPct val="150000"/>
              </a:lnSpc>
            </a:pPr>
            <a:r>
              <a:rPr lang="zh-CN" altLang="en-US" sz="2800" b="1" dirty="0">
                <a:solidFill>
                  <a:srgbClr val="FF0000"/>
                </a:solidFill>
                <a:latin typeface="黑体" panose="02010609060101010101" pitchFamily="49" charset="-122"/>
                <a:ea typeface="黑体" panose="02010609060101010101" pitchFamily="49" charset="-122"/>
                <a:cs typeface="仿宋" panose="02010609060101010101" charset="-122"/>
              </a:rPr>
              <a:t>总评</a:t>
            </a:r>
            <a:r>
              <a:rPr lang="zh-CN" altLang="en-US" sz="2800" b="1" dirty="0" smtClean="0">
                <a:solidFill>
                  <a:srgbClr val="FF0000"/>
                </a:solidFill>
                <a:latin typeface="黑体" panose="02010609060101010101" pitchFamily="49" charset="-122"/>
                <a:ea typeface="黑体" panose="02010609060101010101" pitchFamily="49" charset="-122"/>
                <a:cs typeface="仿宋" panose="02010609060101010101" charset="-122"/>
              </a:rPr>
              <a:t>：</a:t>
            </a:r>
            <a:endParaRPr lang="en-US" altLang="zh-CN" sz="2800" b="1" dirty="0" smtClean="0">
              <a:solidFill>
                <a:srgbClr val="FF0000"/>
              </a:solidFill>
              <a:latin typeface="黑体" panose="02010609060101010101" pitchFamily="49" charset="-122"/>
              <a:ea typeface="黑体" panose="02010609060101010101" pitchFamily="49" charset="-122"/>
              <a:cs typeface="仿宋" panose="02010609060101010101" charset="-122"/>
            </a:endParaRPr>
          </a:p>
          <a:p>
            <a:pPr>
              <a:lnSpc>
                <a:spcPct val="150000"/>
              </a:lnSpc>
            </a:pPr>
            <a:r>
              <a:rPr lang="en-US" altLang="zh-CN" sz="2800" b="1" dirty="0">
                <a:solidFill>
                  <a:srgbClr val="FF0000"/>
                </a:solidFill>
                <a:latin typeface="黑体" panose="02010609060101010101" pitchFamily="49" charset="-122"/>
                <a:ea typeface="黑体" panose="02010609060101010101" pitchFamily="49" charset="-122"/>
                <a:cs typeface="仿宋" panose="02010609060101010101" charset="-122"/>
              </a:rPr>
              <a:t> </a:t>
            </a:r>
            <a:r>
              <a:rPr lang="en-US" altLang="zh-CN" sz="2800" b="1" dirty="0" smtClean="0">
                <a:solidFill>
                  <a:srgbClr val="FF0000"/>
                </a:solidFill>
                <a:latin typeface="黑体" panose="02010609060101010101" pitchFamily="49" charset="-122"/>
                <a:ea typeface="黑体" panose="02010609060101010101" pitchFamily="49" charset="-122"/>
                <a:cs typeface="仿宋" panose="02010609060101010101" charset="-122"/>
              </a:rPr>
              <a:t>   </a:t>
            </a:r>
            <a:r>
              <a:rPr lang="zh-CN" altLang="en-US" sz="2400" b="1" dirty="0" smtClean="0">
                <a:solidFill>
                  <a:prstClr val="black"/>
                </a:solidFill>
                <a:latin typeface="宋体" panose="02010600030101010101" pitchFamily="2" charset="-122"/>
                <a:ea typeface="宋体" panose="02010600030101010101" pitchFamily="2" charset="-122"/>
                <a:cs typeface="仿宋" panose="02010609060101010101" charset="-122"/>
              </a:rPr>
              <a:t>这</a:t>
            </a:r>
            <a:r>
              <a:rPr lang="zh-CN" altLang="en-US" sz="2400" b="1" dirty="0">
                <a:solidFill>
                  <a:prstClr val="black"/>
                </a:solidFill>
                <a:latin typeface="宋体" panose="02010600030101010101" pitchFamily="2" charset="-122"/>
                <a:ea typeface="宋体" panose="02010600030101010101" pitchFamily="2" charset="-122"/>
                <a:cs typeface="仿宋" panose="02010609060101010101" charset="-122"/>
              </a:rPr>
              <a:t>份倡议书格式规范，层次清晰，观点鲜明，立意高远。正文第一段写出了写这份倡议书的原因，接下来的三项倡议顺序内容具体，切合时代主题，体现了时代气息，思想健康积极向上，展现出了新时代少年学生的良好精神风貌。</a:t>
            </a:r>
            <a:endParaRPr lang="en-US" altLang="zh-CN" sz="2400" b="1" dirty="0">
              <a:solidFill>
                <a:prstClr val="black"/>
              </a:solidFill>
              <a:latin typeface="宋体" panose="02010600030101010101" pitchFamily="2" charset="-122"/>
              <a:ea typeface="宋体" panose="02010600030101010101" pitchFamily="2" charset="-122"/>
              <a:cs typeface="仿宋"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ags/tag1.xml><?xml version="1.0" encoding="utf-8"?>
<p:tagLst xmlns:p="http://schemas.openxmlformats.org/presentationml/2006/main">
  <p:tag name="KSO_WPP_MARK_KEY" val="ade1f6bf-4dda-49d6-93b3-4f8acdf8e2d9"/>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Fan</Template>
  <TotalTime>0</TotalTime>
  <Words>993</Words>
  <Application>WPS 演示</Application>
  <PresentationFormat>全屏显示(16:9)</PresentationFormat>
  <Paragraphs>26</Paragraphs>
  <Slides>4</Slides>
  <Notes>4</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vt:i4>
      </vt:variant>
    </vt:vector>
  </HeadingPairs>
  <TitlesOfParts>
    <vt:vector size="19" baseType="lpstr">
      <vt:lpstr>Arial</vt:lpstr>
      <vt:lpstr>宋体</vt:lpstr>
      <vt:lpstr>Wingdings</vt:lpstr>
      <vt:lpstr>Wingdings 2</vt:lpstr>
      <vt:lpstr>Arial</vt:lpstr>
      <vt:lpstr>楷体</vt:lpstr>
      <vt:lpstr>Times New Roman</vt:lpstr>
      <vt:lpstr>仿宋</vt:lpstr>
      <vt:lpstr>华文楷体</vt:lpstr>
      <vt:lpstr>黑体</vt:lpstr>
      <vt:lpstr>Calibri</vt:lpstr>
      <vt:lpstr>微软雅黑</vt:lpstr>
      <vt:lpstr>等线</vt:lpstr>
      <vt:lpstr>Arial Unicode MS</vt:lpstr>
      <vt:lpstr>暗香扑面</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dxq</dc:creator>
  <cp:lastModifiedBy>Rocket Girls</cp:lastModifiedBy>
  <cp:revision>37</cp:revision>
  <dcterms:created xsi:type="dcterms:W3CDTF">2019-09-02T04:02:00Z</dcterms:created>
  <dcterms:modified xsi:type="dcterms:W3CDTF">2022-12-28T06:48:52Z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2052-11.1.0.12980</vt:lpwstr>
  </property>
  <property fmtid="{D5CDD505-2E9C-101B-9397-08002B2CF9AE}" pid="3" name="ICV">
    <vt:lpwstr>571085AA71744524B004A266955AD0ED</vt:lpwstr>
  </property>
</Properties>
</file>