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1137" r:id="rId3"/>
    <p:sldId id="323" r:id="rId5"/>
    <p:sldId id="1089" r:id="rId6"/>
    <p:sldId id="1090" r:id="rId7"/>
    <p:sldId id="1091" r:id="rId8"/>
    <p:sldId id="1092" r:id="rId9"/>
    <p:sldId id="1118" r:id="rId10"/>
    <p:sldId id="1119" r:id="rId11"/>
    <p:sldId id="1121" r:id="rId12"/>
    <p:sldId id="1123" r:id="rId13"/>
    <p:sldId id="1100" r:id="rId14"/>
    <p:sldId id="1125" r:id="rId15"/>
    <p:sldId id="1124" r:id="rId16"/>
    <p:sldId id="1126" r:id="rId17"/>
    <p:sldId id="1127" r:id="rId18"/>
    <p:sldId id="1128" r:id="rId19"/>
    <p:sldId id="1129" r:id="rId20"/>
    <p:sldId id="1130" r:id="rId21"/>
    <p:sldId id="1131" r:id="rId22"/>
    <p:sldId id="1132" r:id="rId23"/>
    <p:sldId id="1133" r:id="rId24"/>
    <p:sldId id="1134" r:id="rId25"/>
    <p:sldId id="1135" r:id="rId2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1"/>
    </p:embeddedFont>
    <p:embeddedFont>
      <p:font typeface="楷体" panose="02010609060101010101" pitchFamily="49" charset="-122"/>
      <p:regular r:id="rId32"/>
    </p:embeddedFont>
    <p:embeddedFont>
      <p:font typeface="微软雅黑" panose="020B0503020204020204" charset="-122"/>
      <p:regular r:id="rId33"/>
    </p:embeddedFont>
    <p:embeddedFont>
      <p:font typeface="Calibri" panose="020F0502020204030204" charset="0"/>
      <p:regular r:id="rId34"/>
      <p:bold r:id="rId35"/>
      <p:italic r:id="rId36"/>
      <p:boldItalic r:id="rId37"/>
    </p:embeddedFont>
  </p:embeddedFontLst>
  <p:custDataLst>
    <p:tags r:id="rId3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66FF"/>
    <a:srgbClr val="0000FF"/>
    <a:srgbClr val="A38302"/>
    <a:srgbClr val="FF0000"/>
    <a:srgbClr val="FEFCDE"/>
    <a:srgbClr val="00B050"/>
    <a:srgbClr val="FF00FF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9814" autoAdjust="0"/>
  </p:normalViewPr>
  <p:slideViewPr>
    <p:cSldViewPr>
      <p:cViewPr>
        <p:scale>
          <a:sx n="100" d="100"/>
          <a:sy n="100" d="100"/>
        </p:scale>
        <p:origin x="-750" y="-4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21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1.xml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If?  </a:t>
            </a:r>
            <a:r>
              <a:rPr lang="zh-CN" altLang="en-US" dirty="0"/>
              <a:t>本单元的课文中有很多这样的语句，值得我们品味、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     积累。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词句段运用“</a:t>
            </a:r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)</a:t>
            </a:r>
            <a:r>
              <a:rPr lang="zh-CN" altLang="en-US" dirty="0"/>
              <a:t>元旦快到了，为元旦联欢会设计一个海报吧。要有打动人的宣传语，还可</a:t>
            </a:r>
            <a:endParaRPr lang="zh-CN" altLang="en-US" dirty="0"/>
          </a:p>
          <a:p>
            <a:r>
              <a:rPr lang="zh-CN" altLang="en-US" dirty="0"/>
              <a:t>    以配上好看的图画，看看谁制作的海报最吸引人。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                </a:t>
            </a:r>
            <a:r>
              <a:rPr lang="en-US" altLang="zh-CN" dirty="0"/>
              <a:t>.#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    IE </a:t>
            </a:r>
            <a:r>
              <a:rPr lang="zh-CN" altLang="en-US" dirty="0"/>
              <a:t>餘 德 罐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7.jpeg"/><Relationship Id="rId15" Type="http://schemas.openxmlformats.org/officeDocument/2006/relationships/image" Target="../media/image6.jpeg"/><Relationship Id="rId14" Type="http://schemas.openxmlformats.org/officeDocument/2006/relationships/image" Target="../media/image5.jpeg"/><Relationship Id="rId13" Type="http://schemas.openxmlformats.org/officeDocument/2006/relationships/image" Target="../media/image4.jpeg"/><Relationship Id="rId12" Type="http://schemas.openxmlformats.org/officeDocument/2006/relationships/image" Target="../media/image3.jpeg"/><Relationship Id="rId11" Type="http://schemas.openxmlformats.org/officeDocument/2006/relationships/image" Target="../media/image2.jpeg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336747" y="92978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5538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957" b="14250"/>
          <a:stretch>
            <a:fillRect/>
          </a:stretch>
        </p:blipFill>
        <p:spPr bwMode="auto">
          <a:xfrm rot="10800000">
            <a:off x="0" y="4719046"/>
            <a:ext cx="864096" cy="424454"/>
          </a:xfrm>
          <a:prstGeom prst="rect">
            <a:avLst/>
          </a:prstGeom>
          <a:noFill/>
        </p:spPr>
      </p:pic>
      <p:pic>
        <p:nvPicPr>
          <p:cNvPr id="7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957" b="14250"/>
          <a:stretch>
            <a:fillRect/>
          </a:stretch>
        </p:blipFill>
        <p:spPr bwMode="auto">
          <a:xfrm rot="10800000" flipH="1">
            <a:off x="827584" y="4719046"/>
            <a:ext cx="891208" cy="424454"/>
          </a:xfrm>
          <a:prstGeom prst="rect">
            <a:avLst/>
          </a:prstGeom>
          <a:noFill/>
        </p:spPr>
      </p:pic>
      <p:pic>
        <p:nvPicPr>
          <p:cNvPr id="8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957" b="14250"/>
          <a:stretch>
            <a:fillRect/>
          </a:stretch>
        </p:blipFill>
        <p:spPr bwMode="auto">
          <a:xfrm rot="10800000">
            <a:off x="1691680" y="4719046"/>
            <a:ext cx="1044624" cy="424454"/>
          </a:xfrm>
          <a:prstGeom prst="rect">
            <a:avLst/>
          </a:prstGeom>
          <a:noFill/>
        </p:spPr>
      </p:pic>
      <p:pic>
        <p:nvPicPr>
          <p:cNvPr id="9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6" t="23957" b="14250"/>
          <a:stretch>
            <a:fillRect/>
          </a:stretch>
        </p:blipFill>
        <p:spPr bwMode="auto">
          <a:xfrm rot="10800000" flipH="1">
            <a:off x="2703444" y="4719046"/>
            <a:ext cx="895940" cy="424454"/>
          </a:xfrm>
          <a:prstGeom prst="rect">
            <a:avLst/>
          </a:prstGeom>
          <a:noFill/>
        </p:spPr>
      </p:pic>
      <p:pic>
        <p:nvPicPr>
          <p:cNvPr id="10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956" b="14250"/>
          <a:stretch>
            <a:fillRect/>
          </a:stretch>
        </p:blipFill>
        <p:spPr bwMode="auto">
          <a:xfrm rot="10800000">
            <a:off x="3563888" y="4719044"/>
            <a:ext cx="720080" cy="424455"/>
          </a:xfrm>
          <a:prstGeom prst="rect">
            <a:avLst/>
          </a:prstGeom>
          <a:noFill/>
        </p:spPr>
      </p:pic>
      <p:pic>
        <p:nvPicPr>
          <p:cNvPr id="11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957" b="14250"/>
          <a:stretch>
            <a:fillRect/>
          </a:stretch>
        </p:blipFill>
        <p:spPr bwMode="auto">
          <a:xfrm rot="10800000" flipH="1">
            <a:off x="4211960" y="4719046"/>
            <a:ext cx="927720" cy="424454"/>
          </a:xfrm>
          <a:prstGeom prst="rect">
            <a:avLst/>
          </a:prstGeom>
          <a:noFill/>
        </p:spPr>
      </p:pic>
      <p:pic>
        <p:nvPicPr>
          <p:cNvPr id="12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957" b="14250"/>
          <a:stretch>
            <a:fillRect/>
          </a:stretch>
        </p:blipFill>
        <p:spPr bwMode="auto">
          <a:xfrm rot="10800000">
            <a:off x="5120952" y="4719046"/>
            <a:ext cx="864096" cy="424454"/>
          </a:xfrm>
          <a:prstGeom prst="rect">
            <a:avLst/>
          </a:prstGeom>
          <a:noFill/>
        </p:spPr>
      </p:pic>
      <p:pic>
        <p:nvPicPr>
          <p:cNvPr id="13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957" b="14250"/>
          <a:stretch>
            <a:fillRect/>
          </a:stretch>
        </p:blipFill>
        <p:spPr bwMode="auto">
          <a:xfrm rot="10800000" flipH="1">
            <a:off x="5948536" y="4719046"/>
            <a:ext cx="891208" cy="424454"/>
          </a:xfrm>
          <a:prstGeom prst="rect">
            <a:avLst/>
          </a:prstGeom>
          <a:noFill/>
        </p:spPr>
      </p:pic>
      <p:pic>
        <p:nvPicPr>
          <p:cNvPr id="14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957" b="14250"/>
          <a:stretch>
            <a:fillRect/>
          </a:stretch>
        </p:blipFill>
        <p:spPr bwMode="auto">
          <a:xfrm rot="10800000">
            <a:off x="6812632" y="4719046"/>
            <a:ext cx="1044624" cy="424454"/>
          </a:xfrm>
          <a:prstGeom prst="rect">
            <a:avLst/>
          </a:prstGeom>
          <a:noFill/>
        </p:spPr>
      </p:pic>
      <p:pic>
        <p:nvPicPr>
          <p:cNvPr id="15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957" b="14250"/>
          <a:stretch>
            <a:fillRect/>
          </a:stretch>
        </p:blipFill>
        <p:spPr bwMode="auto">
          <a:xfrm rot="10800000" flipH="1">
            <a:off x="7820744" y="4719046"/>
            <a:ext cx="899592" cy="424454"/>
          </a:xfrm>
          <a:prstGeom prst="rect">
            <a:avLst/>
          </a:prstGeom>
          <a:noFill/>
        </p:spPr>
      </p:pic>
      <p:pic>
        <p:nvPicPr>
          <p:cNvPr id="16" name="Picture 2" descr="http://pic161.nipic.com/file/20180413/8840_181045591035_2.jpg"/>
          <p:cNvPicPr>
            <a:picLocks noChangeAspect="1" noChangeArrowheads="1"/>
          </p:cNvPicPr>
          <p:nvPr userDrawn="1"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235" t="23956" b="14250"/>
          <a:stretch>
            <a:fillRect/>
          </a:stretch>
        </p:blipFill>
        <p:spPr bwMode="auto">
          <a:xfrm rot="10800000">
            <a:off x="8684840" y="4719044"/>
            <a:ext cx="459160" cy="42445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7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7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3.png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hyperlink" Target="https://www.gushiwen.org/GuShiWen_9e828e9ac8.aspx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3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tatic.jutubao.com/Uploads/Editor/Picture/2017-02-04/58957ba0cdeca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 flipH="1">
            <a:off x="0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61281" y="134511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 六年</a:t>
            </a:r>
            <a:r>
              <a:rPr kumimoji="1" lang="zh-CN" altLang="en-US" sz="1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级  上册</a:t>
            </a:r>
            <a:endParaRPr kumimoji="1" lang="zh-CN" altLang="en-US" sz="1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443844" y="1851670"/>
            <a:ext cx="4216388" cy="117724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7200" b="1">
                <a:ln w="0"/>
                <a:effectLst>
                  <a:glow rad="1320800">
                    <a:schemeClr val="bg1">
                      <a:alpha val="26000"/>
                    </a:schemeClr>
                  </a:glow>
                  <a:outerShdw dist="38100" dir="2700000" algn="tl" rotWithShape="0">
                    <a:schemeClr val="bg1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ctr"/>
            <a:r>
              <a:rPr lang="zh-CN" altLang="en-US" dirty="0">
                <a:solidFill>
                  <a:prstClr val="black"/>
                </a:solidFill>
                <a:effectLst>
                  <a:glow rad="1320800">
                    <a:prstClr val="white">
                      <a:alpha val="26000"/>
                    </a:prstClr>
                  </a:glow>
                  <a:outerShdw dist="38100" dir="2700000" algn="tl" rotWithShape="0">
                    <a:prstClr val="white"/>
                  </a:outerShdw>
                </a:effectLst>
              </a:rPr>
              <a:t>语文园地</a:t>
            </a:r>
            <a:endParaRPr lang="zh-CN" altLang="en-US" dirty="0">
              <a:solidFill>
                <a:prstClr val="black"/>
              </a:solidFill>
              <a:effectLst>
                <a:glow rad="1320800">
                  <a:prstClr val="white">
                    <a:alpha val="26000"/>
                  </a:prstClr>
                </a:glow>
                <a:outerShdw dist="38100" dir="2700000" algn="tl" rotWithShape="0">
                  <a:prstClr val="white"/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627534"/>
            <a:ext cx="1944216" cy="64698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第六单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0" name="AutoShape 2" descr="http://p1.so.qhimgs1.com/bdr/585__/t01eeefd3f5327edfb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http://pic43.photophoto.cn/20170427/0017030005110120_b.jpg"/>
          <p:cNvPicPr>
            <a:picLocks noChangeAspect="1" noChangeArrowheads="1"/>
          </p:cNvPicPr>
          <p:nvPr/>
        </p:nvPicPr>
        <p:blipFill>
          <a:blip r:embed="rId1" cstate="print"/>
          <a:srcRect b="3000"/>
          <a:stretch>
            <a:fillRect/>
          </a:stretch>
        </p:blipFill>
        <p:spPr bwMode="auto">
          <a:xfrm>
            <a:off x="0" y="-29361"/>
            <a:ext cx="9144000" cy="5172861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1695324" y="444609"/>
            <a:ext cx="57534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如</a:t>
            </a:r>
            <a:r>
              <a:rPr lang="en-US" altLang="zh-CN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只有一个地球</a:t>
            </a:r>
            <a:r>
              <a:rPr lang="en-US" altLang="zh-CN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7604" y="1722170"/>
            <a:ext cx="7128792" cy="1569660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en-US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我们要精心地保护地球，保护地球的生态环境。</a:t>
            </a:r>
            <a:endParaRPr lang="zh-CN" altLang="en-US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555526"/>
            <a:ext cx="7392670" cy="1384995"/>
          </a:xfrm>
          <a:prstGeom prst="rect">
            <a:avLst/>
          </a:prstGeom>
          <a:ln>
            <a:noFill/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公交车是常用交通工具，选择合适的乘车方案，能让出行更顺利、快捷。阅读站牌，你读出了什么信息？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21" y="845568"/>
            <a:ext cx="1104039" cy="1582166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73879"/>
          <a:stretch>
            <a:fillRect/>
          </a:stretch>
        </p:blipFill>
        <p:spPr bwMode="auto">
          <a:xfrm>
            <a:off x="241911" y="2503105"/>
            <a:ext cx="45349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4796523" y="2024387"/>
            <a:ext cx="1261884" cy="52322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目的地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25552" y="2024387"/>
            <a:ext cx="2348720" cy="52322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首末班车时间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55794" y="2957397"/>
            <a:ext cx="906017" cy="52322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票价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46903" y="2970772"/>
            <a:ext cx="906017" cy="52322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线路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4128" y="3878789"/>
            <a:ext cx="1627369" cy="52322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途经站点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G:\新建文件夹\图片1.png图片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3895" y="2499360"/>
            <a:ext cx="1162050" cy="151320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627784" y="267494"/>
            <a:ext cx="5256584" cy="2160240"/>
            <a:chOff x="2658602" y="539050"/>
            <a:chExt cx="5256584" cy="2160240"/>
          </a:xfrm>
        </p:grpSpPr>
        <p:sp>
          <p:nvSpPr>
            <p:cNvPr id="8" name="云形标注 7"/>
            <p:cNvSpPr/>
            <p:nvPr/>
          </p:nvSpPr>
          <p:spPr>
            <a:xfrm>
              <a:off x="2658602" y="539050"/>
              <a:ext cx="5256584" cy="2160240"/>
            </a:xfrm>
            <a:prstGeom prst="cloudCallout">
              <a:avLst>
                <a:gd name="adj1" fmla="val -64052"/>
                <a:gd name="adj2" fmla="val 73482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03848" y="627534"/>
              <a:ext cx="4104456" cy="181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 86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路车停靠常家岭、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商品城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等</a:t>
              </a:r>
              <a:r>
                <a:rPr lang="en-US" altLang="zh-CN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10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个站点。一般来说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，停靠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的站点越多，需要的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时间越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长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。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99792" y="2571750"/>
            <a:ext cx="5256584" cy="2160240"/>
            <a:chOff x="2658602" y="539050"/>
            <a:chExt cx="5256584" cy="2160240"/>
          </a:xfrm>
        </p:grpSpPr>
        <p:sp>
          <p:nvSpPr>
            <p:cNvPr id="11" name="云形标注 10"/>
            <p:cNvSpPr/>
            <p:nvPr/>
          </p:nvSpPr>
          <p:spPr>
            <a:xfrm>
              <a:off x="2658602" y="539050"/>
              <a:ext cx="5256584" cy="2160240"/>
            </a:xfrm>
            <a:prstGeom prst="cloudCallout">
              <a:avLst>
                <a:gd name="adj1" fmla="val -57940"/>
                <a:gd name="adj2" fmla="val -23759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03848" y="627534"/>
              <a:ext cx="410445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 首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班车时间是指最早一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班车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的发车时间，末班车时间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是指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最晚一班车的发车时间。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509647"/>
            <a:ext cx="7392670" cy="2062103"/>
          </a:xfrm>
          <a:prstGeom prst="rect">
            <a:avLst/>
          </a:prstGeom>
          <a:ln>
            <a:noFill/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读材料，想一想：小林同学家住温泉镇，他希望早上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点以前赶到在宋家洼的外婆家，好跟舅舅一起去爬山。他怎样乘车最合适？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75801" y="3320405"/>
            <a:ext cx="1415772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200" dirty="0" smtClean="0"/>
              <a:t>温泉镇</a:t>
            </a:r>
            <a:endParaRPr lang="zh-CN" altLang="en-US" sz="3200" dirty="0"/>
          </a:p>
        </p:txBody>
      </p:sp>
      <p:sp>
        <p:nvSpPr>
          <p:cNvPr id="7" name="矩形 6"/>
          <p:cNvSpPr/>
          <p:nvPr/>
        </p:nvSpPr>
        <p:spPr>
          <a:xfrm>
            <a:off x="5860629" y="3320405"/>
            <a:ext cx="1415772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200" dirty="0" smtClean="0"/>
              <a:t>宋家洼</a:t>
            </a:r>
            <a:endParaRPr lang="zh-CN" altLang="en-US" sz="3200" dirty="0"/>
          </a:p>
        </p:txBody>
      </p:sp>
      <p:sp>
        <p:nvSpPr>
          <p:cNvPr id="8" name="右箭头 7"/>
          <p:cNvSpPr/>
          <p:nvPr/>
        </p:nvSpPr>
        <p:spPr>
          <a:xfrm>
            <a:off x="4072045" y="3464421"/>
            <a:ext cx="1008112" cy="288032"/>
          </a:xfrm>
          <a:prstGeom prst="rightArrow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868144" y="285978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九点以前</a:t>
            </a:r>
            <a:endParaRPr lang="zh-CN" altLang="en-US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2" y="967015"/>
            <a:ext cx="1320063" cy="18917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1" cstate="print"/>
          <a:srcRect l="5113" t="2497" b="73686"/>
          <a:stretch>
            <a:fillRect/>
          </a:stretch>
        </p:blipFill>
        <p:spPr bwMode="auto">
          <a:xfrm>
            <a:off x="4525380" y="1248844"/>
            <a:ext cx="4223084" cy="161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1" cstate="print"/>
          <a:srcRect l="4574" t="38561" b="37622"/>
          <a:stretch>
            <a:fillRect/>
          </a:stretch>
        </p:blipFill>
        <p:spPr bwMode="auto">
          <a:xfrm>
            <a:off x="367146" y="1276131"/>
            <a:ext cx="4132846" cy="1567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组合 19"/>
          <p:cNvGrpSpPr/>
          <p:nvPr/>
        </p:nvGrpSpPr>
        <p:grpSpPr>
          <a:xfrm>
            <a:off x="75420" y="411510"/>
            <a:ext cx="1571624" cy="780538"/>
            <a:chOff x="1580650" y="458504"/>
            <a:chExt cx="1571624" cy="780538"/>
          </a:xfrm>
        </p:grpSpPr>
        <p:pic>
          <p:nvPicPr>
            <p:cNvPr id="5" name="图片 4" descr="图片3，。，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80650" y="458504"/>
              <a:ext cx="1571624" cy="78053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878093" y="62753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方案一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397043" y="1792705"/>
            <a:ext cx="529389" cy="99862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椭圆 7"/>
          <p:cNvSpPr/>
          <p:nvPr/>
        </p:nvSpPr>
        <p:spPr>
          <a:xfrm>
            <a:off x="1852864" y="1792706"/>
            <a:ext cx="392917" cy="102268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9" name="椭圆 8"/>
          <p:cNvSpPr/>
          <p:nvPr/>
        </p:nvSpPr>
        <p:spPr>
          <a:xfrm>
            <a:off x="5426243" y="1805013"/>
            <a:ext cx="441901" cy="102268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10" name="椭圆 9"/>
          <p:cNvSpPr/>
          <p:nvPr/>
        </p:nvSpPr>
        <p:spPr>
          <a:xfrm>
            <a:off x="6978316" y="1768643"/>
            <a:ext cx="517358" cy="102268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grpSp>
        <p:nvGrpSpPr>
          <p:cNvPr id="2" name="组合 13"/>
          <p:cNvGrpSpPr/>
          <p:nvPr/>
        </p:nvGrpSpPr>
        <p:grpSpPr>
          <a:xfrm>
            <a:off x="975177" y="2997888"/>
            <a:ext cx="1250666" cy="1119893"/>
            <a:chOff x="1300235" y="3997183"/>
            <a:chExt cx="1667555" cy="1493191"/>
          </a:xfrm>
        </p:grpSpPr>
        <p:pic>
          <p:nvPicPr>
            <p:cNvPr id="11" name="图片 10" descr="图片2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0235" y="3997183"/>
              <a:ext cx="1667555" cy="149319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427747" y="4459704"/>
              <a:ext cx="132343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温泉镇</a:t>
              </a:r>
              <a:endPara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右箭头 12"/>
          <p:cNvSpPr/>
          <p:nvPr/>
        </p:nvSpPr>
        <p:spPr>
          <a:xfrm>
            <a:off x="2334126" y="3465095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grpSp>
        <p:nvGrpSpPr>
          <p:cNvPr id="14" name="组合 14"/>
          <p:cNvGrpSpPr/>
          <p:nvPr/>
        </p:nvGrpSpPr>
        <p:grpSpPr>
          <a:xfrm>
            <a:off x="3074687" y="3076093"/>
            <a:ext cx="1250666" cy="1119893"/>
            <a:chOff x="1300235" y="3997183"/>
            <a:chExt cx="1667555" cy="1493191"/>
          </a:xfrm>
        </p:grpSpPr>
        <p:pic>
          <p:nvPicPr>
            <p:cNvPr id="16" name="图片 15" descr="图片2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0235" y="3997183"/>
              <a:ext cx="1667555" cy="149319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427747" y="4459704"/>
              <a:ext cx="132343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四通桥</a:t>
              </a:r>
              <a:endPara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右箭头 17"/>
          <p:cNvSpPr/>
          <p:nvPr/>
        </p:nvSpPr>
        <p:spPr>
          <a:xfrm>
            <a:off x="4445668" y="349517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grpSp>
        <p:nvGrpSpPr>
          <p:cNvPr id="15" name="组合 19"/>
          <p:cNvGrpSpPr/>
          <p:nvPr/>
        </p:nvGrpSpPr>
        <p:grpSpPr>
          <a:xfrm>
            <a:off x="5354672" y="3046014"/>
            <a:ext cx="1250666" cy="1119893"/>
            <a:chOff x="1300235" y="3997183"/>
            <a:chExt cx="1667555" cy="1493191"/>
          </a:xfrm>
        </p:grpSpPr>
        <p:pic>
          <p:nvPicPr>
            <p:cNvPr id="21" name="图片 20" descr="图片2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0235" y="3997183"/>
              <a:ext cx="1667555" cy="14931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427747" y="4459704"/>
              <a:ext cx="132343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宋家洼</a:t>
              </a:r>
              <a:endPara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9" name="组合 24"/>
          <p:cNvGrpSpPr/>
          <p:nvPr/>
        </p:nvGrpSpPr>
        <p:grpSpPr>
          <a:xfrm>
            <a:off x="7192651" y="3140271"/>
            <a:ext cx="1490138" cy="1245804"/>
            <a:chOff x="9098243" y="4229806"/>
            <a:chExt cx="1986851" cy="1661072"/>
          </a:xfrm>
        </p:grpSpPr>
        <p:pic>
          <p:nvPicPr>
            <p:cNvPr id="23" name="图片 22" descr="图片8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98243" y="4229806"/>
              <a:ext cx="1986851" cy="166107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9448800" y="4700337"/>
              <a:ext cx="1347538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经过</a:t>
              </a:r>
              <a:r>
                <a:rPr lang="en-US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个站点</a:t>
              </a:r>
              <a:endPara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3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1" cstate="print"/>
          <a:srcRect l="5113" t="2497" b="73686"/>
          <a:stretch>
            <a:fillRect/>
          </a:stretch>
        </p:blipFill>
        <p:spPr bwMode="auto">
          <a:xfrm>
            <a:off x="4525380" y="1248844"/>
            <a:ext cx="4223084" cy="161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1" cstate="print"/>
          <a:srcRect l="4574" t="38561" b="37622"/>
          <a:stretch>
            <a:fillRect/>
          </a:stretch>
        </p:blipFill>
        <p:spPr bwMode="auto">
          <a:xfrm>
            <a:off x="312822" y="1199475"/>
            <a:ext cx="4132846" cy="1567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57491" y="61592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方案二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7043" y="1792705"/>
            <a:ext cx="430541" cy="9230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椭圆 7"/>
          <p:cNvSpPr/>
          <p:nvPr/>
        </p:nvSpPr>
        <p:spPr>
          <a:xfrm>
            <a:off x="2164310" y="1789877"/>
            <a:ext cx="391466" cy="92588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9" name="椭圆 8"/>
          <p:cNvSpPr/>
          <p:nvPr/>
        </p:nvSpPr>
        <p:spPr>
          <a:xfrm>
            <a:off x="6625390" y="1805013"/>
            <a:ext cx="402903" cy="9827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10" name="椭圆 9"/>
          <p:cNvSpPr/>
          <p:nvPr/>
        </p:nvSpPr>
        <p:spPr>
          <a:xfrm>
            <a:off x="7038474" y="1837097"/>
            <a:ext cx="341838" cy="9506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grpSp>
        <p:nvGrpSpPr>
          <p:cNvPr id="2" name="组合 13"/>
          <p:cNvGrpSpPr/>
          <p:nvPr/>
        </p:nvGrpSpPr>
        <p:grpSpPr>
          <a:xfrm>
            <a:off x="975177" y="2997888"/>
            <a:ext cx="1250666" cy="1119893"/>
            <a:chOff x="1300235" y="3997183"/>
            <a:chExt cx="1667555" cy="1493191"/>
          </a:xfrm>
        </p:grpSpPr>
        <p:pic>
          <p:nvPicPr>
            <p:cNvPr id="11" name="图片 10" descr="图片22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0235" y="3997183"/>
              <a:ext cx="1667555" cy="149319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427747" y="4459704"/>
              <a:ext cx="132343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温泉镇</a:t>
              </a:r>
              <a:endPara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右箭头 12"/>
          <p:cNvSpPr/>
          <p:nvPr/>
        </p:nvSpPr>
        <p:spPr>
          <a:xfrm>
            <a:off x="2334126" y="3465095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grpSp>
        <p:nvGrpSpPr>
          <p:cNvPr id="14" name="组合 14"/>
          <p:cNvGrpSpPr/>
          <p:nvPr/>
        </p:nvGrpSpPr>
        <p:grpSpPr>
          <a:xfrm>
            <a:off x="3074687" y="3076093"/>
            <a:ext cx="1250666" cy="1119893"/>
            <a:chOff x="1300235" y="3997183"/>
            <a:chExt cx="1667555" cy="1493191"/>
          </a:xfrm>
        </p:grpSpPr>
        <p:pic>
          <p:nvPicPr>
            <p:cNvPr id="16" name="图片 15" descr="图片22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0235" y="3997183"/>
              <a:ext cx="1667555" cy="149319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427747" y="4459704"/>
              <a:ext cx="132343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桐荫街</a:t>
              </a:r>
              <a:endPara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右箭头 17"/>
          <p:cNvSpPr/>
          <p:nvPr/>
        </p:nvSpPr>
        <p:spPr>
          <a:xfrm>
            <a:off x="4445668" y="349517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grpSp>
        <p:nvGrpSpPr>
          <p:cNvPr id="15" name="组合 19"/>
          <p:cNvGrpSpPr/>
          <p:nvPr/>
        </p:nvGrpSpPr>
        <p:grpSpPr>
          <a:xfrm>
            <a:off x="5354672" y="3046014"/>
            <a:ext cx="1250666" cy="1119893"/>
            <a:chOff x="1300235" y="3997183"/>
            <a:chExt cx="1667555" cy="1493191"/>
          </a:xfrm>
        </p:grpSpPr>
        <p:pic>
          <p:nvPicPr>
            <p:cNvPr id="21" name="图片 20" descr="图片22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0235" y="3997183"/>
              <a:ext cx="1667555" cy="14931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427747" y="4459704"/>
              <a:ext cx="132343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宋家洼</a:t>
              </a:r>
              <a:endPara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9" name="组合 24"/>
          <p:cNvGrpSpPr/>
          <p:nvPr/>
        </p:nvGrpSpPr>
        <p:grpSpPr>
          <a:xfrm>
            <a:off x="6823683" y="3172355"/>
            <a:ext cx="1490138" cy="1245804"/>
            <a:chOff x="9098243" y="4229806"/>
            <a:chExt cx="1986851" cy="1661072"/>
          </a:xfrm>
        </p:grpSpPr>
        <p:pic>
          <p:nvPicPr>
            <p:cNvPr id="23" name="图片 22" descr="图片8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98243" y="4229806"/>
              <a:ext cx="1986851" cy="166107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9448800" y="4700337"/>
              <a:ext cx="1347538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经过</a:t>
              </a:r>
              <a:r>
                <a:rPr lang="en-US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个站点</a:t>
              </a:r>
              <a:endPara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5420" y="411510"/>
            <a:ext cx="1571624" cy="780538"/>
            <a:chOff x="1580650" y="458504"/>
            <a:chExt cx="1571624" cy="780538"/>
          </a:xfrm>
        </p:grpSpPr>
        <p:pic>
          <p:nvPicPr>
            <p:cNvPr id="26" name="图片 25" descr="图片3，。，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80650" y="458504"/>
              <a:ext cx="1571624" cy="780538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878093" y="62753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方案二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3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1" cstate="print"/>
          <a:srcRect l="3977" t="74987" r="2340" b="2597"/>
          <a:stretch>
            <a:fillRect/>
          </a:stretch>
        </p:blipFill>
        <p:spPr bwMode="auto">
          <a:xfrm>
            <a:off x="1514863" y="1162039"/>
            <a:ext cx="5048363" cy="183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17925" y="62911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方案三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201781" y="1900989"/>
            <a:ext cx="426004" cy="99862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椭圆 7"/>
          <p:cNvSpPr/>
          <p:nvPr/>
        </p:nvSpPr>
        <p:spPr>
          <a:xfrm>
            <a:off x="4511843" y="1876927"/>
            <a:ext cx="517358" cy="102268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grpSp>
        <p:nvGrpSpPr>
          <p:cNvPr id="2" name="组合 13"/>
          <p:cNvGrpSpPr/>
          <p:nvPr/>
        </p:nvGrpSpPr>
        <p:grpSpPr>
          <a:xfrm>
            <a:off x="2527251" y="3178361"/>
            <a:ext cx="1250666" cy="1119893"/>
            <a:chOff x="1300235" y="3997183"/>
            <a:chExt cx="1667555" cy="1493191"/>
          </a:xfrm>
        </p:grpSpPr>
        <p:pic>
          <p:nvPicPr>
            <p:cNvPr id="11" name="图片 10" descr="图片22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0235" y="3997183"/>
              <a:ext cx="1667555" cy="149319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427747" y="4459704"/>
              <a:ext cx="132343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温泉镇</a:t>
              </a:r>
              <a:endPara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右箭头 12"/>
          <p:cNvSpPr/>
          <p:nvPr/>
        </p:nvSpPr>
        <p:spPr>
          <a:xfrm>
            <a:off x="4090737" y="358541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grpSp>
        <p:nvGrpSpPr>
          <p:cNvPr id="3" name="组合 14"/>
          <p:cNvGrpSpPr/>
          <p:nvPr/>
        </p:nvGrpSpPr>
        <p:grpSpPr>
          <a:xfrm>
            <a:off x="5312560" y="3232504"/>
            <a:ext cx="1250666" cy="1119893"/>
            <a:chOff x="1300235" y="3997183"/>
            <a:chExt cx="1667555" cy="1493191"/>
          </a:xfrm>
        </p:grpSpPr>
        <p:pic>
          <p:nvPicPr>
            <p:cNvPr id="16" name="图片 15" descr="图片22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0235" y="3997183"/>
              <a:ext cx="1667555" cy="149319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427747" y="4459704"/>
              <a:ext cx="132343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宋家洼</a:t>
              </a:r>
              <a:endPara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" name="组合 24"/>
          <p:cNvGrpSpPr/>
          <p:nvPr/>
        </p:nvGrpSpPr>
        <p:grpSpPr>
          <a:xfrm>
            <a:off x="6823683" y="3172355"/>
            <a:ext cx="1490138" cy="1245804"/>
            <a:chOff x="9098243" y="4229806"/>
            <a:chExt cx="1986851" cy="1661072"/>
          </a:xfrm>
        </p:grpSpPr>
        <p:pic>
          <p:nvPicPr>
            <p:cNvPr id="23" name="图片 22" descr="图片8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98243" y="4229806"/>
              <a:ext cx="1986851" cy="166107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9448800" y="4700337"/>
              <a:ext cx="1347538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经过</a:t>
              </a:r>
              <a:r>
                <a:rPr lang="en-US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个站点</a:t>
              </a:r>
              <a:endPara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3845913" y="1539575"/>
            <a:ext cx="1358117" cy="288032"/>
          </a:xfrm>
          <a:prstGeom prst="ellipse">
            <a:avLst/>
          </a:prstGeom>
          <a:noFill/>
          <a:ln w="38100"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22" name="文本框 21"/>
          <p:cNvSpPr txBox="1"/>
          <p:nvPr/>
        </p:nvSpPr>
        <p:spPr>
          <a:xfrm>
            <a:off x="683568" y="1131590"/>
            <a:ext cx="8130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×</a:t>
            </a:r>
            <a:endParaRPr lang="zh-CN" altLang="en-US" sz="6600" dirty="0" smtClean="0">
              <a:solidFill>
                <a:srgbClr val="FF0000"/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5420" y="411510"/>
            <a:ext cx="1571624" cy="780538"/>
            <a:chOff x="1580650" y="458504"/>
            <a:chExt cx="1571624" cy="780538"/>
          </a:xfrm>
        </p:grpSpPr>
        <p:pic>
          <p:nvPicPr>
            <p:cNvPr id="20" name="图片 19" descr="图片3，。，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80650" y="458504"/>
              <a:ext cx="1571624" cy="780538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1878093" y="62753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方案三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26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2699792" y="850251"/>
            <a:ext cx="4625390" cy="3755817"/>
            <a:chOff x="3599722" y="1133668"/>
            <a:chExt cx="6167187" cy="5007756"/>
          </a:xfrm>
        </p:grpSpPr>
        <p:pic>
          <p:nvPicPr>
            <p:cNvPr id="4" name="图片 3" descr="u=4196368269,711414668&amp;fm=26&amp;gp=0.jpg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99722" y="1133668"/>
              <a:ext cx="6167187" cy="500775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026567" y="2139223"/>
              <a:ext cx="4668254" cy="1846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综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上考虑，我觉得选择方案二最合适。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" name="图片 5" descr="G:\新建文件夹\图片1.png图片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78280" y="2656840"/>
            <a:ext cx="1106170" cy="1439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1766302"/>
            <a:ext cx="4680520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五行：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金、木、水、火、土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五谷：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稻、麦、黍、菽、稷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五音：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宫、商、角、徵、羽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五彩：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黄、青、赤、白、黑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8486" name="AutoShape 6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488" name="AutoShape 8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146" name="Picture 2" descr="http://p.ananas.chaoxing.com/star/1024_0/1383887993402cutje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57"/>
          <a:stretch>
            <a:fillRect/>
          </a:stretch>
        </p:blipFill>
        <p:spPr bwMode="auto">
          <a:xfrm>
            <a:off x="5518626" y="1183142"/>
            <a:ext cx="3589878" cy="3620856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3556337" y="195486"/>
            <a:ext cx="203132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日积月累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7845" y="859419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你知道哪些与“五”相关的文化常识？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ic.chinaxinge.com/xinge/photo/upload/shopimg/big2/201708/H54803650382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329" y="627534"/>
            <a:ext cx="1799800" cy="1799800"/>
          </a:xfrm>
          <a:prstGeom prst="rect">
            <a:avLst/>
          </a:prstGeom>
          <a:noFill/>
        </p:spPr>
      </p:pic>
      <p:grpSp>
        <p:nvGrpSpPr>
          <p:cNvPr id="3" name="组合 4"/>
          <p:cNvGrpSpPr/>
          <p:nvPr/>
        </p:nvGrpSpPr>
        <p:grpSpPr>
          <a:xfrm>
            <a:off x="539566" y="1131084"/>
            <a:ext cx="8136890" cy="2935984"/>
            <a:chOff x="467544" y="1135555"/>
            <a:chExt cx="8136890" cy="2935984"/>
          </a:xfrm>
        </p:grpSpPr>
        <p:sp>
          <p:nvSpPr>
            <p:cNvPr id="2" name="矩形 1"/>
            <p:cNvSpPr/>
            <p:nvPr/>
          </p:nvSpPr>
          <p:spPr>
            <a:xfrm>
              <a:off x="1907690" y="1135555"/>
              <a:ext cx="6696744" cy="1126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五行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是我国自古以来道学的一种系统观。五行的意义包涵五种基本动态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67544" y="2428012"/>
              <a:ext cx="8136890" cy="1643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水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代表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润下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、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火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代表炎上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、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金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代表收敛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、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木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代表伸展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、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土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代表中和</a:t>
              </a: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。我国古代哲学家用五行理论来说明世界万物的形成及其相互关系。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pic24.nipic.com/20121019/8404130_144926184000_2.jpg"/>
          <p:cNvPicPr>
            <a:picLocks noChangeAspect="1" noChangeArrowheads="1"/>
          </p:cNvPicPr>
          <p:nvPr/>
        </p:nvPicPr>
        <p:blipFill>
          <a:blip r:embed="rId1" cstate="print"/>
          <a:srcRect b="5926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20482" name="Picture 2" descr="http://pic37.nipic.com/20140117/11467900_155237611000_2.jpg"/>
          <p:cNvPicPr>
            <a:picLocks noChangeAspect="1" noChangeArrowheads="1"/>
          </p:cNvPicPr>
          <p:nvPr/>
        </p:nvPicPr>
        <p:blipFill>
          <a:blip r:embed="rId2" cstate="print"/>
          <a:srcRect b="706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7564" y="1098168"/>
            <a:ext cx="7848872" cy="1545590"/>
          </a:xfrm>
          <a:prstGeom prst="rect">
            <a:avLst/>
          </a:prstGeom>
          <a:solidFill>
            <a:schemeClr val="bg1">
              <a:alpha val="90000"/>
            </a:schemeClr>
          </a:solidFill>
          <a:effectLst>
            <a:softEdge rad="635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学习了本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单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元的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文章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，我们了解了中国人民对土地的热爱。今天我们继续走进语文园地，一起来采撷新的知识。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0" name="AutoShape 8" descr="http://img01.taopic.com/160715/240495-160G50IU1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520469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平常俗称的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五谷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指五种谷物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稻、麦、黍、菽、稷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6" name="Picture 2" descr="http://spider.nosdn.127.net/249d9f37a9c6fd03950577028b6c84b5.jpe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6971"/>
            <a:ext cx="2518761" cy="166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0.ssl.qhimgs1.com/sdr/400__/t01b3fd495589ea783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18"/>
          <a:stretch>
            <a:fillRect/>
          </a:stretch>
        </p:blipFill>
        <p:spPr bwMode="auto">
          <a:xfrm>
            <a:off x="5724128" y="1105402"/>
            <a:ext cx="2070298" cy="184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2.cri.cn/M00/35/D4/rBABCmETZ-eAFt9yAAAAAAAAAAA404.600x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57" y="1193324"/>
            <a:ext cx="2499686" cy="166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3.99114.com/group1/M00/CC/DC/wKgGTFaYmtuADpmUAAZ-Y1v-mbg6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90842"/>
            <a:ext cx="1962961" cy="196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hotocdn.sohu.com/20150916/mp32128133_1442394111900_2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34913"/>
            <a:ext cx="2533823" cy="175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AutoShape 2" descr="诗">
            <a:hlinkClick r:id="rId1"/>
          </p:cNvPr>
          <p:cNvSpPr>
            <a:spLocks noChangeAspect="1" noChangeArrowheads="1"/>
          </p:cNvSpPr>
          <p:nvPr/>
        </p:nvSpPr>
        <p:spPr bwMode="auto">
          <a:xfrm>
            <a:off x="5207000" y="-76200"/>
            <a:ext cx="95561" cy="4571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0327" y="411510"/>
            <a:ext cx="84033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“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五音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指中国五声音阶中的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宫、商、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角、徵、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羽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五个音级，相当于现行简谱上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哆、来、咪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索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、拉。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Picture 2" descr="C:\Users\Administrator\Desktop\u=2594283322,3918350152&amp;fm=214&amp;gp=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91630"/>
            <a:ext cx="3024336" cy="311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istrator\Desktop\5b64069ed6894_6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09352"/>
            <a:ext cx="2165419" cy="325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483518"/>
            <a:ext cx="4472940" cy="737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五彩：黄、青、赤、白、黑</a:t>
            </a:r>
            <a:endParaRPr lang="zh-CN" altLang="en-US" sz="2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1419622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这五种颜色从阴阳五行学说上讲，分别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代表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金、木、火、水、土。发展到现在也可以代表各种颜色。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5538" name="Picture 2" descr="http://www.gfan.com/html/uploads/allimg/100926/12057_100926143330_5_lit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715766"/>
            <a:ext cx="2400477" cy="2139702"/>
          </a:xfrm>
          <a:prstGeom prst="rect">
            <a:avLst/>
          </a:prstGeom>
          <a:noFill/>
        </p:spPr>
      </p:pic>
      <p:sp>
        <p:nvSpPr>
          <p:cNvPr id="6" name="圆角矩形 5"/>
          <p:cNvSpPr/>
          <p:nvPr/>
        </p:nvSpPr>
        <p:spPr>
          <a:xfrm>
            <a:off x="3275856" y="2860035"/>
            <a:ext cx="864096" cy="17281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211960" y="2860035"/>
            <a:ext cx="864096" cy="172819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5148064" y="2860035"/>
            <a:ext cx="864096" cy="172819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6084168" y="2860035"/>
            <a:ext cx="864096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7020272" y="2860035"/>
            <a:ext cx="864096" cy="1728192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251520" y="979523"/>
            <a:ext cx="8640960" cy="2456323"/>
            <a:chOff x="0" y="1354053"/>
            <a:chExt cx="11875646" cy="3275097"/>
          </a:xfrm>
        </p:grpSpPr>
        <p:pic>
          <p:nvPicPr>
            <p:cNvPr id="3" name="图片 2" descr="u=44360002,2188791243&amp;fm=26&amp;gp=0.jpg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1354053"/>
              <a:ext cx="11875646" cy="3275097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067875" y="2398448"/>
              <a:ext cx="6724650" cy="184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除了上面提到的五行、五谷、五音、五彩之外，还有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五常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、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五教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、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五毒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、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五味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等。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1419622"/>
            <a:ext cx="7056784" cy="954107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读古诗词的时候，遇到不理解的字词，可以借助注释理解。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Picture 2" descr="G:\新建文件夹\图片4.png图片4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4556" y="1347614"/>
            <a:ext cx="762000" cy="97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372200" y="3435846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注释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527" y="627534"/>
            <a:ext cx="8064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读古诗词的时候，遇到不理解的地方，你会怎么办？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71750"/>
            <a:ext cx="400779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4900137" y="2763711"/>
            <a:ext cx="1472063" cy="1944216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275856" y="20985"/>
            <a:ext cx="203132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交流平台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5696" y="764689"/>
            <a:ext cx="6408712" cy="1568450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有画面感的诗句，可以通过想象来体会。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如，读到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千里莺啼绿映红，水村山郭酒旗风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时，我的脑海中浮现出了江南春天的美丽景象。带着这样的想象读，让我体会到了诗歌的美。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Picture 2" descr="G:\新建文件夹\图片4.png图片4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612" y="1059582"/>
            <a:ext cx="762000" cy="97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539750" y="2643505"/>
            <a:ext cx="6489065" cy="1569660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读李商隐的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嫦娥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时，联系嫦娥奔月的故事，体会诗中写到的嫦娥在月宫的孤独寂寞，更容易理解这首诗的意思。看来，多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了解一些传统文化常识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，对我们学习古诗词很有帮助。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2" descr="G:\新建文件夹\图片1.png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239846" y="3075806"/>
            <a:ext cx="929005" cy="1209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23728" y="1059582"/>
            <a:ext cx="598424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学习古诗词可以结合注释、想象画面及了解古代文化常识的方法提高理解效果。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71601"/>
            <a:ext cx="1392071" cy="19949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59615" y="1783457"/>
            <a:ext cx="5939155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读一读，说说下面这段话表达了怎样的观点。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25505" y="627534"/>
            <a:ext cx="249299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词句段运用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91630"/>
            <a:ext cx="1320063" cy="18917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91426" y="539484"/>
            <a:ext cx="8136904" cy="31076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为了生活环境更舒适，人们在城市里种植了大量的花草树木。这些树木花草是城市的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绿色卫士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，守护着城市的环境。人们把它们比作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城市之肺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，是十分形象和贴切的。因为这些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绿色卫士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，不仅能吸收空气中的二氧化碳，调节城市空气，而且能降低灰尘污染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叶子表面的绒毛和黏液能吸附飘尘，阻止灰尘微粒蔓延。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51620" y="3867894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这段话共有</a:t>
            </a:r>
            <a:r>
              <a:rPr lang="en-US" altLang="zh-CN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句，每句的意思是什么？</a:t>
            </a:r>
            <a:endParaRPr lang="zh-CN" altLang="en-US" sz="3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858160"/>
            <a:ext cx="6696744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花草树木让城市的生活环境更舒适。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2" y="1783009"/>
            <a:ext cx="792088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花草树木是城市“绿色卫士”，守护城市环境。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552" y="2707858"/>
            <a:ext cx="6984776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花草树木被比作“城市之肺”。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552" y="3632706"/>
            <a:ext cx="822828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花草树木的作用能调节城市空气，降低灰尘污染。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9476" y="411510"/>
            <a:ext cx="7992888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通过比较，发现这段话中的第二句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具有承上启下的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作用，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是关键句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。花草树木之所以被比作“城市之肺”，是因为它们有调节城市空气，降低灰尘污染的作用，能“使生活环境更舒适”。因此，把花草树木比作“城市之肺”是十分形象和贴切的。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9523" y="3643159"/>
            <a:ext cx="8208912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把握一段话表达的观点，应善于抓住关键句。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24ae4e36-3dc3-44cb-90d5-2858b8a31302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1430</Words>
  <Application>WPS 演示</Application>
  <PresentationFormat>全屏显示(16:9)</PresentationFormat>
  <Paragraphs>129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Wingdings</vt:lpstr>
      <vt:lpstr>黑体</vt:lpstr>
      <vt:lpstr>楷体</vt:lpstr>
      <vt:lpstr>微软雅黑</vt:lpstr>
      <vt:lpstr>Times New Roman</vt:lpstr>
      <vt:lpstr>Calibri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104</cp:revision>
  <dcterms:created xsi:type="dcterms:W3CDTF">2017-03-17T02:28:00Z</dcterms:created>
  <dcterms:modified xsi:type="dcterms:W3CDTF">2022-12-28T06:54:34Z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B542624DF4B445A9A3919466E048CE1E</vt:lpwstr>
  </property>
</Properties>
</file>