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handoutMasterIdLst>
    <p:handoutMasterId r:id="rId27"/>
  </p:handoutMasterIdLst>
  <p:sldIdLst>
    <p:sldId id="1090" r:id="rId3"/>
    <p:sldId id="1643" r:id="rId4"/>
    <p:sldId id="1646" r:id="rId5"/>
    <p:sldId id="1650" r:id="rId6"/>
    <p:sldId id="1644" r:id="rId7"/>
    <p:sldId id="1645" r:id="rId8"/>
    <p:sldId id="1648" r:id="rId9"/>
    <p:sldId id="1649" r:id="rId10"/>
    <p:sldId id="1651" r:id="rId11"/>
    <p:sldId id="1653" r:id="rId12"/>
    <p:sldId id="1652" r:id="rId13"/>
    <p:sldId id="1655" r:id="rId14"/>
    <p:sldId id="1656" r:id="rId15"/>
    <p:sldId id="1658" r:id="rId16"/>
    <p:sldId id="1438" r:id="rId17"/>
    <p:sldId id="1657" r:id="rId18"/>
    <p:sldId id="1638" r:id="rId19"/>
    <p:sldId id="1439" r:id="rId21"/>
    <p:sldId id="1505" r:id="rId22"/>
    <p:sldId id="1497" r:id="rId23"/>
    <p:sldId id="1506" r:id="rId24"/>
    <p:sldId id="1641" r:id="rId25"/>
    <p:sldId id="1501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楷体" panose="02010609060101010101" pitchFamily="49" charset="-122"/>
      <p:regular r:id="rId37"/>
    </p:embeddedFont>
    <p:embeddedFont>
      <p:font typeface="楷体_GB2312" panose="02010609030101010101" pitchFamily="49" charset="-122"/>
      <p:regular r:id="rId38"/>
    </p:embeddedFont>
    <p:embeddedFont>
      <p:font typeface="汉语拼音" panose="000B0604020202020204" pitchFamily="34" charset="0"/>
      <p:regular r:id="rId39"/>
    </p:embeddedFont>
    <p:embeddedFont>
      <p:font typeface="微软雅黑" panose="020B0503020204020204" charset="-122"/>
      <p:regular r:id="rId40"/>
    </p:embeddedFont>
    <p:embeddedFont>
      <p:font typeface="Tahoma" panose="020B0604030504040204" pitchFamily="34" charset="0"/>
      <p:regular r:id="rId41"/>
      <p:bold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A38302"/>
    <a:srgbClr val="0066FF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98" autoAdjust="0"/>
    <p:restoredTop sz="93824" autoAdjust="0"/>
  </p:normalViewPr>
  <p:slideViewPr>
    <p:cSldViewPr>
      <p:cViewPr>
        <p:scale>
          <a:sx n="100" d="100"/>
          <a:sy n="100" d="100"/>
        </p:scale>
        <p:origin x="-378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4"/>
        <p:guide pos="22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2.png"/><Relationship Id="rId24" Type="http://schemas.openxmlformats.org/officeDocument/2006/relationships/image" Target="../media/image1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GIF"/><Relationship Id="rId3" Type="http://schemas.openxmlformats.org/officeDocument/2006/relationships/image" Target="../media/image22.png"/><Relationship Id="rId2" Type="http://schemas.openxmlformats.org/officeDocument/2006/relationships/hyperlink" Target="&#36164;&#26009;&#38142;&#25509;/&#35270;&#39057;/&#26234;&#21462;&#23041;&#34382;&#23665;&#36873;&#27573;.mp4" TargetMode="External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31354;&#22478;&#35745;&#36873;&#27573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6" Type="http://schemas.openxmlformats.org/officeDocument/2006/relationships/image" Target="../media/image12.png"/><Relationship Id="rId5" Type="http://schemas.openxmlformats.org/officeDocument/2006/relationships/hyperlink" Target="&#36164;&#26009;&#38142;&#25509;/&#35270;&#39057;/&#19971;&#24425;-&#35838;&#25991;&#26391;&#35835;-&#20845;&#19978;24&#20140;&#21095;&#36259;&#35848;.mp4" TargetMode="External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openxmlformats.org/officeDocument/2006/relationships/image" Target="../media/image8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803096" y="1571584"/>
            <a:ext cx="5616624" cy="12961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347864" y="1603948"/>
            <a:ext cx="4320480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7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京剧趣谈</a:t>
            </a:r>
            <a:endParaRPr lang="zh-CN" altLang="en-US" sz="7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765651" y="1491629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03948"/>
            <a:ext cx="1240746" cy="1231417"/>
          </a:xfrm>
          <a:prstGeom prst="rect">
            <a:avLst/>
          </a:prstGeom>
        </p:spPr>
      </p:pic>
      <p:sp>
        <p:nvSpPr>
          <p:cNvPr id="17" name="文本框 6"/>
          <p:cNvSpPr txBox="1"/>
          <p:nvPr/>
        </p:nvSpPr>
        <p:spPr>
          <a:xfrm>
            <a:off x="2176257" y="1720428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42139"/>
            <a:ext cx="6071518" cy="311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319972" y="3939902"/>
            <a:ext cx="30603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4"/>
          <p:cNvSpPr txBox="1"/>
          <p:nvPr/>
        </p:nvSpPr>
        <p:spPr>
          <a:xfrm>
            <a:off x="966840" y="369628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中是怎样体现马鞭可以给演员无穷无尽的表演自由的？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715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1864092" y="4286676"/>
            <a:ext cx="30603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14"/>
          <p:cNvSpPr/>
          <p:nvPr/>
        </p:nvSpPr>
        <p:spPr>
          <a:xfrm>
            <a:off x="752094" y="1707654"/>
            <a:ext cx="3567878" cy="1510250"/>
          </a:xfrm>
          <a:prstGeom prst="wedgeRoundRectCallout">
            <a:avLst>
              <a:gd name="adj1" fmla="val 53587"/>
              <a:gd name="adj2" fmla="val 87225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“可以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”给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人足够的想象空间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369628"/>
            <a:ext cx="742158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你能根据这些描述想象手持马鞭的人物的形象、姿态或是心情吗？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715" y="5926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0"/>
          <a:stretch>
            <a:fillRect/>
          </a:stretch>
        </p:blipFill>
        <p:spPr bwMode="auto">
          <a:xfrm>
            <a:off x="1547664" y="1491630"/>
            <a:ext cx="6071518" cy="108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319972" y="1851570"/>
            <a:ext cx="30603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864092" y="2198344"/>
            <a:ext cx="30603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899744" y="2643758"/>
            <a:ext cx="7555775" cy="180020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当高扬马鞭的时候我仿佛看到武将打马扬鞭，驰骋疆场，英气勃勃的威武形象；当低垂马鞭的时候可以想象一个人信马由缰的悠闲样子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94679"/>
            <a:ext cx="6264696" cy="1453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" r="1425"/>
          <a:stretch>
            <a:fillRect/>
          </a:stretch>
        </p:blipFill>
        <p:spPr bwMode="auto">
          <a:xfrm>
            <a:off x="1835696" y="2745512"/>
            <a:ext cx="6264696" cy="184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2471142" y="1759099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04248" y="2067694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54570" y="2427734"/>
            <a:ext cx="43204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23928" y="2729597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707904" y="3507854"/>
            <a:ext cx="2160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7944" y="3507854"/>
            <a:ext cx="2160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09124" y="3858804"/>
            <a:ext cx="46267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779151" y="1419622"/>
            <a:ext cx="1529973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实在道具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73330" y="2560379"/>
            <a:ext cx="1529973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虚拟道具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79150" y="3878590"/>
            <a:ext cx="1529973" cy="576064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可实可虚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779149" y="220189"/>
            <a:ext cx="742158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自然段，思考：这部分内容写了哪些道具？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4026" y="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459940"/>
            <a:ext cx="742158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思考：京剧里的道具运用有什么特点？这样运用道具有什么作用？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717" y="23975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899592" y="1626859"/>
            <a:ext cx="1529973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实在道具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99592" y="2249137"/>
            <a:ext cx="1529973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虚拟道具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20249" y="2844973"/>
            <a:ext cx="1529973" cy="576064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可实可虚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5776" y="1675584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马鞭、鞋底、酒杯、酒壶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2249137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马、针线、饭菜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6840" y="2902170"/>
            <a:ext cx="936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饭碗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35646"/>
            <a:ext cx="2376264" cy="177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732240" y="1807009"/>
            <a:ext cx="18362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以小代大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以简代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以虚代实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22104" y="3678011"/>
            <a:ext cx="7555775" cy="1080123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既节省了空间和人力物力，又能充分表达出要表达的意思，还给观众留下了想象空间。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512944" y="2706403"/>
            <a:ext cx="2575916" cy="853197"/>
          </a:xfrm>
          <a:prstGeom prst="cloudCallout">
            <a:avLst>
              <a:gd name="adj1" fmla="val -12282"/>
              <a:gd name="adj2" fmla="val 33840"/>
            </a:avLst>
          </a:prstGeom>
          <a:solidFill>
            <a:schemeClr val="accent4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虚实相生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771550"/>
            <a:ext cx="4815339" cy="3203687"/>
          </a:xfrm>
          <a:prstGeom prst="rect">
            <a:avLst/>
          </a:prstGeom>
        </p:spPr>
      </p:pic>
      <p:pic>
        <p:nvPicPr>
          <p:cNvPr id="1026" name="Picture 2" descr="F:\21秋六年级修改后课件\23 京剧趣谈（修改）\资料链接\视频\智取威虎山选段.png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" t="4556" r="-363"/>
          <a:stretch>
            <a:fillRect/>
          </a:stretch>
        </p:blipFill>
        <p:spPr bwMode="auto">
          <a:xfrm>
            <a:off x="2153317" y="1099934"/>
            <a:ext cx="4612144" cy="25314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979581" y="3101563"/>
            <a:ext cx="1059582" cy="1059582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67258" y="3969578"/>
            <a:ext cx="36094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点击图片，播放视频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66840" y="1377740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亮相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，根据表格圈画相关内容。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715" y="113159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2483173" cy="1364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849417" y="389756"/>
            <a:ext cx="1048017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亮相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62062" y="2643757"/>
          <a:ext cx="6096001" cy="20219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301"/>
                <a:gridCol w="1082477"/>
                <a:gridCol w="1008112"/>
                <a:gridCol w="2304256"/>
                <a:gridCol w="1213855"/>
              </a:tblGrid>
              <a:tr h="750952">
                <a:tc rowSpan="3"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亮相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场景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与现实的冲突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好处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35496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35496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434" y="51470"/>
            <a:ext cx="4492774" cy="476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258027" y="1635646"/>
            <a:ext cx="13495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67651" y="3723878"/>
            <a:ext cx="137201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043608" y="1852217"/>
            <a:ext cx="1051842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场景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13691" y="1852217"/>
            <a:ext cx="3670477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67744" y="2067694"/>
            <a:ext cx="216024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对话气泡: 圆角矩形 14"/>
          <p:cNvSpPr/>
          <p:nvPr/>
        </p:nvSpPr>
        <p:spPr>
          <a:xfrm>
            <a:off x="6431319" y="1761866"/>
            <a:ext cx="1728192" cy="611656"/>
          </a:xfrm>
          <a:prstGeom prst="wedgeRoundRectCallout">
            <a:avLst>
              <a:gd name="adj1" fmla="val -62726"/>
              <a:gd name="adj2" fmla="val -15019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静态亮相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27498" y="3939902"/>
            <a:ext cx="305261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圆角矩形 14"/>
          <p:cNvSpPr/>
          <p:nvPr/>
        </p:nvSpPr>
        <p:spPr>
          <a:xfrm>
            <a:off x="6431319" y="3634074"/>
            <a:ext cx="1728192" cy="611656"/>
          </a:xfrm>
          <a:prstGeom prst="wedgeRoundRectCallout">
            <a:avLst>
              <a:gd name="adj1" fmla="val -62726"/>
              <a:gd name="adj2" fmla="val -15019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动态亮相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258027" y="2327083"/>
            <a:ext cx="3810630" cy="1953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58027" y="2571750"/>
            <a:ext cx="8796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258027" y="4155926"/>
            <a:ext cx="2169957" cy="976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44364" y="3939902"/>
            <a:ext cx="43980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6769494" y="2715766"/>
            <a:ext cx="105184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83568" y="2931790"/>
            <a:ext cx="1411882" cy="792088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与现实的冲突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267744" y="3255527"/>
            <a:ext cx="2808312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24128" y="4371950"/>
            <a:ext cx="439803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267744" y="4659982"/>
            <a:ext cx="1085914" cy="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899592" y="4185094"/>
            <a:ext cx="1051842" cy="57606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24" grpId="0" animBg="1"/>
      <p:bldP spid="25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552" y="1347615"/>
          <a:ext cx="7920880" cy="31683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446"/>
                <a:gridCol w="1653810"/>
                <a:gridCol w="1136695"/>
                <a:gridCol w="2391697"/>
                <a:gridCol w="2088232"/>
              </a:tblGrid>
              <a:tr h="626265">
                <a:tc rowSpan="3"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亮相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场景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与现实的冲突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好处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7104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7104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259632" y="1962910"/>
            <a:ext cx="1456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双方打得不可开交之际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6334" y="3279743"/>
            <a:ext cx="14401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一方被打败跑下去了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2147577"/>
            <a:ext cx="864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静态亮相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4" y="3363839"/>
            <a:ext cx="88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动态亮相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03948" y="2013319"/>
            <a:ext cx="2124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哪个先“醒了”，对方不就“完”了吗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3958" y="3548504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太像杂技了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6216" y="2015200"/>
            <a:ext cx="201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越发能显示武艺高超和必胜的信心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3435846"/>
            <a:ext cx="17679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突显人物的</a:t>
            </a:r>
            <a:endParaRPr lang="en-US" altLang="zh-CN" sz="2400" b="1" dirty="0" smtClean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英雄气概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5436096" y="342574"/>
            <a:ext cx="2520280" cy="853197"/>
          </a:xfrm>
          <a:prstGeom prst="cloudCallout">
            <a:avLst>
              <a:gd name="adj1" fmla="val -12282"/>
              <a:gd name="adj2" fmla="val 33840"/>
            </a:avLst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755576" y="369628"/>
            <a:ext cx="763760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学习了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京剧趣谈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这篇文章后，你对京剧之美有什么更深的体会吗？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0451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2267744" y="1698109"/>
            <a:ext cx="105184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563888" y="1841578"/>
            <a:ext cx="648072" cy="288032"/>
          </a:xfrm>
          <a:prstGeom prst="rightArrow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716016" y="1670252"/>
            <a:ext cx="1944216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虚实相生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267744" y="2621215"/>
            <a:ext cx="105184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563888" y="2764684"/>
            <a:ext cx="648072" cy="288032"/>
          </a:xfrm>
          <a:prstGeom prst="rightArrow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16016" y="2593358"/>
            <a:ext cx="1944216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115616" y="3363838"/>
            <a:ext cx="6840760" cy="1080120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京剧的历史、道具、服饰、唱腔等美还需要我们一起去探究和发掘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/>
          <p:cNvSpPr/>
          <p:nvPr/>
        </p:nvSpPr>
        <p:spPr>
          <a:xfrm>
            <a:off x="1586908" y="2572210"/>
            <a:ext cx="1776109" cy="522411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03133" y="772010"/>
            <a:ext cx="1793439" cy="718490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京剧趣谈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 rot="5400000">
            <a:off x="4321128" y="-433265"/>
            <a:ext cx="236374" cy="4088275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4"/>
          <p:cNvSpPr/>
          <p:nvPr/>
        </p:nvSpPr>
        <p:spPr>
          <a:xfrm>
            <a:off x="1950772" y="1861027"/>
            <a:ext cx="104838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马鞭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5801879" y="1789019"/>
            <a:ext cx="14401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亮相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5647636" y="2520251"/>
            <a:ext cx="1983740" cy="584508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表演方式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474963" y="3254756"/>
            <a:ext cx="0" cy="36004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流程图: 可选过程 21"/>
          <p:cNvSpPr/>
          <p:nvPr/>
        </p:nvSpPr>
        <p:spPr>
          <a:xfrm>
            <a:off x="1541339" y="3724338"/>
            <a:ext cx="1821678" cy="504056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虚实相生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6627469" y="3261420"/>
            <a:ext cx="0" cy="36004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流程图: 可选过程 24"/>
          <p:cNvSpPr/>
          <p:nvPr/>
        </p:nvSpPr>
        <p:spPr>
          <a:xfrm>
            <a:off x="5676603" y="3724359"/>
            <a:ext cx="1954773" cy="504035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00" y="242670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6612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83568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4" grpId="0" animBg="1"/>
      <p:bldP spid="2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771550"/>
            <a:ext cx="4815339" cy="3203687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67258" y="3969578"/>
            <a:ext cx="36094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点击图片，播放视频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pic>
        <p:nvPicPr>
          <p:cNvPr id="1026" name="Picture 2" descr="F:\21秋六年级修改后课件\23 京剧趣谈（修改）\资料链接\空城计选段.png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" b="22365"/>
          <a:stretch>
            <a:fillRect/>
          </a:stretch>
        </p:blipFill>
        <p:spPr bwMode="auto">
          <a:xfrm>
            <a:off x="2191760" y="1097852"/>
            <a:ext cx="4535258" cy="25510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979581" y="3101563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10914" y="1264918"/>
            <a:ext cx="83375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京剧趣谈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由两篇与京剧相关的小短文组成，介绍了京剧表演在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方面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、实中有虚的特点以及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方面的独特之处。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3291234" y="1996284"/>
            <a:ext cx="247285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道具使用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5451474" y="1996284"/>
            <a:ext cx="25392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虚中有实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2499146" y="2643758"/>
            <a:ext cx="238240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动作造型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58" y="1191399"/>
            <a:ext cx="792088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脸谱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，是中国传统戏曲演员脸上的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绘画，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用于舞台演出时的化妆造型艺术。不同行当的脸谱，情况不一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净行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绘画比较复杂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，都是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油彩的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，图案复杂，因此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称“花脸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“丑”因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其扮演戏剧角色，故在鼻梁上抹一小块白粉，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俗称“小花脸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694" y="45089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脸谱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39552" y="1077659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说说你从下列加点词中感受到了什么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85908" y="2553715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689619"/>
            <a:ext cx="78090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京剧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继承、发展了中国传统戏曲的表现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手段，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终于战胜了这种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尴尬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用一根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小小的马鞭就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彻底解决了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而且解决得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无比漂亮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5714" y="2985763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484106" y="3002606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38712" y="3002867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223105" y="300379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64226" y="300379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617300" y="3219822"/>
            <a:ext cx="7555775" cy="1080123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“马鞭”的出现不仅完全解决马没办法在舞台上表现的尴尬，而且极具艺术美感。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99592" y="1707654"/>
            <a:ext cx="7320876" cy="119571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寻找并欣赏你喜欢的京剧片段，和同学分享你的收获。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467544" y="195486"/>
            <a:ext cx="2376264" cy="677566"/>
          </a:xfrm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资料链接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7" y="877821"/>
            <a:ext cx="788829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京剧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，曾称平剧，是中国五大戏曲剧种之一，被视为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中国国粹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徽剧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是京剧的前身。清代乾隆五十五年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(1790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起，四大徽班陆续进入北京，他们与来自湖北的汉调艺人合作，同时又接受了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昆曲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秦腔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的部分剧目、曲调和表演方法，民间曲调，通过不断的交流、融合，最终形成京剧。京剧形成后在清朝宫廷内开始快速发展，直至民国时期空前繁荣。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2010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日，京剧被列入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人类非物质文化遗产代表作名录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83868" y="670048"/>
            <a:ext cx="2376264" cy="677566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京剧常识</a:t>
            </a:r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287" y="1347614"/>
            <a:ext cx="733742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京剧表演的四种艺术手法：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唱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念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打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，也是京剧表演的四项基本功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舞台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上的角色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划分为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生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净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四种类型。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166917"/>
            <a:ext cx="7421584" cy="1651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自由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读课文，读准字音，读通句子。思考：两篇短文分别介绍了关于京剧的哪两方面内容？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5044" y="98757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967880" y="2859782"/>
            <a:ext cx="5166320" cy="921009"/>
            <a:chOff x="1967880" y="2859782"/>
            <a:chExt cx="5166320" cy="921009"/>
          </a:xfrm>
        </p:grpSpPr>
        <p:sp>
          <p:nvSpPr>
            <p:cNvPr id="8" name="圆角矩形 7"/>
            <p:cNvSpPr/>
            <p:nvPr/>
          </p:nvSpPr>
          <p:spPr>
            <a:xfrm>
              <a:off x="2648032" y="2859782"/>
              <a:ext cx="4300232" cy="792088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7880" y="3092416"/>
              <a:ext cx="1557536" cy="68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4296" y="3350712"/>
              <a:ext cx="659904" cy="428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059832" y="2980406"/>
              <a:ext cx="325367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马鞭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：道具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67880" y="3867894"/>
            <a:ext cx="5166320" cy="902099"/>
            <a:chOff x="1967880" y="3939902"/>
            <a:chExt cx="5166320" cy="902099"/>
          </a:xfrm>
        </p:grpSpPr>
        <p:sp>
          <p:nvSpPr>
            <p:cNvPr id="21" name="圆角矩形 20"/>
            <p:cNvSpPr/>
            <p:nvPr/>
          </p:nvSpPr>
          <p:spPr>
            <a:xfrm>
              <a:off x="2648032" y="3939902"/>
              <a:ext cx="4300232" cy="792088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7880" y="4055535"/>
              <a:ext cx="1557536" cy="68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4296" y="4413063"/>
              <a:ext cx="659904" cy="428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2962672" y="4017705"/>
              <a:ext cx="38415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亮相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：表演方式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294423"/>
            <a:ext cx="2269879" cy="693151"/>
          </a:xfrm>
          <a:prstGeom prst="rect">
            <a:avLst/>
          </a:prstGeom>
        </p:spPr>
      </p:pic>
      <p:sp>
        <p:nvSpPr>
          <p:cNvPr id="19" name="文本框 14">
            <a:hlinkClick r:id="rId5" action="ppaction://hlinkfile"/>
          </p:cNvPr>
          <p:cNvSpPr txBox="1"/>
          <p:nvPr/>
        </p:nvSpPr>
        <p:spPr>
          <a:xfrm>
            <a:off x="792925" y="2749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2893"/>
            <a:ext cx="443315" cy="551442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3473729" y="65945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30041" y="27843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480605"/>
            <a:ext cx="7800482" cy="230832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骋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尴尬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仆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锣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  金玉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奴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戛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然而止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1549793"/>
            <a:ext cx="537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pú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1474786"/>
            <a:ext cx="606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luó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1935" y="1534020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nú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4006" y="1558418"/>
            <a:ext cx="1047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chěng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1362" y="1534021"/>
            <a:ext cx="1396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gān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gà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4184" y="2634767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jiá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51981"/>
            <a:ext cx="5953551" cy="216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4"/>
          <p:cNvSpPr txBox="1"/>
          <p:nvPr/>
        </p:nvSpPr>
        <p:spPr>
          <a:xfrm>
            <a:off x="1115616" y="1153539"/>
            <a:ext cx="7421584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根据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“学习提示”，明确本节课的学习任务吧。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0491" y="90738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 flipV="1">
            <a:off x="4740463" y="3576117"/>
            <a:ext cx="2625913" cy="180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90986" y="4008165"/>
            <a:ext cx="196302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198024" y="4003803"/>
            <a:ext cx="316835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90986" y="4368205"/>
            <a:ext cx="2649477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153539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自然段，根据表格圈画相关内容。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715" y="90738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2483173" cy="1364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849417" y="389756"/>
            <a:ext cx="1048017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马鞭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62062" y="2571750"/>
          <a:ext cx="6096000" cy="1728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301"/>
                <a:gridCol w="2664296"/>
                <a:gridCol w="2944403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马鞭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出现原因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好处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70992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794" y="123478"/>
            <a:ext cx="6071518" cy="311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56866" y="501520"/>
            <a:ext cx="42484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557266" y="843558"/>
            <a:ext cx="1584176" cy="180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543651" y="1181535"/>
            <a:ext cx="310878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48954" y="1851670"/>
            <a:ext cx="122413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82230" y="1824236"/>
            <a:ext cx="75921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96826" y="2211710"/>
            <a:ext cx="331236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96826" y="2499742"/>
            <a:ext cx="24842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5178" y="2859782"/>
            <a:ext cx="23762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331640" y="3241321"/>
          <a:ext cx="6264696" cy="1728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786"/>
                <a:gridCol w="2738026"/>
                <a:gridCol w="3025884"/>
              </a:tblGrid>
              <a:tr h="313184">
                <a:tc rowSpan="2"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马鞭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出现原因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好处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70992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圆角矩形 11"/>
          <p:cNvSpPr/>
          <p:nvPr/>
        </p:nvSpPr>
        <p:spPr>
          <a:xfrm>
            <a:off x="377731" y="285496"/>
            <a:ext cx="1165920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236296" y="1970431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0415" y="3696583"/>
            <a:ext cx="2573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古人时常骑马，舞台太小，无法表现。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演员怕真马失去控制。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15879" y="3693227"/>
            <a:ext cx="30084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符合中国的美学。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可以展现骑马人的姿态。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拥有表演的自由。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本身具有装饰的美。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4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626f443d-c457-426c-8381-72aef80d5dd4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WPS 演示</Application>
  <PresentationFormat>全屏显示(16:9)</PresentationFormat>
  <Paragraphs>248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华文楷体</vt:lpstr>
      <vt:lpstr>黑体</vt:lpstr>
      <vt:lpstr>Calibri</vt:lpstr>
      <vt:lpstr>楷体</vt:lpstr>
      <vt:lpstr>楷体_GB2312</vt:lpstr>
      <vt:lpstr>Kaiti SC</vt:lpstr>
      <vt:lpstr>汉语拼音</vt:lpstr>
      <vt:lpstr>微软雅黑</vt:lpstr>
      <vt:lpstr>Times New Roman</vt:lpstr>
      <vt:lpstr>Arial Unicode MS</vt:lpstr>
      <vt:lpstr>Tahoma</vt:lpstr>
      <vt:lpstr>Xingkai SC</vt:lpstr>
      <vt:lpstr>1_Office 主题​​</vt:lpstr>
      <vt:lpstr>PowerPoint 演示文稿</vt:lpstr>
      <vt:lpstr>PowerPoint 演示文稿</vt:lpstr>
      <vt:lpstr>PowerPoint 演示文稿</vt:lpstr>
      <vt:lpstr>京剧常识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185</cp:revision>
  <dcterms:created xsi:type="dcterms:W3CDTF">2017-03-17T02:28:00Z</dcterms:created>
  <dcterms:modified xsi:type="dcterms:W3CDTF">2022-12-29T11:03:42Z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6276A086E7D044A5818642E9A668EDC5</vt:lpwstr>
  </property>
</Properties>
</file>