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media/image25.svg" ContentType="image/svg+xml"/>
  <Override PartName="/ppt/media/image27.svg" ContentType="image/svg+xml"/>
  <Override PartName="/ppt/media/image29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7"/>
  </p:notesMasterIdLst>
  <p:sldIdLst>
    <p:sldId id="256" r:id="rId3"/>
    <p:sldId id="258" r:id="rId4"/>
    <p:sldId id="1545" r:id="rId5"/>
    <p:sldId id="1508" r:id="rId6"/>
    <p:sldId id="263" r:id="rId7"/>
    <p:sldId id="1410" r:id="rId8"/>
    <p:sldId id="1570" r:id="rId9"/>
    <p:sldId id="1411" r:id="rId10"/>
    <p:sldId id="1560" r:id="rId11"/>
    <p:sldId id="1510" r:id="rId12"/>
    <p:sldId id="1561" r:id="rId13"/>
    <p:sldId id="1562" r:id="rId14"/>
    <p:sldId id="1563" r:id="rId15"/>
    <p:sldId id="1445" r:id="rId16"/>
    <p:sldId id="1446" r:id="rId17"/>
    <p:sldId id="1564" r:id="rId18"/>
    <p:sldId id="1565" r:id="rId19"/>
    <p:sldId id="1566" r:id="rId20"/>
    <p:sldId id="1555" r:id="rId21"/>
    <p:sldId id="1533" r:id="rId22"/>
    <p:sldId id="1529" r:id="rId23"/>
    <p:sldId id="1515" r:id="rId24"/>
    <p:sldId id="1567" r:id="rId25"/>
    <p:sldId id="1431" r:id="rId26"/>
    <p:sldId id="1392" r:id="rId27"/>
    <p:sldId id="1433" r:id="rId28"/>
    <p:sldId id="1432" r:id="rId29"/>
    <p:sldId id="1394" r:id="rId30"/>
    <p:sldId id="1401" r:id="rId31"/>
    <p:sldId id="1568" r:id="rId32"/>
    <p:sldId id="1569" r:id="rId33"/>
    <p:sldId id="1497" r:id="rId34"/>
    <p:sldId id="1498" r:id="rId35"/>
    <p:sldId id="1499" r:id="rId36"/>
    <p:sldId id="301" r:id="rId37"/>
    <p:sldId id="1493" r:id="rId38"/>
    <p:sldId id="1494" r:id="rId39"/>
    <p:sldId id="1559" r:id="rId40"/>
    <p:sldId id="1500" r:id="rId41"/>
    <p:sldId id="1501" r:id="rId42"/>
    <p:sldId id="1502" r:id="rId43"/>
    <p:sldId id="1503" r:id="rId44"/>
    <p:sldId id="1504" r:id="rId45"/>
    <p:sldId id="1525" r:id="rId46"/>
  </p:sldIdLst>
  <p:sldSz cx="9144000" cy="5143500" type="screen16x9"/>
  <p:notesSz cx="6858000" cy="9144000"/>
  <p:custDataLst>
    <p:tags r:id="rId5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D65"/>
    <a:srgbClr val="EDEEF0"/>
    <a:srgbClr val="24AEEC"/>
    <a:srgbClr val="4A2021"/>
    <a:srgbClr val="C68D41"/>
    <a:srgbClr val="33CCFF"/>
    <a:srgbClr val="FFCCFF"/>
    <a:srgbClr val="99CC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4" autoAdjust="0"/>
    <p:restoredTop sz="94660"/>
  </p:normalViewPr>
  <p:slideViewPr>
    <p:cSldViewPr snapToGrid="0">
      <p:cViewPr>
        <p:scale>
          <a:sx n="120" d="100"/>
          <a:sy n="120" d="100"/>
        </p:scale>
        <p:origin x="-102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1" Type="http://schemas.openxmlformats.org/officeDocument/2006/relationships/tags" Target="tags/tag1.xml"/><Relationship Id="rId50" Type="http://schemas.openxmlformats.org/officeDocument/2006/relationships/tableStyles" Target="tableStyles.xml"/><Relationship Id="rId5" Type="http://schemas.openxmlformats.org/officeDocument/2006/relationships/slide" Target="slides/slide3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notesMaster" Target="notesMasters/notesMaster1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介绍拿手好戏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6AA79B07-8DCF-4666-B7AA-9607D9D11EB3}" cxnId="{82391F75-DA7D-466D-8879-5D74138E0DE4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82391F75-DA7D-466D-8879-5D74138E0DE4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开头三个自然段，作者介绍自己的拿手好戏是什么，自己练习这项拿手好戏的背景，一个是身体条件好，一个是爸爸教得好。</a:t>
          </a:r>
          <a:endParaRPr/>
        </a:p>
      </dgm:t>
    </dgm:pt>
    <dgm:pt modelId="{4C0FA46B-1E05-4484-8BCB-372BE7AA836D}" cxnId="{4D7FA483-619D-4299-9448-B696398C4101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4D7FA483-619D-4299-9448-B696398C4101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b="1" dirty="0" smtClean="0">
              <a:latin typeface="黑体" panose="02010609060101010101" pitchFamily="49" charset="-122"/>
              <a:ea typeface="黑体" panose="02010609060101010101" pitchFamily="49" charset="-122"/>
            </a:rPr>
            <a:t>详略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安排得当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0AEE3A71-DFD5-4174-8A5E-763CE3959276}" cxnId="{CC5E86E0-E7AF-4088-8142-7C48E97477A0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CC5E86E0-E7AF-4088-8142-7C48E97477A0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dirty="0" smtClean="0">
              <a:latin typeface="宋体" panose="02010600030101010101" pitchFamily="2" charset="-122"/>
              <a:ea typeface="宋体" panose="02010600030101010101" pitchFamily="2" charset="-122"/>
            </a:rPr>
            <a:t>正文部分，作者讲到了四个内容：身体条件，爸爸的教导，挑战千米极限体会，与男生比游泳的情景。前两点略写，重写后两点，做到了详略安排得当，重点内容突出。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7D5AD6D1-CC13-40F4-A12F-E3E9A2ACA22A}" cxnId="{F71C1088-DF97-4703-9DB4-1CDB1A8DD0C4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F71C1088-DF97-4703-9DB4-1CDB1A8DD0C4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altLang="zh-CN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事例生动有趣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CD1680B1-B15D-4EEC-BFD5-330871771A40}" cxnId="{3709BCFF-6856-4732-BCC9-F7573D038F1A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3709BCFF-6856-4732-BCC9-F7573D038F1A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作者在第</a:t>
          </a:r>
          <a:r>
            <a:rPr lang="en-US" altLang="zh-CN" dirty="0">
              <a:latin typeface="宋体" panose="02010600030101010101" pitchFamily="2" charset="-122"/>
              <a:ea typeface="宋体" panose="02010600030101010101" pitchFamily="2" charset="-122"/>
            </a:rPr>
            <a:t>4</a:t>
          </a: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自然段，描写了自己与男生比赛游泳的具体事例，人物的动作描写十分精彩</a:t>
          </a:r>
          <a:r>
            <a:rPr lang="zh-CN" altLang="en-US" dirty="0">
              <a:latin typeface="宋体" panose="02010600030101010101" pitchFamily="2" charset="-122"/>
              <a:ea typeface="宋体" panose="02010600030101010101" pitchFamily="2" charset="-122"/>
            </a:rPr>
            <a:t>、</a:t>
          </a: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具体，生动而富有趣味。</a:t>
          </a:r>
          <a:endParaRPr/>
        </a:p>
      </dgm:t>
    </dgm:pt>
    <dgm:pt modelId="{0359B205-1EE2-4D05-9169-50D5006AFB1F}" cxnId="{F223C393-A9B5-49DB-9624-47A79E3639C2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F223C393-A9B5-49DB-9624-47A79E3639C2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F71C1088-DF97-4703-9DB4-1CDB1A8DD0C4}" srcId="{D11035C4-D766-4981-8DC9-525B8C329EEB}" destId="{D3F23B3E-58D8-4900-917E-3E861012725D}" srcOrd="0" destOrd="0" parTransId="{7D5AD6D1-CC13-40F4-A12F-E3E9A2ACA22A}" sibTransId="{266BB35F-4276-4469-A7A2-0AB3140E52BA}"/>
    <dgm:cxn modelId="{866B6EB3-AD6D-4AC4-8ADF-09F94D22F06D}" type="presOf" srcId="{D3F23B3E-58D8-4900-917E-3E861012725D}" destId="{11DFC98E-E12C-447B-948B-25DB3CD24C49}" srcOrd="0" destOrd="0" presId="urn:microsoft.com/office/officeart/2005/8/layout/bList2#1"/>
    <dgm:cxn modelId="{52F10F4B-24BF-4D3F-89A7-2670B1A7A880}" type="presOf" srcId="{654A359A-ABE7-480A-8405-CEF50AF12D7F}" destId="{289E8C87-DCA9-4A89-84FE-DEC559AA794B}" srcOrd="0" destOrd="0" presId="urn:microsoft.com/office/officeart/2005/8/layout/bList2#1"/>
    <dgm:cxn modelId="{E1F1AF24-E7C7-462C-B113-D654A64FCD03}" type="presOf" srcId="{1560B475-A0C2-406B-8717-4124CF567C75}" destId="{3586A600-8DDB-4B46-A376-5C5045D0AA7A}" srcOrd="1" destOrd="0" presId="urn:microsoft.com/office/officeart/2005/8/layout/bList2#1"/>
    <dgm:cxn modelId="{82391F75-DA7D-466D-8879-5D74138E0DE4}" srcId="{AFFE6D6E-ADF5-450C-9BCC-D2576740C9A4}" destId="{1560B475-A0C2-406B-8717-4124CF567C75}" srcOrd="0" destOrd="0" parTransId="{6AA79B07-8DCF-4666-B7AA-9607D9D11EB3}" sibTransId="{36DD91FA-BCF8-44FF-99CA-7CD17EBE2EE6}"/>
    <dgm:cxn modelId="{9F3982F8-FC2B-4B17-85B7-A5CDDAC4550A}" type="presOf" srcId="{654A359A-ABE7-480A-8405-CEF50AF12D7F}" destId="{747792FF-6DB6-4DAF-9816-54ECF397FE43}" srcOrd="1" destOrd="0" presId="urn:microsoft.com/office/officeart/2005/8/layout/bList2#1"/>
    <dgm:cxn modelId="{B1CCEB3B-5AB0-46A5-95D3-B09F056CCF2C}" type="presOf" srcId="{AFFE6D6E-ADF5-450C-9BCC-D2576740C9A4}" destId="{FADB183D-A3F4-4CB9-A133-A49FF8045717}" srcOrd="0" destOrd="0" presId="urn:microsoft.com/office/officeart/2005/8/layout/bList2#1"/>
    <dgm:cxn modelId="{D9D8C702-5BFF-4EBA-B9EE-B08E083B2632}" type="presOf" srcId="{D11035C4-D766-4981-8DC9-525B8C329EEB}" destId="{B23690B9-877B-4CD3-B8BC-066CB4773D8A}" srcOrd="1" destOrd="0" presId="urn:microsoft.com/office/officeart/2005/8/layout/bList2#1"/>
    <dgm:cxn modelId="{368BBCBE-21DB-4DAE-A2C5-79FE17862B10}" type="presOf" srcId="{1560B475-A0C2-406B-8717-4124CF567C75}" destId="{1F1B8A9D-7321-4239-AD51-FEB84BC76224}" srcOrd="0" destOrd="0" presId="urn:microsoft.com/office/officeart/2005/8/layout/bList2#1"/>
    <dgm:cxn modelId="{F223C393-A9B5-49DB-9624-47A79E3639C2}" srcId="{654A359A-ABE7-480A-8405-CEF50AF12D7F}" destId="{F1BD1735-E7D8-4BA9-B88D-3CE99986C56E}" srcOrd="0" destOrd="0" parTransId="{0359B205-1EE2-4D05-9169-50D5006AFB1F}" sibTransId="{88DB79A2-DF7D-48FD-9D3B-F5837F07850E}"/>
    <dgm:cxn modelId="{E48456F6-8365-44D0-86D0-AE0FD8C10FAA}" type="presOf" srcId="{F1BD1735-E7D8-4BA9-B88D-3CE99986C56E}" destId="{81CA3962-1DFE-422C-9862-437F9B0002F7}" srcOrd="0" destOrd="0" presId="urn:microsoft.com/office/officeart/2005/8/layout/bList2#1"/>
    <dgm:cxn modelId="{048FD75C-AA8C-45AC-A59D-AFBCDA0C001B}" type="presOf" srcId="{D11035C4-D766-4981-8DC9-525B8C329EEB}" destId="{2FFBD13C-C1B2-439F-995D-463FBDC68A3B}" srcOrd="0" destOrd="0" presId="urn:microsoft.com/office/officeart/2005/8/layout/bList2#1"/>
    <dgm:cxn modelId="{D8CECF67-C182-4948-80D5-44B1E6A8FC16}" type="presOf" srcId="{9C233FAD-076B-4BAC-A383-9B9176905253}" destId="{39500EAF-69D8-4D72-B2AA-67133E3A04ED}" srcOrd="0" destOrd="0" presId="urn:microsoft.com/office/officeart/2005/8/layout/bList2#1"/>
    <dgm:cxn modelId="{CC5E86E0-E7AF-4088-8142-7C48E97477A0}" srcId="{AFFE6D6E-ADF5-450C-9BCC-D2576740C9A4}" destId="{D11035C4-D766-4981-8DC9-525B8C329EEB}" srcOrd="1" destOrd="0" parTransId="{0AEE3A71-DFD5-4174-8A5E-763CE3959276}" sibTransId="{B1A6FDA0-46F5-4A09-B26C-F6A7744CBA5A}"/>
    <dgm:cxn modelId="{353D710A-9BD3-441C-A788-41D58E419D7B}" type="presOf" srcId="{B1A6FDA0-46F5-4A09-B26C-F6A7744CBA5A}" destId="{2C992BED-A3F7-473A-9B4E-ED31C6BFC31A}" srcOrd="0" destOrd="0" presId="urn:microsoft.com/office/officeart/2005/8/layout/bList2#1"/>
    <dgm:cxn modelId="{3709BCFF-6856-4732-BCC9-F7573D038F1A}" srcId="{AFFE6D6E-ADF5-450C-9BCC-D2576740C9A4}" destId="{654A359A-ABE7-480A-8405-CEF50AF12D7F}" srcOrd="2" destOrd="0" parTransId="{CD1680B1-B15D-4EEC-BFD5-330871771A40}" sibTransId="{12684EAF-7DCA-4E96-BCBC-BF4A3F1113EC}"/>
    <dgm:cxn modelId="{12429BB8-800C-47A5-AAC6-8D06C461B0C5}" type="presOf" srcId="{36DD91FA-BCF8-44FF-99CA-7CD17EBE2EE6}" destId="{0F8F3A15-1EC2-4C49-BE49-D5B03F7FCE5F}" srcOrd="0" destOrd="0" presId="urn:microsoft.com/office/officeart/2005/8/layout/bList2#1"/>
    <dgm:cxn modelId="{4D7FA483-619D-4299-9448-B696398C4101}" srcId="{1560B475-A0C2-406B-8717-4124CF567C75}" destId="{9C233FAD-076B-4BAC-A383-9B9176905253}" srcOrd="0" destOrd="0" parTransId="{4C0FA46B-1E05-4484-8BCB-372BE7AA836D}" sibTransId="{3BC728F3-395B-4C43-9E87-52812D1D6015}"/>
    <dgm:cxn modelId="{6AE85530-7C86-4204-9815-9A9D868CD3FC}" type="presParOf" srcId="{FADB183D-A3F4-4CB9-A133-A49FF8045717}" destId="{35638AC9-6869-4180-8F60-D96C8CE533F6}" srcOrd="0" destOrd="0" presId="urn:microsoft.com/office/officeart/2005/8/layout/bList2#1"/>
    <dgm:cxn modelId="{2C2E0229-76D3-4794-8113-E3BE8B8AB22B}" type="presParOf" srcId="{35638AC9-6869-4180-8F60-D96C8CE533F6}" destId="{39500EAF-69D8-4D72-B2AA-67133E3A04ED}" srcOrd="0" destOrd="0" presId="urn:microsoft.com/office/officeart/2005/8/layout/bList2#1"/>
    <dgm:cxn modelId="{20C6678C-AD64-4E09-8CD5-11F7D781EC8E}" type="presParOf" srcId="{35638AC9-6869-4180-8F60-D96C8CE533F6}" destId="{3586A600-8DDB-4B46-A376-5C5045D0AA7A}" srcOrd="1" destOrd="0" presId="urn:microsoft.com/office/officeart/2005/8/layout/bList2#1"/>
    <dgm:cxn modelId="{5E5E775D-F83D-4B61-9047-954D48EBD399}" type="presParOf" srcId="{35638AC9-6869-4180-8F60-D96C8CE533F6}" destId="{1F1B8A9D-7321-4239-AD51-FEB84BC76224}" srcOrd="2" destOrd="0" presId="urn:microsoft.com/office/officeart/2005/8/layout/bList2#1"/>
    <dgm:cxn modelId="{B1E180C5-CBF4-469E-9918-260B0B58E5A3}" type="presParOf" srcId="{35638AC9-6869-4180-8F60-D96C8CE533F6}" destId="{03F38066-A1ED-4D59-8465-830F02F69D80}" srcOrd="3" destOrd="0" presId="urn:microsoft.com/office/officeart/2005/8/layout/bList2#1"/>
    <dgm:cxn modelId="{D3C282E0-28DC-46BC-9891-FBB25D4380F6}" type="presParOf" srcId="{FADB183D-A3F4-4CB9-A133-A49FF8045717}" destId="{0F8F3A15-1EC2-4C49-BE49-D5B03F7FCE5F}" srcOrd="1" destOrd="0" presId="urn:microsoft.com/office/officeart/2005/8/layout/bList2#1"/>
    <dgm:cxn modelId="{940B00BE-013E-46BA-93EE-83A07FC5E1C9}" type="presParOf" srcId="{FADB183D-A3F4-4CB9-A133-A49FF8045717}" destId="{3DF8D8B5-E62F-4C06-AD97-FCBE45801E6C}" srcOrd="2" destOrd="0" presId="urn:microsoft.com/office/officeart/2005/8/layout/bList2#1"/>
    <dgm:cxn modelId="{425B2B43-A8BD-4952-B771-D8F4C000C8FC}" type="presParOf" srcId="{3DF8D8B5-E62F-4C06-AD97-FCBE45801E6C}" destId="{11DFC98E-E12C-447B-948B-25DB3CD24C49}" srcOrd="0" destOrd="0" presId="urn:microsoft.com/office/officeart/2005/8/layout/bList2#1"/>
    <dgm:cxn modelId="{E1823F0B-D3BE-4741-9B33-40DA5776371C}" type="presParOf" srcId="{3DF8D8B5-E62F-4C06-AD97-FCBE45801E6C}" destId="{B23690B9-877B-4CD3-B8BC-066CB4773D8A}" srcOrd="1" destOrd="0" presId="urn:microsoft.com/office/officeart/2005/8/layout/bList2#1"/>
    <dgm:cxn modelId="{00510BE2-C6EF-43FF-AA35-381766F85A8B}" type="presParOf" srcId="{3DF8D8B5-E62F-4C06-AD97-FCBE45801E6C}" destId="{2FFBD13C-C1B2-439F-995D-463FBDC68A3B}" srcOrd="2" destOrd="0" presId="urn:microsoft.com/office/officeart/2005/8/layout/bList2#1"/>
    <dgm:cxn modelId="{C0D95C4E-E38D-44A6-872A-BA620546D206}" type="presParOf" srcId="{3DF8D8B5-E62F-4C06-AD97-FCBE45801E6C}" destId="{81B136B9-D847-4D29-B6D4-5A0179C465FE}" srcOrd="3" destOrd="0" presId="urn:microsoft.com/office/officeart/2005/8/layout/bList2#1"/>
    <dgm:cxn modelId="{FDD11E3B-EB28-416B-9577-6E95D0AB278D}" type="presParOf" srcId="{FADB183D-A3F4-4CB9-A133-A49FF8045717}" destId="{2C992BED-A3F7-473A-9B4E-ED31C6BFC31A}" srcOrd="3" destOrd="0" presId="urn:microsoft.com/office/officeart/2005/8/layout/bList2#1"/>
    <dgm:cxn modelId="{93D12F5F-E696-42C1-85C2-5EBF67A3EB9F}" type="presParOf" srcId="{FADB183D-A3F4-4CB9-A133-A49FF8045717}" destId="{86ACBA5E-F861-463A-8488-8EA88F80234C}" srcOrd="4" destOrd="0" presId="urn:microsoft.com/office/officeart/2005/8/layout/bList2#1"/>
    <dgm:cxn modelId="{AEF984BB-1D08-4FAD-A668-3870BBCF9B53}" type="presParOf" srcId="{86ACBA5E-F861-463A-8488-8EA88F80234C}" destId="{81CA3962-1DFE-422C-9862-437F9B0002F7}" srcOrd="0" destOrd="0" presId="urn:microsoft.com/office/officeart/2005/8/layout/bList2#1"/>
    <dgm:cxn modelId="{858FEC61-5DDD-45A0-B354-B5F9E15A3ADF}" type="presParOf" srcId="{86ACBA5E-F861-463A-8488-8EA88F80234C}" destId="{747792FF-6DB6-4DAF-9816-54ECF397FE43}" srcOrd="1" destOrd="0" presId="urn:microsoft.com/office/officeart/2005/8/layout/bList2#1"/>
    <dgm:cxn modelId="{443DD4F7-5BE8-4628-AA0D-99C71F14E0F9}" type="presParOf" srcId="{86ACBA5E-F861-463A-8488-8EA88F80234C}" destId="{289E8C87-DCA9-4A89-84FE-DEC559AA794B}" srcOrd="2" destOrd="0" presId="urn:microsoft.com/office/officeart/2005/8/layout/bList2#1"/>
    <dgm:cxn modelId="{A25A0316-57F4-4CD0-8E9A-E6A1EFEB8D96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开头三个自然段，作者介绍自己的拿手好戏是什么，自己练习这项拿手好戏的背景，一个是身体条件好，一个是爸爸教得好。</a:t>
          </a:r>
          <a:endParaRPr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介绍拿手好戏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dirty="0" smtClean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正文部分，作者讲到了四个内容：身体条件，爸爸的教导，挑战千米极限体会，与男生比游泳的情景。前两点略写，重写后两点，做到了详略安排得当，重点内容突出。</a:t>
          </a:r>
          <a:endParaRPr lang="zh-CN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b="1" dirty="0" smtClean="0">
              <a:latin typeface="黑体" panose="02010609060101010101" pitchFamily="49" charset="-122"/>
              <a:ea typeface="黑体" panose="02010609060101010101" pitchFamily="49" charset="-122"/>
            </a:rPr>
            <a:t>详略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安排得当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作者在第</a:t>
          </a:r>
          <a:r>
            <a:rPr lang="en-US" alt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4</a:t>
          </a: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自然段，描写了自己与男生比赛游泳的具体事例，人物的动作描写十分精彩</a:t>
          </a:r>
          <a:r>
            <a:rPr lang="zh-CN" altLang="en-US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、</a:t>
          </a: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具体，生动而富有趣味。</a:t>
          </a:r>
          <a:endParaRPr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事例生动有趣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jpeg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习作：我的拿手好戏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卡通画&#10;&#10;描述已自动生成"/>
          <p:cNvPicPr>
            <a:picLocks noChangeAspect="1"/>
          </p:cNvPicPr>
          <p:nvPr userDrawn="1"/>
        </p:nvPicPr>
        <p:blipFill rotWithShape="1">
          <a:blip r:embed="rId6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7" t="12365" r="28085" b="10354"/>
          <a:stretch>
            <a:fillRect/>
          </a:stretch>
        </p:blipFill>
        <p:spPr>
          <a:xfrm>
            <a:off x="-111383" y="3956401"/>
            <a:ext cx="941139" cy="1116234"/>
          </a:xfrm>
          <a:prstGeom prst="rect">
            <a:avLst/>
          </a:prstGeom>
        </p:spPr>
      </p:pic>
      <p:pic>
        <p:nvPicPr>
          <p:cNvPr id="14" name="图片 13" descr="卡通人物&#10;&#10;描述已自动生成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3866322"/>
            <a:ext cx="1377480" cy="13774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20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5105;&#26159;&#8220;&#36718;&#28369;&#36798;&#20154;&#8221;.pptx" TargetMode="External"/><Relationship Id="rId3" Type="http://schemas.microsoft.com/office/2007/relationships/hdphoto" Target="../media/image23.wdp"/><Relationship Id="rId2" Type="http://schemas.openxmlformats.org/officeDocument/2006/relationships/image" Target="../media/image22.png"/><Relationship Id="rId1" Type="http://schemas.openxmlformats.org/officeDocument/2006/relationships/hyperlink" Target="&#33539;&#25991;1&#65306;&#25105;&#30340;&#25343;&#25163;&#22909;&#25103;&#8212;&#8212;&#20463;&#21351;&#25745;.pptx" TargetMode="External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4.xml"/><Relationship Id="rId3" Type="http://schemas.openxmlformats.org/officeDocument/2006/relationships/slide" Target="slide6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30317" y="1867167"/>
            <a:ext cx="7672274" cy="1331134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4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你</a:t>
            </a: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都练就了哪些“绝世武功”呢？给大家展示一下吧！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8170" y="1178014"/>
            <a:ext cx="1907381" cy="66772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091698" y="2179864"/>
            <a:ext cx="2960604" cy="783772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文艺方面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云形 8"/>
          <p:cNvSpPr/>
          <p:nvPr/>
        </p:nvSpPr>
        <p:spPr>
          <a:xfrm rot="21064431">
            <a:off x="1327292" y="825059"/>
            <a:ext cx="264071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讲笑话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 rot="1314413">
            <a:off x="1309869" y="3438256"/>
            <a:ext cx="273034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弹钢琴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 rot="936229">
            <a:off x="5034677" y="949399"/>
            <a:ext cx="3156404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模仿秀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 rot="20399098">
            <a:off x="5589441" y="3416890"/>
            <a:ext cx="3073792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讲故事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云形 8"/>
          <p:cNvSpPr/>
          <p:nvPr/>
        </p:nvSpPr>
        <p:spPr>
          <a:xfrm rot="21064431">
            <a:off x="1146060" y="890963"/>
            <a:ext cx="264071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做面人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 rot="1314413">
            <a:off x="1342822" y="3537108"/>
            <a:ext cx="273034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拼搭积木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 rot="936229">
            <a:off x="5331239" y="957637"/>
            <a:ext cx="3156404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折纸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 rot="20399098">
            <a:off x="5523538" y="3350987"/>
            <a:ext cx="3073792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做</a:t>
            </a:r>
            <a:r>
              <a:rPr lang="zh-CN" altLang="en-US" sz="2800" b="1" smtClean="0">
                <a:latin typeface="宋体" panose="02010600030101010101" pitchFamily="2" charset="-122"/>
                <a:ea typeface="宋体" panose="02010600030101010101" pitchFamily="2" charset="-122"/>
              </a:rPr>
              <a:t>布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老虎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1"/>
          <p:cNvSpPr/>
          <p:nvPr/>
        </p:nvSpPr>
        <p:spPr>
          <a:xfrm>
            <a:off x="3091698" y="2179864"/>
            <a:ext cx="2960604" cy="783772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手工方面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云形 8"/>
          <p:cNvSpPr/>
          <p:nvPr/>
        </p:nvSpPr>
        <p:spPr>
          <a:xfrm rot="21064431">
            <a:off x="800070" y="989817"/>
            <a:ext cx="264071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种 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 rot="1314413">
            <a:off x="755254" y="3438204"/>
            <a:ext cx="273034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做水饺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 rot="936229">
            <a:off x="4713401" y="850545"/>
            <a:ext cx="3156404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训狗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 rot="20399098">
            <a:off x="5589441" y="3416890"/>
            <a:ext cx="3073792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煮面条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1"/>
          <p:cNvSpPr/>
          <p:nvPr/>
        </p:nvSpPr>
        <p:spPr>
          <a:xfrm>
            <a:off x="3091698" y="2179864"/>
            <a:ext cx="2960604" cy="783772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生活方面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云形 8"/>
          <p:cNvSpPr/>
          <p:nvPr/>
        </p:nvSpPr>
        <p:spPr>
          <a:xfrm rot="21064431">
            <a:off x="1055448" y="989817"/>
            <a:ext cx="264071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跳  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云形 9"/>
          <p:cNvSpPr/>
          <p:nvPr/>
        </p:nvSpPr>
        <p:spPr>
          <a:xfrm rot="1314413">
            <a:off x="1010632" y="3438204"/>
            <a:ext cx="2730343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花式跳绳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云形 10"/>
          <p:cNvSpPr/>
          <p:nvPr/>
        </p:nvSpPr>
        <p:spPr>
          <a:xfrm rot="936229">
            <a:off x="4968779" y="1007067"/>
            <a:ext cx="3156404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游  泳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云形 16"/>
          <p:cNvSpPr/>
          <p:nvPr/>
        </p:nvSpPr>
        <p:spPr>
          <a:xfrm rot="20399098">
            <a:off x="5844819" y="3416890"/>
            <a:ext cx="3073792" cy="78377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慢骑自行车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1"/>
          <p:cNvSpPr/>
          <p:nvPr/>
        </p:nvSpPr>
        <p:spPr>
          <a:xfrm>
            <a:off x="3091698" y="2179864"/>
            <a:ext cx="2960604" cy="783772"/>
          </a:xfrm>
          <a:prstGeom prst="round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其他方面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3721" y="1060718"/>
            <a:ext cx="6725806" cy="1915909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大家的拿手好戏可真多啊！</a:t>
            </a:r>
            <a:endParaRPr lang="en-US" altLang="zh-CN" sz="4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4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关键是如何写出来你的拿手好戏。</a:t>
            </a:r>
            <a:endParaRPr lang="zh-CN" altLang="en-US" sz="4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54" y="1447482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38119" y="403034"/>
            <a:ext cx="7067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首先通过题目和第一段，交代你的拿手好戏。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云形 11"/>
          <p:cNvSpPr/>
          <p:nvPr/>
        </p:nvSpPr>
        <p:spPr>
          <a:xfrm rot="21064431">
            <a:off x="564711" y="2991499"/>
            <a:ext cx="2618684" cy="71525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种   菜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5272" y="3744230"/>
            <a:ext cx="5741732" cy="951338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的拿手好戏，估计你猜不着，不是唱歌跳舞，而是种菜。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61091" y="1005013"/>
            <a:ext cx="3818238" cy="2150071"/>
            <a:chOff x="473675" y="1400437"/>
            <a:chExt cx="3818238" cy="2150071"/>
          </a:xfrm>
        </p:grpSpPr>
        <p:sp>
          <p:nvSpPr>
            <p:cNvPr id="22" name="TextBox 21"/>
            <p:cNvSpPr txBox="1"/>
            <p:nvPr/>
          </p:nvSpPr>
          <p:spPr>
            <a:xfrm>
              <a:off x="2438399" y="1400437"/>
              <a:ext cx="1853514" cy="58477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点明拿手好戏是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挑西瓜。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73675" y="2387084"/>
              <a:ext cx="1618736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三招挑西瓜</a:t>
              </a:r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左中括号 28"/>
            <p:cNvSpPr/>
            <p:nvPr/>
          </p:nvSpPr>
          <p:spPr>
            <a:xfrm>
              <a:off x="2232454" y="1680519"/>
              <a:ext cx="189471" cy="1869989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>
              <a:stCxn id="26" idx="3"/>
            </p:cNvCxnSpPr>
            <p:nvPr/>
          </p:nvCxnSpPr>
          <p:spPr>
            <a:xfrm flipV="1">
              <a:off x="2092411" y="2561917"/>
              <a:ext cx="345988" cy="98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561091" y="1005013"/>
            <a:ext cx="3818238" cy="2150071"/>
            <a:chOff x="473675" y="1400437"/>
            <a:chExt cx="3818238" cy="2150071"/>
          </a:xfrm>
        </p:grpSpPr>
        <p:sp>
          <p:nvSpPr>
            <p:cNvPr id="17" name="TextBox 16"/>
            <p:cNvSpPr txBox="1"/>
            <p:nvPr/>
          </p:nvSpPr>
          <p:spPr>
            <a:xfrm>
              <a:off x="2438399" y="1400437"/>
              <a:ext cx="1853514" cy="58477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点明拿手好戏是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挑西瓜。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38399" y="2146418"/>
              <a:ext cx="1832918" cy="83099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简单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介绍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是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怎样练成挑西瓜的拿手好戏的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3675" y="2387084"/>
              <a:ext cx="1618736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三招挑西瓜</a:t>
              </a:r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左中括号 23"/>
            <p:cNvSpPr/>
            <p:nvPr/>
          </p:nvSpPr>
          <p:spPr>
            <a:xfrm>
              <a:off x="2232454" y="1680519"/>
              <a:ext cx="189471" cy="1869989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" name="直接连接符 24"/>
            <p:cNvCxnSpPr>
              <a:stCxn id="21" idx="3"/>
              <a:endCxn id="18" idx="1"/>
            </p:cNvCxnSpPr>
            <p:nvPr/>
          </p:nvCxnSpPr>
          <p:spPr>
            <a:xfrm flipV="1">
              <a:off x="2092411" y="2561917"/>
              <a:ext cx="345988" cy="98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云形 11"/>
          <p:cNvSpPr/>
          <p:nvPr/>
        </p:nvSpPr>
        <p:spPr>
          <a:xfrm rot="21064431">
            <a:off x="36527" y="2810361"/>
            <a:ext cx="3131484" cy="71525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慢骑自行车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85804" y="3474311"/>
            <a:ext cx="5972391" cy="1438530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一次自行车慢骑比赛，我输了。知耻而后勇，所以就勤学苦练，摔了好多次，终于练就了如此神功！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"/>
          <p:cNvSpPr txBox="1"/>
          <p:nvPr/>
        </p:nvSpPr>
        <p:spPr>
          <a:xfrm>
            <a:off x="1318211" y="403034"/>
            <a:ext cx="6474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接着简要叙述一下你练就拿手戏的过程。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61091" y="1005013"/>
            <a:ext cx="6038318" cy="3527841"/>
            <a:chOff x="473675" y="1400437"/>
            <a:chExt cx="6038318" cy="3527841"/>
          </a:xfrm>
        </p:grpSpPr>
        <p:sp>
          <p:nvSpPr>
            <p:cNvPr id="5" name="TextBox 4"/>
            <p:cNvSpPr txBox="1"/>
            <p:nvPr/>
          </p:nvSpPr>
          <p:spPr>
            <a:xfrm>
              <a:off x="2438399" y="1400437"/>
              <a:ext cx="1853514" cy="58477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点明拿手好戏是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挑西瓜。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38399" y="2146418"/>
              <a:ext cx="1832918" cy="83099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简单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介绍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：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是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怎样练成挑西瓜的拿手好戏的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38399" y="3138621"/>
              <a:ext cx="1845274" cy="82994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具体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写：周末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和同学郊游时挑西瓜、吃西瓜的趣事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58479" y="2104776"/>
              <a:ext cx="1853514" cy="82994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我用“看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、拍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、听”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三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招，自信地挑了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两个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大西瓜。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3675" y="2387084"/>
              <a:ext cx="1618736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三招挑西瓜</a:t>
              </a:r>
              <a:r>
                <a:rPr lang="en-US" altLang="zh-CN" sz="1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en-US" altLang="zh-CN" sz="1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58479" y="3101555"/>
              <a:ext cx="1853514" cy="83099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第一个西瓜很好，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得到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同学的夸赞，我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很得意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58479" y="4098333"/>
              <a:ext cx="1853514" cy="82994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第二个西瓜没熟，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我很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尴尬</a:t>
              </a:r>
              <a:r>
                <a:rPr lang="en-US" altLang="zh-CN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——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拿手好戏演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砸啦</a:t>
              </a:r>
              <a:r>
                <a:rPr lang="en-US" altLang="zh-CN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!</a:t>
              </a:r>
              <a:endPara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左中括号 12"/>
            <p:cNvSpPr/>
            <p:nvPr/>
          </p:nvSpPr>
          <p:spPr>
            <a:xfrm>
              <a:off x="2232454" y="1680519"/>
              <a:ext cx="189471" cy="1869989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>
              <a:stCxn id="10" idx="3"/>
              <a:endCxn id="6" idx="1"/>
            </p:cNvCxnSpPr>
            <p:nvPr/>
          </p:nvCxnSpPr>
          <p:spPr>
            <a:xfrm flipV="1">
              <a:off x="2092411" y="2561917"/>
              <a:ext cx="345988" cy="98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左中括号 14"/>
            <p:cNvSpPr/>
            <p:nvPr/>
          </p:nvSpPr>
          <p:spPr>
            <a:xfrm>
              <a:off x="4464908" y="2522322"/>
              <a:ext cx="201827" cy="2000251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/>
            <p:cNvCxnSpPr/>
            <p:nvPr/>
          </p:nvCxnSpPr>
          <p:spPr>
            <a:xfrm flipV="1">
              <a:off x="4291916" y="3546339"/>
              <a:ext cx="345988" cy="98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"/>
          <p:cNvSpPr txBox="1"/>
          <p:nvPr/>
        </p:nvSpPr>
        <p:spPr>
          <a:xfrm>
            <a:off x="1351163" y="403034"/>
            <a:ext cx="6474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最后详细叙述有关于你拿手好戏的趣事。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话气泡: 圆角矩形 3"/>
          <p:cNvSpPr/>
          <p:nvPr/>
        </p:nvSpPr>
        <p:spPr>
          <a:xfrm>
            <a:off x="5293136" y="1293340"/>
            <a:ext cx="2450432" cy="628352"/>
          </a:xfrm>
          <a:prstGeom prst="wedgeRoundRectCallout">
            <a:avLst>
              <a:gd name="adj1" fmla="val -63844"/>
              <a:gd name="adj2" fmla="val 14063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展现拿手好戏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对话气泡: 圆角矩形 7"/>
          <p:cNvSpPr/>
          <p:nvPr/>
        </p:nvSpPr>
        <p:spPr>
          <a:xfrm>
            <a:off x="5309611" y="3336323"/>
            <a:ext cx="2475147" cy="597351"/>
          </a:xfrm>
          <a:prstGeom prst="wedgeRoundRectCallout">
            <a:avLst>
              <a:gd name="adj1" fmla="val -63844"/>
              <a:gd name="adj2" fmla="val 14063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出现意外情况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爆炸形: 14 pt  5"/>
          <p:cNvSpPr/>
          <p:nvPr/>
        </p:nvSpPr>
        <p:spPr>
          <a:xfrm>
            <a:off x="5447183" y="1952819"/>
            <a:ext cx="2214003" cy="1369670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制造乐趣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1351163" y="403034"/>
            <a:ext cx="64747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最后详细叙述有关于你拿手好戏的趣事。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81474" y="1280983"/>
            <a:ext cx="4073594" cy="2823502"/>
            <a:chOff x="2438399" y="2104776"/>
            <a:chExt cx="4073594" cy="2823502"/>
          </a:xfrm>
        </p:grpSpPr>
        <p:sp>
          <p:nvSpPr>
            <p:cNvPr id="12" name="TextBox 11"/>
            <p:cNvSpPr txBox="1"/>
            <p:nvPr/>
          </p:nvSpPr>
          <p:spPr>
            <a:xfrm>
              <a:off x="2438399" y="3138621"/>
              <a:ext cx="1845274" cy="82994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具体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写：周末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和同学郊游时挑西瓜、吃西瓜的趣事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58479" y="2104776"/>
              <a:ext cx="1853514" cy="82994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我用“看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、拍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、听”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三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招，自信地挑了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两个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大西瓜。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58479" y="3101555"/>
              <a:ext cx="1853514" cy="83099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第一个西瓜很好，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得到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同学的夸赞，我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很得意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58479" y="4098333"/>
              <a:ext cx="1853514" cy="82994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第二个西瓜没熟，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我很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尴尬</a:t>
              </a:r>
              <a:r>
                <a:rPr lang="en-US" altLang="zh-CN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——</a:t>
              </a:r>
              <a:r>
                <a:rPr lang="zh-CN" altLang="en-US" sz="1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拿手好戏演</a:t>
              </a:r>
              <a:r>
                <a:rPr lang="zh-CN" altLang="en-US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砸啦</a:t>
              </a:r>
              <a:r>
                <a:rPr lang="en-US" altLang="zh-CN" sz="1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!</a:t>
              </a:r>
              <a:endParaRPr lang="en-US" altLang="zh-CN" sz="1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左中括号 18"/>
            <p:cNvSpPr/>
            <p:nvPr/>
          </p:nvSpPr>
          <p:spPr>
            <a:xfrm>
              <a:off x="4464908" y="2522322"/>
              <a:ext cx="201827" cy="2000251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 flipV="1">
              <a:off x="4291916" y="3546339"/>
              <a:ext cx="345988" cy="983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5699" y="450477"/>
            <a:ext cx="4263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下面让我们试着仿写一下：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4572" y="2210802"/>
            <a:ext cx="2225842" cy="7218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花式跳绳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958390" y="1301759"/>
            <a:ext cx="3702799" cy="7218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我教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同学花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式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跳绳。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58390" y="2200496"/>
            <a:ext cx="3702799" cy="7218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我们比赛，我赢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58390" y="3136648"/>
            <a:ext cx="3702799" cy="7218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我们再比，我输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左中括号 3"/>
          <p:cNvSpPr/>
          <p:nvPr/>
        </p:nvSpPr>
        <p:spPr>
          <a:xfrm>
            <a:off x="3682314" y="1649112"/>
            <a:ext cx="271848" cy="1845275"/>
          </a:xfrm>
          <a:prstGeom prst="leftBracket">
            <a:avLst>
              <a:gd name="adj" fmla="val 0"/>
            </a:avLst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>
            <a:stCxn id="3" idx="3"/>
            <a:endCxn id="9" idx="1"/>
          </p:cNvCxnSpPr>
          <p:nvPr/>
        </p:nvCxnSpPr>
        <p:spPr>
          <a:xfrm flipV="1">
            <a:off x="3350414" y="2561444"/>
            <a:ext cx="607976" cy="10306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25081" y="881062"/>
            <a:ext cx="2067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中国功夫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卡通人物&#10;&#10;描述已自动生成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40" y="260943"/>
            <a:ext cx="4621614" cy="46216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34378" y="833875"/>
            <a:ext cx="39489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以上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只是一个参考结构，大家只要能够详略得当，写出乐趣，就可以。</a:t>
            </a:r>
            <a:endParaRPr lang="en-US" altLang="zh-CN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如何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突出重点呢？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86033" y="597229"/>
            <a:ext cx="5964200" cy="3925619"/>
            <a:chOff x="486033" y="597229"/>
            <a:chExt cx="5964200" cy="3925619"/>
          </a:xfrm>
        </p:grpSpPr>
        <p:sp>
          <p:nvSpPr>
            <p:cNvPr id="16" name="TextBox 15"/>
            <p:cNvSpPr txBox="1"/>
            <p:nvPr/>
          </p:nvSpPr>
          <p:spPr>
            <a:xfrm>
              <a:off x="486033" y="2063918"/>
              <a:ext cx="2257191" cy="101473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具体</a:t>
              </a:r>
              <a:r>
                <a:rPr lang="zh-CN" altLang="en-US" sz="20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写：周末</a:t>
              </a:r>
              <a:r>
                <a:rPr lang="zh-CN" altLang="en-US" sz="20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和同学郊游时挑西瓜、吃西瓜的趣事</a:t>
              </a:r>
              <a:r>
                <a:rPr lang="zh-CN" altLang="en-US" sz="20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89882" y="597229"/>
              <a:ext cx="3060351" cy="11988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我用“看</a:t>
              </a: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、拍</a:t>
              </a: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、听”</a:t>
              </a:r>
              <a:endPara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24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三</a:t>
              </a: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招，自信地挑了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两个</a:t>
              </a: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大西瓜。</a:t>
              </a:r>
              <a:endPara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389882" y="1960598"/>
              <a:ext cx="3060351" cy="1200329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第一个西瓜很好，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得到</a:t>
              </a: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同学的夸赞，我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很得意</a:t>
              </a: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89882" y="3323968"/>
              <a:ext cx="3060351" cy="11988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第二个西瓜没熟，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我很</a:t>
              </a: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尴尬</a:t>
              </a:r>
              <a:r>
                <a:rPr lang="en-US" altLang="zh-CN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——</a:t>
              </a:r>
              <a:r>
                <a:rPr lang="zh-CN" altLang="en-US" sz="24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拿手好戏演</a:t>
              </a:r>
              <a:r>
                <a:rPr lang="zh-CN" altLang="en-US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砸啦</a:t>
              </a:r>
              <a:r>
                <a:rPr lang="en-US" altLang="zh-CN" sz="24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!</a:t>
              </a:r>
              <a:endPara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左中括号 19"/>
            <p:cNvSpPr/>
            <p:nvPr/>
          </p:nvSpPr>
          <p:spPr>
            <a:xfrm>
              <a:off x="3196281" y="1204258"/>
              <a:ext cx="193615" cy="2725191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endCxn id="18" idx="1"/>
            </p:cNvCxnSpPr>
            <p:nvPr/>
          </p:nvCxnSpPr>
          <p:spPr>
            <a:xfrm flipV="1">
              <a:off x="2702040" y="2560763"/>
              <a:ext cx="687842" cy="43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对话气泡: 圆角矩形 13"/>
          <p:cNvSpPr/>
          <p:nvPr/>
        </p:nvSpPr>
        <p:spPr>
          <a:xfrm>
            <a:off x="6694707" y="905980"/>
            <a:ext cx="1699650" cy="532562"/>
          </a:xfrm>
          <a:prstGeom prst="wedgeRoundRectCallout">
            <a:avLst>
              <a:gd name="adj1" fmla="val -38664"/>
              <a:gd name="adj2" fmla="val 17614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分层次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对话气泡: 圆角矩形 14"/>
          <p:cNvSpPr/>
          <p:nvPr/>
        </p:nvSpPr>
        <p:spPr>
          <a:xfrm>
            <a:off x="6694707" y="2305469"/>
            <a:ext cx="1699650" cy="532562"/>
          </a:xfrm>
          <a:prstGeom prst="wedgeRoundRectCallout">
            <a:avLst>
              <a:gd name="adj1" fmla="val -37200"/>
              <a:gd name="adj2" fmla="val -3885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写清过程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对话气泡: 圆角矩形 7"/>
          <p:cNvSpPr/>
          <p:nvPr/>
        </p:nvSpPr>
        <p:spPr>
          <a:xfrm>
            <a:off x="6694707" y="3612277"/>
            <a:ext cx="1699650" cy="532562"/>
          </a:xfrm>
          <a:prstGeom prst="wedgeRoundRectCallout">
            <a:avLst>
              <a:gd name="adj1" fmla="val -37200"/>
              <a:gd name="adj2" fmla="val -3885"/>
              <a:gd name="adj3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细致描写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对话气泡: 圆角矩形 8"/>
          <p:cNvSpPr/>
          <p:nvPr/>
        </p:nvSpPr>
        <p:spPr>
          <a:xfrm>
            <a:off x="2642449" y="90617"/>
            <a:ext cx="1710272" cy="532562"/>
          </a:xfrm>
          <a:prstGeom prst="wedgeRoundRectCallout">
            <a:avLst>
              <a:gd name="adj1" fmla="val 66676"/>
              <a:gd name="adj2" fmla="val 52351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动作描写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对话气泡: 圆角矩形 10"/>
          <p:cNvSpPr/>
          <p:nvPr/>
        </p:nvSpPr>
        <p:spPr>
          <a:xfrm>
            <a:off x="1447964" y="1174932"/>
            <a:ext cx="1710272" cy="532562"/>
          </a:xfrm>
          <a:prstGeom prst="wedgeRoundRectCallout">
            <a:avLst>
              <a:gd name="adj1" fmla="val 125199"/>
              <a:gd name="adj2" fmla="val -18600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心理描写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对话气泡: 圆角矩形 11"/>
          <p:cNvSpPr/>
          <p:nvPr/>
        </p:nvSpPr>
        <p:spPr>
          <a:xfrm>
            <a:off x="1375015" y="3051118"/>
            <a:ext cx="1710272" cy="532562"/>
          </a:xfrm>
          <a:prstGeom prst="wedgeRoundRectCallout">
            <a:avLst>
              <a:gd name="adj1" fmla="val 72868"/>
              <a:gd name="adj2" fmla="val -33866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神态描写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对话气泡: 圆角矩形 12"/>
          <p:cNvSpPr/>
          <p:nvPr/>
        </p:nvSpPr>
        <p:spPr>
          <a:xfrm>
            <a:off x="922639" y="4033581"/>
            <a:ext cx="2466258" cy="532562"/>
          </a:xfrm>
          <a:prstGeom prst="wedgeRoundRectCallout">
            <a:avLst>
              <a:gd name="adj1" fmla="val 105326"/>
              <a:gd name="adj2" fmla="val -280748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写别人的反应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382530" y="1005016"/>
            <a:ext cx="160637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452551" y="1412789"/>
            <a:ext cx="5642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492843" y="3105664"/>
            <a:ext cx="5642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707924" y="2772032"/>
            <a:ext cx="56429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262705" y="403736"/>
            <a:ext cx="3584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请看下面的一段范例：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2551" y="967591"/>
            <a:ext cx="7858897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开始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炒饭了。我把火腿肠一片一片地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切开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倒入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碗中，把葱也切成了葱花。然后把锅放在煤气灶上，点上火，等锅烧热，倒入油。油热了，我把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搅拌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匀的鸡蛋倒入锅中，像模像样地不停地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转动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着锅。一会儿，鸡蛋就煎成鸡蛋饼了。做得不错！我心里不禁有点小得意。接下来，我用锅铲把鸡蛋饼切开，再把火腿肠倒进锅里，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翻炒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了一会儿。最关键的一步到了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该把饭倒进去了！我把饭团倒入锅中，还没来得及用锅铲把饭团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压碎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又得要不停地翻炒，真有点手忙脚乱了。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不过，我在弟弟面前装得若无其事，十分镇定。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6735" y="3597928"/>
            <a:ext cx="7430529" cy="138366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本文通过一系列动作等，详细叙述了自己炒饭的过程，在叙述中突显了自己的心情，内容详实，丰富而生动。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91815" y="973202"/>
            <a:ext cx="7760370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让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最难忘的是那次参加全省少年儿童健美操锦标赛。比赛之前，看到现场那么多观众，我心里很紧张。带队张老师看到后，鼓励我说：“汪鑫宁，不要紧张，自信点，只要像平时在学校里演出一样，跟着音乐节奏，面带微笑，把每个动作规范完成就可以了。老师相信你，加油！”过了一会儿，我和队员们就像一棵挺拔的小白杨似的进场了，精神饱满，面带微笑，动作既规范又有力，队形也很整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最后，当主持人宣布我们获得第一名时，我高兴得都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了起来，这不仅为自己争了光，也为自己赢得了荣誉。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28"/>
          <p:cNvSpPr txBox="1"/>
          <p:nvPr/>
        </p:nvSpPr>
        <p:spPr>
          <a:xfrm>
            <a:off x="262705" y="403736"/>
            <a:ext cx="3584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我们模仿着写一段：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6283" y="1320395"/>
            <a:ext cx="6051556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关于这次习作，你有什么想说的吗？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82" y="1541179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这是篇围绕自己“特长”写事情的文章，所以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我一定要选准“特长”，这样才能写得真实。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G:\新建文件夹\图片2.png图片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335645" y="676275"/>
            <a:ext cx="689610" cy="1106805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65" y="1910678"/>
            <a:ext cx="8224167" cy="953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写作时要重点写和特长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有关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的趣事或者有意义的事情，而特长的习得就不能太详细了。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 descr="G:\新建文件夹\图片1.png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8181322" y="1838669"/>
            <a:ext cx="843915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叙述事情的时候，既要写自己，也要写周围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人，既要写过程，也要写心情。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 descr="G:\新建文件夹\图片3.png图片3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 bwMode="auto">
          <a:xfrm>
            <a:off x="8091375" y="3212926"/>
            <a:ext cx="836930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199" y="-176464"/>
            <a:ext cx="9030801" cy="530912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34499" y="663108"/>
            <a:ext cx="46832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想好自己要写的内容了吗？不要急于下笔，先好好构思，编写好写作提纲。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40258" y="1760095"/>
            <a:ext cx="7463483" cy="31076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你的拿手好戏是什么？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你是如何练就的？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围绕它有什么趣事或者有意义的事情？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你将从哪几个方面展示你的拿手好戏？有哪些让人忍俊不禁的瞬间？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哪些内容详写？哪些事情略写？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你打算拟一个什么样的题目？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6731" y="275732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3248" y="1048691"/>
            <a:ext cx="703750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选准拿手好戏，详略得当，写出相关趣事。</a:t>
            </a:r>
            <a:endParaRPr lang="zh-CN" altLang="en-US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44750" y="784575"/>
            <a:ext cx="1305350" cy="666511"/>
            <a:chOff x="2375756" y="2268826"/>
            <a:chExt cx="852274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5227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22666" y="2307239"/>
              <a:ext cx="756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48263" y="675509"/>
            <a:ext cx="615553" cy="378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拿手好戏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游泳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1022244"/>
            <a:ext cx="362476" cy="3082535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50" y="2193184"/>
            <a:ext cx="1433619" cy="730908"/>
            <a:chOff x="2098768" y="2336363"/>
            <a:chExt cx="1084233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084233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46010" y="2408355"/>
              <a:ext cx="9871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44750" y="3630642"/>
            <a:ext cx="1433619" cy="666511"/>
            <a:chOff x="2375757" y="2268826"/>
            <a:chExt cx="1110218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7" y="2268826"/>
              <a:ext cx="111021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28487" y="2307239"/>
              <a:ext cx="798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2874923" y="1984240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03407" y="1734199"/>
            <a:ext cx="472885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简要说明自己是跟爸爸学的。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74923" y="3735357"/>
            <a:ext cx="3337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表达自己热爱游泳。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74923" y="813603"/>
            <a:ext cx="4695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交代自己的拿手好戏是游泳。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203407" y="2294937"/>
            <a:ext cx="29482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自己挑战过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极限。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3203575" y="2855595"/>
            <a:ext cx="51098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详写自己与男生的游泳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比赛。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977970" y="1014769"/>
            <a:ext cx="1188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围棋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 descr="图片包含 游戏机, 电脑, 画&#10;&#10;描述已自动生成"/>
          <p:cNvPicPr>
            <a:picLocks noChangeAspect="1"/>
          </p:cNvPicPr>
          <p:nvPr/>
        </p:nvPicPr>
        <p:blipFill>
          <a:blip r:embed="rId1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328" y="1253667"/>
            <a:ext cx="4133344" cy="28797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402505" y="712818"/>
            <a:ext cx="553998" cy="4154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我的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拿手好戏</a:t>
            </a:r>
            <a:r>
              <a:rPr lang="en-US" altLang="zh-CN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俯卧撑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2883163" y="2000716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15297" y="2018923"/>
            <a:ext cx="3943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和爸爸比赛俯卧撑赢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83163" y="3710644"/>
            <a:ext cx="4053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表达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自己喜欢做俯卧撑。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83163" y="797126"/>
            <a:ext cx="50993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交代自己的拿手好戏是俯卧撑。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197140" y="2614328"/>
            <a:ext cx="4464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再次比赛我赢了（详写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963816" y="1022244"/>
            <a:ext cx="362476" cy="3082535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344750" y="784575"/>
            <a:ext cx="1305350" cy="666511"/>
            <a:chOff x="2375756" y="2268826"/>
            <a:chExt cx="852274" cy="666511"/>
          </a:xfrm>
        </p:grpSpPr>
        <p:sp>
          <p:nvSpPr>
            <p:cNvPr id="33" name="云形 32"/>
            <p:cNvSpPr/>
            <p:nvPr/>
          </p:nvSpPr>
          <p:spPr>
            <a:xfrm>
              <a:off x="2375756" y="2268826"/>
              <a:ext cx="85227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22666" y="2307239"/>
              <a:ext cx="756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344750" y="2193184"/>
            <a:ext cx="1433619" cy="730908"/>
            <a:chOff x="2098768" y="2336363"/>
            <a:chExt cx="1084233" cy="730908"/>
          </a:xfrm>
        </p:grpSpPr>
        <p:sp>
          <p:nvSpPr>
            <p:cNvPr id="36" name="云形 35"/>
            <p:cNvSpPr/>
            <p:nvPr/>
          </p:nvSpPr>
          <p:spPr>
            <a:xfrm>
              <a:off x="2098768" y="2336363"/>
              <a:ext cx="1084233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146010" y="2408355"/>
              <a:ext cx="9871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344750" y="3630642"/>
            <a:ext cx="1433619" cy="666511"/>
            <a:chOff x="2375757" y="2268826"/>
            <a:chExt cx="1110218" cy="666511"/>
          </a:xfrm>
        </p:grpSpPr>
        <p:sp>
          <p:nvSpPr>
            <p:cNvPr id="39" name="云形 38"/>
            <p:cNvSpPr/>
            <p:nvPr/>
          </p:nvSpPr>
          <p:spPr>
            <a:xfrm>
              <a:off x="2375757" y="2268826"/>
              <a:ext cx="111021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528487" y="2307239"/>
              <a:ext cx="798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/>
          <p:nvPr/>
        </p:nvSpPr>
        <p:spPr>
          <a:xfrm>
            <a:off x="388816" y="1334597"/>
            <a:ext cx="553998" cy="2677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是“轮滑达人”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2916113" y="1986802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11654" y="1866590"/>
            <a:ext cx="4103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略写自己学轮滑的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原因。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915920" y="3644900"/>
            <a:ext cx="48304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说说自己从轮滑中获得的启发。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16113" y="788892"/>
            <a:ext cx="4769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交代自己的拿手好戏是轮滑。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211654" y="2280953"/>
            <a:ext cx="4012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详写自己学轮滑的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过程。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3211830" y="2695575"/>
            <a:ext cx="41033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详写自己比赛时的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场景。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左大括号 24"/>
          <p:cNvSpPr/>
          <p:nvPr/>
        </p:nvSpPr>
        <p:spPr>
          <a:xfrm>
            <a:off x="963816" y="1022244"/>
            <a:ext cx="362476" cy="3082535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344750" y="784575"/>
            <a:ext cx="1305350" cy="666511"/>
            <a:chOff x="2375756" y="2268826"/>
            <a:chExt cx="852274" cy="666511"/>
          </a:xfrm>
        </p:grpSpPr>
        <p:sp>
          <p:nvSpPr>
            <p:cNvPr id="34" name="云形 33"/>
            <p:cNvSpPr/>
            <p:nvPr/>
          </p:nvSpPr>
          <p:spPr>
            <a:xfrm>
              <a:off x="2375756" y="2268826"/>
              <a:ext cx="852274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666" y="2307239"/>
              <a:ext cx="756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344750" y="2193184"/>
            <a:ext cx="1433619" cy="730908"/>
            <a:chOff x="2098768" y="2336363"/>
            <a:chExt cx="1084233" cy="730908"/>
          </a:xfrm>
        </p:grpSpPr>
        <p:sp>
          <p:nvSpPr>
            <p:cNvPr id="37" name="云形 36"/>
            <p:cNvSpPr/>
            <p:nvPr/>
          </p:nvSpPr>
          <p:spPr>
            <a:xfrm>
              <a:off x="2098768" y="2336363"/>
              <a:ext cx="1084233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146010" y="2408355"/>
              <a:ext cx="9871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344750" y="3630642"/>
            <a:ext cx="1433619" cy="666511"/>
            <a:chOff x="2375757" y="2268826"/>
            <a:chExt cx="1110218" cy="666511"/>
          </a:xfrm>
        </p:grpSpPr>
        <p:sp>
          <p:nvSpPr>
            <p:cNvPr id="40" name="云形 39"/>
            <p:cNvSpPr/>
            <p:nvPr/>
          </p:nvSpPr>
          <p:spPr>
            <a:xfrm>
              <a:off x="2375757" y="2268826"/>
              <a:ext cx="111021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528487" y="2307239"/>
              <a:ext cx="798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21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95334" y="3745547"/>
            <a:ext cx="6553332" cy="93102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写完后读一读，看看是否通顺，重点部分是不是写具体了，再改一改。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06570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" y="35381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/>
          <p:cNvSpPr txBox="1"/>
          <p:nvPr/>
        </p:nvSpPr>
        <p:spPr>
          <a:xfrm>
            <a:off x="0" y="33838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9961" y="950002"/>
            <a:ext cx="6575548" cy="413131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的拿手好戏非游泳莫属！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4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你</a:t>
            </a:r>
            <a:r>
              <a:rPr lang="zh-CN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别看我细胳膊长腿儿，不过一到了水里呀，我这苗条的身材就有了大的作用！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我高举起左手和右手，一下往后退了五六步，接着我猛的加速，跳到了水里，畅快地游了起来。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的这项技能，可是打小起就在爸爸的带领下培养训练出来的。</a:t>
            </a:r>
            <a:r>
              <a:rPr lang="zh-CN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爸爸是市游泳队队员，受他的熏陶影响，我学会了许多种泳姿：标准的蛙泳、难看的狗爬、舒服的仰泳、调皮的反蛙泳！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这些游泳的技巧、方法、动作，我早就烂熟于心了。如今，我这游泳水平也算了得。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60663" y="420149"/>
            <a:ext cx="3729226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我的拿手好戏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游泳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405436" y="238919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0" y="291596"/>
            <a:ext cx="366860" cy="45633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278472" y="3145267"/>
            <a:ext cx="1718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介绍不同泳姿，可以看得出，作者游泳技艺还真不一般。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7274012" y="922632"/>
            <a:ext cx="0" cy="3764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290828" y="941639"/>
            <a:ext cx="1718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身体特征描写，“细胳膊长腿儿”，口语化，生动形象。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08594" y="473511"/>
            <a:ext cx="6575548" cy="4500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有过挑战极限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的纪录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</a:t>
            </a:r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千米！记得那天我花了</a:t>
            </a:r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40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分钟时间坚持游完</a:t>
            </a:r>
            <a:r>
              <a:rPr lang="en-US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千米，终于突破了自我。</a:t>
            </a:r>
            <a:r>
              <a:rPr lang="zh-CN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的感受是当你游到了四百米的时候，你会觉得自己的力气好像根本用不完；当你游到了八百米的时候，一部分的人也许就前功尽弃了，一部分的人也许会累如“病猫”。而我呢，啥也不是！我有我的决窍哦！你可以放慢速度，平缓前进，坚持到底就是胜利！“</a:t>
            </a:r>
            <a:r>
              <a:rPr lang="en-US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hold</a:t>
            </a:r>
            <a:r>
              <a:rPr lang="zh-CN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”住，就没事了！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与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男生比游泳，我毫不示弱！记得几周前，我和两个男生比赛游泳。</a:t>
            </a: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据说他俩的游泳技艺十分高超。</a:t>
            </a:r>
            <a:r>
              <a:rPr lang="zh-CN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比赛开始了！我们奋力向前游去，谁也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274012" y="922632"/>
            <a:ext cx="0" cy="3764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279536" y="1711036"/>
            <a:ext cx="1718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挑战千米极限，小作者有自己独特的心得体会。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6129" y="907654"/>
            <a:ext cx="6575548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algn="just"/>
            <a:r>
              <a:rPr lang="zh-CN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不甘落后。渐渐地，</a:t>
            </a:r>
            <a:r>
              <a:rPr lang="zh-CN" altLang="en-US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陆修远</a:t>
            </a:r>
            <a:r>
              <a:rPr lang="zh-CN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掉队了，我和</a:t>
            </a:r>
            <a:r>
              <a:rPr lang="zh-CN" altLang="en-US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单言武</a:t>
            </a:r>
            <a:r>
              <a:rPr lang="zh-CN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相上下。最后一圈，我在掉头时，双脚往回一蹬，潜入水底，憋气划动双脚，身体在水中向前快速滑行，跃出水面时，领先了单言武一个手臂的距离，单言武在后面奋起直追。我加快马力，游起了冲刺泳！成功了！冠军是我的了！</a:t>
            </a:r>
            <a:endParaRPr lang="zh-CN" altLang="zh-CN" sz="2400" b="1" kern="1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85781" y="1712606"/>
            <a:ext cx="171817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这一段游泳比赛的情景，描写得十分生动。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274012" y="922632"/>
            <a:ext cx="0" cy="3764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29896" y="1025756"/>
            <a:ext cx="6575548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algn="just"/>
            <a:r>
              <a:rPr lang="en-US" altLang="zh-CN" sz="2400" b="1" kern="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1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400" b="1" kern="1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爱游泳，游泳可以锻练身体，游泳可以增加友情，游泳可是我的拿手好戏哦！</a:t>
            </a:r>
            <a:endParaRPr lang="zh-CN" altLang="zh-CN" sz="1800" b="1" kern="1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94058" y="992495"/>
            <a:ext cx="1718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结尾表达对游泳的喜爱之情。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74831" y="2777700"/>
            <a:ext cx="1872479" cy="896547"/>
            <a:chOff x="1879787" y="4876800"/>
            <a:chExt cx="2338645" cy="1165575"/>
          </a:xfrm>
        </p:grpSpPr>
        <p:sp>
          <p:nvSpPr>
            <p:cNvPr id="9" name="矩形: 圆角 8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4778863" y="2777700"/>
            <a:ext cx="1872479" cy="896547"/>
            <a:chOff x="1879787" y="4876800"/>
            <a:chExt cx="2338645" cy="1165575"/>
          </a:xfrm>
        </p:grpSpPr>
        <p:sp>
          <p:nvSpPr>
            <p:cNvPr id="12" name="矩形: 圆角 11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cxnSp>
        <p:nvCxnSpPr>
          <p:cNvPr id="16" name="直接连接符 15"/>
          <p:cNvCxnSpPr/>
          <p:nvPr/>
        </p:nvCxnSpPr>
        <p:spPr>
          <a:xfrm>
            <a:off x="7274012" y="922632"/>
            <a:ext cx="0" cy="37646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47004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808431" y="867484"/>
            <a:ext cx="1527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烹饪</a:t>
            </a:r>
            <a:endParaRPr lang="zh-CN" altLang="en-US" sz="4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卡通人物&#10;&#10;描述已自动生成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973" y="1655440"/>
            <a:ext cx="4262054" cy="27977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549" y="140233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53072" y="558909"/>
            <a:ext cx="45987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30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30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30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30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30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</a:t>
            </a:r>
            <a:r>
              <a:rPr lang="zh-CN" altLang="en-US" sz="30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0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650792"/>
            <a:ext cx="5439642" cy="38223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明确指出自己的拿手好戏是什么。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重点内容详细具体地描写叙述。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文章有条理，有顺序。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有写作提纲并依照提纲成文。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47515" y="75137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价   标   准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6040" y="1246954"/>
            <a:ext cx="84519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说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干就干。我从冰箱里拿出一个鸡蛋，一根火腿肠，两根葱。学着奶奶的样子，把一个鸡蛋打在碗里，然后用筷子打散。弟弟看着我敲鸡蛋的动作如此娴熟，非常羡慕，非要试一下。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39308" y="2866765"/>
            <a:ext cx="1752170" cy="55969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问题分析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39308" y="3426458"/>
            <a:ext cx="6851391" cy="138499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打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鸡蛋的过程不够详细，体现不出“拿手”，拿弟弟做对比想法不错，但是弟弟的表现没有具体交代。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143" y="563693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1630014" y="564184"/>
            <a:ext cx="60147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下面是评改前的段落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，读一读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，看看有什么问题。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4818" y="1896245"/>
            <a:ext cx="7794359" cy="17532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说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干就干。我从冰箱里拿出一个鸡蛋，一根火腿肠，两根葱。学着奶奶的样子，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先把鸡蛋在灶台边沿敲了一下，然后把蛋清和蛋黄信手抛入碗中，再用筷子把蛋清、蛋黄飞速地搅拌成一团。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弟弟看着我敲鸡蛋的动作如此娴熟，禁不住也拿起了一个鸡蛋，学着我的样子在灶台边沿敲了一下，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结果用力过轻，没敲破；再用力，这下可好，用力过猛，“蛋打黄飞”了。我一边收拾残局，一边让弟弟站到边上：“好好学学，看看哥哥的手艺。”</a:t>
            </a:r>
            <a:endParaRPr lang="zh-CN" altLang="en-US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7909295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说</a:t>
            </a:r>
            <a:r>
              <a:rPr lang="zh-CN" altLang="en-US" sz="1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干就干。我从冰箱里拿出一个鸡蛋，一根火腿肠，两根葱。学着奶奶的样子，把一个鸡蛋打在碗里，然后用筷子打散。弟弟看着我敲鸡蛋的动作如此娴熟，非常羡慕，非要试一下。</a:t>
            </a:r>
            <a:endParaRPr lang="zh-CN" altLang="en-US" sz="1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29" y="967712"/>
            <a:ext cx="399394" cy="849010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原段落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3029" y="1896246"/>
            <a:ext cx="399394" cy="1754325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评改后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376" y="3794961"/>
            <a:ext cx="7325248" cy="1198880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作者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通过细致的动作描写，写出了自己很拿手，与弟弟的表现作对比，强化了这一点，也使得文章充满趣味。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630013" y="306058"/>
            <a:ext cx="664077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是修改后的段落，和原段落对比一下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为什么这样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修改。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2143" y="417051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979490" y="73983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23435" y="964393"/>
            <a:ext cx="4297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技巧总结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52152" y="1676733"/>
            <a:ext cx="662322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选材上要选动作性较强的，这样好写。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一定要写出过程，先什么后什么。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重点是过程，亮点是心情，要写明感受。</a:t>
            </a:r>
            <a:endParaRPr lang="en-US" altLang="zh-CN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要通过旁观者的表现突出自己的能力。</a:t>
            </a:r>
            <a:endParaRPr lang="zh-CN" altLang="en-US" sz="28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924432" cy="60136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sx="1000" sy="1000" rotWithShape="0">
              <a:srgbClr val="000000"/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000" b="1" dirty="0" smtClean="0"/>
          </a:p>
        </p:txBody>
      </p:sp>
      <p:sp>
        <p:nvSpPr>
          <p:cNvPr id="29" name="矩形 28"/>
          <p:cNvSpPr/>
          <p:nvPr/>
        </p:nvSpPr>
        <p:spPr>
          <a:xfrm flipH="1">
            <a:off x="0" y="88111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Freeform 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247255" y="968181"/>
            <a:ext cx="7277099" cy="4180134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02838" y="1508055"/>
            <a:ext cx="5530453" cy="3636669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88513" y="1335678"/>
            <a:ext cx="6026944" cy="3812637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406760"/>
            <a:ext cx="7750968" cy="4741556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" name="Freeform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775" y="4634063"/>
            <a:ext cx="378619" cy="511145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44532"/>
            <a:ext cx="8318896" cy="5192847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1437"/>
            <a:ext cx="792955" cy="460868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775" y="-5028"/>
            <a:ext cx="446485" cy="264549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1437"/>
            <a:ext cx="267890" cy="160406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069950" y="-1437"/>
            <a:ext cx="4341019" cy="5135388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2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926260" y="2154"/>
            <a:ext cx="2213372" cy="1916493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2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515619" y="-1437"/>
            <a:ext cx="1624013" cy="1018698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Freeform 2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8468119" y="-1437"/>
            <a:ext cx="671513" cy="401015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: Shape 3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20931529">
            <a:off x="564058" y="1663530"/>
            <a:ext cx="3314068" cy="3194706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1" b="12491"/>
          <a:stretch>
            <a:fillRect/>
          </a:stretch>
        </p:blipFill>
        <p:spPr>
          <a:xfrm>
            <a:off x="638781" y="1106256"/>
            <a:ext cx="4455639" cy="3342563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  <p:sp>
        <p:nvSpPr>
          <p:cNvPr id="19" name="文本框 18"/>
          <p:cNvSpPr txBox="1"/>
          <p:nvPr/>
        </p:nvSpPr>
        <p:spPr>
          <a:xfrm>
            <a:off x="3616411" y="712436"/>
            <a:ext cx="5123935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4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习作：</a:t>
            </a:r>
            <a:endParaRPr lang="en-US" altLang="zh-CN" sz="4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</a:t>
            </a:r>
            <a:r>
              <a:rPr lang="zh-CN" altLang="en-US" sz="4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的拿手好戏</a:t>
            </a:r>
            <a:endParaRPr lang="zh-CN" altLang="en-US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630" y="54328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630" y="885318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文本框 15">
            <a:hlinkClick r:id="rId3" action="ppaction://hlinksldjump"/>
          </p:cNvPr>
          <p:cNvSpPr txBox="1"/>
          <p:nvPr/>
        </p:nvSpPr>
        <p:spPr>
          <a:xfrm>
            <a:off x="7703840" y="52785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文本框 14">
            <a:hlinkClick r:id="rId4" action="ppaction://hlinksldjump"/>
          </p:cNvPr>
          <p:cNvSpPr txBox="1"/>
          <p:nvPr/>
        </p:nvSpPr>
        <p:spPr>
          <a:xfrm>
            <a:off x="7714715" y="877266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文本框 1"/>
          <p:cNvSpPr txBox="1"/>
          <p:nvPr/>
        </p:nvSpPr>
        <p:spPr>
          <a:xfrm>
            <a:off x="109855" y="61595"/>
            <a:ext cx="20861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" y="35381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5"/>
          <p:cNvSpPr txBox="1"/>
          <p:nvPr/>
        </p:nvSpPr>
        <p:spPr>
          <a:xfrm>
            <a:off x="0" y="33838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第一课时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444" y="357505"/>
            <a:ext cx="8237848" cy="4092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十八般武艺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，样样是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好戏！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跳舞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，唱歌，画画，变魔术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剪纸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，捏泥人，做标本，做航模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挑西瓜，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做面包，炒拿手菜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吹口哨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，玩魔方，钓鱼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>
              <a:lnSpc>
                <a:spcPct val="130000"/>
              </a:lnSpc>
              <a:buFont typeface="Wingdings" panose="05000000000000000000" pitchFamily="2" charset="2"/>
              <a:buNone/>
            </a:pP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的拿手好戏是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什么？写下来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，和同学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一起交流吧！写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之前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想一想：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的拿手好戏是怎样练成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的？关于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拿手好戏，有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哪些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想要分享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的故事？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怎样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写你的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拿手好戏？哪些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内容先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写？哪些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内容后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写？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哪些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内容作为重点部分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？哪些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内容可以写得简略一</a:t>
            </a:r>
            <a:r>
              <a:rPr lang="zh-CN" altLang="en-US" sz="2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些</a:t>
            </a: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87184" y="829378"/>
            <a:ext cx="4029075" cy="194373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000" b="1" dirty="0"/>
          </a:p>
        </p:txBody>
      </p:sp>
      <p:sp>
        <p:nvSpPr>
          <p:cNvPr id="12" name="对话气泡: 圆角矩形 10"/>
          <p:cNvSpPr/>
          <p:nvPr/>
        </p:nvSpPr>
        <p:spPr>
          <a:xfrm>
            <a:off x="5067040" y="584887"/>
            <a:ext cx="2684751" cy="668987"/>
          </a:xfrm>
          <a:prstGeom prst="wedgeRoundRectCallout">
            <a:avLst>
              <a:gd name="adj1" fmla="val -56962"/>
              <a:gd name="adj2" fmla="val 37739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写作可选内容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236033" y="3550507"/>
            <a:ext cx="271025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678834" y="3939856"/>
            <a:ext cx="349284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074593" y="4364081"/>
            <a:ext cx="611486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对话气泡: 圆角矩形 10"/>
          <p:cNvSpPr/>
          <p:nvPr/>
        </p:nvSpPr>
        <p:spPr>
          <a:xfrm>
            <a:off x="6842294" y="2718486"/>
            <a:ext cx="1790950" cy="530488"/>
          </a:xfrm>
          <a:prstGeom prst="wedgeRoundRectCallout">
            <a:avLst>
              <a:gd name="adj1" fmla="val -56962"/>
              <a:gd name="adj2" fmla="val 37739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写作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要求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3231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19250" y="922973"/>
            <a:ext cx="3948944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今天</a:t>
            </a:r>
            <a:r>
              <a:rPr lang="zh-CN" altLang="en-US" sz="36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的作文有意思，大家说说有哪些拿手戏可以写。</a:t>
            </a:r>
            <a:endParaRPr lang="zh-CN" altLang="en-US" sz="36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272937" y="1301057"/>
            <a:ext cx="1046747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艺术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55805" y="1232922"/>
            <a:ext cx="5832389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跳舞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，唱歌，画画，变魔术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剪纸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，捏泥人，做标本，做航模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挑西瓜，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做面包，炒拿手菜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吹口哨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，玩魔方，钓鱼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……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7285284" y="1945785"/>
            <a:ext cx="1046747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手工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7285283" y="2606754"/>
            <a:ext cx="1046747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生活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7281164" y="3236949"/>
            <a:ext cx="1046747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其他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517852d5-fa8c-4b7f-aed6-9eb21a27a83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000" b="1" dirty="0" smtClean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3826</Words>
  <Application>WPS 演示</Application>
  <PresentationFormat>全屏显示(16:9)</PresentationFormat>
  <Paragraphs>364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9" baseType="lpstr">
      <vt:lpstr>Arial</vt:lpstr>
      <vt:lpstr>宋体</vt:lpstr>
      <vt:lpstr>Wingdings</vt:lpstr>
      <vt:lpstr>黑体</vt:lpstr>
      <vt:lpstr>Rockwell</vt:lpstr>
      <vt:lpstr>幼圆</vt:lpstr>
      <vt:lpstr>楷体</vt:lpstr>
      <vt:lpstr>微软雅黑</vt:lpstr>
      <vt:lpstr>等线</vt:lpstr>
      <vt:lpstr>Calibri</vt:lpstr>
      <vt:lpstr>Arial Unicode MS</vt:lpstr>
      <vt:lpstr>Times New Roman</vt:lpstr>
      <vt:lpstr>仿宋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137</cp:revision>
  <dcterms:created xsi:type="dcterms:W3CDTF">2020-03-09T08:43:00Z</dcterms:created>
  <dcterms:modified xsi:type="dcterms:W3CDTF">2022-12-29T11:10:50Z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AFCFEE179E9E42FBAE1E06A9DF693527</vt:lpwstr>
  </property>
</Properties>
</file>