
<file path=[Content_Types].xml><?xml version="1.0" encoding="utf-8"?>
<Types xmlns="http://schemas.openxmlformats.org/package/2006/content-types"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61" r:id="rId3"/>
    <p:sldId id="264" r:id="rId5"/>
    <p:sldId id="266" r:id="rId6"/>
    <p:sldId id="267" r:id="rId7"/>
  </p:sldIdLst>
  <p:sldSz cx="9144000" cy="5143500" type="screen16x9"/>
  <p:notesSz cx="6858000" cy="9144000"/>
  <p:custDataLst>
    <p:tags r:id="rId11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2" d="100"/>
          <a:sy n="112" d="100"/>
        </p:scale>
        <p:origin x="-342" y="-90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viewProps" Target="viewProps.xml"/><Relationship Id="rId8" Type="http://schemas.openxmlformats.org/officeDocument/2006/relationships/presProps" Target="presProps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1" Type="http://schemas.openxmlformats.org/officeDocument/2006/relationships/tags" Target="tags/tag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B78F13-75E6-4EC6-AF1B-AF7E07F9887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7E77FD-E7F0-4AC8-85A4-9B2AC8FF168C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7E77FD-E7F0-4AC8-85A4-9B2AC8FF168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7E77FD-E7F0-4AC8-85A4-9B2AC8FF168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7E77FD-E7F0-4AC8-85A4-9B2AC8FF168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7E77FD-E7F0-4AC8-85A4-9B2AC8FF168C}" type="slidenum">
              <a:rPr lang="zh-CN" altLang="en-US" smtClean="0">
                <a:solidFill>
                  <a:prstClr val="black"/>
                </a:solidFill>
                <a:latin typeface="Calibri" panose="020F0502020204030204"/>
                <a:ea typeface="宋体" panose="02010600030101010101" pitchFamily="2" charset="-122"/>
              </a:rPr>
            </a:fld>
            <a:endParaRPr lang="zh-CN" altLang="en-US">
              <a:solidFill>
                <a:prstClr val="black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latinLnBrk="0" hangingPunct="1">
        <a:defRPr kumimoji="0">
          <a:solidFill>
            <a:schemeClr val="tx2"/>
          </a:solidFill>
        </a:defRPr>
      </a:lvl2pPr>
      <a:lvl3pPr eaLnBrk="1" latinLnBrk="0" hangingPunct="1">
        <a:defRPr kumimoji="0">
          <a:solidFill>
            <a:schemeClr val="tx2"/>
          </a:solidFill>
        </a:defRPr>
      </a:lvl3pPr>
      <a:lvl4pPr eaLnBrk="1" latinLnBrk="0" hangingPunct="1">
        <a:defRPr kumimoji="0">
          <a:solidFill>
            <a:schemeClr val="tx2"/>
          </a:solidFill>
        </a:defRPr>
      </a:lvl4pPr>
      <a:lvl5pPr eaLnBrk="1" latinLnBrk="0" hangingPunct="1">
        <a:defRPr kumimoji="0">
          <a:solidFill>
            <a:schemeClr val="tx2"/>
          </a:solidFill>
        </a:defRPr>
      </a:lvl5pPr>
      <a:lvl6pPr eaLnBrk="1" latinLnBrk="0" hangingPunct="1">
        <a:defRPr kumimoji="0">
          <a:solidFill>
            <a:schemeClr val="tx2"/>
          </a:solidFill>
        </a:defRPr>
      </a:lvl6pPr>
      <a:lvl7pPr eaLnBrk="1" latinLnBrk="0" hangingPunct="1">
        <a:defRPr kumimoji="0">
          <a:solidFill>
            <a:schemeClr val="tx2"/>
          </a:solidFill>
        </a:defRPr>
      </a:lvl7pPr>
      <a:lvl8pPr eaLnBrk="1" latinLnBrk="0" hangingPunct="1">
        <a:defRPr kumimoji="0">
          <a:solidFill>
            <a:schemeClr val="tx2"/>
          </a:solidFill>
        </a:defRPr>
      </a:lvl8pPr>
      <a:lvl9pPr eaLnBrk="1" latinLnBrk="0" hangingPunct="1">
        <a:defRPr kumimoji="0">
          <a:solidFill>
            <a:schemeClr val="tx2"/>
          </a:solidFill>
        </a:defRPr>
      </a:lvl9pPr>
    </p:titleStyle>
    <p:bodyStyle>
      <a:lvl1pPr marL="342900" indent="-342900" algn="l" rtl="0" eaLnBrk="1" latinLnBrk="0" hangingPunct="1">
        <a:spcBef>
          <a:spcPct val="20000"/>
        </a:spcBef>
        <a:buClr>
          <a:schemeClr val="tx2"/>
        </a:buClr>
        <a:buSzPct val="50000"/>
        <a:buFont typeface="Wingdings 2" panose="05020102010507070707"/>
        <a:buChar char="ß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tx2"/>
        </a:buClr>
        <a:buSzPct val="50000"/>
        <a:buFont typeface="Wingdings 2" panose="05020102010507070707"/>
        <a:buChar char="Þ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tx2"/>
        </a:buClr>
        <a:buSzPct val="50000"/>
        <a:buFont typeface="Wingdings 2" panose="05020102010507070707"/>
        <a:buChar char="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tx2"/>
        </a:buClr>
        <a:buSzPct val="50000"/>
        <a:buFont typeface="Wingdings 2" panose="05020102010507070707"/>
        <a:buChar char="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tx2"/>
        </a:buClr>
        <a:buSzPct val="50000"/>
        <a:buFont typeface="Wingdings 2" panose="05020102010507070707"/>
        <a:buChar char="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Font typeface="Arial" panose="020B0604020202020204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Font typeface="Arial" panose="020B0604020202020204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Font typeface="Arial" panose="020B0604020202020204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Font typeface="Arial" panose="020B0604020202020204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99"/>
          <p:cNvSpPr txBox="1"/>
          <p:nvPr/>
        </p:nvSpPr>
        <p:spPr>
          <a:xfrm>
            <a:off x="619252" y="104428"/>
            <a:ext cx="6176404" cy="52322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 algn="ctr"/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我是“轮滑达人” </a:t>
            </a:r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395536" y="627534"/>
            <a:ext cx="6336704" cy="439991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en-US" altLang="zh-CN" sz="2000" b="1" kern="100" dirty="0" smtClean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    </a:t>
            </a:r>
            <a:r>
              <a:rPr lang="zh-CN" altLang="zh-CN" sz="2000" b="1" kern="100" dirty="0" smtClean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要</a:t>
            </a:r>
            <a:r>
              <a:rPr lang="zh-CN" altLang="zh-CN" sz="2000" b="1" kern="100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问拿手好戏，嘿，那当然是轮滑啦！在我们学校，我可是公认的“轮滑达人”。</a:t>
            </a:r>
            <a:endParaRPr lang="zh-CN" altLang="zh-CN" sz="2000" b="1" kern="100" dirty="0"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r>
              <a:rPr lang="en-US" altLang="zh-CN" sz="2000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    </a:t>
            </a:r>
            <a:r>
              <a:rPr lang="zh-CN" altLang="zh-CN" sz="2000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提起</a:t>
            </a:r>
            <a:r>
              <a:rPr lang="zh-CN" altLang="zh-CN" sz="2000" b="1" kern="1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学轮滑，还得从我小学一年级开始说起。那时候，每当夜幕降临，人声鼎沸的体育广场上，</a:t>
            </a:r>
            <a:r>
              <a:rPr lang="zh-CN" altLang="zh-CN" sz="2000" b="1" kern="100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一个又一个轻如飞燕的身影总会引起我无限的羡慕。妈妈经不住我的软磨硬泡，给我买</a:t>
            </a:r>
            <a:r>
              <a:rPr lang="zh-CN" altLang="zh-CN" sz="2000" b="1" kern="100" dirty="0" smtClean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了</a:t>
            </a:r>
            <a:r>
              <a:rPr lang="zh-CN" altLang="en-US" sz="2000" b="1" kern="100" dirty="0" smtClean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轮</a:t>
            </a:r>
            <a:r>
              <a:rPr lang="zh-CN" altLang="zh-CN" sz="2000" b="1" kern="100" dirty="0" smtClean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滑</a:t>
            </a:r>
            <a:r>
              <a:rPr lang="zh-CN" altLang="zh-CN" sz="2000" b="1" kern="100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鞋，</a:t>
            </a:r>
            <a:r>
              <a:rPr lang="zh-CN" altLang="zh-CN" sz="2000" b="1" kern="1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老爸为我报了个“广场轮滑培训班”，我正式开始轮滑学艺了。</a:t>
            </a:r>
            <a:endParaRPr lang="zh-CN" altLang="zh-CN" sz="2000" b="1" kern="100" dirty="0"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r>
              <a:rPr lang="en-US" altLang="zh-CN" sz="2000" b="1" kern="100" dirty="0" smtClean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    </a:t>
            </a:r>
            <a:r>
              <a:rPr lang="zh-CN" altLang="zh-CN" sz="2000" b="1" kern="100" dirty="0" smtClean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第一次</a:t>
            </a:r>
            <a:r>
              <a:rPr lang="zh-CN" altLang="zh-CN" sz="2000" b="1" kern="100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穿上溜冰鞋，天呀！我的脚就像灌了铅，居然不会走路了！我心里一急，一连几个踉踉跄跄，要不是老爸及时搀扶，我肯定就会来个“狗啃泥”，或是一个“大劈叉”。</a:t>
            </a:r>
            <a:endParaRPr lang="zh-CN" altLang="zh-CN" sz="2000" b="1" kern="100" dirty="0"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r>
              <a:rPr lang="zh-CN" altLang="zh-CN" sz="2000" b="1" kern="1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    “心急吃不了热豆腐”，老爸在一旁笑着对我说。在他的牵引下，我总算站稳了脚跟，慢慢地会向前滑一丁点儿……前边的教练叫我把他当作“指路标”，让我</a:t>
            </a:r>
            <a:endParaRPr lang="zh-CN" altLang="zh-CN" sz="2000" b="1" kern="100" dirty="0"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6876256" y="567973"/>
            <a:ext cx="18002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20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</a:rPr>
              <a:t>开篇带有几分得意</a:t>
            </a:r>
            <a:r>
              <a:rPr lang="zh-CN" altLang="en-US" sz="2000" b="1" dirty="0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</a:rPr>
              <a:t>。</a:t>
            </a:r>
            <a:endParaRPr lang="zh-CN" altLang="en-US" sz="2000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  <a:cs typeface="仿宋" panose="02010609060101010101" charset="-122"/>
            </a:endParaRPr>
          </a:p>
        </p:txBody>
      </p:sp>
      <p:cxnSp>
        <p:nvCxnSpPr>
          <p:cNvPr id="3" name="直接连接符 2"/>
          <p:cNvCxnSpPr/>
          <p:nvPr/>
        </p:nvCxnSpPr>
        <p:spPr>
          <a:xfrm>
            <a:off x="6876256" y="771550"/>
            <a:ext cx="0" cy="403244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矩形 7"/>
          <p:cNvSpPr/>
          <p:nvPr/>
        </p:nvSpPr>
        <p:spPr>
          <a:xfrm>
            <a:off x="6876256" y="1275606"/>
            <a:ext cx="1800200" cy="13220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2000" b="1" dirty="0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</a:rPr>
              <a:t>“轻如飞燕” </a:t>
            </a:r>
            <a:r>
              <a:rPr lang="zh-CN" altLang="en-US" sz="20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</a:rPr>
              <a:t>比喻生动形象。交代了学习轮滑的背景。 </a:t>
            </a:r>
            <a:endParaRPr lang="zh-CN" altLang="en-US" sz="2000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  <a:cs typeface="仿宋" panose="02010609060101010101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6876256" y="2787774"/>
            <a:ext cx="1800200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2000" b="1" dirty="0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</a:rPr>
              <a:t>刚开始学轮滑的情景，“狗啃泥”“大劈叉”，描写生动逼真。 </a:t>
            </a:r>
            <a:endParaRPr lang="zh-CN" altLang="en-US" sz="2000" b="1" dirty="0" smtClean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  <a:cs typeface="仿宋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8" grpId="0"/>
      <p:bldP spid="1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379732" y="217259"/>
            <a:ext cx="6336704" cy="470789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zh-CN" sz="2000" b="1" kern="1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  <a:sym typeface="+mn-ea"/>
              </a:rPr>
              <a:t>独自</a:t>
            </a:r>
            <a:r>
              <a:rPr lang="zh-CN" altLang="zh-CN" sz="2000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一个人</a:t>
            </a:r>
            <a:r>
              <a:rPr lang="zh-CN" altLang="zh-CN" sz="2000" b="1" kern="1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滑向他面前。</a:t>
            </a:r>
            <a:r>
              <a:rPr lang="zh-CN" altLang="zh-CN" sz="2000" b="1" kern="100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太难了，尽管只有十几步，可对我来说，这十几步不亚于“刀山火海”呀！我只要稍一用力就会重重地向后倒下，教练和爸爸忍不住一齐喊起来：“重心向前，注意平衡！”终于，我小心翼翼地滑到了终点。那一刻，我是多么欢畅、多么欣喜！</a:t>
            </a:r>
            <a:endParaRPr lang="zh-CN" altLang="zh-CN" sz="2000" b="1" kern="100" dirty="0"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r>
              <a:rPr lang="en-US" altLang="zh-CN" sz="2000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    </a:t>
            </a:r>
            <a:r>
              <a:rPr lang="zh-CN" altLang="zh-CN" sz="2000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记不清</a:t>
            </a:r>
            <a:r>
              <a:rPr lang="zh-CN" altLang="zh-CN" sz="2000" b="1" kern="1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摔了多少跤，也不知流了多少汗……随着时间的推移，我开始熟练掌握了轮滑技能，经过五年的训练，我的轮滑技能突飞猛进。在今年学校 “达人秀”比赛中，我的表演太精彩了。你看，我</a:t>
            </a:r>
            <a:r>
              <a:rPr lang="zh-CN" altLang="zh-CN" sz="2000" b="1" kern="100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在飞速行驶时来个突然急转弯，还可以把手放在背后，急速倒退，甚至可以做交叉穿行的高难度的艺术动作。那一声声由滑轮发出的“嗞——嗞”擦响，恰似动听的音乐；那一道道由溜冰鞋画出的闪烁光环，就如五彩的霓虹。我感觉自己也如一只自由翱翔的燕子，在风中飞舞！</a:t>
            </a:r>
            <a:r>
              <a:rPr lang="zh-CN" altLang="zh-CN" sz="2000" b="1" kern="1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最终，我以精湛的轮滑技术，优美的飞翔舞姿赢得冠军。</a:t>
            </a:r>
            <a:r>
              <a:rPr lang="en-US" altLang="zh-CN" sz="2000" b="1" kern="1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      </a:t>
            </a:r>
            <a:endParaRPr lang="zh-CN" altLang="zh-CN" sz="2000" b="1" kern="100" dirty="0"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6876256" y="403959"/>
            <a:ext cx="216024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20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</a:rPr>
              <a:t>从不会到会，学的过程写得非常具体</a:t>
            </a:r>
            <a:r>
              <a:rPr lang="zh-CN" altLang="en-US" sz="2000" b="1" dirty="0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</a:rPr>
              <a:t>。</a:t>
            </a:r>
            <a:endParaRPr lang="zh-CN" altLang="en-US" sz="2000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  <a:cs typeface="仿宋" panose="02010609060101010101" charset="-122"/>
            </a:endParaRPr>
          </a:p>
        </p:txBody>
      </p:sp>
      <p:cxnSp>
        <p:nvCxnSpPr>
          <p:cNvPr id="6" name="直接连接符 5"/>
          <p:cNvCxnSpPr/>
          <p:nvPr/>
        </p:nvCxnSpPr>
        <p:spPr>
          <a:xfrm>
            <a:off x="6876256" y="771550"/>
            <a:ext cx="0" cy="403244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矩形 7"/>
          <p:cNvSpPr/>
          <p:nvPr/>
        </p:nvSpPr>
        <p:spPr>
          <a:xfrm>
            <a:off x="6876256" y="1958047"/>
            <a:ext cx="2088232" cy="25533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2000" b="1" dirty="0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</a:rPr>
              <a:t>描写</a:t>
            </a:r>
            <a:r>
              <a:rPr lang="zh-CN" altLang="en-US" sz="20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</a:rPr>
              <a:t>自己在比赛中的精彩表现，“似动听的音乐”“如五彩的霓虹”“如一只自由翱翔的燕子，在风中飞舞”，比喻多么形象</a:t>
            </a:r>
            <a:r>
              <a:rPr lang="zh-CN" altLang="en-US" sz="2000" b="1" dirty="0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</a:rPr>
              <a:t>。</a:t>
            </a:r>
            <a:endParaRPr lang="zh-CN" altLang="en-US" sz="2000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  <a:cs typeface="仿宋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475244" y="1619964"/>
            <a:ext cx="6336704" cy="18148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800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    </a:t>
            </a:r>
            <a:r>
              <a:rPr lang="zh-CN" altLang="zh-CN" sz="2800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学习</a:t>
            </a:r>
            <a:r>
              <a:rPr lang="zh-CN" altLang="zh-CN" sz="2800" b="1" kern="1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轮滑，</a:t>
            </a:r>
            <a:r>
              <a:rPr lang="zh-CN" altLang="zh-CN" sz="2800" b="1" kern="100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我找到了自信，得到了快乐，锻炼了身体，最重要的是它让我明白了做任何事情，只要持之以恒，日积月累，就会有成功的可能</a:t>
            </a:r>
            <a:r>
              <a:rPr lang="zh-CN" altLang="zh-CN" sz="2800" b="1" kern="100" dirty="0" smtClean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。</a:t>
            </a:r>
            <a:endParaRPr lang="zh-CN" altLang="zh-CN" sz="2000" b="1" kern="100" dirty="0"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6876256" y="2067694"/>
            <a:ext cx="18002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2000" b="1" dirty="0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</a:rPr>
              <a:t>绪</a:t>
            </a:r>
            <a:r>
              <a:rPr lang="zh-CN" altLang="en-US" sz="20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</a:rPr>
              <a:t>尾谈自己的感受</a:t>
            </a:r>
            <a:r>
              <a:rPr lang="zh-CN" altLang="en-US" sz="2000" b="1" dirty="0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</a:rPr>
              <a:t>。</a:t>
            </a:r>
            <a:endParaRPr lang="zh-CN" altLang="en-US" sz="2000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  <a:cs typeface="仿宋" panose="02010609060101010101" charset="-122"/>
            </a:endParaRPr>
          </a:p>
        </p:txBody>
      </p:sp>
      <p:cxnSp>
        <p:nvCxnSpPr>
          <p:cNvPr id="8" name="直接连接符 7"/>
          <p:cNvCxnSpPr/>
          <p:nvPr/>
        </p:nvCxnSpPr>
        <p:spPr>
          <a:xfrm>
            <a:off x="6876256" y="771550"/>
            <a:ext cx="0" cy="403244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431540" y="494258"/>
            <a:ext cx="8280920" cy="41541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仿宋" panose="02010609060101010101" charset="-122"/>
              </a:rPr>
              <a:t>总评</a:t>
            </a:r>
            <a:r>
              <a:rPr lang="zh-CN" altLang="en-US" sz="2800" b="1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仿宋" panose="02010609060101010101" charset="-122"/>
              </a:rPr>
              <a:t>：</a:t>
            </a:r>
            <a:endParaRPr lang="en-US" altLang="zh-CN" sz="2800" b="1" dirty="0" smtClean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cs typeface="仿宋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8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仿宋" panose="02010609060101010101" charset="-122"/>
              </a:rPr>
              <a:t> </a:t>
            </a:r>
            <a:r>
              <a:rPr lang="en-US" altLang="zh-CN" sz="2800" b="1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仿宋" panose="02010609060101010101" charset="-122"/>
              </a:rPr>
              <a:t>   </a:t>
            </a:r>
            <a:r>
              <a:rPr lang="zh-CN" altLang="en-US" sz="2400" b="1" dirty="0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</a:rPr>
              <a:t>这</a:t>
            </a:r>
            <a:r>
              <a:rPr lang="zh-CN" altLang="en-US" sz="24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</a:rPr>
              <a:t>篇习作，作者介绍自己轮滑的兴趣爱好，展示自己的拿手好戏，让我们看到了一个努力、勤奋、刻苦和自信的阳光少年形象。文章略写了自己学习轮滑的背景，重点描写了自己学习轮滑的经过和参加学校轮滑比赛的情景，详略安排得当。其中比赛</a:t>
            </a:r>
            <a:r>
              <a:rPr lang="zh-CN" altLang="en-US" sz="24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  <a:sym typeface="+mn-ea"/>
              </a:rPr>
              <a:t>情景</a:t>
            </a:r>
            <a:r>
              <a:rPr lang="zh-CN" altLang="en-US" sz="24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</a:rPr>
              <a:t>这一事例的描写生动形象，作者的拿手好戏得以充分展现。</a:t>
            </a:r>
            <a:endParaRPr lang="en-US" altLang="zh-CN" sz="2400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  <a:cs typeface="仿宋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p="http://schemas.openxmlformats.org/presentationml/2006/main">
  <p:tag name="KSO_WPP_MARK_KEY" val="6396dec3-ae26-4320-8c6b-30deb6ff5476"/>
</p:tagLst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暗香扑面">
  <a:themeElements>
    <a:clrScheme name="暗香扑面">
      <a:dk1>
        <a:sysClr val="windowText" lastClr="000000"/>
      </a:dk1>
      <a:lt1>
        <a:sysClr val="window" lastClr="FFFFFF"/>
      </a:lt1>
      <a:dk2>
        <a:srgbClr val="2F2F2F"/>
      </a:dk2>
      <a:lt2>
        <a:srgbClr val="FFFFF4"/>
      </a:lt2>
      <a:accent1>
        <a:srgbClr val="918415"/>
      </a:accent1>
      <a:accent2>
        <a:srgbClr val="C47546"/>
      </a:accent2>
      <a:accent3>
        <a:srgbClr val="AFB591"/>
      </a:accent3>
      <a:accent4>
        <a:srgbClr val="B9945B"/>
      </a:accent4>
      <a:accent5>
        <a:srgbClr val="85ADBC"/>
      </a:accent5>
      <a:accent6>
        <a:srgbClr val="E5B440"/>
      </a:accent6>
      <a:hlink>
        <a:srgbClr val="00D5D5"/>
      </a:hlink>
      <a:folHlink>
        <a:srgbClr val="DD00DD"/>
      </a:folHlink>
    </a:clrScheme>
    <a:fontScheme name="暗香扑面">
      <a:maj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創英角ｺﾞｼｯｸUB"/>
        <a:font script="Hang" typeface="맑은 고딕"/>
        <a:font script="Hans" typeface="黑体"/>
        <a:font script="Hant" typeface="新細明體"/>
        <a:font script="Arab" typeface="Arial"/>
        <a:font script="Hebr" typeface="Arial"/>
        <a:font script="Thai" typeface="Cordian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暗香扑面">
      <a:fillStyleLst>
        <a:solidFill>
          <a:schemeClr val="phClr"/>
        </a:solidFill>
        <a:gradFill rotWithShape="1">
          <a:gsLst>
            <a:gs pos="0">
              <a:schemeClr val="phClr">
                <a:tint val="98000"/>
                <a:satMod val="220000"/>
              </a:schemeClr>
            </a:gs>
            <a:gs pos="31000">
              <a:schemeClr val="phClr">
                <a:tint val="30000"/>
                <a:satMod val="150000"/>
              </a:schemeClr>
            </a:gs>
            <a:gs pos="91000">
              <a:schemeClr val="phClr">
                <a:tint val="96000"/>
              </a:schemeClr>
            </a:gs>
          </a:gsLst>
          <a:path path="circle">
            <a:fillToRect l="50000" t="150000" r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28000"/>
                <a:satMod val="100000"/>
              </a:schemeClr>
              <a:schemeClr val="phClr">
                <a:tint val="100000"/>
                <a:satMod val="200000"/>
              </a:schemeClr>
            </a:duotone>
          </a:blip>
          <a:tile tx="0" ty="0" sx="80000" sy="8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10000"/>
              </a:schemeClr>
            </a:glow>
          </a:effectLst>
        </a:effectStyle>
        <a:effectStyle>
          <a:effectLst>
            <a:outerShdw blurRad="34925" dist="31750" dir="5400000" algn="tl" rotWithShape="0">
              <a:srgbClr val="000000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flood" dir="t">
              <a:rot lat="0" lon="0" rev="5400000"/>
            </a:lightRig>
          </a:scene3d>
          <a:sp3d contourW="9525" prstMaterial="dkEdge">
            <a:bevelT w="12000" h="24150"/>
            <a:contourClr>
              <a:schemeClr val="phClr">
                <a:satMod val="110000"/>
              </a:schemeClr>
            </a:contourClr>
          </a:sp3d>
        </a:effectStyle>
        <a:effectStyle>
          <a:effectLst>
            <a:outerShdw blurRad="50800" dist="31750" dir="5400000" algn="tl" rotWithShape="0">
              <a:srgbClr val="000000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flood" dir="t">
              <a:rot lat="0" lon="0" rev="5400000"/>
            </a:lightRig>
          </a:scene3d>
          <a:sp3d contourW="18700" prstMaterial="dkEdge">
            <a:bevelT w="44450" h="80600"/>
            <a:contourClr>
              <a:schemeClr val="phClr"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0000"/>
                <a:satMod val="1000000"/>
              </a:schemeClr>
            </a:gs>
            <a:gs pos="31000">
              <a:schemeClr val="phClr">
                <a:shade val="85000"/>
                <a:satMod val="450000"/>
              </a:schemeClr>
            </a:gs>
            <a:gs pos="100000">
              <a:schemeClr val="phClr">
                <a:tint val="70000"/>
                <a:satMod val="300000"/>
              </a:schemeClr>
            </a:gs>
          </a:gsLst>
          <a:path path="circle">
            <a:fillToRect l="50000" t="150000" r="50000"/>
          </a:path>
        </a:gradFill>
        <a:blipFill>
          <a:blip xmlns:r="http://schemas.openxmlformats.org/officeDocument/2006/relationships" r:embed="rId2">
            <a:duotone>
              <a:schemeClr val="phClr">
                <a:tint val="100000"/>
                <a:shade val="70000"/>
                <a:hueMod val="100000"/>
                <a:satMod val="100000"/>
              </a:schemeClr>
              <a:schemeClr val="phClr">
                <a:tint val="90000"/>
                <a:shade val="100000"/>
                <a:hueMod val="100000"/>
                <a:satMod val="100000"/>
              </a:schemeClr>
            </a:duotone>
          </a:blip>
          <a:stretch>
            <a:fillRect/>
          </a:stretch>
        </a:blip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Fan</Template>
  <TotalTime>0</TotalTime>
  <Words>1039</Words>
  <Application>WPS 演示</Application>
  <PresentationFormat>全屏显示(16:9)</PresentationFormat>
  <Paragraphs>27</Paragraphs>
  <Slides>4</Slides>
  <Notes>4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4</vt:i4>
      </vt:variant>
    </vt:vector>
  </HeadingPairs>
  <TitlesOfParts>
    <vt:vector size="18" baseType="lpstr">
      <vt:lpstr>Arial</vt:lpstr>
      <vt:lpstr>宋体</vt:lpstr>
      <vt:lpstr>Wingdings</vt:lpstr>
      <vt:lpstr>Wingdings 2</vt:lpstr>
      <vt:lpstr>Arial</vt:lpstr>
      <vt:lpstr>楷体</vt:lpstr>
      <vt:lpstr>Times New Roman</vt:lpstr>
      <vt:lpstr>仿宋</vt:lpstr>
      <vt:lpstr>黑体</vt:lpstr>
      <vt:lpstr>Calibri</vt:lpstr>
      <vt:lpstr>微软雅黑</vt:lpstr>
      <vt:lpstr>Arial Unicode MS</vt:lpstr>
      <vt:lpstr>等线</vt:lpstr>
      <vt:lpstr>暗香扑面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dxq</dc:creator>
  <cp:lastModifiedBy>Rocket Girls</cp:lastModifiedBy>
  <cp:revision>41</cp:revision>
  <dcterms:created xsi:type="dcterms:W3CDTF">2019-09-02T04:02:00Z</dcterms:created>
  <dcterms:modified xsi:type="dcterms:W3CDTF">2022-12-29T11:15:44Z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2052-11.1.0.12980</vt:lpwstr>
  </property>
  <property fmtid="{D5CDD505-2E9C-101B-9397-08002B2CF9AE}" pid="3" name="ICV">
    <vt:lpwstr>F7A9F70C0DF146B885C4FF734AB5BE8F</vt:lpwstr>
  </property>
</Properties>
</file>