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1134" r:id="rId3"/>
    <p:sldId id="323" r:id="rId5"/>
    <p:sldId id="1089" r:id="rId6"/>
    <p:sldId id="1118" r:id="rId7"/>
    <p:sldId id="1090" r:id="rId8"/>
    <p:sldId id="1116" r:id="rId9"/>
    <p:sldId id="1091" r:id="rId10"/>
    <p:sldId id="1092" r:id="rId11"/>
    <p:sldId id="1100" r:id="rId12"/>
    <p:sldId id="1125" r:id="rId13"/>
    <p:sldId id="1126" r:id="rId14"/>
    <p:sldId id="1101" r:id="rId15"/>
    <p:sldId id="1107" r:id="rId16"/>
    <p:sldId id="1108" r:id="rId17"/>
    <p:sldId id="1129" r:id="rId18"/>
    <p:sldId id="1130" r:id="rId19"/>
    <p:sldId id="1120" r:id="rId20"/>
    <p:sldId id="1122" r:id="rId21"/>
    <p:sldId id="1123" r:id="rId22"/>
    <p:sldId id="1124" r:id="rId23"/>
    <p:sldId id="1132" r:id="rId24"/>
    <p:sldId id="1098" r:id="rId25"/>
    <p:sldId id="1104" r:id="rId26"/>
    <p:sldId id="1110" r:id="rId27"/>
    <p:sldId id="1131" r:id="rId2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000FF"/>
    <a:srgbClr val="D60093"/>
    <a:srgbClr val="A38302"/>
    <a:srgbClr val="0066FF"/>
    <a:srgbClr val="FF0000"/>
    <a:srgbClr val="FEFCDE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9814" autoAdjust="0"/>
  </p:normalViewPr>
  <p:slideViewPr>
    <p:cSldViewPr>
      <p:cViewPr>
        <p:scale>
          <a:sx n="100" d="100"/>
          <a:sy n="100" d="100"/>
        </p:scale>
        <p:origin x="-750" y="-4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241531" y="85027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-5643" y="4310273"/>
            <a:ext cx="838870" cy="827584"/>
          </a:xfrm>
          <a:prstGeom prst="rect">
            <a:avLst/>
          </a:prstGeom>
          <a:noFill/>
        </p:spPr>
      </p:pic>
      <p:pic>
        <p:nvPicPr>
          <p:cNvPr id="7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821941" y="4310273"/>
            <a:ext cx="838870" cy="827584"/>
          </a:xfrm>
          <a:prstGeom prst="rect">
            <a:avLst/>
          </a:prstGeom>
          <a:noFill/>
        </p:spPr>
      </p:pic>
      <p:pic>
        <p:nvPicPr>
          <p:cNvPr id="8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1614029" y="4310273"/>
            <a:ext cx="838870" cy="827584"/>
          </a:xfrm>
          <a:prstGeom prst="rect">
            <a:avLst/>
          </a:prstGeom>
          <a:noFill/>
        </p:spPr>
      </p:pic>
      <p:pic>
        <p:nvPicPr>
          <p:cNvPr id="9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2406117" y="4310273"/>
            <a:ext cx="838870" cy="827584"/>
          </a:xfrm>
          <a:prstGeom prst="rect">
            <a:avLst/>
          </a:prstGeom>
          <a:noFill/>
        </p:spPr>
      </p:pic>
      <p:pic>
        <p:nvPicPr>
          <p:cNvPr id="10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3233701" y="4310273"/>
            <a:ext cx="838870" cy="827584"/>
          </a:xfrm>
          <a:prstGeom prst="rect">
            <a:avLst/>
          </a:prstGeom>
          <a:noFill/>
        </p:spPr>
      </p:pic>
      <p:pic>
        <p:nvPicPr>
          <p:cNvPr id="11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4025789" y="4310273"/>
            <a:ext cx="838870" cy="827584"/>
          </a:xfrm>
          <a:prstGeom prst="rect">
            <a:avLst/>
          </a:prstGeom>
          <a:noFill/>
        </p:spPr>
      </p:pic>
      <p:pic>
        <p:nvPicPr>
          <p:cNvPr id="12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4782381" y="4310273"/>
            <a:ext cx="838870" cy="827584"/>
          </a:xfrm>
          <a:prstGeom prst="rect">
            <a:avLst/>
          </a:prstGeom>
          <a:noFill/>
        </p:spPr>
      </p:pic>
      <p:pic>
        <p:nvPicPr>
          <p:cNvPr id="13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5609965" y="4310273"/>
            <a:ext cx="838870" cy="827584"/>
          </a:xfrm>
          <a:prstGeom prst="rect">
            <a:avLst/>
          </a:prstGeom>
          <a:noFill/>
        </p:spPr>
      </p:pic>
      <p:pic>
        <p:nvPicPr>
          <p:cNvPr id="14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6402053" y="4310273"/>
            <a:ext cx="838870" cy="827584"/>
          </a:xfrm>
          <a:prstGeom prst="rect">
            <a:avLst/>
          </a:prstGeom>
          <a:noFill/>
        </p:spPr>
      </p:pic>
      <p:pic>
        <p:nvPicPr>
          <p:cNvPr id="15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7194141" y="4310273"/>
            <a:ext cx="838870" cy="827584"/>
          </a:xfrm>
          <a:prstGeom prst="rect">
            <a:avLst/>
          </a:prstGeom>
          <a:noFill/>
        </p:spPr>
      </p:pic>
      <p:pic>
        <p:nvPicPr>
          <p:cNvPr id="16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/>
          <a:stretch>
            <a:fillRect/>
          </a:stretch>
        </p:blipFill>
        <p:spPr bwMode="auto">
          <a:xfrm rot="16200000">
            <a:off x="8021725" y="4310273"/>
            <a:ext cx="838870" cy="827584"/>
          </a:xfrm>
          <a:prstGeom prst="rect">
            <a:avLst/>
          </a:prstGeom>
          <a:noFill/>
        </p:spPr>
      </p:pic>
      <p:pic>
        <p:nvPicPr>
          <p:cNvPr id="17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10" cstate="print"/>
          <a:srcRect r="42945" b="60784"/>
          <a:stretch>
            <a:fillRect/>
          </a:stretch>
        </p:blipFill>
        <p:spPr bwMode="auto">
          <a:xfrm rot="16200000">
            <a:off x="8562293" y="4561793"/>
            <a:ext cx="838870" cy="32454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51pptmoban.com/d/file/2014/03/18/82f8787e2b2f98b2d4a8dfa36146ad6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02427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 六年</a:t>
            </a: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555776" y="1635646"/>
            <a:ext cx="3989898" cy="117724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7200" b="1">
                <a:ln w="0"/>
                <a:effectLst>
                  <a:glow rad="1320800">
                    <a:schemeClr val="bg1">
                      <a:alpha val="26000"/>
                    </a:schemeClr>
                  </a:glow>
                  <a:outerShdw dist="38100" dir="2700000" algn="tl" rotWithShape="0">
                    <a:schemeClr val="bg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dist"/>
            <a:r>
              <a:rPr lang="zh-CN" altLang="en-US" dirty="0" smtClean="0">
                <a:solidFill>
                  <a:prstClr val="black"/>
                </a:solidFill>
                <a:effectLst>
                  <a:glow rad="1320800">
                    <a:prstClr val="white">
                      <a:alpha val="26000"/>
                    </a:prstClr>
                  </a:glow>
                  <a:outerShdw dist="38100" dir="2700000" algn="tl" rotWithShape="0">
                    <a:prstClr val="white"/>
                  </a:outerShdw>
                </a:effectLst>
              </a:rPr>
              <a:t>语文园地</a:t>
            </a:r>
            <a:endParaRPr lang="zh-CN" altLang="en-US" dirty="0">
              <a:solidFill>
                <a:prstClr val="black"/>
              </a:solidFill>
              <a:effectLst>
                <a:glow rad="1320800">
                  <a:prstClr val="white">
                    <a:alpha val="26000"/>
                  </a:prstClr>
                </a:glow>
                <a:outerShdw dist="38100" dir="2700000" algn="tl" rotWithShape="0">
                  <a:prstClr val="white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699542"/>
            <a:ext cx="1728192" cy="57888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第七单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AutoShape 2" descr="http://p1.so.qhimgs1.com/bdr/585__/t01eeefd3f5327edf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60058" y="771550"/>
            <a:ext cx="1023883" cy="584775"/>
            <a:chOff x="683567" y="771550"/>
            <a:chExt cx="1023883" cy="584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7" y="771550"/>
              <a:ext cx="1023883" cy="56244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691318" y="771550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压轴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3720" y="1491630"/>
            <a:ext cx="7556560" cy="2748727"/>
            <a:chOff x="1119896" y="1479206"/>
            <a:chExt cx="7556560" cy="274872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9896" y="1479206"/>
              <a:ext cx="7556560" cy="274872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837836" y="1837906"/>
              <a:ext cx="612068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本意是指倒数第二个节目，而不是人们常说的倒数第一个；但有时也指排在最后一个出场的最重要的节目。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93720" y="1491630"/>
            <a:ext cx="7556560" cy="2748727"/>
            <a:chOff x="1119896" y="1479206"/>
            <a:chExt cx="7556560" cy="274872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9896" y="1479206"/>
              <a:ext cx="7556560" cy="274872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837836" y="2161071"/>
              <a:ext cx="6120680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本意是唱曲中规定的节拍。现指言语、行动有条理，有章法。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87227" y="763348"/>
            <a:ext cx="1944216" cy="584775"/>
            <a:chOff x="475429" y="763348"/>
            <a:chExt cx="1944216" cy="58477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429" y="771550"/>
              <a:ext cx="1944216" cy="562446"/>
            </a:xfrm>
            <a:prstGeom prst="rect">
              <a:avLst/>
            </a:prstGeom>
          </p:spPr>
        </p:pic>
        <p:sp>
          <p:nvSpPr>
            <p:cNvPr id="10" name="文本框 2"/>
            <p:cNvSpPr txBox="1"/>
            <p:nvPr/>
          </p:nvSpPr>
          <p:spPr>
            <a:xfrm>
              <a:off x="554372" y="763348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有板有眼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877" y="987574"/>
            <a:ext cx="7802245" cy="28931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跑龙套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，指戏曲中拿着旗子做兵卒的角色。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对台戏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，旧时两个戏班为了互相竞争而同时演出相同剧目的戏。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粉墨登场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，粉、墨，搽脸和画眉用的化妆品。原指演员化妆上台演戏。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19622"/>
            <a:ext cx="3090033" cy="1866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7586" name="Picture 2" descr="http://a4.att.hudong.com/44/82/013005439227691471328217887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7614"/>
            <a:ext cx="2381439" cy="1863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文本框 1"/>
          <p:cNvSpPr txBox="1"/>
          <p:nvPr/>
        </p:nvSpPr>
        <p:spPr>
          <a:xfrm>
            <a:off x="251520" y="48351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看图写词语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8264" y="379588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唱白脸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419622"/>
            <a:ext cx="1872208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文本框 5"/>
          <p:cNvSpPr txBox="1"/>
          <p:nvPr/>
        </p:nvSpPr>
        <p:spPr>
          <a:xfrm>
            <a:off x="971600" y="3723878"/>
            <a:ext cx="936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7923" y="3723878"/>
            <a:ext cx="1368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跑龙套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570" y="411510"/>
            <a:ext cx="77408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有的词语经过演变发展产生了引申义，我们一起来举例说说吧！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007604" y="2283718"/>
            <a:ext cx="7128792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粉墨登场原指演员化妆上台演戏。现在比喻坏人经过一番打扮，登上政治舞台。用时多是贬义，不能随便使用。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7604" y="555526"/>
            <a:ext cx="712879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从“词句段运用”第一题中选择词语，填一填吧！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719572" y="2427734"/>
            <a:ext cx="7704856" cy="1383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别看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年纪小，可唱起京剧来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，有一番功夫。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6468271" y="2499923"/>
            <a:ext cx="1620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有板有眼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3588" y="699542"/>
            <a:ext cx="741682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从“词句段运用”第一题中任选一两个词语说句子吧！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151620" y="2931790"/>
            <a:ext cx="6840760" cy="12840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春风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欢快地离开，春雨又接着亮相了，她细如牛毛，从天上撒下来。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103948" y="231014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亮相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605" y="483235"/>
            <a:ext cx="6752590" cy="3412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玩具小台灯制作说明书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半个乒乓球，一个瓶盖，一段铅丝，一块橡皮泥。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做法：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在半个乒乓球中间钻个小洞，当灯罩。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在瓶盖中间钻个小洞，从洞中穿进铅丝，铅丝一端弯一点儿，钩住盖底。在靠近洞的盖面和盖底处用橡皮泥把铅丝粘牢。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把铅丝的另一端插入乒乓球的小洞里。把洞的两边粘牢。铅丝的头上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用橡皮泥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做一个小灯泡。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594" y="659929"/>
            <a:ext cx="1819201" cy="354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4046" y="563366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说明书从“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”和“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”两个方面告诉我们小台灯的制作过程。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5099" y="54420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理清步骤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2983" y="56336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图文对照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52" y="2211710"/>
            <a:ext cx="1620957" cy="954107"/>
            <a:chOff x="683568" y="2211710"/>
            <a:chExt cx="1620957" cy="954107"/>
          </a:xfrm>
        </p:grpSpPr>
        <p:sp>
          <p:nvSpPr>
            <p:cNvPr id="5" name="文本框 4"/>
            <p:cNvSpPr txBox="1"/>
            <p:nvPr/>
          </p:nvSpPr>
          <p:spPr>
            <a:xfrm>
              <a:off x="683568" y="2211710"/>
              <a:ext cx="162095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钻小洞，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做灯罩。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83568" y="2211710"/>
              <a:ext cx="1368152" cy="954106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右箭头 7"/>
          <p:cNvSpPr/>
          <p:nvPr/>
        </p:nvSpPr>
        <p:spPr>
          <a:xfrm rot="1860578">
            <a:off x="1980559" y="2771940"/>
            <a:ext cx="504056" cy="484632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04665" y="3283078"/>
            <a:ext cx="1620957" cy="954107"/>
            <a:chOff x="683568" y="2211710"/>
            <a:chExt cx="1620957" cy="954107"/>
          </a:xfrm>
        </p:grpSpPr>
        <p:sp>
          <p:nvSpPr>
            <p:cNvPr id="10" name="文本框 9"/>
            <p:cNvSpPr txBox="1"/>
            <p:nvPr/>
          </p:nvSpPr>
          <p:spPr>
            <a:xfrm>
              <a:off x="683568" y="2211710"/>
              <a:ext cx="162095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钻小洞，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穿铅丝。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83568" y="2211710"/>
              <a:ext cx="1368152" cy="954106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右箭头 11"/>
          <p:cNvSpPr/>
          <p:nvPr/>
        </p:nvSpPr>
        <p:spPr>
          <a:xfrm rot="18969594">
            <a:off x="3640622" y="2868509"/>
            <a:ext cx="504056" cy="484632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106390" y="2073332"/>
            <a:ext cx="1627369" cy="954107"/>
            <a:chOff x="683568" y="2211710"/>
            <a:chExt cx="1627369" cy="954107"/>
          </a:xfrm>
        </p:grpSpPr>
        <p:sp>
          <p:nvSpPr>
            <p:cNvPr id="14" name="文本框 13"/>
            <p:cNvSpPr txBox="1"/>
            <p:nvPr/>
          </p:nvSpPr>
          <p:spPr>
            <a:xfrm>
              <a:off x="683568" y="2211710"/>
              <a:ext cx="162736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弯铅丝，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钩盖底，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83568" y="2211710"/>
              <a:ext cx="1368152" cy="954106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右箭头 15"/>
          <p:cNvSpPr/>
          <p:nvPr/>
        </p:nvSpPr>
        <p:spPr>
          <a:xfrm rot="2694060">
            <a:off x="5436311" y="3001490"/>
            <a:ext cx="504056" cy="484632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652120" y="3460169"/>
            <a:ext cx="1754133" cy="954107"/>
            <a:chOff x="683568" y="2211710"/>
            <a:chExt cx="1649839" cy="954107"/>
          </a:xfrm>
        </p:grpSpPr>
        <p:sp>
          <p:nvSpPr>
            <p:cNvPr id="18" name="文本框 17"/>
            <p:cNvSpPr txBox="1"/>
            <p:nvPr/>
          </p:nvSpPr>
          <p:spPr>
            <a:xfrm>
              <a:off x="706038" y="2211710"/>
              <a:ext cx="162736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面底铅丝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要粘牢。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83568" y="2211710"/>
              <a:ext cx="1625916" cy="954106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右箭头 19"/>
          <p:cNvSpPr/>
          <p:nvPr/>
        </p:nvSpPr>
        <p:spPr>
          <a:xfrm rot="18409405">
            <a:off x="7050224" y="2934901"/>
            <a:ext cx="504056" cy="484632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122548" y="1955306"/>
            <a:ext cx="1988045" cy="954107"/>
            <a:chOff x="683568" y="2211710"/>
            <a:chExt cx="1988045" cy="954107"/>
          </a:xfrm>
        </p:grpSpPr>
        <p:sp>
          <p:nvSpPr>
            <p:cNvPr id="22" name="文本框 21"/>
            <p:cNvSpPr txBox="1"/>
            <p:nvPr/>
          </p:nvSpPr>
          <p:spPr>
            <a:xfrm>
              <a:off x="683568" y="2211710"/>
              <a:ext cx="198804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捏橡皮泥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做灯泡。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83568" y="2211710"/>
              <a:ext cx="1697924" cy="954106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12" grpId="0" animBg="1"/>
      <p:bldP spid="16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1433501"/>
            <a:ext cx="43924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观察插图，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发现橡皮泥灯泡的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位置应该是在半个乒乓球内。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55" y="739490"/>
            <a:ext cx="1701329" cy="3318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年级\6年级语文课题页32幅\6年级小学语文第7单元21 拷贝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-1"/>
            <a:ext cx="9140588" cy="517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28" y="0"/>
            <a:ext cx="9148428" cy="51803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" y="0"/>
            <a:ext cx="9140400" cy="5180334"/>
          </a:xfrm>
          <a:prstGeom prst="rect">
            <a:avLst/>
          </a:prstGeom>
        </p:spPr>
      </p:pic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987574"/>
            <a:ext cx="619268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小台灯有一处做错了，跟说明书中写得不够清楚有关系，读读说明书，把写得不清楚的地方画出来，再改一改。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9662"/>
            <a:ext cx="1512168" cy="21670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958" y="483518"/>
            <a:ext cx="1426461" cy="278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483518"/>
            <a:ext cx="6193155" cy="4076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玩具小台灯制作说明书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材料：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半个乒乓球，一个瓶盖，一段铅丝，一块橡皮泥。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做法：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在半个乒乓球中间钻个小洞，当灯罩。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在瓶盖中间钻个小洞，从洞中穿进铅丝，铅丝一端弯一点儿，钩住盖底。在靠近洞的盖面和盖底处用橡皮泥把铅丝粘牢。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把铅丝的另一端插入乒乓球的小洞里。把洞的两边粘牢。铅丝的头上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用橡皮泥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做一个小灯泡。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627784" y="4162911"/>
            <a:ext cx="3600400" cy="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67544" y="4515967"/>
            <a:ext cx="165618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740352" y="615226"/>
            <a:ext cx="576064" cy="504056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"/>
          <p:cNvSpPr txBox="1"/>
          <p:nvPr/>
        </p:nvSpPr>
        <p:spPr>
          <a:xfrm>
            <a:off x="6469474" y="3003798"/>
            <a:ext cx="2657431" cy="15696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更正：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用橡皮泥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做一个小灯泡，安在乒乓球内的铅丝处。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707654"/>
            <a:ext cx="8208912" cy="20300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高山流水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天籁之音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余音绕梁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黄钟大吕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轻歌曼舞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行云流水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巧夺天工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惟妙惟肖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画龙点睛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笔走龙蛇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妙笔生花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栩栩如生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3130" y="413251"/>
            <a:ext cx="203773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483518"/>
            <a:ext cx="777686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高山流水：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比喻知己或知音，也比喻乐曲高妙。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天籁之音：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形容声音好听。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余音绕梁：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形容歌声优美，给人留下难忘的印象。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黄钟大吕：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形容音乐或言辞庄严、正大、高妙、和谐。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轻歌曼舞：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音乐轻快，舞姿优美。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行云流水：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形容文章自然不受约束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就像漂浮着的云和流动着的水一样。 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7564" y="483518"/>
            <a:ext cx="784887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巧夺天工：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人工的精巧胜过天然。形容技艺十分巧妙。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惟妙惟肖：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描写或模仿得非常逼真。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画龙点睛：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比喻写文章或讲话时，在关键处用几句话点明实质，使内容生动有力。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笔走龙蛇：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形容书法生动而有气势。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妙笔生花：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比喻杰出的写作才能。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栩栩如生：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指艺术形象非常逼真，如同活的一样。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1256442"/>
            <a:ext cx="5904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高山流水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天籁之音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余音绕梁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黄钟大吕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轻歌曼舞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行云流水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巧夺天工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惟妙惟肖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画龙点睛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笔走龙蛇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妙笔生花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栩栩如生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827584" y="1603999"/>
            <a:ext cx="936104" cy="5232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音乐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1997" y="1372114"/>
            <a:ext cx="5416307" cy="410594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84856" y="1932136"/>
            <a:ext cx="1294929" cy="410594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77071" y="1932136"/>
            <a:ext cx="1294929" cy="410594"/>
          </a:xfrm>
          <a:prstGeom prst="rect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12160" y="1932136"/>
            <a:ext cx="1294929" cy="410594"/>
          </a:xfrm>
          <a:prstGeom prst="rect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82252" y="2495651"/>
            <a:ext cx="1294929" cy="410594"/>
          </a:xfrm>
          <a:prstGeom prst="rect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45223" y="2492158"/>
            <a:ext cx="1294929" cy="410594"/>
          </a:xfrm>
          <a:prstGeom prst="rect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44008" y="1932136"/>
            <a:ext cx="1294929" cy="410594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75856" y="2492158"/>
            <a:ext cx="1294929" cy="41059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13375" y="2513612"/>
            <a:ext cx="1294929" cy="410594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1"/>
          <p:cNvSpPr txBox="1"/>
          <p:nvPr/>
        </p:nvSpPr>
        <p:spPr>
          <a:xfrm>
            <a:off x="827584" y="2420150"/>
            <a:ext cx="936104" cy="52197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7380312" y="2480578"/>
            <a:ext cx="936104" cy="5219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技艺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3491880" y="2984634"/>
            <a:ext cx="936104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书法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bldLvl="0" animBg="1"/>
      <p:bldP spid="22" grpId="0" bldLvl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635646"/>
            <a:ext cx="7056784" cy="1772793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俗话说，好记性不如烂笔头。做课堂笔记，是一个非常好的学习习惯，不仅能帮助我们记忆，还能促使我们积极思考。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6337" y="699542"/>
            <a:ext cx="203132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411510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默读“交流平台”，找出有关课堂笔记可以记什么，做课堂笔记有什么好处的词语。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9572" y="2931790"/>
            <a:ext cx="7704856" cy="1772793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Dot"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开国大典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群众入场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典礼开始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宣布新中国成立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升国旗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宣读公告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阅兵盛况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群众游行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G:\新建文件夹\图片1.png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7887918" y="1967192"/>
            <a:ext cx="929005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403829" y="1419622"/>
            <a:ext cx="4336341" cy="1440160"/>
            <a:chOff x="2827947" y="1563638"/>
            <a:chExt cx="4336341" cy="1440160"/>
          </a:xfrm>
        </p:grpSpPr>
        <p:sp>
          <p:nvSpPr>
            <p:cNvPr id="7" name="云形标注 6"/>
            <p:cNvSpPr/>
            <p:nvPr/>
          </p:nvSpPr>
          <p:spPr>
            <a:xfrm>
              <a:off x="2843808" y="1563638"/>
              <a:ext cx="4320480" cy="1440160"/>
            </a:xfrm>
            <a:prstGeom prst="cloudCallout">
              <a:avLst>
                <a:gd name="adj1" fmla="val 72912"/>
                <a:gd name="adj2" fmla="val 1355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827947" y="1659347"/>
              <a:ext cx="42484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我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在课堂笔记本上，记录了老师讲的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重要内容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792" y="2571750"/>
            <a:ext cx="8316416" cy="1753235"/>
          </a:xfrm>
          <a:prstGeom prst="rect">
            <a:avLst/>
          </a:prstGeom>
          <a:noFill/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23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月光曲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传说是这样谱成的。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传说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看来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这首曲子的创作过程不一定是这样。查资料了解一下。</a:t>
            </a:r>
            <a:endParaRPr lang="zh-CN" altLang="en-US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 descr="G:\新建文件夹\图片4.png图片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290" y="1079500"/>
            <a:ext cx="956310" cy="122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2483768" y="267494"/>
            <a:ext cx="4824536" cy="1584176"/>
            <a:chOff x="2539915" y="1491630"/>
            <a:chExt cx="4824536" cy="1584176"/>
          </a:xfrm>
        </p:grpSpPr>
        <p:sp>
          <p:nvSpPr>
            <p:cNvPr id="6" name="云形标注 5"/>
            <p:cNvSpPr/>
            <p:nvPr/>
          </p:nvSpPr>
          <p:spPr>
            <a:xfrm>
              <a:off x="2539915" y="1491630"/>
              <a:ext cx="4824536" cy="1584176"/>
            </a:xfrm>
            <a:prstGeom prst="cloudCallout">
              <a:avLst>
                <a:gd name="adj1" fmla="val -74224"/>
                <a:gd name="adj2" fmla="val 29246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868052" y="1515512"/>
              <a:ext cx="424847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有了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疑问，需要继续思考，或者查找资料的，我会认真记下来。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4902" y="2859782"/>
            <a:ext cx="7194195" cy="1383665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您就是贝多芬先生吧？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盲姑娘听琴声猜出了贝多芬，这是说贝多芬遇到了知音吧？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G:\新建文件夹\图片3.png图片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36296" y="1096767"/>
            <a:ext cx="936104" cy="113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1737810" y="587065"/>
            <a:ext cx="4336341" cy="1440160"/>
            <a:chOff x="2827947" y="1563638"/>
            <a:chExt cx="4336341" cy="1440160"/>
          </a:xfrm>
        </p:grpSpPr>
        <p:sp>
          <p:nvSpPr>
            <p:cNvPr id="10" name="云形标注 9"/>
            <p:cNvSpPr/>
            <p:nvPr/>
          </p:nvSpPr>
          <p:spPr>
            <a:xfrm>
              <a:off x="2843808" y="1563638"/>
              <a:ext cx="4320480" cy="1440160"/>
            </a:xfrm>
            <a:prstGeom prst="cloudCallout">
              <a:avLst>
                <a:gd name="adj1" fmla="val 72912"/>
                <a:gd name="adj2" fmla="val 1355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27947" y="1659347"/>
              <a:ext cx="42484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我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会把听课过程中产生的想法记录下来。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9612" y="917307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131590"/>
            <a:ext cx="720080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记课堂笔记有利于锻炼思维、提高捕捉重要信息的能力，要注意记录重点、难点、疑点、新观点。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1491630"/>
            <a:ext cx="62058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生活中使用的一些词语与戏曲有关。读一读下面的词语，和同学交流它们的意思，再选一两个说句子。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23678"/>
            <a:ext cx="1224136" cy="17542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21497" y="557267"/>
            <a:ext cx="250100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1.so.qhmsg.com/sdr/400__/t01d09f0db6c8e7d976.png"/>
          <p:cNvPicPr>
            <a:picLocks noChangeAspect="1" noChangeArrowheads="1"/>
          </p:cNvPicPr>
          <p:nvPr/>
        </p:nvPicPr>
        <p:blipFill>
          <a:blip r:embed="rId1" cstate="print"/>
          <a:srcRect b="9281"/>
          <a:stretch>
            <a:fillRect/>
          </a:stretch>
        </p:blipFill>
        <p:spPr bwMode="auto">
          <a:xfrm>
            <a:off x="-8240" y="2239693"/>
            <a:ext cx="1987951" cy="219263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1203598"/>
            <a:ext cx="6984776" cy="203132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行头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跑龙套  唱白脸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花架子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对台戏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粉墨登场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字正腔圆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有板有眼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科班出身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DUzMmRhYzhkNzM3Y2ZlODExZjhhYzliMDJjYzA0ZGIifQ=="/>
  <p:tag name="KSO_WPP_MARK_KEY" val="fab394cf-aaf8-432b-be13-be211b80ee00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1777</Words>
  <Application>WPS 演示</Application>
  <PresentationFormat>全屏显示(16:9)</PresentationFormat>
  <Paragraphs>148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微软雅黑</vt:lpstr>
      <vt:lpstr>Arial Unicode MS</vt:lpstr>
      <vt:lpstr>Calibri</vt:lpstr>
      <vt:lpstr>Xingkai SC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103</cp:revision>
  <dcterms:created xsi:type="dcterms:W3CDTF">2017-03-17T02:28:00Z</dcterms:created>
  <dcterms:modified xsi:type="dcterms:W3CDTF">2022-12-29T11:17:57Z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86FAA44A33DB42FB9DE9FD31A02D2A87</vt:lpwstr>
  </property>
</Properties>
</file>